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Antic Bold" panose="020B0604020202020204" charset="-94"/>
      <p:regular r:id="rId24"/>
    </p:embeddedFont>
    <p:embeddedFont>
      <p:font typeface="Canva Sans Bold" panose="020B0604020202020204" charset="0"/>
      <p:regular r:id="rId25"/>
    </p:embeddedFont>
    <p:embeddedFont>
      <p:font typeface="KG Primary Penmanship" panose="020B0604020202020204" charset="0"/>
      <p:regular r:id="rId26"/>
    </p:embeddedFont>
    <p:embeddedFont>
      <p:font typeface="Genty Sans" panose="020B0604020202020204" charset="0"/>
      <p:regular r:id="rId27"/>
    </p:embeddedFont>
    <p:embeddedFont>
      <p:font typeface="Open Sans Extra Bold" panose="020B0604020202020204" charset="0"/>
      <p:regular r:id="rId28"/>
    </p:embeddedFont>
    <p:embeddedFont>
      <p:font typeface="Calibri" panose="020F0502020204030204" pitchFamily="34" charset="0"/>
      <p:regular r:id="rId29"/>
      <p:bold r:id="rId30"/>
      <p:italic r:id="rId31"/>
      <p:boldItalic r:id="rId32"/>
    </p:embeddedFont>
    <p:embeddedFont>
      <p:font typeface="Shrikhand" panose="020B0604020202020204" charset="-9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6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57.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1.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9.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57.sv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1.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2.svg"/><Relationship Id="rId7" Type="http://schemas.openxmlformats.org/officeDocument/2006/relationships/image" Target="../media/image6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5.svg"/><Relationship Id="rId4" Type="http://schemas.openxmlformats.org/officeDocument/2006/relationships/image" Target="../media/image39.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8.svg"/><Relationship Id="rId10" Type="http://schemas.openxmlformats.org/officeDocument/2006/relationships/image" Target="../media/image71.svg"/><Relationship Id="rId4" Type="http://schemas.openxmlformats.org/officeDocument/2006/relationships/image" Target="../media/image26.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6.svg"/><Relationship Id="rId7"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8.svg"/><Relationship Id="rId10" Type="http://schemas.openxmlformats.org/officeDocument/2006/relationships/image" Target="../media/image71.svg"/><Relationship Id="rId4" Type="http://schemas.openxmlformats.org/officeDocument/2006/relationships/image" Target="../media/image26.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3.svg"/><Relationship Id="rId7"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5.svg"/><Relationship Id="rId7" Type="http://schemas.openxmlformats.org/officeDocument/2006/relationships/image" Target="../media/image22.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7.sv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83.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10" Type="http://schemas.openxmlformats.org/officeDocument/2006/relationships/image" Target="../media/image11.svg"/><Relationship Id="rId4" Type="http://schemas.openxmlformats.org/officeDocument/2006/relationships/image" Target="../media/image2.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7.sv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83.sv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7.sv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83.sv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1.svg"/><Relationship Id="rId3" Type="http://schemas.openxmlformats.org/officeDocument/2006/relationships/image" Target="../media/image89.svg"/><Relationship Id="rId7" Type="http://schemas.openxmlformats.org/officeDocument/2006/relationships/image" Target="../media/image20.svg"/><Relationship Id="rId12"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5.svg"/><Relationship Id="rId5" Type="http://schemas.openxmlformats.org/officeDocument/2006/relationships/image" Target="../media/image31.svg"/><Relationship Id="rId15" Type="http://schemas.openxmlformats.org/officeDocument/2006/relationships/image" Target="../media/image93.svg"/><Relationship Id="rId10"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15.sv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1.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5.svg"/><Relationship Id="rId5" Type="http://schemas.openxmlformats.org/officeDocument/2006/relationships/image" Target="../media/image31.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7.svg"/><Relationship Id="rId7"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4.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1.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24227" y="-1440212"/>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03974" y="7737799"/>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62374" y="785556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6368506" y="7547208"/>
            <a:ext cx="5423798" cy="1711092"/>
            <a:chOff x="0" y="0"/>
            <a:chExt cx="1428490" cy="450658"/>
          </a:xfrm>
        </p:grpSpPr>
        <p:sp>
          <p:nvSpPr>
            <p:cNvPr id="6" name="Freeform 6"/>
            <p:cNvSpPr/>
            <p:nvPr/>
          </p:nvSpPr>
          <p:spPr>
            <a:xfrm>
              <a:off x="0" y="0"/>
              <a:ext cx="1428490" cy="450658"/>
            </a:xfrm>
            <a:custGeom>
              <a:avLst/>
              <a:gdLst/>
              <a:ahLst/>
              <a:cxnLst/>
              <a:rect l="l" t="t" r="r" b="b"/>
              <a:pathLst>
                <a:path w="1428490" h="450658">
                  <a:moveTo>
                    <a:pt x="72797" y="0"/>
                  </a:moveTo>
                  <a:lnTo>
                    <a:pt x="1355693" y="0"/>
                  </a:lnTo>
                  <a:cubicBezTo>
                    <a:pt x="1395898" y="0"/>
                    <a:pt x="1428490" y="32592"/>
                    <a:pt x="1428490" y="72797"/>
                  </a:cubicBezTo>
                  <a:lnTo>
                    <a:pt x="1428490" y="377861"/>
                  </a:lnTo>
                  <a:cubicBezTo>
                    <a:pt x="1428490" y="418065"/>
                    <a:pt x="1395898" y="450658"/>
                    <a:pt x="1355693" y="450658"/>
                  </a:cubicBezTo>
                  <a:lnTo>
                    <a:pt x="72797" y="450658"/>
                  </a:lnTo>
                  <a:cubicBezTo>
                    <a:pt x="32592" y="450658"/>
                    <a:pt x="0" y="418065"/>
                    <a:pt x="0" y="377861"/>
                  </a:cubicBezTo>
                  <a:lnTo>
                    <a:pt x="0" y="72797"/>
                  </a:lnTo>
                  <a:cubicBezTo>
                    <a:pt x="0" y="32592"/>
                    <a:pt x="32592" y="0"/>
                    <a:pt x="72797" y="0"/>
                  </a:cubicBezTo>
                  <a:close/>
                </a:path>
              </a:pathLst>
            </a:custGeom>
            <a:solidFill>
              <a:srgbClr val="E8CDB3"/>
            </a:solidFill>
          </p:spPr>
        </p:sp>
        <p:sp>
          <p:nvSpPr>
            <p:cNvPr id="7" name="TextBox 7"/>
            <p:cNvSpPr txBox="1"/>
            <p:nvPr/>
          </p:nvSpPr>
          <p:spPr>
            <a:xfrm>
              <a:off x="0" y="-38100"/>
              <a:ext cx="1428490" cy="48875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2076443">
            <a:off x="744479" y="-727127"/>
            <a:ext cx="1647292" cy="3100113"/>
          </a:xfrm>
          <a:custGeom>
            <a:avLst/>
            <a:gdLst/>
            <a:ahLst/>
            <a:cxnLst/>
            <a:rect l="l" t="t" r="r" b="b"/>
            <a:pathLst>
              <a:path w="1647292" h="3100113">
                <a:moveTo>
                  <a:pt x="0" y="0"/>
                </a:moveTo>
                <a:lnTo>
                  <a:pt x="1647292" y="0"/>
                </a:lnTo>
                <a:lnTo>
                  <a:pt x="1647292" y="3100113"/>
                </a:lnTo>
                <a:lnTo>
                  <a:pt x="0" y="31001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03974" y="-920654"/>
            <a:ext cx="4054948" cy="4114800"/>
          </a:xfrm>
          <a:custGeom>
            <a:avLst/>
            <a:gdLst/>
            <a:ahLst/>
            <a:cxnLst/>
            <a:rect l="l" t="t" r="r" b="b"/>
            <a:pathLst>
              <a:path w="4054948" h="4114800">
                <a:moveTo>
                  <a:pt x="0" y="0"/>
                </a:moveTo>
                <a:lnTo>
                  <a:pt x="4054949" y="0"/>
                </a:lnTo>
                <a:lnTo>
                  <a:pt x="405494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1765769" y="936721"/>
            <a:ext cx="14756462" cy="3646397"/>
          </a:xfrm>
          <a:prstGeom prst="rect">
            <a:avLst/>
          </a:prstGeom>
        </p:spPr>
        <p:txBody>
          <a:bodyPr lIns="0" tIns="0" rIns="0" bIns="0" rtlCol="0" anchor="t">
            <a:spAutoFit/>
          </a:bodyPr>
          <a:lstStyle/>
          <a:p>
            <a:pPr algn="ctr">
              <a:lnSpc>
                <a:spcPts val="14661"/>
              </a:lnSpc>
            </a:pPr>
            <a:r>
              <a:rPr lang="en-US" sz="10472">
                <a:solidFill>
                  <a:srgbClr val="181C84"/>
                </a:solidFill>
                <a:latin typeface="Shrikhand"/>
              </a:rPr>
              <a:t>ECZACI VE ÇOCUK İLETİŞİMİ</a:t>
            </a:r>
          </a:p>
        </p:txBody>
      </p:sp>
      <p:sp>
        <p:nvSpPr>
          <p:cNvPr id="11" name="TextBox 11"/>
          <p:cNvSpPr txBox="1"/>
          <p:nvPr/>
        </p:nvSpPr>
        <p:spPr>
          <a:xfrm>
            <a:off x="6650981" y="7652074"/>
            <a:ext cx="4986039" cy="1375871"/>
          </a:xfrm>
          <a:prstGeom prst="rect">
            <a:avLst/>
          </a:prstGeom>
        </p:spPr>
        <p:txBody>
          <a:bodyPr lIns="0" tIns="0" rIns="0" bIns="0" rtlCol="0" anchor="t">
            <a:spAutoFit/>
          </a:bodyPr>
          <a:lstStyle/>
          <a:p>
            <a:pPr algn="ctr">
              <a:lnSpc>
                <a:spcPts val="5539"/>
              </a:lnSpc>
            </a:pPr>
            <a:r>
              <a:rPr lang="en-US" sz="3956">
                <a:solidFill>
                  <a:srgbClr val="000000"/>
                </a:solidFill>
                <a:latin typeface="Antic Bold"/>
              </a:rPr>
              <a:t>Yusuf İsmail Yerli - 19030180</a:t>
            </a:r>
          </a:p>
        </p:txBody>
      </p:sp>
      <p:sp>
        <p:nvSpPr>
          <p:cNvPr id="12" name="TextBox 12"/>
          <p:cNvSpPr txBox="1"/>
          <p:nvPr/>
        </p:nvSpPr>
        <p:spPr>
          <a:xfrm>
            <a:off x="3044561" y="5067300"/>
            <a:ext cx="12198877" cy="2903966"/>
          </a:xfrm>
          <a:prstGeom prst="rect">
            <a:avLst/>
          </a:prstGeom>
        </p:spPr>
        <p:txBody>
          <a:bodyPr lIns="0" tIns="0" rIns="0" bIns="0" rtlCol="0" anchor="t">
            <a:spAutoFit/>
          </a:bodyPr>
          <a:lstStyle/>
          <a:p>
            <a:pPr algn="ctr">
              <a:lnSpc>
                <a:spcPts val="5838"/>
              </a:lnSpc>
            </a:pPr>
            <a:r>
              <a:rPr lang="en-US" sz="4170">
                <a:solidFill>
                  <a:srgbClr val="181C84"/>
                </a:solidFill>
                <a:latin typeface="Open Sans Extra Bold"/>
              </a:rPr>
              <a:t>ECZACILIK VE ÇOCUK GELIŞIMI ÖĞRENCILERI BAKIŞ AÇISINDAN FENOMENOLOJIK</a:t>
            </a:r>
          </a:p>
          <a:p>
            <a:pPr algn="ctr">
              <a:lnSpc>
                <a:spcPts val="5838"/>
              </a:lnSpc>
            </a:pPr>
            <a:r>
              <a:rPr lang="en-US" sz="4170">
                <a:solidFill>
                  <a:srgbClr val="181C84"/>
                </a:solidFill>
                <a:latin typeface="Open Sans Extra Bold"/>
              </a:rPr>
              <a:t> MULTIDISIPLINER BIR ÇALIŞMA</a:t>
            </a:r>
          </a:p>
          <a:p>
            <a:pPr algn="ctr">
              <a:lnSpc>
                <a:spcPts val="5838"/>
              </a:lnSpc>
            </a:pPr>
            <a:endParaRPr lang="en-US" sz="4170">
              <a:solidFill>
                <a:srgbClr val="181C84"/>
              </a:solidFill>
              <a:latin typeface="Open Sans Extra Bold"/>
            </a:endParaRPr>
          </a:p>
        </p:txBody>
      </p:sp>
      <p:sp>
        <p:nvSpPr>
          <p:cNvPr id="13" name="Freeform 13"/>
          <p:cNvSpPr/>
          <p:nvPr/>
        </p:nvSpPr>
        <p:spPr>
          <a:xfrm rot="-9120016">
            <a:off x="11397282" y="7943039"/>
            <a:ext cx="1647292" cy="3100113"/>
          </a:xfrm>
          <a:custGeom>
            <a:avLst/>
            <a:gdLst/>
            <a:ahLst/>
            <a:cxnLst/>
            <a:rect l="l" t="t" r="r" b="b"/>
            <a:pathLst>
              <a:path w="1647292" h="3100113">
                <a:moveTo>
                  <a:pt x="0" y="0"/>
                </a:moveTo>
                <a:lnTo>
                  <a:pt x="1647292" y="0"/>
                </a:lnTo>
                <a:lnTo>
                  <a:pt x="1647292" y="3100113"/>
                </a:lnTo>
                <a:lnTo>
                  <a:pt x="0" y="31001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a:off x="-1262374" y="-1234471"/>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798233" y="7372033"/>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62374" y="785556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98584" y="-177411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6"/>
          <p:cNvGrpSpPr/>
          <p:nvPr/>
        </p:nvGrpSpPr>
        <p:grpSpPr>
          <a:xfrm>
            <a:off x="390529" y="1369485"/>
            <a:ext cx="15407704" cy="8491597"/>
            <a:chOff x="0" y="0"/>
            <a:chExt cx="4057996" cy="2236470"/>
          </a:xfrm>
        </p:grpSpPr>
        <p:sp>
          <p:nvSpPr>
            <p:cNvPr id="7" name="Freeform 7"/>
            <p:cNvSpPr/>
            <p:nvPr/>
          </p:nvSpPr>
          <p:spPr>
            <a:xfrm>
              <a:off x="0" y="0"/>
              <a:ext cx="4057996" cy="2236470"/>
            </a:xfrm>
            <a:custGeom>
              <a:avLst/>
              <a:gdLst/>
              <a:ahLst/>
              <a:cxnLst/>
              <a:rect l="l" t="t" r="r" b="b"/>
              <a:pathLst>
                <a:path w="4057996" h="2236470">
                  <a:moveTo>
                    <a:pt x="25626" y="0"/>
                  </a:moveTo>
                  <a:lnTo>
                    <a:pt x="4032370" y="0"/>
                  </a:lnTo>
                  <a:cubicBezTo>
                    <a:pt x="4046523" y="0"/>
                    <a:pt x="4057996" y="11473"/>
                    <a:pt x="4057996" y="25626"/>
                  </a:cubicBezTo>
                  <a:lnTo>
                    <a:pt x="4057996" y="2210844"/>
                  </a:lnTo>
                  <a:cubicBezTo>
                    <a:pt x="4057996" y="2224997"/>
                    <a:pt x="4046523" y="2236470"/>
                    <a:pt x="4032370" y="2236470"/>
                  </a:cubicBezTo>
                  <a:lnTo>
                    <a:pt x="25626" y="2236470"/>
                  </a:lnTo>
                  <a:cubicBezTo>
                    <a:pt x="11473" y="2236470"/>
                    <a:pt x="0" y="2224997"/>
                    <a:pt x="0" y="2210844"/>
                  </a:cubicBezTo>
                  <a:lnTo>
                    <a:pt x="0" y="25626"/>
                  </a:lnTo>
                  <a:cubicBezTo>
                    <a:pt x="0" y="11473"/>
                    <a:pt x="11473" y="0"/>
                    <a:pt x="25626" y="0"/>
                  </a:cubicBezTo>
                  <a:close/>
                </a:path>
              </a:pathLst>
            </a:custGeom>
            <a:solidFill>
              <a:srgbClr val="E8CDB3"/>
            </a:solidFill>
          </p:spPr>
        </p:sp>
        <p:sp>
          <p:nvSpPr>
            <p:cNvPr id="8" name="TextBox 8"/>
            <p:cNvSpPr txBox="1"/>
            <p:nvPr/>
          </p:nvSpPr>
          <p:spPr>
            <a:xfrm>
              <a:off x="0" y="-38100"/>
              <a:ext cx="4057996" cy="227457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14286588" y="3150609"/>
            <a:ext cx="4001412" cy="3985781"/>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24712" r="-24712"/>
              </a:stretch>
            </a:blipFill>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C8791"/>
            </a:solidFill>
          </p:spPr>
        </p:sp>
      </p:grpSp>
      <p:sp>
        <p:nvSpPr>
          <p:cNvPr id="12" name="TextBox 12"/>
          <p:cNvSpPr txBox="1"/>
          <p:nvPr/>
        </p:nvSpPr>
        <p:spPr>
          <a:xfrm>
            <a:off x="765100" y="2514880"/>
            <a:ext cx="13442002" cy="6134132"/>
          </a:xfrm>
          <a:prstGeom prst="rect">
            <a:avLst/>
          </a:prstGeom>
        </p:spPr>
        <p:txBody>
          <a:bodyPr lIns="0" tIns="0" rIns="0" bIns="0" rtlCol="0" anchor="t">
            <a:spAutoFit/>
          </a:bodyPr>
          <a:lstStyle/>
          <a:p>
            <a:pPr>
              <a:lnSpc>
                <a:spcPts val="4461"/>
              </a:lnSpc>
            </a:pPr>
            <a:r>
              <a:rPr lang="en-US" sz="3186">
                <a:solidFill>
                  <a:srgbClr val="000000"/>
                </a:solidFill>
                <a:latin typeface="KG Primary Penmanship"/>
              </a:rPr>
              <a:t>Araştırma, odak grup mülakatlarıyla nitel veri toplama yöntemini kullanmaktadır. Sekiz odak grup mülakatı düzenlenmiş; bunlardan dörtü eczacılık lisans öğrencileriyle, diğer dörtü ise çocuk gelişimi lisans öğrencileriyle yapılmıştır. Her odak grup mülakatında beş katılımcı bulunmuştur. Odak grupları, Covid-19 pandemisi nedeniyle çevrimiçi olarak Zoom platformu üzerinden gerçekleştirilmiş ve kaydedilmiştir. Mülakatlar, öğrencilerin beyin fırtınası yapma ve sinerjik tartışmalar yapma fırsatları sunan odak grup mülakat yöntemi tercih edilerek gerçekleştirilmiştir. Mülakatlar sonunda elde edilen veriler, etik kurallara uygun olarak Google Form ile alınan bilgilerle birleştirilmiş ve analiz edilmiştir.</a:t>
            </a:r>
          </a:p>
          <a:p>
            <a:pPr>
              <a:lnSpc>
                <a:spcPts val="4461"/>
              </a:lnSpc>
            </a:pPr>
            <a:r>
              <a:rPr lang="en-US" sz="3186">
                <a:solidFill>
                  <a:srgbClr val="000000"/>
                </a:solidFill>
                <a:latin typeface="KG Primary Penmanship"/>
              </a:rPr>
              <a:t>Araştırma kapsamında odak gruplarına katılan öğrencilerin tüm ifadeleri transkribe edilmiştir. Eczacılık ve çocuk gelişimi öğrencileri için belirlenen başlangıç harfleri (E. ve ÇG.) ile her öğrenciye numara eklenerek bir kodlama oluşturuldu.</a:t>
            </a:r>
          </a:p>
          <a:p>
            <a:pPr>
              <a:lnSpc>
                <a:spcPts val="3963"/>
              </a:lnSpc>
              <a:spcBef>
                <a:spcPct val="0"/>
              </a:spcBef>
            </a:pPr>
            <a:endParaRPr lang="en-US" sz="3186">
              <a:solidFill>
                <a:srgbClr val="000000"/>
              </a:solidFill>
              <a:latin typeface="KG Primary Penmanship"/>
            </a:endParaRPr>
          </a:p>
        </p:txBody>
      </p:sp>
      <p:sp>
        <p:nvSpPr>
          <p:cNvPr id="13" name="TextBox 13"/>
          <p:cNvSpPr txBox="1"/>
          <p:nvPr/>
        </p:nvSpPr>
        <p:spPr>
          <a:xfrm>
            <a:off x="3624838" y="168990"/>
            <a:ext cx="11038323" cy="1027889"/>
          </a:xfrm>
          <a:prstGeom prst="rect">
            <a:avLst/>
          </a:prstGeom>
        </p:spPr>
        <p:txBody>
          <a:bodyPr lIns="0" tIns="0" rIns="0" bIns="0" rtlCol="0" anchor="t">
            <a:spAutoFit/>
          </a:bodyPr>
          <a:lstStyle/>
          <a:p>
            <a:pPr algn="ctr">
              <a:lnSpc>
                <a:spcPts val="8444"/>
              </a:lnSpc>
            </a:pPr>
            <a:r>
              <a:rPr lang="en-US" sz="6031">
                <a:solidFill>
                  <a:srgbClr val="25286D"/>
                </a:solidFill>
                <a:latin typeface="Open Sans Extra Bold"/>
              </a:rPr>
              <a:t>VERİ TOPLAMA ve ANALİZ</a:t>
            </a:r>
          </a:p>
        </p:txBody>
      </p:sp>
      <p:sp>
        <p:nvSpPr>
          <p:cNvPr id="14" name="Freeform 14"/>
          <p:cNvSpPr/>
          <p:nvPr/>
        </p:nvSpPr>
        <p:spPr>
          <a:xfrm rot="1035449">
            <a:off x="8315869" y="8258620"/>
            <a:ext cx="2200783" cy="863807"/>
          </a:xfrm>
          <a:custGeom>
            <a:avLst/>
            <a:gdLst/>
            <a:ahLst/>
            <a:cxnLst/>
            <a:rect l="l" t="t" r="r" b="b"/>
            <a:pathLst>
              <a:path w="2200783" h="863807">
                <a:moveTo>
                  <a:pt x="0" y="0"/>
                </a:moveTo>
                <a:lnTo>
                  <a:pt x="2200783" y="0"/>
                </a:lnTo>
                <a:lnTo>
                  <a:pt x="2200783" y="863807"/>
                </a:lnTo>
                <a:lnTo>
                  <a:pt x="0" y="86380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a:off x="-1262374" y="-1234471"/>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798233" y="7372033"/>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62374" y="785556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98584" y="-177411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6"/>
          <p:cNvGrpSpPr/>
          <p:nvPr/>
        </p:nvGrpSpPr>
        <p:grpSpPr>
          <a:xfrm>
            <a:off x="765100" y="1028700"/>
            <a:ext cx="15699534" cy="8506845"/>
            <a:chOff x="0" y="0"/>
            <a:chExt cx="4134857" cy="2240486"/>
          </a:xfrm>
        </p:grpSpPr>
        <p:sp>
          <p:nvSpPr>
            <p:cNvPr id="7" name="Freeform 7"/>
            <p:cNvSpPr/>
            <p:nvPr/>
          </p:nvSpPr>
          <p:spPr>
            <a:xfrm>
              <a:off x="0" y="0"/>
              <a:ext cx="4134857" cy="2240486"/>
            </a:xfrm>
            <a:custGeom>
              <a:avLst/>
              <a:gdLst/>
              <a:ahLst/>
              <a:cxnLst/>
              <a:rect l="l" t="t" r="r" b="b"/>
              <a:pathLst>
                <a:path w="4134857" h="2240486">
                  <a:moveTo>
                    <a:pt x="25150" y="0"/>
                  </a:moveTo>
                  <a:lnTo>
                    <a:pt x="4109707" y="0"/>
                  </a:lnTo>
                  <a:cubicBezTo>
                    <a:pt x="4123597" y="0"/>
                    <a:pt x="4134857" y="11260"/>
                    <a:pt x="4134857" y="25150"/>
                  </a:cubicBezTo>
                  <a:lnTo>
                    <a:pt x="4134857" y="2215336"/>
                  </a:lnTo>
                  <a:cubicBezTo>
                    <a:pt x="4134857" y="2229226"/>
                    <a:pt x="4123597" y="2240486"/>
                    <a:pt x="4109707" y="2240486"/>
                  </a:cubicBezTo>
                  <a:lnTo>
                    <a:pt x="25150" y="2240486"/>
                  </a:lnTo>
                  <a:cubicBezTo>
                    <a:pt x="11260" y="2240486"/>
                    <a:pt x="0" y="2229226"/>
                    <a:pt x="0" y="2215336"/>
                  </a:cubicBezTo>
                  <a:lnTo>
                    <a:pt x="0" y="25150"/>
                  </a:lnTo>
                  <a:cubicBezTo>
                    <a:pt x="0" y="11260"/>
                    <a:pt x="11260" y="0"/>
                    <a:pt x="25150" y="0"/>
                  </a:cubicBezTo>
                  <a:close/>
                </a:path>
              </a:pathLst>
            </a:custGeom>
            <a:solidFill>
              <a:srgbClr val="E8CDB3"/>
            </a:solidFill>
          </p:spPr>
        </p:sp>
        <p:sp>
          <p:nvSpPr>
            <p:cNvPr id="8" name="TextBox 8"/>
            <p:cNvSpPr txBox="1"/>
            <p:nvPr/>
          </p:nvSpPr>
          <p:spPr>
            <a:xfrm>
              <a:off x="0" y="-38100"/>
              <a:ext cx="4134857" cy="227858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11480164" y="5143500"/>
            <a:ext cx="5266944" cy="5246370"/>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24636" r="-24636"/>
              </a:stretch>
            </a:blipFill>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C8791"/>
            </a:solidFill>
          </p:spPr>
        </p:sp>
      </p:grpSp>
      <p:sp>
        <p:nvSpPr>
          <p:cNvPr id="12" name="Freeform 12"/>
          <p:cNvSpPr/>
          <p:nvPr/>
        </p:nvSpPr>
        <p:spPr>
          <a:xfrm rot="1035449">
            <a:off x="8315869" y="8258620"/>
            <a:ext cx="2200783" cy="863807"/>
          </a:xfrm>
          <a:custGeom>
            <a:avLst/>
            <a:gdLst/>
            <a:ahLst/>
            <a:cxnLst/>
            <a:rect l="l" t="t" r="r" b="b"/>
            <a:pathLst>
              <a:path w="2200783" h="863807">
                <a:moveTo>
                  <a:pt x="0" y="0"/>
                </a:moveTo>
                <a:lnTo>
                  <a:pt x="2200783" y="0"/>
                </a:lnTo>
                <a:lnTo>
                  <a:pt x="2200783" y="863807"/>
                </a:lnTo>
                <a:lnTo>
                  <a:pt x="0" y="86380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1395031" y="1850675"/>
            <a:ext cx="12718605" cy="5521358"/>
          </a:xfrm>
          <a:prstGeom prst="rect">
            <a:avLst/>
          </a:prstGeom>
        </p:spPr>
        <p:txBody>
          <a:bodyPr lIns="0" tIns="0" rIns="0" bIns="0" rtlCol="0" anchor="t">
            <a:spAutoFit/>
          </a:bodyPr>
          <a:lstStyle/>
          <a:p>
            <a:pPr>
              <a:lnSpc>
                <a:spcPts val="4893"/>
              </a:lnSpc>
            </a:pPr>
            <a:r>
              <a:rPr lang="en-US" sz="3495">
                <a:solidFill>
                  <a:srgbClr val="000000"/>
                </a:solidFill>
                <a:latin typeface="KG Primary Penmanship"/>
              </a:rPr>
              <a:t>Verilerin analizinde betimsel analiz yöntemi kullanılmıştır. Bu yöntemle veriler araştırma soruları doğrultusunda temalara göre düzenlenmiştir. Analiz sürecinde "Ne?" ve "Nasıl?" sorularına odaklanılmıştır. Mülakatlar aracılığıyla elde edilen veriler, araştırmacılar tarafından belirlenen temalar doğrultusunda analiz edilmiş, bu analiz de mülakat kayıtlarının transkriptleri üzerinden yapılmıştır. Veriler ilgili analiz formlarına aktarılarak tematik bir analiz gerçekleştirilip analiz sonuçları, eczacılık ve çocuk gelişimi alanlarında uzman akademisyenler tarafından da incelenmiş ve değerlendirilmiştir.</a:t>
            </a:r>
          </a:p>
          <a:p>
            <a:pPr>
              <a:lnSpc>
                <a:spcPts val="4893"/>
              </a:lnSpc>
              <a:spcBef>
                <a:spcPct val="0"/>
              </a:spcBef>
            </a:pPr>
            <a:endParaRPr lang="en-US" sz="3495">
              <a:solidFill>
                <a:srgbClr val="000000"/>
              </a:solidFill>
              <a:latin typeface="KG Primary Penmanshi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a:off x="-1262374" y="-1234471"/>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798233" y="7372033"/>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498584" y="-177411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62374" y="785556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182700" y="2588340"/>
            <a:ext cx="1389428" cy="1283326"/>
          </a:xfrm>
          <a:custGeom>
            <a:avLst/>
            <a:gdLst/>
            <a:ahLst/>
            <a:cxnLst/>
            <a:rect l="l" t="t" r="r" b="b"/>
            <a:pathLst>
              <a:path w="1389428" h="1283326">
                <a:moveTo>
                  <a:pt x="0" y="0"/>
                </a:moveTo>
                <a:lnTo>
                  <a:pt x="1389428" y="0"/>
                </a:lnTo>
                <a:lnTo>
                  <a:pt x="1389428" y="1283327"/>
                </a:lnTo>
                <a:lnTo>
                  <a:pt x="0" y="12833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533757" y="7193132"/>
            <a:ext cx="1045833" cy="965969"/>
          </a:xfrm>
          <a:custGeom>
            <a:avLst/>
            <a:gdLst/>
            <a:ahLst/>
            <a:cxnLst/>
            <a:rect l="l" t="t" r="r" b="b"/>
            <a:pathLst>
              <a:path w="1045833" h="965969">
                <a:moveTo>
                  <a:pt x="0" y="0"/>
                </a:moveTo>
                <a:lnTo>
                  <a:pt x="1045833" y="0"/>
                </a:lnTo>
                <a:lnTo>
                  <a:pt x="1045833" y="965969"/>
                </a:lnTo>
                <a:lnTo>
                  <a:pt x="0" y="9659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118164">
            <a:off x="12089725" y="2325548"/>
            <a:ext cx="2115686" cy="1808911"/>
          </a:xfrm>
          <a:custGeom>
            <a:avLst/>
            <a:gdLst/>
            <a:ahLst/>
            <a:cxnLst/>
            <a:rect l="l" t="t" r="r" b="b"/>
            <a:pathLst>
              <a:path w="2115686" h="1808911">
                <a:moveTo>
                  <a:pt x="0" y="0"/>
                </a:moveTo>
                <a:lnTo>
                  <a:pt x="2115686" y="0"/>
                </a:lnTo>
                <a:lnTo>
                  <a:pt x="2115686" y="1808911"/>
                </a:lnTo>
                <a:lnTo>
                  <a:pt x="0" y="18089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35449">
            <a:off x="4117321" y="6720996"/>
            <a:ext cx="2200783" cy="863807"/>
          </a:xfrm>
          <a:custGeom>
            <a:avLst/>
            <a:gdLst/>
            <a:ahLst/>
            <a:cxnLst/>
            <a:rect l="l" t="t" r="r" b="b"/>
            <a:pathLst>
              <a:path w="2200783" h="863807">
                <a:moveTo>
                  <a:pt x="0" y="0"/>
                </a:moveTo>
                <a:lnTo>
                  <a:pt x="2200783" y="0"/>
                </a:lnTo>
                <a:lnTo>
                  <a:pt x="2200783" y="863807"/>
                </a:lnTo>
                <a:lnTo>
                  <a:pt x="0" y="8638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683105" y="283290"/>
            <a:ext cx="11493489" cy="5120497"/>
          </a:xfrm>
          <a:custGeom>
            <a:avLst/>
            <a:gdLst/>
            <a:ahLst/>
            <a:cxnLst/>
            <a:rect l="l" t="t" r="r" b="b"/>
            <a:pathLst>
              <a:path w="11493489" h="5120497">
                <a:moveTo>
                  <a:pt x="0" y="0"/>
                </a:moveTo>
                <a:lnTo>
                  <a:pt x="11493489" y="0"/>
                </a:lnTo>
                <a:lnTo>
                  <a:pt x="11493489" y="5120497"/>
                </a:lnTo>
                <a:lnTo>
                  <a:pt x="0" y="5120497"/>
                </a:lnTo>
                <a:lnTo>
                  <a:pt x="0" y="0"/>
                </a:lnTo>
                <a:close/>
              </a:path>
            </a:pathLst>
          </a:custGeom>
          <a:blipFill>
            <a:blip r:embed="rId12"/>
            <a:stretch>
              <a:fillRect/>
            </a:stretch>
          </a:blipFill>
          <a:ln w="38100" cap="sq">
            <a:solidFill>
              <a:srgbClr val="25286D"/>
            </a:solidFill>
            <a:prstDash val="solid"/>
            <a:miter/>
          </a:ln>
        </p:spPr>
      </p:sp>
      <p:sp>
        <p:nvSpPr>
          <p:cNvPr id="11" name="Freeform 11"/>
          <p:cNvSpPr/>
          <p:nvPr/>
        </p:nvSpPr>
        <p:spPr>
          <a:xfrm>
            <a:off x="7087955" y="4425076"/>
            <a:ext cx="10756068" cy="5667454"/>
          </a:xfrm>
          <a:custGeom>
            <a:avLst/>
            <a:gdLst/>
            <a:ahLst/>
            <a:cxnLst/>
            <a:rect l="l" t="t" r="r" b="b"/>
            <a:pathLst>
              <a:path w="10756068" h="5667454">
                <a:moveTo>
                  <a:pt x="0" y="0"/>
                </a:moveTo>
                <a:lnTo>
                  <a:pt x="10756067" y="0"/>
                </a:lnTo>
                <a:lnTo>
                  <a:pt x="10756067" y="5667454"/>
                </a:lnTo>
                <a:lnTo>
                  <a:pt x="0" y="5667454"/>
                </a:lnTo>
                <a:lnTo>
                  <a:pt x="0" y="0"/>
                </a:lnTo>
                <a:close/>
              </a:path>
            </a:pathLst>
          </a:custGeom>
          <a:blipFill>
            <a:blip r:embed="rId13"/>
            <a:stretch>
              <a:fillRect/>
            </a:stretch>
          </a:blipFill>
          <a:ln w="38100" cap="sq">
            <a:solidFill>
              <a:srgbClr val="25286D"/>
            </a:solidFill>
            <a:prstDash val="solid"/>
            <a:miter/>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a:off x="-1262374" y="-1234471"/>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798233" y="7372033"/>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498584" y="-177411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62374" y="785556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182700" y="2588340"/>
            <a:ext cx="1389428" cy="1283326"/>
          </a:xfrm>
          <a:custGeom>
            <a:avLst/>
            <a:gdLst/>
            <a:ahLst/>
            <a:cxnLst/>
            <a:rect l="l" t="t" r="r" b="b"/>
            <a:pathLst>
              <a:path w="1389428" h="1283326">
                <a:moveTo>
                  <a:pt x="0" y="0"/>
                </a:moveTo>
                <a:lnTo>
                  <a:pt x="1389428" y="0"/>
                </a:lnTo>
                <a:lnTo>
                  <a:pt x="1389428" y="1283327"/>
                </a:lnTo>
                <a:lnTo>
                  <a:pt x="0" y="12833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533757" y="7193132"/>
            <a:ext cx="1045833" cy="965969"/>
          </a:xfrm>
          <a:custGeom>
            <a:avLst/>
            <a:gdLst/>
            <a:ahLst/>
            <a:cxnLst/>
            <a:rect l="l" t="t" r="r" b="b"/>
            <a:pathLst>
              <a:path w="1045833" h="965969">
                <a:moveTo>
                  <a:pt x="0" y="0"/>
                </a:moveTo>
                <a:lnTo>
                  <a:pt x="1045833" y="0"/>
                </a:lnTo>
                <a:lnTo>
                  <a:pt x="1045833" y="965969"/>
                </a:lnTo>
                <a:lnTo>
                  <a:pt x="0" y="9659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118164">
            <a:off x="12089725" y="2325548"/>
            <a:ext cx="2115686" cy="1808911"/>
          </a:xfrm>
          <a:custGeom>
            <a:avLst/>
            <a:gdLst/>
            <a:ahLst/>
            <a:cxnLst/>
            <a:rect l="l" t="t" r="r" b="b"/>
            <a:pathLst>
              <a:path w="2115686" h="1808911">
                <a:moveTo>
                  <a:pt x="0" y="0"/>
                </a:moveTo>
                <a:lnTo>
                  <a:pt x="2115686" y="0"/>
                </a:lnTo>
                <a:lnTo>
                  <a:pt x="2115686" y="1808911"/>
                </a:lnTo>
                <a:lnTo>
                  <a:pt x="0" y="18089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35449">
            <a:off x="4117321" y="6720996"/>
            <a:ext cx="2200783" cy="863807"/>
          </a:xfrm>
          <a:custGeom>
            <a:avLst/>
            <a:gdLst/>
            <a:ahLst/>
            <a:cxnLst/>
            <a:rect l="l" t="t" r="r" b="b"/>
            <a:pathLst>
              <a:path w="2200783" h="863807">
                <a:moveTo>
                  <a:pt x="0" y="0"/>
                </a:moveTo>
                <a:lnTo>
                  <a:pt x="2200783" y="0"/>
                </a:lnTo>
                <a:lnTo>
                  <a:pt x="2200783" y="863807"/>
                </a:lnTo>
                <a:lnTo>
                  <a:pt x="0" y="8638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660132" y="812315"/>
            <a:ext cx="12487436" cy="4136029"/>
          </a:xfrm>
          <a:custGeom>
            <a:avLst/>
            <a:gdLst/>
            <a:ahLst/>
            <a:cxnLst/>
            <a:rect l="l" t="t" r="r" b="b"/>
            <a:pathLst>
              <a:path w="12487436" h="4136029">
                <a:moveTo>
                  <a:pt x="0" y="0"/>
                </a:moveTo>
                <a:lnTo>
                  <a:pt x="12487436" y="0"/>
                </a:lnTo>
                <a:lnTo>
                  <a:pt x="12487436" y="4136029"/>
                </a:lnTo>
                <a:lnTo>
                  <a:pt x="0" y="4136029"/>
                </a:lnTo>
                <a:lnTo>
                  <a:pt x="0" y="0"/>
                </a:lnTo>
                <a:close/>
              </a:path>
            </a:pathLst>
          </a:custGeom>
          <a:blipFill>
            <a:blip r:embed="rId12"/>
            <a:stretch>
              <a:fillRect/>
            </a:stretch>
          </a:blipFill>
          <a:ln w="38100" cap="sq">
            <a:solidFill>
              <a:srgbClr val="25286D"/>
            </a:solidFill>
            <a:prstDash val="solid"/>
            <a:miter/>
          </a:ln>
        </p:spPr>
      </p:sp>
      <p:sp>
        <p:nvSpPr>
          <p:cNvPr id="11" name="Freeform 11"/>
          <p:cNvSpPr/>
          <p:nvPr/>
        </p:nvSpPr>
        <p:spPr>
          <a:xfrm>
            <a:off x="4811699" y="5068223"/>
            <a:ext cx="12447601" cy="4607620"/>
          </a:xfrm>
          <a:custGeom>
            <a:avLst/>
            <a:gdLst/>
            <a:ahLst/>
            <a:cxnLst/>
            <a:rect l="l" t="t" r="r" b="b"/>
            <a:pathLst>
              <a:path w="12447601" h="4607620">
                <a:moveTo>
                  <a:pt x="0" y="0"/>
                </a:moveTo>
                <a:lnTo>
                  <a:pt x="12447601" y="0"/>
                </a:lnTo>
                <a:lnTo>
                  <a:pt x="12447601" y="4607620"/>
                </a:lnTo>
                <a:lnTo>
                  <a:pt x="0" y="4607620"/>
                </a:lnTo>
                <a:lnTo>
                  <a:pt x="0" y="0"/>
                </a:lnTo>
                <a:close/>
              </a:path>
            </a:pathLst>
          </a:custGeom>
          <a:blipFill>
            <a:blip r:embed="rId13"/>
            <a:stretch>
              <a:fillRect/>
            </a:stretch>
          </a:blipFill>
          <a:ln w="38100" cap="sq">
            <a:solidFill>
              <a:srgbClr val="25286D"/>
            </a:solidFill>
            <a:prstDash val="solid"/>
            <a:miter/>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a:off x="2020387" y="2596943"/>
            <a:ext cx="4226934" cy="6661357"/>
          </a:xfrm>
          <a:custGeom>
            <a:avLst/>
            <a:gdLst/>
            <a:ahLst/>
            <a:cxnLst/>
            <a:rect l="l" t="t" r="r" b="b"/>
            <a:pathLst>
              <a:path w="4226934" h="6661357">
                <a:moveTo>
                  <a:pt x="0" y="0"/>
                </a:moveTo>
                <a:lnTo>
                  <a:pt x="4226934" y="0"/>
                </a:lnTo>
                <a:lnTo>
                  <a:pt x="4226934" y="6661357"/>
                </a:lnTo>
                <a:lnTo>
                  <a:pt x="0" y="666135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4632204" y="2596943"/>
            <a:ext cx="4226934" cy="6661357"/>
          </a:xfrm>
          <a:custGeom>
            <a:avLst/>
            <a:gdLst/>
            <a:ahLst/>
            <a:cxnLst/>
            <a:rect l="l" t="t" r="r" b="b"/>
            <a:pathLst>
              <a:path w="4226934" h="6661357">
                <a:moveTo>
                  <a:pt x="4226934" y="0"/>
                </a:moveTo>
                <a:lnTo>
                  <a:pt x="0" y="0"/>
                </a:lnTo>
                <a:lnTo>
                  <a:pt x="0" y="6661357"/>
                </a:lnTo>
                <a:lnTo>
                  <a:pt x="4226934" y="6661357"/>
                </a:lnTo>
                <a:lnTo>
                  <a:pt x="422693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67822" y="7438174"/>
            <a:ext cx="4754496" cy="4114800"/>
          </a:xfrm>
          <a:custGeom>
            <a:avLst/>
            <a:gdLst/>
            <a:ahLst/>
            <a:cxnLst/>
            <a:rect l="l" t="t" r="r" b="b"/>
            <a:pathLst>
              <a:path w="4754496" h="4114800">
                <a:moveTo>
                  <a:pt x="0" y="0"/>
                </a:moveTo>
                <a:lnTo>
                  <a:pt x="4754496" y="0"/>
                </a:lnTo>
                <a:lnTo>
                  <a:pt x="47544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9705205">
            <a:off x="15371078" y="-1059808"/>
            <a:ext cx="3530061" cy="4317952"/>
          </a:xfrm>
          <a:custGeom>
            <a:avLst/>
            <a:gdLst/>
            <a:ahLst/>
            <a:cxnLst/>
            <a:rect l="l" t="t" r="r" b="b"/>
            <a:pathLst>
              <a:path w="3530061" h="4317952">
                <a:moveTo>
                  <a:pt x="0" y="0"/>
                </a:moveTo>
                <a:lnTo>
                  <a:pt x="3530061" y="0"/>
                </a:lnTo>
                <a:lnTo>
                  <a:pt x="3530061" y="4317952"/>
                </a:lnTo>
                <a:lnTo>
                  <a:pt x="0" y="43179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451712">
            <a:off x="-745666" y="296493"/>
            <a:ext cx="3740138" cy="1475017"/>
          </a:xfrm>
          <a:custGeom>
            <a:avLst/>
            <a:gdLst/>
            <a:ahLst/>
            <a:cxnLst/>
            <a:rect l="l" t="t" r="r" b="b"/>
            <a:pathLst>
              <a:path w="3740138" h="1475017">
                <a:moveTo>
                  <a:pt x="0" y="0"/>
                </a:moveTo>
                <a:lnTo>
                  <a:pt x="3740138" y="0"/>
                </a:lnTo>
                <a:lnTo>
                  <a:pt x="3740138" y="1475017"/>
                </a:lnTo>
                <a:lnTo>
                  <a:pt x="0" y="1475017"/>
                </a:lnTo>
                <a:lnTo>
                  <a:pt x="0" y="0"/>
                </a:lnTo>
                <a:close/>
              </a:path>
            </a:pathLst>
          </a:custGeom>
          <a:blipFill>
            <a:blip r:embed="rId8"/>
            <a:stretch>
              <a:fillRect/>
            </a:stretch>
          </a:blipFill>
        </p:spPr>
      </p:sp>
      <p:sp>
        <p:nvSpPr>
          <p:cNvPr id="7" name="Freeform 7"/>
          <p:cNvSpPr/>
          <p:nvPr/>
        </p:nvSpPr>
        <p:spPr>
          <a:xfrm>
            <a:off x="10354563" y="1937677"/>
            <a:ext cx="7027929" cy="7829040"/>
          </a:xfrm>
          <a:custGeom>
            <a:avLst/>
            <a:gdLst/>
            <a:ahLst/>
            <a:cxnLst/>
            <a:rect l="l" t="t" r="r" b="b"/>
            <a:pathLst>
              <a:path w="7027929" h="7829040">
                <a:moveTo>
                  <a:pt x="0" y="0"/>
                </a:moveTo>
                <a:lnTo>
                  <a:pt x="7027929" y="0"/>
                </a:lnTo>
                <a:lnTo>
                  <a:pt x="7027929" y="7829040"/>
                </a:lnTo>
                <a:lnTo>
                  <a:pt x="0" y="7829040"/>
                </a:lnTo>
                <a:lnTo>
                  <a:pt x="0" y="0"/>
                </a:lnTo>
                <a:close/>
              </a:path>
            </a:pathLst>
          </a:custGeom>
          <a:blipFill>
            <a:blip r:embed="rId9"/>
            <a:stretch>
              <a:fillRect/>
            </a:stretch>
          </a:blipFill>
          <a:ln w="38100" cap="sq">
            <a:solidFill>
              <a:srgbClr val="25286D"/>
            </a:solidFill>
            <a:prstDash val="lgDash"/>
            <a:miter/>
          </a:ln>
        </p:spPr>
      </p:sp>
      <p:sp>
        <p:nvSpPr>
          <p:cNvPr id="8" name="TextBox 8"/>
          <p:cNvSpPr txBox="1"/>
          <p:nvPr/>
        </p:nvSpPr>
        <p:spPr>
          <a:xfrm>
            <a:off x="3912624" y="197744"/>
            <a:ext cx="10462751" cy="1490462"/>
          </a:xfrm>
          <a:prstGeom prst="rect">
            <a:avLst/>
          </a:prstGeom>
        </p:spPr>
        <p:txBody>
          <a:bodyPr lIns="0" tIns="0" rIns="0" bIns="0" rtlCol="0" anchor="t">
            <a:spAutoFit/>
          </a:bodyPr>
          <a:lstStyle/>
          <a:p>
            <a:pPr algn="ctr">
              <a:lnSpc>
                <a:spcPts val="12148"/>
              </a:lnSpc>
            </a:pPr>
            <a:r>
              <a:rPr lang="en-US" sz="8677">
                <a:solidFill>
                  <a:srgbClr val="F3AB5F"/>
                </a:solidFill>
                <a:latin typeface="Genty Sans"/>
              </a:rPr>
              <a:t>SONUÇ</a:t>
            </a:r>
          </a:p>
        </p:txBody>
      </p:sp>
      <p:sp>
        <p:nvSpPr>
          <p:cNvPr id="9" name="TextBox 9"/>
          <p:cNvSpPr txBox="1"/>
          <p:nvPr/>
        </p:nvSpPr>
        <p:spPr>
          <a:xfrm>
            <a:off x="2624356" y="4209070"/>
            <a:ext cx="5653403" cy="3229104"/>
          </a:xfrm>
          <a:prstGeom prst="rect">
            <a:avLst/>
          </a:prstGeom>
        </p:spPr>
        <p:txBody>
          <a:bodyPr lIns="0" tIns="0" rIns="0" bIns="0" rtlCol="0" anchor="t">
            <a:spAutoFit/>
          </a:bodyPr>
          <a:lstStyle/>
          <a:p>
            <a:pPr algn="ctr">
              <a:lnSpc>
                <a:spcPts val="3709"/>
              </a:lnSpc>
            </a:pPr>
            <a:r>
              <a:rPr lang="en-US" sz="2649">
                <a:solidFill>
                  <a:srgbClr val="000000"/>
                </a:solidFill>
                <a:latin typeface="Genty Sans"/>
              </a:rPr>
              <a:t>Bu araştırmanın sonucunda, nitel verilere dayanarak iki ana tema elde edildi: ilaç tedavisine uyum ve eczane/eczacının fiziksel özellikleri ile birlikte beş alt temadan oluşmaktadır:</a:t>
            </a:r>
          </a:p>
          <a:p>
            <a:pPr algn="ctr">
              <a:lnSpc>
                <a:spcPts val="3709"/>
              </a:lnSpc>
            </a:pPr>
            <a:endParaRPr lang="en-US" sz="2649">
              <a:solidFill>
                <a:srgbClr val="000000"/>
              </a:solidFill>
              <a:latin typeface="Genty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rot="10592727" flipH="1">
            <a:off x="-4405339" y="8723332"/>
            <a:ext cx="7315200" cy="2261062"/>
          </a:xfrm>
          <a:custGeom>
            <a:avLst/>
            <a:gdLst/>
            <a:ahLst/>
            <a:cxnLst/>
            <a:rect l="l" t="t" r="r" b="b"/>
            <a:pathLst>
              <a:path w="7315200" h="2261062">
                <a:moveTo>
                  <a:pt x="7315200" y="0"/>
                </a:moveTo>
                <a:lnTo>
                  <a:pt x="0" y="0"/>
                </a:lnTo>
                <a:lnTo>
                  <a:pt x="0" y="2261062"/>
                </a:lnTo>
                <a:lnTo>
                  <a:pt x="7315200" y="2261062"/>
                </a:lnTo>
                <a:lnTo>
                  <a:pt x="73152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3684756">
            <a:off x="15565424" y="-1263167"/>
            <a:ext cx="4155633" cy="4209204"/>
          </a:xfrm>
          <a:custGeom>
            <a:avLst/>
            <a:gdLst/>
            <a:ahLst/>
            <a:cxnLst/>
            <a:rect l="l" t="t" r="r" b="b"/>
            <a:pathLst>
              <a:path w="4155633" h="4209204">
                <a:moveTo>
                  <a:pt x="0" y="0"/>
                </a:moveTo>
                <a:lnTo>
                  <a:pt x="4155632" y="0"/>
                </a:lnTo>
                <a:lnTo>
                  <a:pt x="4155632" y="4209205"/>
                </a:lnTo>
                <a:lnTo>
                  <a:pt x="0" y="42092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022447" y="7573541"/>
            <a:ext cx="2512504" cy="2825022"/>
          </a:xfrm>
          <a:custGeom>
            <a:avLst/>
            <a:gdLst/>
            <a:ahLst/>
            <a:cxnLst/>
            <a:rect l="l" t="t" r="r" b="b"/>
            <a:pathLst>
              <a:path w="2512504" h="2825022">
                <a:moveTo>
                  <a:pt x="0" y="0"/>
                </a:moveTo>
                <a:lnTo>
                  <a:pt x="2512504" y="0"/>
                </a:lnTo>
                <a:lnTo>
                  <a:pt x="2512504" y="2825022"/>
                </a:lnTo>
                <a:lnTo>
                  <a:pt x="0" y="2825022"/>
                </a:lnTo>
                <a:lnTo>
                  <a:pt x="0" y="0"/>
                </a:lnTo>
                <a:close/>
              </a:path>
            </a:pathLst>
          </a:custGeom>
          <a:blipFill>
            <a:blip r:embed="rId6"/>
            <a:stretch>
              <a:fillRect/>
            </a:stretch>
          </a:blipFill>
        </p:spPr>
      </p:sp>
      <p:sp>
        <p:nvSpPr>
          <p:cNvPr id="5" name="Freeform 5"/>
          <p:cNvSpPr/>
          <p:nvPr/>
        </p:nvSpPr>
        <p:spPr>
          <a:xfrm flipH="1">
            <a:off x="378844" y="1028700"/>
            <a:ext cx="9059353" cy="2800164"/>
          </a:xfrm>
          <a:custGeom>
            <a:avLst/>
            <a:gdLst/>
            <a:ahLst/>
            <a:cxnLst/>
            <a:rect l="l" t="t" r="r" b="b"/>
            <a:pathLst>
              <a:path w="9059353" h="2800164">
                <a:moveTo>
                  <a:pt x="9059353" y="0"/>
                </a:moveTo>
                <a:lnTo>
                  <a:pt x="0" y="0"/>
                </a:lnTo>
                <a:lnTo>
                  <a:pt x="0" y="2800164"/>
                </a:lnTo>
                <a:lnTo>
                  <a:pt x="9059353" y="2800164"/>
                </a:lnTo>
                <a:lnTo>
                  <a:pt x="9059353"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a:off x="6466399" y="1028700"/>
            <a:ext cx="9059353" cy="2800164"/>
          </a:xfrm>
          <a:custGeom>
            <a:avLst/>
            <a:gdLst/>
            <a:ahLst/>
            <a:cxnLst/>
            <a:rect l="l" t="t" r="r" b="b"/>
            <a:pathLst>
              <a:path w="9059353" h="2800164">
                <a:moveTo>
                  <a:pt x="9059353" y="0"/>
                </a:moveTo>
                <a:lnTo>
                  <a:pt x="0" y="0"/>
                </a:lnTo>
                <a:lnTo>
                  <a:pt x="0" y="2800164"/>
                </a:lnTo>
                <a:lnTo>
                  <a:pt x="9059353" y="2800164"/>
                </a:lnTo>
                <a:lnTo>
                  <a:pt x="9059353"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2143278" y="3073619"/>
            <a:ext cx="5035782" cy="7936046"/>
          </a:xfrm>
          <a:custGeom>
            <a:avLst/>
            <a:gdLst/>
            <a:ahLst/>
            <a:cxnLst/>
            <a:rect l="l" t="t" r="r" b="b"/>
            <a:pathLst>
              <a:path w="5035782" h="7936046">
                <a:moveTo>
                  <a:pt x="0" y="0"/>
                </a:moveTo>
                <a:lnTo>
                  <a:pt x="5035782" y="0"/>
                </a:lnTo>
                <a:lnTo>
                  <a:pt x="5035782" y="7936046"/>
                </a:lnTo>
                <a:lnTo>
                  <a:pt x="0" y="79360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TextBox 8"/>
          <p:cNvSpPr txBox="1"/>
          <p:nvPr/>
        </p:nvSpPr>
        <p:spPr>
          <a:xfrm>
            <a:off x="1028700" y="1647090"/>
            <a:ext cx="12488674" cy="1525284"/>
          </a:xfrm>
          <a:prstGeom prst="rect">
            <a:avLst/>
          </a:prstGeom>
        </p:spPr>
        <p:txBody>
          <a:bodyPr lIns="0" tIns="0" rIns="0" bIns="0" rtlCol="0" anchor="t">
            <a:spAutoFit/>
          </a:bodyPr>
          <a:lstStyle/>
          <a:p>
            <a:pPr algn="ctr">
              <a:lnSpc>
                <a:spcPts val="2411"/>
              </a:lnSpc>
            </a:pPr>
            <a:r>
              <a:rPr lang="en-US" sz="1722">
                <a:solidFill>
                  <a:srgbClr val="000000"/>
                </a:solidFill>
                <a:latin typeface="Genty Sans"/>
              </a:rPr>
              <a:t>Lisans düzeyindeki eczane ve çocuk gelişimi öğrencileri ile yapılan odak grup görüşmelerinin bir sonucu olarak ortaya çıkan ana temalardan biri "ilaç tedavisine uyum" temasıydı. Bu tema ile ilgili olarak aşağıdaki üç alt tema belirlendi: "çocukların bilişsel gelişimine uygun iletişim stratejileri", "çocukları ödüllendirme ve iyi davranışların pekiştirilmesi", "eczacı-çocuk iletişiminde ebeveynlerin rolü".</a:t>
            </a:r>
          </a:p>
          <a:p>
            <a:pPr algn="ctr">
              <a:lnSpc>
                <a:spcPts val="2411"/>
              </a:lnSpc>
            </a:pPr>
            <a:endParaRPr lang="en-US" sz="1722">
              <a:solidFill>
                <a:srgbClr val="000000"/>
              </a:solidFill>
              <a:latin typeface="Genty Sans"/>
            </a:endParaRPr>
          </a:p>
        </p:txBody>
      </p:sp>
      <p:sp>
        <p:nvSpPr>
          <p:cNvPr id="9" name="Freeform 9"/>
          <p:cNvSpPr/>
          <p:nvPr/>
        </p:nvSpPr>
        <p:spPr>
          <a:xfrm>
            <a:off x="816411" y="3172374"/>
            <a:ext cx="5011230" cy="7897354"/>
          </a:xfrm>
          <a:custGeom>
            <a:avLst/>
            <a:gdLst/>
            <a:ahLst/>
            <a:cxnLst/>
            <a:rect l="l" t="t" r="r" b="b"/>
            <a:pathLst>
              <a:path w="5011230" h="7897354">
                <a:moveTo>
                  <a:pt x="0" y="0"/>
                </a:moveTo>
                <a:lnTo>
                  <a:pt x="5011231" y="0"/>
                </a:lnTo>
                <a:lnTo>
                  <a:pt x="5011231" y="7897354"/>
                </a:lnTo>
                <a:lnTo>
                  <a:pt x="0" y="789735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1181304" y="5080314"/>
            <a:ext cx="4281445" cy="4861387"/>
          </a:xfrm>
          <a:prstGeom prst="rect">
            <a:avLst/>
          </a:prstGeom>
        </p:spPr>
        <p:txBody>
          <a:bodyPr lIns="0" tIns="0" rIns="0" bIns="0" rtlCol="0" anchor="t">
            <a:spAutoFit/>
          </a:bodyPr>
          <a:lstStyle/>
          <a:p>
            <a:pPr algn="ctr">
              <a:lnSpc>
                <a:spcPts val="2424"/>
              </a:lnSpc>
            </a:pPr>
            <a:r>
              <a:rPr lang="en-US" sz="1731">
                <a:solidFill>
                  <a:srgbClr val="000000"/>
                </a:solidFill>
                <a:latin typeface="Open Sans Extra Bold"/>
              </a:rPr>
              <a:t>Bu alt tema, terapiye uyumu etkileyen birinci faktör olarak çocuğun bilişsel gelişimine uygun iletişim stratejilerini ele almaktadır. Bu konuda, öğrencilerin görüşleri, 5 ila 7 yaş arasındaki çocuklar ve 7 ila 11 yaş arasındaki çocuklar olmak üzere iki ayrı grupta incelenmiştir. 5-7 yaş aralığındaki çocuklar için öğrenciler, basit dil, hikaye anlatımı ve oyun kullanılmasını önerdi. Aynı tema altında, 7-11 yaş aralığındaki çocuklar için ise öneriler arasında görsel programlar ve çocuklarla doğrudan iletişim olarak yer aldı.</a:t>
            </a:r>
          </a:p>
          <a:p>
            <a:pPr algn="ctr">
              <a:lnSpc>
                <a:spcPts val="2424"/>
              </a:lnSpc>
            </a:pPr>
            <a:endParaRPr lang="en-US" sz="1731">
              <a:solidFill>
                <a:srgbClr val="000000"/>
              </a:solidFill>
              <a:latin typeface="Open Sans Extra Bold"/>
            </a:endParaRPr>
          </a:p>
        </p:txBody>
      </p:sp>
      <p:sp>
        <p:nvSpPr>
          <p:cNvPr id="11" name="TextBox 11"/>
          <p:cNvSpPr txBox="1"/>
          <p:nvPr/>
        </p:nvSpPr>
        <p:spPr>
          <a:xfrm>
            <a:off x="378844" y="88107"/>
            <a:ext cx="12780595" cy="2340675"/>
          </a:xfrm>
          <a:prstGeom prst="rect">
            <a:avLst/>
          </a:prstGeom>
        </p:spPr>
        <p:txBody>
          <a:bodyPr lIns="0" tIns="0" rIns="0" bIns="0" rtlCol="0" anchor="t">
            <a:spAutoFit/>
          </a:bodyPr>
          <a:lstStyle/>
          <a:p>
            <a:pPr>
              <a:lnSpc>
                <a:spcPts val="9381"/>
              </a:lnSpc>
            </a:pPr>
            <a:r>
              <a:rPr lang="en-US" sz="6700">
                <a:solidFill>
                  <a:srgbClr val="181C84"/>
                </a:solidFill>
                <a:latin typeface="Genty Sans"/>
              </a:rPr>
              <a:t>Tema 1: İlaç Tedavisine Uyum</a:t>
            </a:r>
          </a:p>
          <a:p>
            <a:pPr>
              <a:lnSpc>
                <a:spcPts val="9381"/>
              </a:lnSpc>
            </a:pPr>
            <a:endParaRPr lang="en-US" sz="6700">
              <a:solidFill>
                <a:srgbClr val="181C84"/>
              </a:solidFill>
              <a:latin typeface="Genty Sans"/>
            </a:endParaRPr>
          </a:p>
        </p:txBody>
      </p:sp>
      <p:sp>
        <p:nvSpPr>
          <p:cNvPr id="12" name="Freeform 12"/>
          <p:cNvSpPr/>
          <p:nvPr/>
        </p:nvSpPr>
        <p:spPr>
          <a:xfrm>
            <a:off x="6322942" y="3096047"/>
            <a:ext cx="5144061" cy="8106687"/>
          </a:xfrm>
          <a:custGeom>
            <a:avLst/>
            <a:gdLst/>
            <a:ahLst/>
            <a:cxnLst/>
            <a:rect l="l" t="t" r="r" b="b"/>
            <a:pathLst>
              <a:path w="5144061" h="8106687">
                <a:moveTo>
                  <a:pt x="0" y="0"/>
                </a:moveTo>
                <a:lnTo>
                  <a:pt x="5144061" y="0"/>
                </a:lnTo>
                <a:lnTo>
                  <a:pt x="5144061" y="8106687"/>
                </a:lnTo>
                <a:lnTo>
                  <a:pt x="0" y="81066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TextBox 13"/>
          <p:cNvSpPr txBox="1"/>
          <p:nvPr/>
        </p:nvSpPr>
        <p:spPr>
          <a:xfrm>
            <a:off x="933331" y="3476643"/>
            <a:ext cx="4777391" cy="1307978"/>
          </a:xfrm>
          <a:prstGeom prst="rect">
            <a:avLst/>
          </a:prstGeom>
        </p:spPr>
        <p:txBody>
          <a:bodyPr lIns="0" tIns="0" rIns="0" bIns="0" rtlCol="0" anchor="t">
            <a:spAutoFit/>
          </a:bodyPr>
          <a:lstStyle/>
          <a:p>
            <a:pPr algn="ctr">
              <a:lnSpc>
                <a:spcPts val="3506"/>
              </a:lnSpc>
            </a:pPr>
            <a:r>
              <a:rPr lang="en-US" sz="2504">
                <a:solidFill>
                  <a:srgbClr val="000000"/>
                </a:solidFill>
                <a:latin typeface="Genty Sans"/>
              </a:rPr>
              <a:t>Alt Tema 1: Çocuğun bilişsel gelişimine uygun iletişim stratejiler</a:t>
            </a:r>
          </a:p>
        </p:txBody>
      </p:sp>
      <p:sp>
        <p:nvSpPr>
          <p:cNvPr id="14" name="TextBox 14"/>
          <p:cNvSpPr txBox="1"/>
          <p:nvPr/>
        </p:nvSpPr>
        <p:spPr>
          <a:xfrm>
            <a:off x="6506277" y="3458011"/>
            <a:ext cx="4777391" cy="1307978"/>
          </a:xfrm>
          <a:prstGeom prst="rect">
            <a:avLst/>
          </a:prstGeom>
        </p:spPr>
        <p:txBody>
          <a:bodyPr lIns="0" tIns="0" rIns="0" bIns="0" rtlCol="0" anchor="t">
            <a:spAutoFit/>
          </a:bodyPr>
          <a:lstStyle/>
          <a:p>
            <a:pPr algn="ctr">
              <a:lnSpc>
                <a:spcPts val="3506"/>
              </a:lnSpc>
            </a:pPr>
            <a:r>
              <a:rPr lang="en-US" sz="2504">
                <a:solidFill>
                  <a:srgbClr val="000000"/>
                </a:solidFill>
                <a:latin typeface="Genty Sans"/>
              </a:rPr>
              <a:t>Alt Tema 2: Çocukları Ödüllendirme / İyi Davranışın Güçlendirilmesi</a:t>
            </a:r>
          </a:p>
        </p:txBody>
      </p:sp>
      <p:sp>
        <p:nvSpPr>
          <p:cNvPr id="15" name="TextBox 15"/>
          <p:cNvSpPr txBox="1"/>
          <p:nvPr/>
        </p:nvSpPr>
        <p:spPr>
          <a:xfrm>
            <a:off x="6618793" y="5010760"/>
            <a:ext cx="4552359" cy="4843103"/>
          </a:xfrm>
          <a:prstGeom prst="rect">
            <a:avLst/>
          </a:prstGeom>
        </p:spPr>
        <p:txBody>
          <a:bodyPr lIns="0" tIns="0" rIns="0" bIns="0" rtlCol="0" anchor="t">
            <a:spAutoFit/>
          </a:bodyPr>
          <a:lstStyle/>
          <a:p>
            <a:pPr algn="ctr">
              <a:lnSpc>
                <a:spcPts val="2577"/>
              </a:lnSpc>
            </a:pPr>
            <a:r>
              <a:rPr lang="en-US" sz="1841">
                <a:solidFill>
                  <a:srgbClr val="000000"/>
                </a:solidFill>
                <a:latin typeface="Open Sans Extra Bold"/>
              </a:rPr>
              <a:t>Bu alt temada, öğrenciler nesnelerin, resimlerin, yiyeceklerin ve sözlü ödüllerin kullanımını önerdi. Öne çıkan öneriler arasında çocuklara motivasyon sağlamak için takvimler, fotoğraf panoları ve çeşitli materyal ödülleri yer almaktadır. Ayrıca, yiyecek ödüllerinin yerine renkli kalemler, defterler ve yapışkan notlar gibi alternatifler önerilmiştir. Sözlü ödüllerin etkisinin zamanla azalabileceği ve materyal ödüllerin daha sürdürülebilir olabileceği vurgulanmıştır.</a:t>
            </a:r>
          </a:p>
          <a:p>
            <a:pPr algn="ctr">
              <a:lnSpc>
                <a:spcPts val="2577"/>
              </a:lnSpc>
            </a:pPr>
            <a:endParaRPr lang="en-US" sz="1841">
              <a:solidFill>
                <a:srgbClr val="000000"/>
              </a:solidFill>
              <a:latin typeface="Open Sans Extra Bold"/>
            </a:endParaRPr>
          </a:p>
        </p:txBody>
      </p:sp>
      <p:sp>
        <p:nvSpPr>
          <p:cNvPr id="16" name="TextBox 16"/>
          <p:cNvSpPr txBox="1"/>
          <p:nvPr/>
        </p:nvSpPr>
        <p:spPr>
          <a:xfrm>
            <a:off x="12272473" y="3476643"/>
            <a:ext cx="4777391" cy="1307978"/>
          </a:xfrm>
          <a:prstGeom prst="rect">
            <a:avLst/>
          </a:prstGeom>
        </p:spPr>
        <p:txBody>
          <a:bodyPr lIns="0" tIns="0" rIns="0" bIns="0" rtlCol="0" anchor="t">
            <a:spAutoFit/>
          </a:bodyPr>
          <a:lstStyle/>
          <a:p>
            <a:pPr algn="ctr">
              <a:lnSpc>
                <a:spcPts val="3506"/>
              </a:lnSpc>
            </a:pPr>
            <a:r>
              <a:rPr lang="en-US" sz="2504">
                <a:solidFill>
                  <a:srgbClr val="000000"/>
                </a:solidFill>
                <a:latin typeface="Genty Sans"/>
              </a:rPr>
              <a:t>Alt Tema 3. Ebeveynlerin Eczacı-Çocuk İletişimindeki Rolü</a:t>
            </a:r>
          </a:p>
        </p:txBody>
      </p:sp>
      <p:sp>
        <p:nvSpPr>
          <p:cNvPr id="17" name="TextBox 17"/>
          <p:cNvSpPr txBox="1"/>
          <p:nvPr/>
        </p:nvSpPr>
        <p:spPr>
          <a:xfrm>
            <a:off x="12384989" y="5070789"/>
            <a:ext cx="4664875" cy="3975333"/>
          </a:xfrm>
          <a:prstGeom prst="rect">
            <a:avLst/>
          </a:prstGeom>
        </p:spPr>
        <p:txBody>
          <a:bodyPr lIns="0" tIns="0" rIns="0" bIns="0" rtlCol="0" anchor="t">
            <a:spAutoFit/>
          </a:bodyPr>
          <a:lstStyle/>
          <a:p>
            <a:pPr algn="ctr">
              <a:lnSpc>
                <a:spcPts val="2641"/>
              </a:lnSpc>
            </a:pPr>
            <a:r>
              <a:rPr lang="en-US" sz="1886">
                <a:solidFill>
                  <a:srgbClr val="000000"/>
                </a:solidFill>
                <a:latin typeface="Open Sans Extra Bold"/>
              </a:rPr>
              <a:t>Bu alt temada, öğrenciler ebeveynlerin çocukları sürece dahil etmelerini ve çocuklara eczacılık mesleğini tanıtmalarını önerdi. Ebeveynlerin çocuklarına ilaç kullanımı konusunda eğitim vermesi ve eczacı ile birlikte ilaç almanın çocukların sorumluluk duygusunu artırabileceği vurgulandı. Ayrıca, sağlıklı bir aile bireyinin çocuklara örnek olabileceği belirtildi.</a:t>
            </a:r>
          </a:p>
          <a:p>
            <a:pPr algn="ctr">
              <a:lnSpc>
                <a:spcPts val="2641"/>
              </a:lnSpc>
            </a:pPr>
            <a:endParaRPr lang="en-US" sz="1886">
              <a:solidFill>
                <a:srgbClr val="000000"/>
              </a:solidFill>
              <a:latin typeface="Open Sans Extra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rot="10592727" flipH="1">
            <a:off x="-4405339" y="8723332"/>
            <a:ext cx="7315200" cy="2261062"/>
          </a:xfrm>
          <a:custGeom>
            <a:avLst/>
            <a:gdLst/>
            <a:ahLst/>
            <a:cxnLst/>
            <a:rect l="l" t="t" r="r" b="b"/>
            <a:pathLst>
              <a:path w="7315200" h="2261062">
                <a:moveTo>
                  <a:pt x="7315200" y="0"/>
                </a:moveTo>
                <a:lnTo>
                  <a:pt x="0" y="0"/>
                </a:lnTo>
                <a:lnTo>
                  <a:pt x="0" y="2261062"/>
                </a:lnTo>
                <a:lnTo>
                  <a:pt x="7315200" y="2261062"/>
                </a:lnTo>
                <a:lnTo>
                  <a:pt x="73152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3684756">
            <a:off x="15565424" y="-1263167"/>
            <a:ext cx="4155633" cy="4209204"/>
          </a:xfrm>
          <a:custGeom>
            <a:avLst/>
            <a:gdLst/>
            <a:ahLst/>
            <a:cxnLst/>
            <a:rect l="l" t="t" r="r" b="b"/>
            <a:pathLst>
              <a:path w="4155633" h="4209204">
                <a:moveTo>
                  <a:pt x="0" y="0"/>
                </a:moveTo>
                <a:lnTo>
                  <a:pt x="4155632" y="0"/>
                </a:lnTo>
                <a:lnTo>
                  <a:pt x="4155632" y="4209205"/>
                </a:lnTo>
                <a:lnTo>
                  <a:pt x="0" y="42092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022447" y="7573541"/>
            <a:ext cx="2512504" cy="2825022"/>
          </a:xfrm>
          <a:custGeom>
            <a:avLst/>
            <a:gdLst/>
            <a:ahLst/>
            <a:cxnLst/>
            <a:rect l="l" t="t" r="r" b="b"/>
            <a:pathLst>
              <a:path w="2512504" h="2825022">
                <a:moveTo>
                  <a:pt x="0" y="0"/>
                </a:moveTo>
                <a:lnTo>
                  <a:pt x="2512504" y="0"/>
                </a:lnTo>
                <a:lnTo>
                  <a:pt x="2512504" y="2825022"/>
                </a:lnTo>
                <a:lnTo>
                  <a:pt x="0" y="2825022"/>
                </a:lnTo>
                <a:lnTo>
                  <a:pt x="0" y="0"/>
                </a:lnTo>
                <a:close/>
              </a:path>
            </a:pathLst>
          </a:custGeom>
          <a:blipFill>
            <a:blip r:embed="rId6"/>
            <a:stretch>
              <a:fillRect/>
            </a:stretch>
          </a:blipFill>
        </p:spPr>
      </p:sp>
      <p:sp>
        <p:nvSpPr>
          <p:cNvPr id="5" name="Freeform 5"/>
          <p:cNvSpPr/>
          <p:nvPr/>
        </p:nvSpPr>
        <p:spPr>
          <a:xfrm flipH="1">
            <a:off x="378844" y="1028700"/>
            <a:ext cx="9059353" cy="2800164"/>
          </a:xfrm>
          <a:custGeom>
            <a:avLst/>
            <a:gdLst/>
            <a:ahLst/>
            <a:cxnLst/>
            <a:rect l="l" t="t" r="r" b="b"/>
            <a:pathLst>
              <a:path w="9059353" h="2800164">
                <a:moveTo>
                  <a:pt x="9059353" y="0"/>
                </a:moveTo>
                <a:lnTo>
                  <a:pt x="0" y="0"/>
                </a:lnTo>
                <a:lnTo>
                  <a:pt x="0" y="2800164"/>
                </a:lnTo>
                <a:lnTo>
                  <a:pt x="9059353" y="2800164"/>
                </a:lnTo>
                <a:lnTo>
                  <a:pt x="9059353"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a:off x="6466399" y="1028700"/>
            <a:ext cx="9059353" cy="2800164"/>
          </a:xfrm>
          <a:custGeom>
            <a:avLst/>
            <a:gdLst/>
            <a:ahLst/>
            <a:cxnLst/>
            <a:rect l="l" t="t" r="r" b="b"/>
            <a:pathLst>
              <a:path w="9059353" h="2800164">
                <a:moveTo>
                  <a:pt x="9059353" y="0"/>
                </a:moveTo>
                <a:lnTo>
                  <a:pt x="0" y="0"/>
                </a:lnTo>
                <a:lnTo>
                  <a:pt x="0" y="2800164"/>
                </a:lnTo>
                <a:lnTo>
                  <a:pt x="9059353" y="2800164"/>
                </a:lnTo>
                <a:lnTo>
                  <a:pt x="9059353"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252377" y="2816444"/>
            <a:ext cx="6182984" cy="9743958"/>
          </a:xfrm>
          <a:custGeom>
            <a:avLst/>
            <a:gdLst/>
            <a:ahLst/>
            <a:cxnLst/>
            <a:rect l="l" t="t" r="r" b="b"/>
            <a:pathLst>
              <a:path w="6182984" h="9743958">
                <a:moveTo>
                  <a:pt x="0" y="0"/>
                </a:moveTo>
                <a:lnTo>
                  <a:pt x="6182985" y="0"/>
                </a:lnTo>
                <a:lnTo>
                  <a:pt x="6182985" y="9743958"/>
                </a:lnTo>
                <a:lnTo>
                  <a:pt x="0" y="974395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TextBox 8"/>
          <p:cNvSpPr txBox="1"/>
          <p:nvPr/>
        </p:nvSpPr>
        <p:spPr>
          <a:xfrm>
            <a:off x="1028700" y="1647090"/>
            <a:ext cx="12315170" cy="1270444"/>
          </a:xfrm>
          <a:prstGeom prst="rect">
            <a:avLst/>
          </a:prstGeom>
        </p:spPr>
        <p:txBody>
          <a:bodyPr lIns="0" tIns="0" rIns="0" bIns="0" rtlCol="0" anchor="t">
            <a:spAutoFit/>
          </a:bodyPr>
          <a:lstStyle/>
          <a:p>
            <a:pPr algn="ctr">
              <a:lnSpc>
                <a:spcPts val="3396"/>
              </a:lnSpc>
            </a:pPr>
            <a:r>
              <a:rPr lang="en-US" sz="2426">
                <a:solidFill>
                  <a:srgbClr val="000000"/>
                </a:solidFill>
                <a:latin typeface="Genty Sans"/>
              </a:rPr>
              <a:t>İkinci ana tema üzerindeki görüşler, iki alt tema olan eczane fiziksel özellikleri ve eczacı fiziksel özellikleri altında toplandı.</a:t>
            </a:r>
          </a:p>
          <a:p>
            <a:pPr algn="ctr">
              <a:lnSpc>
                <a:spcPts val="3396"/>
              </a:lnSpc>
            </a:pPr>
            <a:endParaRPr lang="en-US" sz="2426">
              <a:solidFill>
                <a:srgbClr val="000000"/>
              </a:solidFill>
              <a:latin typeface="Genty Sans"/>
            </a:endParaRPr>
          </a:p>
        </p:txBody>
      </p:sp>
      <p:sp>
        <p:nvSpPr>
          <p:cNvPr id="9" name="TextBox 9"/>
          <p:cNvSpPr txBox="1"/>
          <p:nvPr/>
        </p:nvSpPr>
        <p:spPr>
          <a:xfrm>
            <a:off x="378844" y="116682"/>
            <a:ext cx="15363705" cy="2699762"/>
          </a:xfrm>
          <a:prstGeom prst="rect">
            <a:avLst/>
          </a:prstGeom>
        </p:spPr>
        <p:txBody>
          <a:bodyPr lIns="0" tIns="0" rIns="0" bIns="0" rtlCol="0" anchor="t">
            <a:spAutoFit/>
          </a:bodyPr>
          <a:lstStyle/>
          <a:p>
            <a:pPr>
              <a:lnSpc>
                <a:spcPts val="7168"/>
              </a:lnSpc>
            </a:pPr>
            <a:r>
              <a:rPr lang="en-US" sz="5120">
                <a:solidFill>
                  <a:srgbClr val="F3AB5F"/>
                </a:solidFill>
                <a:latin typeface="Genty Sans"/>
              </a:rPr>
              <a:t>Tema 2: Eczane ve Eczacının Fiziksel Özellikleri:</a:t>
            </a:r>
          </a:p>
          <a:p>
            <a:pPr>
              <a:lnSpc>
                <a:spcPts val="7168"/>
              </a:lnSpc>
            </a:pPr>
            <a:endParaRPr lang="en-US" sz="5120">
              <a:solidFill>
                <a:srgbClr val="F3AB5F"/>
              </a:solidFill>
              <a:latin typeface="Genty Sans"/>
            </a:endParaRPr>
          </a:p>
          <a:p>
            <a:pPr>
              <a:lnSpc>
                <a:spcPts val="7168"/>
              </a:lnSpc>
            </a:pPr>
            <a:endParaRPr lang="en-US" sz="5120">
              <a:solidFill>
                <a:srgbClr val="F3AB5F"/>
              </a:solidFill>
              <a:latin typeface="Genty Sans"/>
            </a:endParaRPr>
          </a:p>
        </p:txBody>
      </p:sp>
      <p:sp>
        <p:nvSpPr>
          <p:cNvPr id="10" name="Freeform 10"/>
          <p:cNvSpPr/>
          <p:nvPr/>
        </p:nvSpPr>
        <p:spPr>
          <a:xfrm>
            <a:off x="1337187" y="2747224"/>
            <a:ext cx="6125035" cy="9652634"/>
          </a:xfrm>
          <a:custGeom>
            <a:avLst/>
            <a:gdLst/>
            <a:ahLst/>
            <a:cxnLst/>
            <a:rect l="l" t="t" r="r" b="b"/>
            <a:pathLst>
              <a:path w="6125035" h="9652634">
                <a:moveTo>
                  <a:pt x="0" y="0"/>
                </a:moveTo>
                <a:lnTo>
                  <a:pt x="6125035" y="0"/>
                </a:lnTo>
                <a:lnTo>
                  <a:pt x="6125035" y="9652634"/>
                </a:lnTo>
                <a:lnTo>
                  <a:pt x="0" y="965263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1783819" y="3539770"/>
            <a:ext cx="5231772" cy="947122"/>
          </a:xfrm>
          <a:prstGeom prst="rect">
            <a:avLst/>
          </a:prstGeom>
        </p:spPr>
        <p:txBody>
          <a:bodyPr lIns="0" tIns="0" rIns="0" bIns="0" rtlCol="0" anchor="t">
            <a:spAutoFit/>
          </a:bodyPr>
          <a:lstStyle/>
          <a:p>
            <a:pPr algn="ctr">
              <a:lnSpc>
                <a:spcPts val="3840"/>
              </a:lnSpc>
            </a:pPr>
            <a:r>
              <a:rPr lang="en-US" sz="2743">
                <a:solidFill>
                  <a:srgbClr val="000000"/>
                </a:solidFill>
                <a:latin typeface="Genty Sans"/>
              </a:rPr>
              <a:t>Alt tema 1: Eczane fiziksel özellikleri</a:t>
            </a:r>
          </a:p>
        </p:txBody>
      </p:sp>
      <p:sp>
        <p:nvSpPr>
          <p:cNvPr id="12" name="TextBox 12"/>
          <p:cNvSpPr txBox="1"/>
          <p:nvPr/>
        </p:nvSpPr>
        <p:spPr>
          <a:xfrm>
            <a:off x="1897414" y="5220317"/>
            <a:ext cx="5004582" cy="4271576"/>
          </a:xfrm>
          <a:prstGeom prst="rect">
            <a:avLst/>
          </a:prstGeom>
        </p:spPr>
        <p:txBody>
          <a:bodyPr lIns="0" tIns="0" rIns="0" bIns="0" rtlCol="0" anchor="t">
            <a:spAutoFit/>
          </a:bodyPr>
          <a:lstStyle/>
          <a:p>
            <a:pPr algn="ctr">
              <a:lnSpc>
                <a:spcPts val="2834"/>
              </a:lnSpc>
            </a:pPr>
            <a:r>
              <a:rPr lang="en-US" sz="2024">
                <a:solidFill>
                  <a:srgbClr val="000000"/>
                </a:solidFill>
                <a:latin typeface="Open Sans Extra Bold"/>
              </a:rPr>
              <a:t>Bu alt temada, öğrenciler çocuklara yönelik etkili iletişim kurmak için eczanenin fiziksel ortamını çeşitlendirmeyi önerdi. Bu çerçevede, çocuklara özel bir köşe düzenleme, renkli ve çocuk dostu dekorasyon önerileri ortaya çıktı. Eczacıların çocuklarla aynı seviyede iletişim kurmaları için tabure kullanımı ve özel oyun alanları oluşturulması önerildi.</a:t>
            </a:r>
          </a:p>
          <a:p>
            <a:pPr algn="ctr">
              <a:lnSpc>
                <a:spcPts val="2834"/>
              </a:lnSpc>
            </a:pPr>
            <a:endParaRPr lang="en-US" sz="2024">
              <a:solidFill>
                <a:srgbClr val="000000"/>
              </a:solidFill>
              <a:latin typeface="Open Sans Extra Bold"/>
            </a:endParaRPr>
          </a:p>
        </p:txBody>
      </p:sp>
      <p:sp>
        <p:nvSpPr>
          <p:cNvPr id="13" name="TextBox 13"/>
          <p:cNvSpPr txBox="1"/>
          <p:nvPr/>
        </p:nvSpPr>
        <p:spPr>
          <a:xfrm>
            <a:off x="10719598" y="3325467"/>
            <a:ext cx="5246590" cy="949643"/>
          </a:xfrm>
          <a:prstGeom prst="rect">
            <a:avLst/>
          </a:prstGeom>
        </p:spPr>
        <p:txBody>
          <a:bodyPr lIns="0" tIns="0" rIns="0" bIns="0" rtlCol="0" anchor="t">
            <a:spAutoFit/>
          </a:bodyPr>
          <a:lstStyle/>
          <a:p>
            <a:pPr algn="ctr">
              <a:lnSpc>
                <a:spcPts val="3851"/>
              </a:lnSpc>
            </a:pPr>
            <a:r>
              <a:rPr lang="en-US" sz="2750">
                <a:solidFill>
                  <a:srgbClr val="000000"/>
                </a:solidFill>
                <a:latin typeface="Genty Sans"/>
              </a:rPr>
              <a:t>Alt tema 2: Eczacı fiziksel özellikleri:</a:t>
            </a:r>
          </a:p>
        </p:txBody>
      </p:sp>
      <p:sp>
        <p:nvSpPr>
          <p:cNvPr id="14" name="TextBox 14"/>
          <p:cNvSpPr txBox="1"/>
          <p:nvPr/>
        </p:nvSpPr>
        <p:spPr>
          <a:xfrm>
            <a:off x="10657743" y="4886908"/>
            <a:ext cx="5364703" cy="4947918"/>
          </a:xfrm>
          <a:prstGeom prst="rect">
            <a:avLst/>
          </a:prstGeom>
        </p:spPr>
        <p:txBody>
          <a:bodyPr lIns="0" tIns="0" rIns="0" bIns="0" rtlCol="0" anchor="t">
            <a:spAutoFit/>
          </a:bodyPr>
          <a:lstStyle/>
          <a:p>
            <a:pPr algn="ctr">
              <a:lnSpc>
                <a:spcPts val="3037"/>
              </a:lnSpc>
            </a:pPr>
            <a:r>
              <a:rPr lang="en-US" sz="2169">
                <a:solidFill>
                  <a:srgbClr val="000000"/>
                </a:solidFill>
                <a:latin typeface="Open Sans Extra Bold"/>
              </a:rPr>
              <a:t>Eczacıların fiziksel özellikleri alt temasında, çocukların beyaz önlükten duydukları korkuyla ilgili öneriler öne çıktı. Renkli önlüklerin kullanılması, çiçek veya çocuk karakterleri içeren kıyafet seçimi, eczacıların daha renkli kıyafetler giymesi ve önlüklerine küçük süper kahramanlar veya çizgi film rozetleri takılması gibi önerilerle çocukların beyaz önlük korkusunu aşmaları hedeflendi.</a:t>
            </a:r>
          </a:p>
          <a:p>
            <a:pPr algn="ctr">
              <a:lnSpc>
                <a:spcPts val="3037"/>
              </a:lnSpc>
            </a:pPr>
            <a:endParaRPr lang="en-US" sz="2169">
              <a:solidFill>
                <a:srgbClr val="000000"/>
              </a:solidFill>
              <a:latin typeface="Open Sans Extra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1F2"/>
        </a:solidFill>
        <a:effectLst/>
      </p:bgPr>
    </p:bg>
    <p:spTree>
      <p:nvGrpSpPr>
        <p:cNvPr id="1" name=""/>
        <p:cNvGrpSpPr/>
        <p:nvPr/>
      </p:nvGrpSpPr>
      <p:grpSpPr>
        <a:xfrm>
          <a:off x="0" y="0"/>
          <a:ext cx="0" cy="0"/>
          <a:chOff x="0" y="0"/>
          <a:chExt cx="0" cy="0"/>
        </a:xfrm>
      </p:grpSpPr>
      <p:sp>
        <p:nvSpPr>
          <p:cNvPr id="2" name="Freeform 2"/>
          <p:cNvSpPr/>
          <p:nvPr/>
        </p:nvSpPr>
        <p:spPr>
          <a:xfrm rot="-1217648">
            <a:off x="1284810" y="1958124"/>
            <a:ext cx="8063126" cy="7266892"/>
          </a:xfrm>
          <a:custGeom>
            <a:avLst/>
            <a:gdLst/>
            <a:ahLst/>
            <a:cxnLst/>
            <a:rect l="l" t="t" r="r" b="b"/>
            <a:pathLst>
              <a:path w="8063126" h="7266892">
                <a:moveTo>
                  <a:pt x="0" y="0"/>
                </a:moveTo>
                <a:lnTo>
                  <a:pt x="8063126" y="0"/>
                </a:lnTo>
                <a:lnTo>
                  <a:pt x="8063126" y="7266893"/>
                </a:lnTo>
                <a:lnTo>
                  <a:pt x="0" y="72668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217648">
            <a:off x="8327488" y="1685098"/>
            <a:ext cx="8487938" cy="7649754"/>
          </a:xfrm>
          <a:custGeom>
            <a:avLst/>
            <a:gdLst/>
            <a:ahLst/>
            <a:cxnLst/>
            <a:rect l="l" t="t" r="r" b="b"/>
            <a:pathLst>
              <a:path w="8487938" h="7649754">
                <a:moveTo>
                  <a:pt x="0" y="0"/>
                </a:moveTo>
                <a:lnTo>
                  <a:pt x="8487938" y="0"/>
                </a:lnTo>
                <a:lnTo>
                  <a:pt x="8487938" y="7649754"/>
                </a:lnTo>
                <a:lnTo>
                  <a:pt x="0" y="76497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35547" y="7200900"/>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350953" y="-1028700"/>
            <a:ext cx="4199460" cy="5155953"/>
          </a:xfrm>
          <a:custGeom>
            <a:avLst/>
            <a:gdLst/>
            <a:ahLst/>
            <a:cxnLst/>
            <a:rect l="l" t="t" r="r" b="b"/>
            <a:pathLst>
              <a:path w="4199460" h="5155953">
                <a:moveTo>
                  <a:pt x="0" y="0"/>
                </a:moveTo>
                <a:lnTo>
                  <a:pt x="4199459" y="0"/>
                </a:lnTo>
                <a:lnTo>
                  <a:pt x="4199459" y="5155953"/>
                </a:lnTo>
                <a:lnTo>
                  <a:pt x="0" y="51559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2544316">
            <a:off x="13463041" y="6705195"/>
            <a:ext cx="5558825" cy="2390295"/>
          </a:xfrm>
          <a:custGeom>
            <a:avLst/>
            <a:gdLst/>
            <a:ahLst/>
            <a:cxnLst/>
            <a:rect l="l" t="t" r="r" b="b"/>
            <a:pathLst>
              <a:path w="5558825" h="2390295">
                <a:moveTo>
                  <a:pt x="0" y="0"/>
                </a:moveTo>
                <a:lnTo>
                  <a:pt x="5558825" y="0"/>
                </a:lnTo>
                <a:lnTo>
                  <a:pt x="5558825" y="2390294"/>
                </a:lnTo>
                <a:lnTo>
                  <a:pt x="0" y="2390294"/>
                </a:lnTo>
                <a:lnTo>
                  <a:pt x="0" y="0"/>
                </a:lnTo>
                <a:close/>
              </a:path>
            </a:pathLst>
          </a:custGeom>
          <a:blipFill>
            <a:blip r:embed="rId8"/>
            <a:stretch>
              <a:fillRect/>
            </a:stretch>
          </a:blipFill>
        </p:spPr>
      </p:sp>
      <p:sp>
        <p:nvSpPr>
          <p:cNvPr id="7" name="TextBox 7"/>
          <p:cNvSpPr txBox="1"/>
          <p:nvPr/>
        </p:nvSpPr>
        <p:spPr>
          <a:xfrm>
            <a:off x="3335517" y="585804"/>
            <a:ext cx="11616967" cy="1597747"/>
          </a:xfrm>
          <a:prstGeom prst="rect">
            <a:avLst/>
          </a:prstGeom>
        </p:spPr>
        <p:txBody>
          <a:bodyPr lIns="0" tIns="0" rIns="0" bIns="0" rtlCol="0" anchor="t">
            <a:spAutoFit/>
          </a:bodyPr>
          <a:lstStyle/>
          <a:p>
            <a:pPr algn="ctr">
              <a:lnSpc>
                <a:spcPts val="13048"/>
              </a:lnSpc>
            </a:pPr>
            <a:r>
              <a:rPr lang="en-US" sz="9320">
                <a:solidFill>
                  <a:srgbClr val="503B02"/>
                </a:solidFill>
                <a:latin typeface="Genty Sans"/>
              </a:rPr>
              <a:t>TARTIŞMA</a:t>
            </a:r>
          </a:p>
        </p:txBody>
      </p:sp>
      <p:sp>
        <p:nvSpPr>
          <p:cNvPr id="8" name="TextBox 8"/>
          <p:cNvSpPr txBox="1"/>
          <p:nvPr/>
        </p:nvSpPr>
        <p:spPr>
          <a:xfrm>
            <a:off x="2617912" y="3342916"/>
            <a:ext cx="13052175" cy="4846923"/>
          </a:xfrm>
          <a:prstGeom prst="rect">
            <a:avLst/>
          </a:prstGeom>
        </p:spPr>
        <p:txBody>
          <a:bodyPr lIns="0" tIns="0" rIns="0" bIns="0" rtlCol="0" anchor="t">
            <a:spAutoFit/>
          </a:bodyPr>
          <a:lstStyle/>
          <a:p>
            <a:pPr algn="ctr">
              <a:lnSpc>
                <a:spcPts val="3874"/>
              </a:lnSpc>
            </a:pPr>
            <a:r>
              <a:rPr lang="en-US" sz="2767">
                <a:solidFill>
                  <a:srgbClr val="000000"/>
                </a:solidFill>
                <a:latin typeface="Genty Sans"/>
              </a:rPr>
              <a:t>Bu araştırma, eczacılık ve çocuk gelişimi alanlarında lisans öğrencilerinin eczacı-çocuk iletişimi konusundaki algılarını incelemeyi amaçlamaktadır. İki ana tema belirlenmiştir: "Terapiye Uyum" ve "Eczane/Eczacının Fiziksel Özellikleri". "Terapiye Uyum" temasında, çocuğun bilişsel gelişimine uygun iletişim stratejileri vurgulanmış, basit dil, modelleme, oyunlar ve hikaye anlatımının önemi vurgulanmıştır. "Eczane/Eczacının Fiziksel Özellikleri" temasında, öğrenciler çocuk dostu eczane düzenlemeleri ve eczacının giyim tercihinin çocuklar üzerindeki etkilerini tartışmıştır. Bulgular, ebeveynlerin ve eczacının çocuk-eczacı iletişimindeki kritik rolünü vurgulamış ve fiziksel çevrenin çocuklar üzerindeki etkilerine dikkat çekmiştir.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rot="-1217648">
            <a:off x="694356" y="1590890"/>
            <a:ext cx="8587854" cy="7739803"/>
          </a:xfrm>
          <a:custGeom>
            <a:avLst/>
            <a:gdLst/>
            <a:ahLst/>
            <a:cxnLst/>
            <a:rect l="l" t="t" r="r" b="b"/>
            <a:pathLst>
              <a:path w="8587854" h="7739803">
                <a:moveTo>
                  <a:pt x="0" y="0"/>
                </a:moveTo>
                <a:lnTo>
                  <a:pt x="8587854" y="0"/>
                </a:lnTo>
                <a:lnTo>
                  <a:pt x="8587854" y="7739803"/>
                </a:lnTo>
                <a:lnTo>
                  <a:pt x="0" y="77398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217648">
            <a:off x="8368496" y="1619165"/>
            <a:ext cx="8815325" cy="7944811"/>
          </a:xfrm>
          <a:custGeom>
            <a:avLst/>
            <a:gdLst/>
            <a:ahLst/>
            <a:cxnLst/>
            <a:rect l="l" t="t" r="r" b="b"/>
            <a:pathLst>
              <a:path w="8815325" h="7944811">
                <a:moveTo>
                  <a:pt x="0" y="0"/>
                </a:moveTo>
                <a:lnTo>
                  <a:pt x="8815324" y="0"/>
                </a:lnTo>
                <a:lnTo>
                  <a:pt x="8815324" y="7944811"/>
                </a:lnTo>
                <a:lnTo>
                  <a:pt x="0" y="79448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35547" y="7200900"/>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350953" y="-1028700"/>
            <a:ext cx="4199460" cy="5155953"/>
          </a:xfrm>
          <a:custGeom>
            <a:avLst/>
            <a:gdLst/>
            <a:ahLst/>
            <a:cxnLst/>
            <a:rect l="l" t="t" r="r" b="b"/>
            <a:pathLst>
              <a:path w="4199460" h="5155953">
                <a:moveTo>
                  <a:pt x="0" y="0"/>
                </a:moveTo>
                <a:lnTo>
                  <a:pt x="4199459" y="0"/>
                </a:lnTo>
                <a:lnTo>
                  <a:pt x="4199459" y="5155953"/>
                </a:lnTo>
                <a:lnTo>
                  <a:pt x="0" y="51559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2544316">
            <a:off x="13463041" y="6705195"/>
            <a:ext cx="5558825" cy="2390295"/>
          </a:xfrm>
          <a:custGeom>
            <a:avLst/>
            <a:gdLst/>
            <a:ahLst/>
            <a:cxnLst/>
            <a:rect l="l" t="t" r="r" b="b"/>
            <a:pathLst>
              <a:path w="5558825" h="2390295">
                <a:moveTo>
                  <a:pt x="0" y="0"/>
                </a:moveTo>
                <a:lnTo>
                  <a:pt x="5558825" y="0"/>
                </a:lnTo>
                <a:lnTo>
                  <a:pt x="5558825" y="2390294"/>
                </a:lnTo>
                <a:lnTo>
                  <a:pt x="0" y="2390294"/>
                </a:lnTo>
                <a:lnTo>
                  <a:pt x="0" y="0"/>
                </a:lnTo>
                <a:close/>
              </a:path>
            </a:pathLst>
          </a:custGeom>
          <a:blipFill>
            <a:blip r:embed="rId8"/>
            <a:stretch>
              <a:fillRect/>
            </a:stretch>
          </a:blipFill>
        </p:spPr>
      </p:sp>
      <p:sp>
        <p:nvSpPr>
          <p:cNvPr id="7" name="TextBox 7"/>
          <p:cNvSpPr txBox="1"/>
          <p:nvPr/>
        </p:nvSpPr>
        <p:spPr>
          <a:xfrm>
            <a:off x="2690532" y="250527"/>
            <a:ext cx="12906937" cy="1774118"/>
          </a:xfrm>
          <a:prstGeom prst="rect">
            <a:avLst/>
          </a:prstGeom>
        </p:spPr>
        <p:txBody>
          <a:bodyPr lIns="0" tIns="0" rIns="0" bIns="0" rtlCol="0" anchor="t">
            <a:spAutoFit/>
          </a:bodyPr>
          <a:lstStyle/>
          <a:p>
            <a:pPr algn="ctr">
              <a:lnSpc>
                <a:spcPts val="14497"/>
              </a:lnSpc>
            </a:pPr>
            <a:r>
              <a:rPr lang="en-US" sz="10355">
                <a:solidFill>
                  <a:srgbClr val="E88481"/>
                </a:solidFill>
                <a:latin typeface="Genty Sans"/>
              </a:rPr>
              <a:t>SONUÇ</a:t>
            </a:r>
          </a:p>
        </p:txBody>
      </p:sp>
      <p:sp>
        <p:nvSpPr>
          <p:cNvPr id="8" name="TextBox 8"/>
          <p:cNvSpPr txBox="1"/>
          <p:nvPr/>
        </p:nvSpPr>
        <p:spPr>
          <a:xfrm>
            <a:off x="2000242" y="2653527"/>
            <a:ext cx="14287517" cy="5818936"/>
          </a:xfrm>
          <a:prstGeom prst="rect">
            <a:avLst/>
          </a:prstGeom>
        </p:spPr>
        <p:txBody>
          <a:bodyPr lIns="0" tIns="0" rIns="0" bIns="0" rtlCol="0" anchor="t">
            <a:spAutoFit/>
          </a:bodyPr>
          <a:lstStyle/>
          <a:p>
            <a:pPr algn="ctr">
              <a:lnSpc>
                <a:spcPts val="3874"/>
              </a:lnSpc>
            </a:pPr>
            <a:r>
              <a:rPr lang="en-US" sz="2767">
                <a:solidFill>
                  <a:srgbClr val="000000"/>
                </a:solidFill>
                <a:latin typeface="Genty Sans"/>
              </a:rPr>
              <a:t>Araştırma, eczacılık ve çocuk gelişimi lisans öğrencilerinin, eczacı-çocuk iletişiminin önemini kavradığını ortaya koyuyor. İki disiplinin işbirliği, eczacı-çocuk iletişimini güçlendirebilir ve ilaç tedavisine bağlılığı artırabilir. Staj programları ve ortak dersler aracılığıyla öğrenciler, çocuklara danışmanlık yapma becerilerini geliştirebilirler. Bu çalışma, gelecekteki iletişim eğitimine ve multidisipliner araştırmalara yönelik fırsatları öne çıkarabilir. Sivil toplum kuruluşları, sağlık otoriteleri ve üniversitelerle işbirliği, çocuklara ve ailelere daha etkili bir yaklaşım geliştirmeye katkıda bulunabilir. Beyaz önlük algısıyla ilgili gelecekteki araştırmalar ve eczanelerin çocuk dostu düzenlemeleri konusunda daha fazla çalışma önerilir. Bu çalışmanın başarısı, benzer projelerin geliştirilmesine ilham verebilir ve farklı alanlarda daha donanımlı profesyonellerin yetişmesine katkı sağlayabilir.</a:t>
            </a:r>
          </a:p>
          <a:p>
            <a:pPr algn="ctr">
              <a:lnSpc>
                <a:spcPts val="3874"/>
              </a:lnSpc>
            </a:pPr>
            <a:endParaRPr lang="en-US" sz="2767">
              <a:solidFill>
                <a:srgbClr val="000000"/>
              </a:solidFill>
              <a:latin typeface="Genty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4C1A4"/>
        </a:solidFill>
        <a:effectLst/>
      </p:bgPr>
    </p:bg>
    <p:spTree>
      <p:nvGrpSpPr>
        <p:cNvPr id="1" name=""/>
        <p:cNvGrpSpPr/>
        <p:nvPr/>
      </p:nvGrpSpPr>
      <p:grpSpPr>
        <a:xfrm>
          <a:off x="0" y="0"/>
          <a:ext cx="0" cy="0"/>
          <a:chOff x="0" y="0"/>
          <a:chExt cx="0" cy="0"/>
        </a:xfrm>
      </p:grpSpPr>
      <p:sp>
        <p:nvSpPr>
          <p:cNvPr id="2" name="Freeform 2"/>
          <p:cNvSpPr/>
          <p:nvPr/>
        </p:nvSpPr>
        <p:spPr>
          <a:xfrm>
            <a:off x="14768594" y="917148"/>
            <a:ext cx="3797028" cy="4902267"/>
          </a:xfrm>
          <a:custGeom>
            <a:avLst/>
            <a:gdLst/>
            <a:ahLst/>
            <a:cxnLst/>
            <a:rect l="l" t="t" r="r" b="b"/>
            <a:pathLst>
              <a:path w="3797028" h="4902267">
                <a:moveTo>
                  <a:pt x="0" y="0"/>
                </a:moveTo>
                <a:lnTo>
                  <a:pt x="3797029" y="0"/>
                </a:lnTo>
                <a:lnTo>
                  <a:pt x="3797029" y="4902267"/>
                </a:lnTo>
                <a:lnTo>
                  <a:pt x="0" y="49022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442715" y="4811159"/>
            <a:ext cx="3690070" cy="4902267"/>
          </a:xfrm>
          <a:custGeom>
            <a:avLst/>
            <a:gdLst/>
            <a:ahLst/>
            <a:cxnLst/>
            <a:rect l="l" t="t" r="r" b="b"/>
            <a:pathLst>
              <a:path w="3690070" h="4902267">
                <a:moveTo>
                  <a:pt x="0" y="0"/>
                </a:moveTo>
                <a:lnTo>
                  <a:pt x="3690070" y="0"/>
                </a:lnTo>
                <a:lnTo>
                  <a:pt x="3690070" y="4902267"/>
                </a:lnTo>
                <a:lnTo>
                  <a:pt x="0" y="49022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0774040" y="5017631"/>
            <a:ext cx="325880" cy="3258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F7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4442715" y="2247843"/>
            <a:ext cx="325880" cy="32588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704B"/>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2380030" y="5819415"/>
            <a:ext cx="7811627" cy="7200900"/>
          </a:xfrm>
          <a:custGeom>
            <a:avLst/>
            <a:gdLst/>
            <a:ahLst/>
            <a:cxnLst/>
            <a:rect l="l" t="t" r="r" b="b"/>
            <a:pathLst>
              <a:path w="7811627" h="7200900">
                <a:moveTo>
                  <a:pt x="0" y="0"/>
                </a:moveTo>
                <a:lnTo>
                  <a:pt x="7811627" y="0"/>
                </a:lnTo>
                <a:lnTo>
                  <a:pt x="7811627" y="7200900"/>
                </a:lnTo>
                <a:lnTo>
                  <a:pt x="0" y="72009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3219885" y="1028700"/>
            <a:ext cx="6034364" cy="6718422"/>
          </a:xfrm>
          <a:custGeom>
            <a:avLst/>
            <a:gdLst/>
            <a:ahLst/>
            <a:cxnLst/>
            <a:rect l="l" t="t" r="r" b="b"/>
            <a:pathLst>
              <a:path w="6034364" h="6718422">
                <a:moveTo>
                  <a:pt x="0" y="0"/>
                </a:moveTo>
                <a:lnTo>
                  <a:pt x="6034364" y="0"/>
                </a:lnTo>
                <a:lnTo>
                  <a:pt x="6034364" y="6718422"/>
                </a:lnTo>
                <a:lnTo>
                  <a:pt x="0" y="67184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743235">
            <a:off x="-1269554" y="-1248176"/>
            <a:ext cx="4596508" cy="5159346"/>
          </a:xfrm>
          <a:custGeom>
            <a:avLst/>
            <a:gdLst/>
            <a:ahLst/>
            <a:cxnLst/>
            <a:rect l="l" t="t" r="r" b="b"/>
            <a:pathLst>
              <a:path w="4596508" h="5159346">
                <a:moveTo>
                  <a:pt x="0" y="0"/>
                </a:moveTo>
                <a:lnTo>
                  <a:pt x="4596508" y="0"/>
                </a:lnTo>
                <a:lnTo>
                  <a:pt x="4596508" y="5159345"/>
                </a:lnTo>
                <a:lnTo>
                  <a:pt x="0" y="51593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488225" y="1990772"/>
            <a:ext cx="5523638" cy="6705478"/>
          </a:xfrm>
          <a:custGeom>
            <a:avLst/>
            <a:gdLst/>
            <a:ahLst/>
            <a:cxnLst/>
            <a:rect l="l" t="t" r="r" b="b"/>
            <a:pathLst>
              <a:path w="5523638" h="6705478">
                <a:moveTo>
                  <a:pt x="0" y="0"/>
                </a:moveTo>
                <a:lnTo>
                  <a:pt x="5523638" y="0"/>
                </a:lnTo>
                <a:lnTo>
                  <a:pt x="5523638" y="6705478"/>
                </a:lnTo>
                <a:lnTo>
                  <a:pt x="0" y="67054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TextBox 14"/>
          <p:cNvSpPr txBox="1"/>
          <p:nvPr/>
        </p:nvSpPr>
        <p:spPr>
          <a:xfrm>
            <a:off x="3929402" y="1255297"/>
            <a:ext cx="10429197" cy="8101109"/>
          </a:xfrm>
          <a:prstGeom prst="rect">
            <a:avLst/>
          </a:prstGeom>
        </p:spPr>
        <p:txBody>
          <a:bodyPr lIns="0" tIns="0" rIns="0" bIns="0" rtlCol="0" anchor="t">
            <a:spAutoFit/>
          </a:bodyPr>
          <a:lstStyle/>
          <a:p>
            <a:pPr marL="0" lvl="0" indent="0" algn="ctr">
              <a:lnSpc>
                <a:spcPts val="5341"/>
              </a:lnSpc>
              <a:spcBef>
                <a:spcPct val="0"/>
              </a:spcBef>
            </a:pPr>
            <a:r>
              <a:rPr lang="en-US" sz="3815" u="none" strike="noStrike">
                <a:solidFill>
                  <a:srgbClr val="000000"/>
                </a:solidFill>
                <a:latin typeface="Canva Sans Bold"/>
              </a:rPr>
              <a:t>Soru: Fenomenolojik yöntemin nitel araştırmalardaki rolü nedir?</a:t>
            </a:r>
          </a:p>
          <a:p>
            <a:pPr marL="0" lvl="0" indent="0" algn="ctr">
              <a:lnSpc>
                <a:spcPts val="5341"/>
              </a:lnSpc>
              <a:spcBef>
                <a:spcPct val="0"/>
              </a:spcBef>
            </a:pPr>
            <a:r>
              <a:rPr lang="en-US" sz="3815" u="none" strike="noStrike">
                <a:solidFill>
                  <a:srgbClr val="000000"/>
                </a:solidFill>
                <a:latin typeface="Canva Sans Bold"/>
              </a:rPr>
              <a:t>A) Olayların bütünsel açıklamasını yapmak için kullanılır.</a:t>
            </a:r>
          </a:p>
          <a:p>
            <a:pPr marL="0" lvl="0" indent="0" algn="ctr">
              <a:lnSpc>
                <a:spcPts val="5341"/>
              </a:lnSpc>
              <a:spcBef>
                <a:spcPct val="0"/>
              </a:spcBef>
            </a:pPr>
            <a:r>
              <a:rPr lang="en-US" sz="3815" u="none" strike="noStrike">
                <a:solidFill>
                  <a:srgbClr val="000000"/>
                </a:solidFill>
                <a:latin typeface="Canva Sans Bold"/>
              </a:rPr>
              <a:t>B) İstatistiksel analizler üzerine odaklanır.</a:t>
            </a:r>
          </a:p>
          <a:p>
            <a:pPr marL="0" lvl="0" indent="0" algn="ctr">
              <a:lnSpc>
                <a:spcPts val="5341"/>
              </a:lnSpc>
              <a:spcBef>
                <a:spcPct val="0"/>
              </a:spcBef>
            </a:pPr>
            <a:r>
              <a:rPr lang="en-US" sz="3815" u="none" strike="noStrike">
                <a:solidFill>
                  <a:srgbClr val="000000"/>
                </a:solidFill>
                <a:latin typeface="Canva Sans Bold"/>
              </a:rPr>
              <a:t>C) Kesin ve nesnel sonuçlara ulaşmak için kullanılır.</a:t>
            </a:r>
          </a:p>
          <a:p>
            <a:pPr marL="0" lvl="0" indent="0" algn="ctr">
              <a:lnSpc>
                <a:spcPts val="5341"/>
              </a:lnSpc>
              <a:spcBef>
                <a:spcPct val="0"/>
              </a:spcBef>
            </a:pPr>
            <a:r>
              <a:rPr lang="en-US" sz="3815" u="none" strike="noStrike">
                <a:solidFill>
                  <a:srgbClr val="000000"/>
                </a:solidFill>
                <a:latin typeface="Canva Sans Bold"/>
              </a:rPr>
              <a:t>D) Sayısal verileri vurgular ve genelleme yapar.</a:t>
            </a:r>
          </a:p>
          <a:p>
            <a:pPr marL="0" lvl="0" indent="0" algn="ctr">
              <a:lnSpc>
                <a:spcPts val="5341"/>
              </a:lnSpc>
              <a:spcBef>
                <a:spcPct val="0"/>
              </a:spcBef>
            </a:pPr>
            <a:endParaRPr lang="en-US" sz="3815" u="none" strike="noStrike">
              <a:solidFill>
                <a:srgbClr val="000000"/>
              </a:solidFill>
              <a:latin typeface="Canva Sans Bold"/>
            </a:endParaRPr>
          </a:p>
          <a:p>
            <a:pPr marL="0" lvl="0" indent="0" algn="ctr">
              <a:lnSpc>
                <a:spcPts val="5341"/>
              </a:lnSpc>
              <a:spcBef>
                <a:spcPct val="0"/>
              </a:spcBef>
            </a:pPr>
            <a:r>
              <a:rPr lang="en-US" sz="3815" u="none" strike="noStrike">
                <a:solidFill>
                  <a:srgbClr val="000000"/>
                </a:solidFill>
                <a:latin typeface="Canva Sans Bold"/>
              </a:rPr>
              <a:t>CEVAP: A</a:t>
            </a:r>
          </a:p>
          <a:p>
            <a:pPr marL="0" lvl="0" indent="0" algn="ctr">
              <a:lnSpc>
                <a:spcPts val="5341"/>
              </a:lnSpc>
              <a:spcBef>
                <a:spcPct val="0"/>
              </a:spcBef>
            </a:pPr>
            <a:endParaRPr lang="en-US" sz="3815" u="none" strike="noStrike">
              <a:solidFill>
                <a:srgbClr val="000000"/>
              </a:solidFill>
              <a:latin typeface="Canva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a:off x="-1262374" y="-1234471"/>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798233" y="7372033"/>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62374" y="785556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98584" y="-177411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6"/>
          <p:cNvGrpSpPr/>
          <p:nvPr/>
        </p:nvGrpSpPr>
        <p:grpSpPr>
          <a:xfrm>
            <a:off x="428197" y="2556473"/>
            <a:ext cx="13059062" cy="6483358"/>
            <a:chOff x="0" y="0"/>
            <a:chExt cx="3439424" cy="1707551"/>
          </a:xfrm>
        </p:grpSpPr>
        <p:sp>
          <p:nvSpPr>
            <p:cNvPr id="7" name="Freeform 7"/>
            <p:cNvSpPr/>
            <p:nvPr/>
          </p:nvSpPr>
          <p:spPr>
            <a:xfrm>
              <a:off x="0" y="0"/>
              <a:ext cx="3439424" cy="1707551"/>
            </a:xfrm>
            <a:custGeom>
              <a:avLst/>
              <a:gdLst/>
              <a:ahLst/>
              <a:cxnLst/>
              <a:rect l="l" t="t" r="r" b="b"/>
              <a:pathLst>
                <a:path w="3439424" h="1707551">
                  <a:moveTo>
                    <a:pt x="30235" y="0"/>
                  </a:moveTo>
                  <a:lnTo>
                    <a:pt x="3409189" y="0"/>
                  </a:lnTo>
                  <a:cubicBezTo>
                    <a:pt x="3425887" y="0"/>
                    <a:pt x="3439424" y="13537"/>
                    <a:pt x="3439424" y="30235"/>
                  </a:cubicBezTo>
                  <a:lnTo>
                    <a:pt x="3439424" y="1677316"/>
                  </a:lnTo>
                  <a:cubicBezTo>
                    <a:pt x="3439424" y="1685335"/>
                    <a:pt x="3436238" y="1693025"/>
                    <a:pt x="3430568" y="1698696"/>
                  </a:cubicBezTo>
                  <a:cubicBezTo>
                    <a:pt x="3424898" y="1704366"/>
                    <a:pt x="3417208" y="1707551"/>
                    <a:pt x="3409189" y="1707551"/>
                  </a:cubicBezTo>
                  <a:lnTo>
                    <a:pt x="30235" y="1707551"/>
                  </a:lnTo>
                  <a:cubicBezTo>
                    <a:pt x="22216" y="1707551"/>
                    <a:pt x="14526" y="1704366"/>
                    <a:pt x="8856" y="1698696"/>
                  </a:cubicBezTo>
                  <a:cubicBezTo>
                    <a:pt x="3185" y="1693025"/>
                    <a:pt x="0" y="1685335"/>
                    <a:pt x="0" y="1677316"/>
                  </a:cubicBezTo>
                  <a:lnTo>
                    <a:pt x="0" y="30235"/>
                  </a:lnTo>
                  <a:cubicBezTo>
                    <a:pt x="0" y="22216"/>
                    <a:pt x="3185" y="14526"/>
                    <a:pt x="8856" y="8856"/>
                  </a:cubicBezTo>
                  <a:cubicBezTo>
                    <a:pt x="14526" y="3185"/>
                    <a:pt x="22216" y="0"/>
                    <a:pt x="30235" y="0"/>
                  </a:cubicBezTo>
                  <a:close/>
                </a:path>
              </a:pathLst>
            </a:custGeom>
            <a:solidFill>
              <a:srgbClr val="E8CDB3"/>
            </a:solidFill>
          </p:spPr>
        </p:sp>
        <p:sp>
          <p:nvSpPr>
            <p:cNvPr id="8" name="TextBox 8"/>
            <p:cNvSpPr txBox="1"/>
            <p:nvPr/>
          </p:nvSpPr>
          <p:spPr>
            <a:xfrm>
              <a:off x="0" y="-85725"/>
              <a:ext cx="3439424" cy="1793276"/>
            </a:xfrm>
            <a:prstGeom prst="rect">
              <a:avLst/>
            </a:prstGeom>
          </p:spPr>
          <p:txBody>
            <a:bodyPr lIns="50800" tIns="50800" rIns="50800" bIns="50800" rtlCol="0" anchor="ctr"/>
            <a:lstStyle/>
            <a:p>
              <a:pPr algn="ctr">
                <a:lnSpc>
                  <a:spcPts val="6019"/>
                </a:lnSpc>
              </a:pPr>
              <a:r>
                <a:rPr lang="en-US" sz="4299">
                  <a:solidFill>
                    <a:srgbClr val="000000"/>
                  </a:solidFill>
                  <a:latin typeface="KG Primary Penmanship"/>
                </a:rPr>
                <a:t>Bu çalışmada, eczacı-çocuk iletişimi konusunu inceleyen, farklı ancak kesişen iki alanda öğrenim gören öğrencilerin algılarını ve gözlemlerini keşfeden disiplinler arası bir çalışmadan bahsedilecek ayrıca çalışma ortamında bu iletişimi etkileyen faktörler yer alacaktır.</a:t>
              </a:r>
            </a:p>
            <a:p>
              <a:pPr algn="ctr">
                <a:lnSpc>
                  <a:spcPts val="2659"/>
                </a:lnSpc>
                <a:spcBef>
                  <a:spcPct val="0"/>
                </a:spcBef>
              </a:pPr>
              <a:endParaRPr lang="en-US" sz="4299">
                <a:solidFill>
                  <a:srgbClr val="000000"/>
                </a:solidFill>
                <a:latin typeface="KG Primary Penmanship"/>
              </a:endParaRPr>
            </a:p>
          </p:txBody>
        </p:sp>
      </p:grpSp>
      <p:grpSp>
        <p:nvGrpSpPr>
          <p:cNvPr id="9" name="Group 9"/>
          <p:cNvGrpSpPr>
            <a:grpSpLocks noChangeAspect="1"/>
          </p:cNvGrpSpPr>
          <p:nvPr/>
        </p:nvGrpSpPr>
        <p:grpSpPr>
          <a:xfrm>
            <a:off x="13487259" y="3072343"/>
            <a:ext cx="4801976" cy="4783218"/>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223" r="223" b="-10905"/>
              </a:stretch>
            </a:blipFill>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C8791"/>
            </a:solidFill>
          </p:spPr>
        </p:sp>
      </p:grpSp>
      <p:sp>
        <p:nvSpPr>
          <p:cNvPr id="12" name="Freeform 12"/>
          <p:cNvSpPr/>
          <p:nvPr/>
        </p:nvSpPr>
        <p:spPr>
          <a:xfrm rot="1118164">
            <a:off x="13072957" y="-553043"/>
            <a:ext cx="1293669" cy="1106087"/>
          </a:xfrm>
          <a:custGeom>
            <a:avLst/>
            <a:gdLst/>
            <a:ahLst/>
            <a:cxnLst/>
            <a:rect l="l" t="t" r="r" b="b"/>
            <a:pathLst>
              <a:path w="1293669" h="1106087">
                <a:moveTo>
                  <a:pt x="0" y="0"/>
                </a:moveTo>
                <a:lnTo>
                  <a:pt x="1293669" y="0"/>
                </a:lnTo>
                <a:lnTo>
                  <a:pt x="1293669" y="1106086"/>
                </a:lnTo>
                <a:lnTo>
                  <a:pt x="0" y="11060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rot="1035449">
            <a:off x="7029715" y="7663369"/>
            <a:ext cx="4228569" cy="1659714"/>
          </a:xfrm>
          <a:custGeom>
            <a:avLst/>
            <a:gdLst/>
            <a:ahLst/>
            <a:cxnLst/>
            <a:rect l="l" t="t" r="r" b="b"/>
            <a:pathLst>
              <a:path w="4228569" h="1659714">
                <a:moveTo>
                  <a:pt x="0" y="0"/>
                </a:moveTo>
                <a:lnTo>
                  <a:pt x="4228570" y="0"/>
                </a:lnTo>
                <a:lnTo>
                  <a:pt x="4228570" y="1659714"/>
                </a:lnTo>
                <a:lnTo>
                  <a:pt x="0" y="165971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TextBox 14"/>
          <p:cNvSpPr txBox="1"/>
          <p:nvPr/>
        </p:nvSpPr>
        <p:spPr>
          <a:xfrm>
            <a:off x="0" y="559296"/>
            <a:ext cx="14960764" cy="1575349"/>
          </a:xfrm>
          <a:prstGeom prst="rect">
            <a:avLst/>
          </a:prstGeom>
        </p:spPr>
        <p:txBody>
          <a:bodyPr lIns="0" tIns="0" rIns="0" bIns="0" rtlCol="0" anchor="t">
            <a:spAutoFit/>
          </a:bodyPr>
          <a:lstStyle/>
          <a:p>
            <a:pPr algn="ctr">
              <a:lnSpc>
                <a:spcPts val="12919"/>
              </a:lnSpc>
            </a:pPr>
            <a:r>
              <a:rPr lang="en-US" sz="9228">
                <a:solidFill>
                  <a:srgbClr val="25286D"/>
                </a:solidFill>
                <a:latin typeface="Open Sans Extra Bold"/>
              </a:rPr>
              <a:t>NELERİ ELE ALACAĞIZ?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4C1A4"/>
        </a:solidFill>
        <a:effectLst/>
      </p:bgPr>
    </p:bg>
    <p:spTree>
      <p:nvGrpSpPr>
        <p:cNvPr id="1" name=""/>
        <p:cNvGrpSpPr/>
        <p:nvPr/>
      </p:nvGrpSpPr>
      <p:grpSpPr>
        <a:xfrm>
          <a:off x="0" y="0"/>
          <a:ext cx="0" cy="0"/>
          <a:chOff x="0" y="0"/>
          <a:chExt cx="0" cy="0"/>
        </a:xfrm>
      </p:grpSpPr>
      <p:sp>
        <p:nvSpPr>
          <p:cNvPr id="2" name="Freeform 2"/>
          <p:cNvSpPr/>
          <p:nvPr/>
        </p:nvSpPr>
        <p:spPr>
          <a:xfrm>
            <a:off x="14768594" y="917148"/>
            <a:ext cx="3797028" cy="4902267"/>
          </a:xfrm>
          <a:custGeom>
            <a:avLst/>
            <a:gdLst/>
            <a:ahLst/>
            <a:cxnLst/>
            <a:rect l="l" t="t" r="r" b="b"/>
            <a:pathLst>
              <a:path w="3797028" h="4902267">
                <a:moveTo>
                  <a:pt x="0" y="0"/>
                </a:moveTo>
                <a:lnTo>
                  <a:pt x="3797029" y="0"/>
                </a:lnTo>
                <a:lnTo>
                  <a:pt x="3797029" y="4902267"/>
                </a:lnTo>
                <a:lnTo>
                  <a:pt x="0" y="49022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442715" y="4811159"/>
            <a:ext cx="3690070" cy="4902267"/>
          </a:xfrm>
          <a:custGeom>
            <a:avLst/>
            <a:gdLst/>
            <a:ahLst/>
            <a:cxnLst/>
            <a:rect l="l" t="t" r="r" b="b"/>
            <a:pathLst>
              <a:path w="3690070" h="4902267">
                <a:moveTo>
                  <a:pt x="0" y="0"/>
                </a:moveTo>
                <a:lnTo>
                  <a:pt x="3690070" y="0"/>
                </a:lnTo>
                <a:lnTo>
                  <a:pt x="3690070" y="4902267"/>
                </a:lnTo>
                <a:lnTo>
                  <a:pt x="0" y="49022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0774040" y="5017631"/>
            <a:ext cx="325880" cy="3258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F7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4442715" y="2247843"/>
            <a:ext cx="325880" cy="32588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704B"/>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2380030" y="5819415"/>
            <a:ext cx="7811627" cy="7200900"/>
          </a:xfrm>
          <a:custGeom>
            <a:avLst/>
            <a:gdLst/>
            <a:ahLst/>
            <a:cxnLst/>
            <a:rect l="l" t="t" r="r" b="b"/>
            <a:pathLst>
              <a:path w="7811627" h="7200900">
                <a:moveTo>
                  <a:pt x="0" y="0"/>
                </a:moveTo>
                <a:lnTo>
                  <a:pt x="7811627" y="0"/>
                </a:lnTo>
                <a:lnTo>
                  <a:pt x="7811627" y="7200900"/>
                </a:lnTo>
                <a:lnTo>
                  <a:pt x="0" y="72009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3219885" y="1028700"/>
            <a:ext cx="6034364" cy="6718422"/>
          </a:xfrm>
          <a:custGeom>
            <a:avLst/>
            <a:gdLst/>
            <a:ahLst/>
            <a:cxnLst/>
            <a:rect l="l" t="t" r="r" b="b"/>
            <a:pathLst>
              <a:path w="6034364" h="6718422">
                <a:moveTo>
                  <a:pt x="0" y="0"/>
                </a:moveTo>
                <a:lnTo>
                  <a:pt x="6034364" y="0"/>
                </a:lnTo>
                <a:lnTo>
                  <a:pt x="6034364" y="6718422"/>
                </a:lnTo>
                <a:lnTo>
                  <a:pt x="0" y="67184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743235">
            <a:off x="-1269554" y="-1248176"/>
            <a:ext cx="4596508" cy="5159346"/>
          </a:xfrm>
          <a:custGeom>
            <a:avLst/>
            <a:gdLst/>
            <a:ahLst/>
            <a:cxnLst/>
            <a:rect l="l" t="t" r="r" b="b"/>
            <a:pathLst>
              <a:path w="4596508" h="5159346">
                <a:moveTo>
                  <a:pt x="0" y="0"/>
                </a:moveTo>
                <a:lnTo>
                  <a:pt x="4596508" y="0"/>
                </a:lnTo>
                <a:lnTo>
                  <a:pt x="4596508" y="5159345"/>
                </a:lnTo>
                <a:lnTo>
                  <a:pt x="0" y="51593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488225" y="1990772"/>
            <a:ext cx="5523638" cy="6705478"/>
          </a:xfrm>
          <a:custGeom>
            <a:avLst/>
            <a:gdLst/>
            <a:ahLst/>
            <a:cxnLst/>
            <a:rect l="l" t="t" r="r" b="b"/>
            <a:pathLst>
              <a:path w="5523638" h="6705478">
                <a:moveTo>
                  <a:pt x="0" y="0"/>
                </a:moveTo>
                <a:lnTo>
                  <a:pt x="5523638" y="0"/>
                </a:lnTo>
                <a:lnTo>
                  <a:pt x="5523638" y="6705478"/>
                </a:lnTo>
                <a:lnTo>
                  <a:pt x="0" y="67054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TextBox 14"/>
          <p:cNvSpPr txBox="1"/>
          <p:nvPr/>
        </p:nvSpPr>
        <p:spPr>
          <a:xfrm>
            <a:off x="3620566" y="753507"/>
            <a:ext cx="11046868" cy="8777927"/>
          </a:xfrm>
          <a:prstGeom prst="rect">
            <a:avLst/>
          </a:prstGeom>
        </p:spPr>
        <p:txBody>
          <a:bodyPr lIns="0" tIns="0" rIns="0" bIns="0" rtlCol="0" anchor="t">
            <a:spAutoFit/>
          </a:bodyPr>
          <a:lstStyle/>
          <a:p>
            <a:pPr algn="ctr">
              <a:lnSpc>
                <a:spcPts val="5341"/>
              </a:lnSpc>
            </a:pPr>
            <a:r>
              <a:rPr lang="en-US" sz="3815">
                <a:solidFill>
                  <a:srgbClr val="000000"/>
                </a:solidFill>
                <a:latin typeface="Canva Sans Bold"/>
              </a:rPr>
              <a:t>Soru: İlaç tedavisine uyumsuzluk sorunlarıyla ilgili araştırmalara göre, ilaç uyumu sorunlarının çocuklarda yetişkinlere kıyasla daha yaygın olduğu belirtilmiştir. Bu durumun nedenleri arasında aşağıdakilerden hangisi vurgulanmıştır?</a:t>
            </a:r>
          </a:p>
          <a:p>
            <a:pPr algn="ctr">
              <a:lnSpc>
                <a:spcPts val="5341"/>
              </a:lnSpc>
            </a:pPr>
            <a:endParaRPr lang="en-US" sz="3815">
              <a:solidFill>
                <a:srgbClr val="000000"/>
              </a:solidFill>
              <a:latin typeface="Canva Sans Bold"/>
            </a:endParaRPr>
          </a:p>
          <a:p>
            <a:pPr algn="ctr">
              <a:lnSpc>
                <a:spcPts val="5341"/>
              </a:lnSpc>
            </a:pPr>
            <a:r>
              <a:rPr lang="en-US" sz="3815">
                <a:solidFill>
                  <a:srgbClr val="000000"/>
                </a:solidFill>
                <a:latin typeface="Canva Sans Bold"/>
              </a:rPr>
              <a:t>A) Maddi ve sosyal kaynaklarla ilgili sorunlar</a:t>
            </a:r>
          </a:p>
          <a:p>
            <a:pPr algn="ctr">
              <a:lnSpc>
                <a:spcPts val="5341"/>
              </a:lnSpc>
            </a:pPr>
            <a:r>
              <a:rPr lang="en-US" sz="3815">
                <a:solidFill>
                  <a:srgbClr val="000000"/>
                </a:solidFill>
                <a:latin typeface="Canva Sans Bold"/>
              </a:rPr>
              <a:t>B) İletişim becerilerinin eksikliği  </a:t>
            </a:r>
          </a:p>
          <a:p>
            <a:pPr algn="ctr">
              <a:lnSpc>
                <a:spcPts val="5341"/>
              </a:lnSpc>
            </a:pPr>
            <a:r>
              <a:rPr lang="en-US" sz="3815">
                <a:solidFill>
                  <a:srgbClr val="000000"/>
                </a:solidFill>
                <a:latin typeface="Canva Sans Bold"/>
              </a:rPr>
              <a:t>C) Psikolojik stres ve işbirliğine direnç  </a:t>
            </a:r>
          </a:p>
          <a:p>
            <a:pPr algn="ctr">
              <a:lnSpc>
                <a:spcPts val="5341"/>
              </a:lnSpc>
            </a:pPr>
            <a:r>
              <a:rPr lang="en-US" sz="3815">
                <a:solidFill>
                  <a:srgbClr val="000000"/>
                </a:solidFill>
                <a:latin typeface="Canva Sans Bold"/>
              </a:rPr>
              <a:t>D) Hepsi</a:t>
            </a:r>
          </a:p>
          <a:p>
            <a:pPr algn="ctr">
              <a:lnSpc>
                <a:spcPts val="5341"/>
              </a:lnSpc>
            </a:pPr>
            <a:endParaRPr lang="en-US" sz="3815">
              <a:solidFill>
                <a:srgbClr val="000000"/>
              </a:solidFill>
              <a:latin typeface="Canva Sans Bold"/>
            </a:endParaRPr>
          </a:p>
          <a:p>
            <a:pPr marL="0" lvl="0" indent="0" algn="ctr">
              <a:lnSpc>
                <a:spcPts val="5341"/>
              </a:lnSpc>
              <a:spcBef>
                <a:spcPct val="0"/>
              </a:spcBef>
            </a:pPr>
            <a:r>
              <a:rPr lang="en-US" sz="3815">
                <a:solidFill>
                  <a:srgbClr val="000000"/>
                </a:solidFill>
                <a:latin typeface="Canva Sans Bold"/>
              </a:rPr>
              <a:t>CEVAP: 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4C1A4"/>
        </a:solidFill>
        <a:effectLst/>
      </p:bgPr>
    </p:bg>
    <p:spTree>
      <p:nvGrpSpPr>
        <p:cNvPr id="1" name=""/>
        <p:cNvGrpSpPr/>
        <p:nvPr/>
      </p:nvGrpSpPr>
      <p:grpSpPr>
        <a:xfrm>
          <a:off x="0" y="0"/>
          <a:ext cx="0" cy="0"/>
          <a:chOff x="0" y="0"/>
          <a:chExt cx="0" cy="0"/>
        </a:xfrm>
      </p:grpSpPr>
      <p:sp>
        <p:nvSpPr>
          <p:cNvPr id="2" name="Freeform 2"/>
          <p:cNvSpPr/>
          <p:nvPr/>
        </p:nvSpPr>
        <p:spPr>
          <a:xfrm>
            <a:off x="14768594" y="917148"/>
            <a:ext cx="3797028" cy="4902267"/>
          </a:xfrm>
          <a:custGeom>
            <a:avLst/>
            <a:gdLst/>
            <a:ahLst/>
            <a:cxnLst/>
            <a:rect l="l" t="t" r="r" b="b"/>
            <a:pathLst>
              <a:path w="3797028" h="4902267">
                <a:moveTo>
                  <a:pt x="0" y="0"/>
                </a:moveTo>
                <a:lnTo>
                  <a:pt x="3797029" y="0"/>
                </a:lnTo>
                <a:lnTo>
                  <a:pt x="3797029" y="4902267"/>
                </a:lnTo>
                <a:lnTo>
                  <a:pt x="0" y="49022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442715" y="4811159"/>
            <a:ext cx="3690070" cy="4902267"/>
          </a:xfrm>
          <a:custGeom>
            <a:avLst/>
            <a:gdLst/>
            <a:ahLst/>
            <a:cxnLst/>
            <a:rect l="l" t="t" r="r" b="b"/>
            <a:pathLst>
              <a:path w="3690070" h="4902267">
                <a:moveTo>
                  <a:pt x="0" y="0"/>
                </a:moveTo>
                <a:lnTo>
                  <a:pt x="3690070" y="0"/>
                </a:lnTo>
                <a:lnTo>
                  <a:pt x="3690070" y="4902267"/>
                </a:lnTo>
                <a:lnTo>
                  <a:pt x="0" y="49022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0774040" y="5017631"/>
            <a:ext cx="325880" cy="3258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F7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4442715" y="2247843"/>
            <a:ext cx="325880" cy="32588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704B"/>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2380030" y="5819415"/>
            <a:ext cx="7811627" cy="7200900"/>
          </a:xfrm>
          <a:custGeom>
            <a:avLst/>
            <a:gdLst/>
            <a:ahLst/>
            <a:cxnLst/>
            <a:rect l="l" t="t" r="r" b="b"/>
            <a:pathLst>
              <a:path w="7811627" h="7200900">
                <a:moveTo>
                  <a:pt x="0" y="0"/>
                </a:moveTo>
                <a:lnTo>
                  <a:pt x="7811627" y="0"/>
                </a:lnTo>
                <a:lnTo>
                  <a:pt x="7811627" y="7200900"/>
                </a:lnTo>
                <a:lnTo>
                  <a:pt x="0" y="72009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3219885" y="1028700"/>
            <a:ext cx="6034364" cy="6718422"/>
          </a:xfrm>
          <a:custGeom>
            <a:avLst/>
            <a:gdLst/>
            <a:ahLst/>
            <a:cxnLst/>
            <a:rect l="l" t="t" r="r" b="b"/>
            <a:pathLst>
              <a:path w="6034364" h="6718422">
                <a:moveTo>
                  <a:pt x="0" y="0"/>
                </a:moveTo>
                <a:lnTo>
                  <a:pt x="6034364" y="0"/>
                </a:lnTo>
                <a:lnTo>
                  <a:pt x="6034364" y="6718422"/>
                </a:lnTo>
                <a:lnTo>
                  <a:pt x="0" y="67184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743235">
            <a:off x="-1269554" y="-1248176"/>
            <a:ext cx="4596508" cy="5159346"/>
          </a:xfrm>
          <a:custGeom>
            <a:avLst/>
            <a:gdLst/>
            <a:ahLst/>
            <a:cxnLst/>
            <a:rect l="l" t="t" r="r" b="b"/>
            <a:pathLst>
              <a:path w="4596508" h="5159346">
                <a:moveTo>
                  <a:pt x="0" y="0"/>
                </a:moveTo>
                <a:lnTo>
                  <a:pt x="4596508" y="0"/>
                </a:lnTo>
                <a:lnTo>
                  <a:pt x="4596508" y="5159345"/>
                </a:lnTo>
                <a:lnTo>
                  <a:pt x="0" y="51593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488225" y="1990772"/>
            <a:ext cx="5523638" cy="6705478"/>
          </a:xfrm>
          <a:custGeom>
            <a:avLst/>
            <a:gdLst/>
            <a:ahLst/>
            <a:cxnLst/>
            <a:rect l="l" t="t" r="r" b="b"/>
            <a:pathLst>
              <a:path w="5523638" h="6705478">
                <a:moveTo>
                  <a:pt x="0" y="0"/>
                </a:moveTo>
                <a:lnTo>
                  <a:pt x="5523638" y="0"/>
                </a:lnTo>
                <a:lnTo>
                  <a:pt x="5523638" y="6705478"/>
                </a:lnTo>
                <a:lnTo>
                  <a:pt x="0" y="67054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TextBox 14"/>
          <p:cNvSpPr txBox="1"/>
          <p:nvPr/>
        </p:nvSpPr>
        <p:spPr>
          <a:xfrm>
            <a:off x="3145856" y="641033"/>
            <a:ext cx="11996288" cy="8938258"/>
          </a:xfrm>
          <a:prstGeom prst="rect">
            <a:avLst/>
          </a:prstGeom>
        </p:spPr>
        <p:txBody>
          <a:bodyPr lIns="0" tIns="0" rIns="0" bIns="0" rtlCol="0" anchor="t">
            <a:spAutoFit/>
          </a:bodyPr>
          <a:lstStyle/>
          <a:p>
            <a:pPr algn="ctr">
              <a:lnSpc>
                <a:spcPts val="4415"/>
              </a:lnSpc>
            </a:pPr>
            <a:r>
              <a:rPr lang="en-US" sz="3153">
                <a:solidFill>
                  <a:srgbClr val="000000"/>
                </a:solidFill>
                <a:latin typeface="Canva Sans Bold"/>
              </a:rPr>
              <a:t>Soru: Çocuklarla etkili iletişim kurarken, eczacıların neler yapmaları önerilir ve bu önerilerin çocukların sağlık davranışları üzerindeki etkisi nedir?</a:t>
            </a:r>
          </a:p>
          <a:p>
            <a:pPr algn="ctr">
              <a:lnSpc>
                <a:spcPts val="4415"/>
              </a:lnSpc>
            </a:pPr>
            <a:endParaRPr lang="en-US" sz="3153">
              <a:solidFill>
                <a:srgbClr val="000000"/>
              </a:solidFill>
              <a:latin typeface="Canva Sans Bold"/>
            </a:endParaRPr>
          </a:p>
          <a:p>
            <a:pPr algn="ctr">
              <a:lnSpc>
                <a:spcPts val="4415"/>
              </a:lnSpc>
            </a:pPr>
            <a:r>
              <a:rPr lang="en-US" sz="3153">
                <a:solidFill>
                  <a:srgbClr val="000000"/>
                </a:solidFill>
                <a:latin typeface="Canva Sans Bold"/>
              </a:rPr>
              <a:t>A) Göz temasını dikkat etmemek, beden dilini sınırlamak ve tıbbi terimleri kullanmak.</a:t>
            </a:r>
          </a:p>
          <a:p>
            <a:pPr algn="ctr">
              <a:lnSpc>
                <a:spcPts val="4415"/>
              </a:lnSpc>
            </a:pPr>
            <a:endParaRPr lang="en-US" sz="3153">
              <a:solidFill>
                <a:srgbClr val="000000"/>
              </a:solidFill>
              <a:latin typeface="Canva Sans Bold"/>
            </a:endParaRPr>
          </a:p>
          <a:p>
            <a:pPr algn="ctr">
              <a:lnSpc>
                <a:spcPts val="4415"/>
              </a:lnSpc>
            </a:pPr>
            <a:r>
              <a:rPr lang="en-US" sz="3153">
                <a:solidFill>
                  <a:srgbClr val="000000"/>
                </a:solidFill>
                <a:latin typeface="Canva Sans Bold"/>
              </a:rPr>
              <a:t>B) Anlaşılır kelimeleri kullanmak, göz temasını sürdürmek ve beden dilini etkili bir şekilde kullanmak.</a:t>
            </a:r>
          </a:p>
          <a:p>
            <a:pPr algn="ctr">
              <a:lnSpc>
                <a:spcPts val="4415"/>
              </a:lnSpc>
            </a:pPr>
            <a:endParaRPr lang="en-US" sz="3153">
              <a:solidFill>
                <a:srgbClr val="000000"/>
              </a:solidFill>
              <a:latin typeface="Canva Sans Bold"/>
            </a:endParaRPr>
          </a:p>
          <a:p>
            <a:pPr algn="ctr">
              <a:lnSpc>
                <a:spcPts val="4415"/>
              </a:lnSpc>
            </a:pPr>
            <a:r>
              <a:rPr lang="en-US" sz="3153">
                <a:solidFill>
                  <a:srgbClr val="000000"/>
                </a:solidFill>
                <a:latin typeface="Canva Sans Bold"/>
              </a:rPr>
              <a:t>C) Çocuklarla olan iletişimi sınırlamak.</a:t>
            </a:r>
          </a:p>
          <a:p>
            <a:pPr algn="ctr">
              <a:lnSpc>
                <a:spcPts val="4415"/>
              </a:lnSpc>
            </a:pPr>
            <a:endParaRPr lang="en-US" sz="3153">
              <a:solidFill>
                <a:srgbClr val="000000"/>
              </a:solidFill>
              <a:latin typeface="Canva Sans Bold"/>
            </a:endParaRPr>
          </a:p>
          <a:p>
            <a:pPr algn="ctr">
              <a:lnSpc>
                <a:spcPts val="4415"/>
              </a:lnSpc>
            </a:pPr>
            <a:r>
              <a:rPr lang="en-US" sz="3153">
                <a:solidFill>
                  <a:srgbClr val="000000"/>
                </a:solidFill>
                <a:latin typeface="Canva Sans Bold"/>
              </a:rPr>
              <a:t>D) Beden diline de odaklanmak yerine sözlü iletişim üzerine çalışmak</a:t>
            </a:r>
          </a:p>
          <a:p>
            <a:pPr algn="ctr">
              <a:lnSpc>
                <a:spcPts val="4415"/>
              </a:lnSpc>
            </a:pPr>
            <a:endParaRPr lang="en-US" sz="3153">
              <a:solidFill>
                <a:srgbClr val="000000"/>
              </a:solidFill>
              <a:latin typeface="Canva Sans Bold"/>
            </a:endParaRPr>
          </a:p>
          <a:p>
            <a:pPr marL="0" lvl="0" indent="0" algn="ctr">
              <a:lnSpc>
                <a:spcPts val="4415"/>
              </a:lnSpc>
              <a:spcBef>
                <a:spcPct val="0"/>
              </a:spcBef>
            </a:pPr>
            <a:r>
              <a:rPr lang="en-US" sz="3153">
                <a:solidFill>
                  <a:srgbClr val="000000"/>
                </a:solidFill>
                <a:latin typeface="Canva Sans Bold"/>
              </a:rPr>
              <a:t>CEVAP: B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a:off x="4602157" y="2492715"/>
            <a:ext cx="9083685" cy="5301569"/>
          </a:xfrm>
          <a:custGeom>
            <a:avLst/>
            <a:gdLst/>
            <a:ahLst/>
            <a:cxnLst/>
            <a:rect l="l" t="t" r="r" b="b"/>
            <a:pathLst>
              <a:path w="9083685" h="5301569">
                <a:moveTo>
                  <a:pt x="0" y="0"/>
                </a:moveTo>
                <a:lnTo>
                  <a:pt x="9083686" y="0"/>
                </a:lnTo>
                <a:lnTo>
                  <a:pt x="9083686" y="5301570"/>
                </a:lnTo>
                <a:lnTo>
                  <a:pt x="0" y="53015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587458" y="8107850"/>
            <a:ext cx="3113085" cy="3153217"/>
          </a:xfrm>
          <a:custGeom>
            <a:avLst/>
            <a:gdLst/>
            <a:ahLst/>
            <a:cxnLst/>
            <a:rect l="l" t="t" r="r" b="b"/>
            <a:pathLst>
              <a:path w="3113085" h="3153217">
                <a:moveTo>
                  <a:pt x="0" y="0"/>
                </a:moveTo>
                <a:lnTo>
                  <a:pt x="3113084" y="0"/>
                </a:lnTo>
                <a:lnTo>
                  <a:pt x="3113084" y="3153217"/>
                </a:lnTo>
                <a:lnTo>
                  <a:pt x="0" y="31532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114026" y="-697648"/>
            <a:ext cx="4059948" cy="2878873"/>
          </a:xfrm>
          <a:custGeom>
            <a:avLst/>
            <a:gdLst/>
            <a:ahLst/>
            <a:cxnLst/>
            <a:rect l="l" t="t" r="r" b="b"/>
            <a:pathLst>
              <a:path w="4059948" h="2878873">
                <a:moveTo>
                  <a:pt x="0" y="0"/>
                </a:moveTo>
                <a:lnTo>
                  <a:pt x="4059948" y="0"/>
                </a:lnTo>
                <a:lnTo>
                  <a:pt x="4059948" y="2878873"/>
                </a:lnTo>
                <a:lnTo>
                  <a:pt x="0" y="28788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4611043" y="8105775"/>
            <a:ext cx="3546209" cy="4114800"/>
          </a:xfrm>
          <a:custGeom>
            <a:avLst/>
            <a:gdLst/>
            <a:ahLst/>
            <a:cxnLst/>
            <a:rect l="l" t="t" r="r" b="b"/>
            <a:pathLst>
              <a:path w="3546209" h="4114800">
                <a:moveTo>
                  <a:pt x="0" y="0"/>
                </a:moveTo>
                <a:lnTo>
                  <a:pt x="3546210" y="0"/>
                </a:lnTo>
                <a:lnTo>
                  <a:pt x="354621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951197" y="7774575"/>
            <a:ext cx="4413597" cy="3819768"/>
          </a:xfrm>
          <a:custGeom>
            <a:avLst/>
            <a:gdLst/>
            <a:ahLst/>
            <a:cxnLst/>
            <a:rect l="l" t="t" r="r" b="b"/>
            <a:pathLst>
              <a:path w="4413597" h="3819768">
                <a:moveTo>
                  <a:pt x="0" y="0"/>
                </a:moveTo>
                <a:lnTo>
                  <a:pt x="4413597" y="0"/>
                </a:lnTo>
                <a:lnTo>
                  <a:pt x="4413597" y="3819767"/>
                </a:lnTo>
                <a:lnTo>
                  <a:pt x="0" y="38197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4875351">
            <a:off x="-2573513" y="-1289998"/>
            <a:ext cx="7204426" cy="6942447"/>
          </a:xfrm>
          <a:custGeom>
            <a:avLst/>
            <a:gdLst/>
            <a:ahLst/>
            <a:cxnLst/>
            <a:rect l="l" t="t" r="r" b="b"/>
            <a:pathLst>
              <a:path w="7204426" h="6942447">
                <a:moveTo>
                  <a:pt x="0" y="0"/>
                </a:moveTo>
                <a:lnTo>
                  <a:pt x="7204426" y="0"/>
                </a:lnTo>
                <a:lnTo>
                  <a:pt x="7204426" y="6942446"/>
                </a:lnTo>
                <a:lnTo>
                  <a:pt x="0" y="69424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774540">
            <a:off x="14240275" y="-1878014"/>
            <a:ext cx="5969246" cy="7635082"/>
          </a:xfrm>
          <a:custGeom>
            <a:avLst/>
            <a:gdLst/>
            <a:ahLst/>
            <a:cxnLst/>
            <a:rect l="l" t="t" r="r" b="b"/>
            <a:pathLst>
              <a:path w="5969246" h="7635082">
                <a:moveTo>
                  <a:pt x="0" y="0"/>
                </a:moveTo>
                <a:lnTo>
                  <a:pt x="5969246" y="0"/>
                </a:lnTo>
                <a:lnTo>
                  <a:pt x="5969246" y="7635082"/>
                </a:lnTo>
                <a:lnTo>
                  <a:pt x="0" y="763508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rot="-1217648">
            <a:off x="2203059" y="2529233"/>
            <a:ext cx="7247091" cy="6531440"/>
          </a:xfrm>
          <a:custGeom>
            <a:avLst/>
            <a:gdLst/>
            <a:ahLst/>
            <a:cxnLst/>
            <a:rect l="l" t="t" r="r" b="b"/>
            <a:pathLst>
              <a:path w="7247091" h="6531440">
                <a:moveTo>
                  <a:pt x="0" y="0"/>
                </a:moveTo>
                <a:lnTo>
                  <a:pt x="7247091" y="0"/>
                </a:lnTo>
                <a:lnTo>
                  <a:pt x="7247091" y="6531440"/>
                </a:lnTo>
                <a:lnTo>
                  <a:pt x="0" y="65314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217648">
            <a:off x="8489122" y="2336201"/>
            <a:ext cx="7247091" cy="6531440"/>
          </a:xfrm>
          <a:custGeom>
            <a:avLst/>
            <a:gdLst/>
            <a:ahLst/>
            <a:cxnLst/>
            <a:rect l="l" t="t" r="r" b="b"/>
            <a:pathLst>
              <a:path w="7247091" h="6531440">
                <a:moveTo>
                  <a:pt x="0" y="0"/>
                </a:moveTo>
                <a:lnTo>
                  <a:pt x="7247091" y="0"/>
                </a:lnTo>
                <a:lnTo>
                  <a:pt x="7247091" y="6531440"/>
                </a:lnTo>
                <a:lnTo>
                  <a:pt x="0" y="65314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78076" y="7200900"/>
            <a:ext cx="3546209" cy="4114800"/>
          </a:xfrm>
          <a:custGeom>
            <a:avLst/>
            <a:gdLst/>
            <a:ahLst/>
            <a:cxnLst/>
            <a:rect l="l" t="t" r="r" b="b"/>
            <a:pathLst>
              <a:path w="3546209" h="4114800">
                <a:moveTo>
                  <a:pt x="0" y="0"/>
                </a:moveTo>
                <a:lnTo>
                  <a:pt x="3546209" y="0"/>
                </a:lnTo>
                <a:lnTo>
                  <a:pt x="354620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15192" y="-2035548"/>
            <a:ext cx="3688217" cy="5472838"/>
          </a:xfrm>
          <a:custGeom>
            <a:avLst/>
            <a:gdLst/>
            <a:ahLst/>
            <a:cxnLst/>
            <a:rect l="l" t="t" r="r" b="b"/>
            <a:pathLst>
              <a:path w="3688217" h="5472838">
                <a:moveTo>
                  <a:pt x="0" y="0"/>
                </a:moveTo>
                <a:lnTo>
                  <a:pt x="3688216" y="0"/>
                </a:lnTo>
                <a:lnTo>
                  <a:pt x="3688216" y="5472838"/>
                </a:lnTo>
                <a:lnTo>
                  <a:pt x="0" y="54728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449452" y="5601921"/>
            <a:ext cx="4389018" cy="5295949"/>
          </a:xfrm>
          <a:custGeom>
            <a:avLst/>
            <a:gdLst/>
            <a:ahLst/>
            <a:cxnLst/>
            <a:rect l="l" t="t" r="r" b="b"/>
            <a:pathLst>
              <a:path w="4389018" h="5295949">
                <a:moveTo>
                  <a:pt x="0" y="0"/>
                </a:moveTo>
                <a:lnTo>
                  <a:pt x="4389017" y="0"/>
                </a:lnTo>
                <a:lnTo>
                  <a:pt x="4389017" y="5295949"/>
                </a:lnTo>
                <a:lnTo>
                  <a:pt x="0" y="5295949"/>
                </a:lnTo>
                <a:lnTo>
                  <a:pt x="0" y="0"/>
                </a:lnTo>
                <a:close/>
              </a:path>
            </a:pathLst>
          </a:custGeom>
          <a:blipFill>
            <a:blip r:embed="rId8"/>
            <a:stretch>
              <a:fillRect/>
            </a:stretch>
          </a:blipFill>
        </p:spPr>
      </p:sp>
      <p:sp>
        <p:nvSpPr>
          <p:cNvPr id="7" name="TextBox 7"/>
          <p:cNvSpPr txBox="1"/>
          <p:nvPr/>
        </p:nvSpPr>
        <p:spPr>
          <a:xfrm>
            <a:off x="3822652" y="529421"/>
            <a:ext cx="10642695" cy="1513147"/>
          </a:xfrm>
          <a:prstGeom prst="rect">
            <a:avLst/>
          </a:prstGeom>
        </p:spPr>
        <p:txBody>
          <a:bodyPr lIns="0" tIns="0" rIns="0" bIns="0" rtlCol="0" anchor="t">
            <a:spAutoFit/>
          </a:bodyPr>
          <a:lstStyle/>
          <a:p>
            <a:pPr algn="ctr">
              <a:lnSpc>
                <a:spcPts val="12357"/>
              </a:lnSpc>
            </a:pPr>
            <a:r>
              <a:rPr lang="en-US" sz="8826">
                <a:solidFill>
                  <a:srgbClr val="F3AB5F"/>
                </a:solidFill>
                <a:latin typeface="Genty Sans"/>
              </a:rPr>
              <a:t>AMAÇ</a:t>
            </a:r>
          </a:p>
        </p:txBody>
      </p:sp>
      <p:sp>
        <p:nvSpPr>
          <p:cNvPr id="8" name="TextBox 8"/>
          <p:cNvSpPr txBox="1"/>
          <p:nvPr/>
        </p:nvSpPr>
        <p:spPr>
          <a:xfrm>
            <a:off x="2501579" y="3182919"/>
            <a:ext cx="13284841" cy="5109768"/>
          </a:xfrm>
          <a:prstGeom prst="rect">
            <a:avLst/>
          </a:prstGeom>
        </p:spPr>
        <p:txBody>
          <a:bodyPr lIns="0" tIns="0" rIns="0" bIns="0" rtlCol="0" anchor="t">
            <a:spAutoFit/>
          </a:bodyPr>
          <a:lstStyle/>
          <a:p>
            <a:pPr>
              <a:lnSpc>
                <a:spcPts val="8159"/>
              </a:lnSpc>
            </a:pPr>
            <a:r>
              <a:rPr lang="en-US" sz="5828">
                <a:solidFill>
                  <a:srgbClr val="E5F6FA"/>
                </a:solidFill>
                <a:latin typeface="Genty Sans"/>
              </a:rPr>
              <a:t>Çalışmanın amacı, lisans düzeyinde eczacılık ve çocuk gelişimi öğrencilerinin eczacı-çocuk iletişimi hakkındaki algılarını ve gözlemlerini açıklamaktır.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rot="-1217648">
            <a:off x="494701" y="1056871"/>
            <a:ext cx="9801144" cy="8833281"/>
          </a:xfrm>
          <a:custGeom>
            <a:avLst/>
            <a:gdLst/>
            <a:ahLst/>
            <a:cxnLst/>
            <a:rect l="l" t="t" r="r" b="b"/>
            <a:pathLst>
              <a:path w="9801144" h="8833281">
                <a:moveTo>
                  <a:pt x="0" y="0"/>
                </a:moveTo>
                <a:lnTo>
                  <a:pt x="9801144" y="0"/>
                </a:lnTo>
                <a:lnTo>
                  <a:pt x="9801144" y="8833281"/>
                </a:lnTo>
                <a:lnTo>
                  <a:pt x="0" y="88332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217648">
            <a:off x="8030943" y="851751"/>
            <a:ext cx="9523992" cy="8583498"/>
          </a:xfrm>
          <a:custGeom>
            <a:avLst/>
            <a:gdLst/>
            <a:ahLst/>
            <a:cxnLst/>
            <a:rect l="l" t="t" r="r" b="b"/>
            <a:pathLst>
              <a:path w="9523992" h="8583498">
                <a:moveTo>
                  <a:pt x="0" y="0"/>
                </a:moveTo>
                <a:lnTo>
                  <a:pt x="9523992" y="0"/>
                </a:lnTo>
                <a:lnTo>
                  <a:pt x="9523992" y="8583498"/>
                </a:lnTo>
                <a:lnTo>
                  <a:pt x="0" y="85834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35547" y="7200900"/>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350953" y="-1028700"/>
            <a:ext cx="4199460" cy="5155953"/>
          </a:xfrm>
          <a:custGeom>
            <a:avLst/>
            <a:gdLst/>
            <a:ahLst/>
            <a:cxnLst/>
            <a:rect l="l" t="t" r="r" b="b"/>
            <a:pathLst>
              <a:path w="4199460" h="5155953">
                <a:moveTo>
                  <a:pt x="0" y="0"/>
                </a:moveTo>
                <a:lnTo>
                  <a:pt x="4199459" y="0"/>
                </a:lnTo>
                <a:lnTo>
                  <a:pt x="4199459" y="5155953"/>
                </a:lnTo>
                <a:lnTo>
                  <a:pt x="0" y="51559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2544316">
            <a:off x="13701508" y="6445520"/>
            <a:ext cx="4522337" cy="1944605"/>
          </a:xfrm>
          <a:custGeom>
            <a:avLst/>
            <a:gdLst/>
            <a:ahLst/>
            <a:cxnLst/>
            <a:rect l="l" t="t" r="r" b="b"/>
            <a:pathLst>
              <a:path w="4522337" h="1944605">
                <a:moveTo>
                  <a:pt x="0" y="0"/>
                </a:moveTo>
                <a:lnTo>
                  <a:pt x="4522337" y="0"/>
                </a:lnTo>
                <a:lnTo>
                  <a:pt x="4522337" y="1944605"/>
                </a:lnTo>
                <a:lnTo>
                  <a:pt x="0" y="1944605"/>
                </a:lnTo>
                <a:lnTo>
                  <a:pt x="0" y="0"/>
                </a:lnTo>
                <a:close/>
              </a:path>
            </a:pathLst>
          </a:custGeom>
          <a:blipFill>
            <a:blip r:embed="rId8"/>
            <a:stretch>
              <a:fillRect/>
            </a:stretch>
          </a:blipFill>
        </p:spPr>
      </p:sp>
      <p:sp>
        <p:nvSpPr>
          <p:cNvPr id="7" name="TextBox 7"/>
          <p:cNvSpPr txBox="1"/>
          <p:nvPr/>
        </p:nvSpPr>
        <p:spPr>
          <a:xfrm>
            <a:off x="1930816" y="2333119"/>
            <a:ext cx="15519867" cy="6195060"/>
          </a:xfrm>
          <a:prstGeom prst="rect">
            <a:avLst/>
          </a:prstGeom>
        </p:spPr>
        <p:txBody>
          <a:bodyPr lIns="0" tIns="0" rIns="0" bIns="0" rtlCol="0" anchor="t">
            <a:spAutoFit/>
          </a:bodyPr>
          <a:lstStyle/>
          <a:p>
            <a:pPr>
              <a:lnSpc>
                <a:spcPts val="5599"/>
              </a:lnSpc>
            </a:pPr>
            <a:r>
              <a:rPr lang="en-US" sz="3999">
                <a:solidFill>
                  <a:srgbClr val="000000"/>
                </a:solidFill>
                <a:latin typeface="KG Primary Penmanship"/>
              </a:rPr>
              <a:t>Eczacıların sağlık hizmetlerinde birinci basamakta önemli bir rol oynarlar. Diğer sağlık profesyonellerinden daha detaylı ilaç eğitimi alırlar. Çocuk gelişimi uzmanları ise çocukların gelişimini desteklemede önemli sorumluluklara sahip yerleri vardır.</a:t>
            </a:r>
          </a:p>
          <a:p>
            <a:pPr>
              <a:lnSpc>
                <a:spcPts val="5599"/>
              </a:lnSpc>
            </a:pPr>
            <a:endParaRPr lang="en-US" sz="3999">
              <a:solidFill>
                <a:srgbClr val="000000"/>
              </a:solidFill>
              <a:latin typeface="KG Primary Penmanship"/>
            </a:endParaRPr>
          </a:p>
          <a:p>
            <a:pPr>
              <a:lnSpc>
                <a:spcPts val="5599"/>
              </a:lnSpc>
            </a:pPr>
            <a:r>
              <a:rPr lang="en-US" sz="3999">
                <a:solidFill>
                  <a:srgbClr val="000000"/>
                </a:solidFill>
                <a:latin typeface="KG Primary Penmanship"/>
              </a:rPr>
              <a:t>"Çocuğun Haklarına Dair Sözleşme" göre çocukların sağlık hakları da en az yetişkinler kadar önemlidir ve anayasada yer almaktadır. Sağlıklı çocuklar yetiştirmek, çocuklar ve aileleri üzerinde sağlık konularında farkındalığı artırarak mümkündür. İlaç tedavisine uyum, çocukların sağlık sonuçlarını iyileştirmek açısından ise çok önemlidir.</a:t>
            </a:r>
          </a:p>
          <a:p>
            <a:pPr algn="ctr">
              <a:lnSpc>
                <a:spcPts val="4480"/>
              </a:lnSpc>
            </a:pPr>
            <a:endParaRPr lang="en-US" sz="3999">
              <a:solidFill>
                <a:srgbClr val="000000"/>
              </a:solidFill>
              <a:latin typeface="KG Primary Penmanshi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a:off x="-1430708" y="-1140952"/>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798233" y="7372033"/>
            <a:ext cx="4091579" cy="4114800"/>
          </a:xfrm>
          <a:custGeom>
            <a:avLst/>
            <a:gdLst/>
            <a:ahLst/>
            <a:cxnLst/>
            <a:rect l="l" t="t" r="r" b="b"/>
            <a:pathLst>
              <a:path w="4091579" h="4114800">
                <a:moveTo>
                  <a:pt x="0" y="0"/>
                </a:moveTo>
                <a:lnTo>
                  <a:pt x="4091579" y="0"/>
                </a:lnTo>
                <a:lnTo>
                  <a:pt x="409157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62374" y="7855561"/>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498584" y="-177411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6"/>
          <p:cNvGrpSpPr/>
          <p:nvPr/>
        </p:nvGrpSpPr>
        <p:grpSpPr>
          <a:xfrm>
            <a:off x="8723496" y="5572526"/>
            <a:ext cx="8535804" cy="3967476"/>
            <a:chOff x="0" y="0"/>
            <a:chExt cx="2248113" cy="1044932"/>
          </a:xfrm>
        </p:grpSpPr>
        <p:sp>
          <p:nvSpPr>
            <p:cNvPr id="7" name="Freeform 7"/>
            <p:cNvSpPr/>
            <p:nvPr/>
          </p:nvSpPr>
          <p:spPr>
            <a:xfrm>
              <a:off x="0" y="0"/>
              <a:ext cx="2248113" cy="1044932"/>
            </a:xfrm>
            <a:custGeom>
              <a:avLst/>
              <a:gdLst/>
              <a:ahLst/>
              <a:cxnLst/>
              <a:rect l="l" t="t" r="r" b="b"/>
              <a:pathLst>
                <a:path w="2248113" h="1044932">
                  <a:moveTo>
                    <a:pt x="46257" y="0"/>
                  </a:moveTo>
                  <a:lnTo>
                    <a:pt x="2201856" y="0"/>
                  </a:lnTo>
                  <a:cubicBezTo>
                    <a:pt x="2227403" y="0"/>
                    <a:pt x="2248113" y="20710"/>
                    <a:pt x="2248113" y="46257"/>
                  </a:cubicBezTo>
                  <a:lnTo>
                    <a:pt x="2248113" y="998675"/>
                  </a:lnTo>
                  <a:cubicBezTo>
                    <a:pt x="2248113" y="1024222"/>
                    <a:pt x="2227403" y="1044932"/>
                    <a:pt x="2201856" y="1044932"/>
                  </a:cubicBezTo>
                  <a:lnTo>
                    <a:pt x="46257" y="1044932"/>
                  </a:lnTo>
                  <a:cubicBezTo>
                    <a:pt x="20710" y="1044932"/>
                    <a:pt x="0" y="1024222"/>
                    <a:pt x="0" y="998675"/>
                  </a:cubicBezTo>
                  <a:lnTo>
                    <a:pt x="0" y="46257"/>
                  </a:lnTo>
                  <a:cubicBezTo>
                    <a:pt x="0" y="20710"/>
                    <a:pt x="20710" y="0"/>
                    <a:pt x="46257" y="0"/>
                  </a:cubicBezTo>
                  <a:close/>
                </a:path>
              </a:pathLst>
            </a:custGeom>
            <a:solidFill>
              <a:srgbClr val="E8CDB3"/>
            </a:solidFill>
          </p:spPr>
        </p:sp>
        <p:sp>
          <p:nvSpPr>
            <p:cNvPr id="8" name="TextBox 8"/>
            <p:cNvSpPr txBox="1"/>
            <p:nvPr/>
          </p:nvSpPr>
          <p:spPr>
            <a:xfrm>
              <a:off x="0" y="-38100"/>
              <a:ext cx="2248113" cy="1083032"/>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8723496" y="1502344"/>
            <a:ext cx="8535804" cy="3933194"/>
            <a:chOff x="0" y="0"/>
            <a:chExt cx="2248113" cy="1035903"/>
          </a:xfrm>
        </p:grpSpPr>
        <p:sp>
          <p:nvSpPr>
            <p:cNvPr id="10" name="Freeform 10"/>
            <p:cNvSpPr/>
            <p:nvPr/>
          </p:nvSpPr>
          <p:spPr>
            <a:xfrm>
              <a:off x="0" y="0"/>
              <a:ext cx="2248113" cy="1035903"/>
            </a:xfrm>
            <a:custGeom>
              <a:avLst/>
              <a:gdLst/>
              <a:ahLst/>
              <a:cxnLst/>
              <a:rect l="l" t="t" r="r" b="b"/>
              <a:pathLst>
                <a:path w="2248113" h="1035903">
                  <a:moveTo>
                    <a:pt x="46257" y="0"/>
                  </a:moveTo>
                  <a:lnTo>
                    <a:pt x="2201856" y="0"/>
                  </a:lnTo>
                  <a:cubicBezTo>
                    <a:pt x="2227403" y="0"/>
                    <a:pt x="2248113" y="20710"/>
                    <a:pt x="2248113" y="46257"/>
                  </a:cubicBezTo>
                  <a:lnTo>
                    <a:pt x="2248113" y="989646"/>
                  </a:lnTo>
                  <a:cubicBezTo>
                    <a:pt x="2248113" y="1015193"/>
                    <a:pt x="2227403" y="1035903"/>
                    <a:pt x="2201856" y="1035903"/>
                  </a:cubicBezTo>
                  <a:lnTo>
                    <a:pt x="46257" y="1035903"/>
                  </a:lnTo>
                  <a:cubicBezTo>
                    <a:pt x="20710" y="1035903"/>
                    <a:pt x="0" y="1015193"/>
                    <a:pt x="0" y="989646"/>
                  </a:cubicBezTo>
                  <a:lnTo>
                    <a:pt x="0" y="46257"/>
                  </a:lnTo>
                  <a:cubicBezTo>
                    <a:pt x="0" y="20710"/>
                    <a:pt x="20710" y="0"/>
                    <a:pt x="46257" y="0"/>
                  </a:cubicBezTo>
                  <a:close/>
                </a:path>
              </a:pathLst>
            </a:custGeom>
            <a:solidFill>
              <a:srgbClr val="E8CDB3"/>
            </a:solidFill>
          </p:spPr>
        </p:sp>
        <p:sp>
          <p:nvSpPr>
            <p:cNvPr id="11" name="TextBox 11"/>
            <p:cNvSpPr txBox="1"/>
            <p:nvPr/>
          </p:nvSpPr>
          <p:spPr>
            <a:xfrm>
              <a:off x="0" y="-38100"/>
              <a:ext cx="2248113" cy="1074003"/>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7860719" y="2973848"/>
            <a:ext cx="574857" cy="502739"/>
          </a:xfrm>
          <a:custGeom>
            <a:avLst/>
            <a:gdLst/>
            <a:ahLst/>
            <a:cxnLst/>
            <a:rect l="l" t="t" r="r" b="b"/>
            <a:pathLst>
              <a:path w="574857" h="502739">
                <a:moveTo>
                  <a:pt x="0" y="0"/>
                </a:moveTo>
                <a:lnTo>
                  <a:pt x="574857" y="0"/>
                </a:lnTo>
                <a:lnTo>
                  <a:pt x="574857" y="502739"/>
                </a:lnTo>
                <a:lnTo>
                  <a:pt x="0" y="5027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7860719" y="7005521"/>
            <a:ext cx="629748" cy="550743"/>
          </a:xfrm>
          <a:custGeom>
            <a:avLst/>
            <a:gdLst/>
            <a:ahLst/>
            <a:cxnLst/>
            <a:rect l="l" t="t" r="r" b="b"/>
            <a:pathLst>
              <a:path w="629748" h="550743">
                <a:moveTo>
                  <a:pt x="0" y="0"/>
                </a:moveTo>
                <a:lnTo>
                  <a:pt x="629748" y="0"/>
                </a:lnTo>
                <a:lnTo>
                  <a:pt x="629748" y="550743"/>
                </a:lnTo>
                <a:lnTo>
                  <a:pt x="0" y="5507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5927466" y="809125"/>
            <a:ext cx="1067557" cy="1386438"/>
          </a:xfrm>
          <a:custGeom>
            <a:avLst/>
            <a:gdLst/>
            <a:ahLst/>
            <a:cxnLst/>
            <a:rect l="l" t="t" r="r" b="b"/>
            <a:pathLst>
              <a:path w="1067557" h="1386438">
                <a:moveTo>
                  <a:pt x="0" y="0"/>
                </a:moveTo>
                <a:lnTo>
                  <a:pt x="1067557" y="0"/>
                </a:lnTo>
                <a:lnTo>
                  <a:pt x="1067557" y="1386438"/>
                </a:lnTo>
                <a:lnTo>
                  <a:pt x="0" y="13864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9229709" y="1631272"/>
            <a:ext cx="7673533" cy="3736934"/>
          </a:xfrm>
          <a:prstGeom prst="rect">
            <a:avLst/>
          </a:prstGeom>
        </p:spPr>
        <p:txBody>
          <a:bodyPr lIns="0" tIns="0" rIns="0" bIns="0" rtlCol="0" anchor="t">
            <a:spAutoFit/>
          </a:bodyPr>
          <a:lstStyle/>
          <a:p>
            <a:pPr>
              <a:lnSpc>
                <a:spcPts val="3782"/>
              </a:lnSpc>
            </a:pPr>
            <a:r>
              <a:rPr lang="en-US" sz="2701">
                <a:solidFill>
                  <a:srgbClr val="000000"/>
                </a:solidFill>
                <a:latin typeface="KG Primary Penmanship"/>
              </a:rPr>
              <a:t>İlaç tedavisine uyumsuzluk sorunları, hastalığın iyileşme sürecini uzatır ve sonuç olarak hem aileye hem de sağlık sistemine ekonomik bir yük getirebilir. Çalışmalar ilaç tedavisine uyumsuzluk sorununu, sağlık profesyonellerinin öneri ve tavsiyelerine yanıt olarak ilaç alırken sergilenen uygunsuz davranışlar veya diyet kurallarına uymamak olarak ifade ediyor. Ayrıca bu oranın %11 ila %93 arasında değiştiğini, ortalama olarak %50 olduğunu gösteriyor. </a:t>
            </a:r>
          </a:p>
          <a:p>
            <a:pPr>
              <a:lnSpc>
                <a:spcPts val="3222"/>
              </a:lnSpc>
              <a:spcBef>
                <a:spcPct val="0"/>
              </a:spcBef>
            </a:pPr>
            <a:endParaRPr lang="en-US" sz="2701">
              <a:solidFill>
                <a:srgbClr val="000000"/>
              </a:solidFill>
              <a:latin typeface="KG Primary Penmanship"/>
            </a:endParaRPr>
          </a:p>
        </p:txBody>
      </p:sp>
      <p:sp>
        <p:nvSpPr>
          <p:cNvPr id="16" name="TextBox 16"/>
          <p:cNvSpPr txBox="1"/>
          <p:nvPr/>
        </p:nvSpPr>
        <p:spPr>
          <a:xfrm>
            <a:off x="-230536" y="3680296"/>
            <a:ext cx="8954032" cy="4350055"/>
          </a:xfrm>
          <a:prstGeom prst="rect">
            <a:avLst/>
          </a:prstGeom>
        </p:spPr>
        <p:txBody>
          <a:bodyPr lIns="0" tIns="0" rIns="0" bIns="0" rtlCol="0" anchor="t">
            <a:spAutoFit/>
          </a:bodyPr>
          <a:lstStyle/>
          <a:p>
            <a:pPr algn="ctr">
              <a:lnSpc>
                <a:spcPts val="8686"/>
              </a:lnSpc>
            </a:pPr>
            <a:r>
              <a:rPr lang="en-US" sz="6204">
                <a:solidFill>
                  <a:srgbClr val="F8BE64"/>
                </a:solidFill>
                <a:latin typeface="Open Sans Extra Bold"/>
              </a:rPr>
              <a:t>Peki bizim karşılaşabileceğimiz sorunlar neler?</a:t>
            </a:r>
          </a:p>
          <a:p>
            <a:pPr algn="ctr">
              <a:lnSpc>
                <a:spcPts val="8686"/>
              </a:lnSpc>
            </a:pPr>
            <a:endParaRPr lang="en-US" sz="6204">
              <a:solidFill>
                <a:srgbClr val="F8BE64"/>
              </a:solidFill>
              <a:latin typeface="Open Sans Extra Bold"/>
            </a:endParaRPr>
          </a:p>
        </p:txBody>
      </p:sp>
      <p:sp>
        <p:nvSpPr>
          <p:cNvPr id="17" name="TextBox 17"/>
          <p:cNvSpPr txBox="1"/>
          <p:nvPr/>
        </p:nvSpPr>
        <p:spPr>
          <a:xfrm>
            <a:off x="8918300" y="5845799"/>
            <a:ext cx="8296349" cy="3755113"/>
          </a:xfrm>
          <a:prstGeom prst="rect">
            <a:avLst/>
          </a:prstGeom>
        </p:spPr>
        <p:txBody>
          <a:bodyPr lIns="0" tIns="0" rIns="0" bIns="0" rtlCol="0" anchor="t">
            <a:spAutoFit/>
          </a:bodyPr>
          <a:lstStyle/>
          <a:p>
            <a:pPr>
              <a:lnSpc>
                <a:spcPts val="3760"/>
              </a:lnSpc>
            </a:pPr>
            <a:r>
              <a:rPr lang="en-US" sz="2685">
                <a:solidFill>
                  <a:srgbClr val="000000"/>
                </a:solidFill>
                <a:latin typeface="KG Primary Penmanship"/>
              </a:rPr>
              <a:t>Araştırmalara göre ilaç uyumu sorunlarının çocuklarda yetişkinlere kıyasla daha yaygın olduğunu vurgulanmaktadır ve bu üç ana grupta kategorize edilmiştir. İlk faktör, maddi ve sosyal kaynaklarla ilişkilendirilmiş ve finansal sorunları içermektedir. İkinci faktör, zayıf iletişim ve sınırlı problem çözme yeteneklerine sahip olmayı, sonuncusu ise hasta psikolojik stres veya işbirliğine direnç gibi kişisel özellikleri içermektedir.</a:t>
            </a:r>
          </a:p>
          <a:p>
            <a:pPr>
              <a:lnSpc>
                <a:spcPts val="3340"/>
              </a:lnSpc>
              <a:spcBef>
                <a:spcPct val="0"/>
              </a:spcBef>
            </a:pPr>
            <a:endParaRPr lang="en-US" sz="2685">
              <a:solidFill>
                <a:srgbClr val="000000"/>
              </a:solidFill>
              <a:latin typeface="KG Primary Penmanship"/>
            </a:endParaRPr>
          </a:p>
        </p:txBody>
      </p:sp>
      <p:sp>
        <p:nvSpPr>
          <p:cNvPr id="18" name="Freeform 18"/>
          <p:cNvSpPr/>
          <p:nvPr/>
        </p:nvSpPr>
        <p:spPr>
          <a:xfrm rot="1035449">
            <a:off x="1107293" y="2541945"/>
            <a:ext cx="2200783" cy="863807"/>
          </a:xfrm>
          <a:custGeom>
            <a:avLst/>
            <a:gdLst/>
            <a:ahLst/>
            <a:cxnLst/>
            <a:rect l="l" t="t" r="r" b="b"/>
            <a:pathLst>
              <a:path w="2200783" h="863807">
                <a:moveTo>
                  <a:pt x="0" y="0"/>
                </a:moveTo>
                <a:lnTo>
                  <a:pt x="2200783" y="0"/>
                </a:lnTo>
                <a:lnTo>
                  <a:pt x="2200783" y="863807"/>
                </a:lnTo>
                <a:lnTo>
                  <a:pt x="0" y="8638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a:off x="0" y="1028700"/>
            <a:ext cx="18772068" cy="8396234"/>
          </a:xfrm>
          <a:custGeom>
            <a:avLst/>
            <a:gdLst/>
            <a:ahLst/>
            <a:cxnLst/>
            <a:rect l="l" t="t" r="r" b="b"/>
            <a:pathLst>
              <a:path w="18772068" h="8396234">
                <a:moveTo>
                  <a:pt x="0" y="0"/>
                </a:moveTo>
                <a:lnTo>
                  <a:pt x="18772068" y="0"/>
                </a:lnTo>
                <a:lnTo>
                  <a:pt x="18772068" y="8396234"/>
                </a:lnTo>
                <a:lnTo>
                  <a:pt x="0" y="83962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02515" y="7200900"/>
            <a:ext cx="4062430" cy="4114800"/>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225858" y="7200900"/>
            <a:ext cx="3546209" cy="4114800"/>
          </a:xfrm>
          <a:custGeom>
            <a:avLst/>
            <a:gdLst/>
            <a:ahLst/>
            <a:cxnLst/>
            <a:rect l="l" t="t" r="r" b="b"/>
            <a:pathLst>
              <a:path w="3546209" h="4114800">
                <a:moveTo>
                  <a:pt x="0" y="0"/>
                </a:moveTo>
                <a:lnTo>
                  <a:pt x="3546210" y="0"/>
                </a:lnTo>
                <a:lnTo>
                  <a:pt x="354621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9548247">
            <a:off x="14436573" y="-1437881"/>
            <a:ext cx="4866751" cy="4703379"/>
          </a:xfrm>
          <a:custGeom>
            <a:avLst/>
            <a:gdLst/>
            <a:ahLst/>
            <a:cxnLst/>
            <a:rect l="l" t="t" r="r" b="b"/>
            <a:pathLst>
              <a:path w="4866751" h="4703379">
                <a:moveTo>
                  <a:pt x="0" y="0"/>
                </a:moveTo>
                <a:lnTo>
                  <a:pt x="4866751" y="0"/>
                </a:lnTo>
                <a:lnTo>
                  <a:pt x="4866751" y="4703379"/>
                </a:lnTo>
                <a:lnTo>
                  <a:pt x="0" y="47033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6967971">
            <a:off x="-1073223" y="-829734"/>
            <a:ext cx="5506423" cy="4114800"/>
          </a:xfrm>
          <a:custGeom>
            <a:avLst/>
            <a:gdLst/>
            <a:ahLst/>
            <a:cxnLst/>
            <a:rect l="l" t="t" r="r" b="b"/>
            <a:pathLst>
              <a:path w="5506423" h="4114800">
                <a:moveTo>
                  <a:pt x="0" y="0"/>
                </a:moveTo>
                <a:lnTo>
                  <a:pt x="5506424" y="0"/>
                </a:lnTo>
                <a:lnTo>
                  <a:pt x="5506424"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1090720" y="1717040"/>
            <a:ext cx="15908243" cy="6730731"/>
          </a:xfrm>
          <a:prstGeom prst="rect">
            <a:avLst/>
          </a:prstGeom>
        </p:spPr>
        <p:txBody>
          <a:bodyPr lIns="0" tIns="0" rIns="0" bIns="0" rtlCol="0" anchor="t">
            <a:spAutoFit/>
          </a:bodyPr>
          <a:lstStyle/>
          <a:p>
            <a:pPr algn="ctr">
              <a:lnSpc>
                <a:spcPts val="5404"/>
              </a:lnSpc>
            </a:pPr>
            <a:r>
              <a:rPr lang="en-US" sz="3860">
                <a:solidFill>
                  <a:srgbClr val="000000"/>
                </a:solidFill>
                <a:latin typeface="KG Primary Penmanship"/>
              </a:rPr>
              <a:t>Bu çalışma, ilaç tedavisine uyumu artırmak amacıyla çocuklara yönelik ilaç eğitiminin önemini vurgulamaktadır. Amerika Birleşik Devletleri'nde pediatristler tarafından geliştirilen on maddelik ilaç eğitim kılavuzu bu alanda bir referans olarak kullanılmaktadır. Çocuk gelişimi perspektifinden, Piaget ve Vygotsky'nin görüşleri doğrultusunda, çocuklarla iletişimde sosyal, duygusal ve bilişsel gelişimin dikkate alınması gerektiği belirtilmiştir. Eczacıların, çocuklarla etkili iletişim kurabilmek için bilişsel seviyelere uygun stratejiler kullanmaları önerilmiştir. Göz teması, anlaşılır kelimeler ve etkili beden dilinin önemi vurgulanmıştır. Ayrıca, eczacıların beyaz önlük giyimiyle ilgili çocuklardaki korku veya çekingenlik konusu ele alınmıştır. Bu çalışma, eczacılık ve çocuk gelişimi öğrencilerinin eczacı-çocuk iletişimi konusundaki algılarını anlamak üzere yapılmıştır</a:t>
            </a:r>
            <a:r>
              <a:rPr lang="en-US" sz="3860">
                <a:solidFill>
                  <a:srgbClr val="4D3B08"/>
                </a:solidFill>
                <a:latin typeface="KG Primary Penmanship"/>
              </a:rPr>
              <a:t>.</a:t>
            </a:r>
          </a:p>
          <a:p>
            <a:pPr algn="ctr">
              <a:lnSpc>
                <a:spcPts val="4424"/>
              </a:lnSpc>
            </a:pPr>
            <a:endParaRPr lang="en-US" sz="3860">
              <a:solidFill>
                <a:srgbClr val="4D3B08"/>
              </a:solidFill>
              <a:latin typeface="KG Primary Penmanshi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a:off x="2402651" y="3662870"/>
            <a:ext cx="13072266" cy="2424311"/>
          </a:xfrm>
          <a:custGeom>
            <a:avLst/>
            <a:gdLst/>
            <a:ahLst/>
            <a:cxnLst/>
            <a:rect l="l" t="t" r="r" b="b"/>
            <a:pathLst>
              <a:path w="13072266" h="2424311">
                <a:moveTo>
                  <a:pt x="0" y="0"/>
                </a:moveTo>
                <a:lnTo>
                  <a:pt x="13072266" y="0"/>
                </a:lnTo>
                <a:lnTo>
                  <a:pt x="13072266" y="2424311"/>
                </a:lnTo>
                <a:lnTo>
                  <a:pt x="0" y="242431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677449" y="5143500"/>
            <a:ext cx="12797468" cy="2373349"/>
          </a:xfrm>
          <a:custGeom>
            <a:avLst/>
            <a:gdLst/>
            <a:ahLst/>
            <a:cxnLst/>
            <a:rect l="l" t="t" r="r" b="b"/>
            <a:pathLst>
              <a:path w="12797468" h="2373349">
                <a:moveTo>
                  <a:pt x="0" y="0"/>
                </a:moveTo>
                <a:lnTo>
                  <a:pt x="12797468" y="0"/>
                </a:lnTo>
                <a:lnTo>
                  <a:pt x="12797468" y="2373349"/>
                </a:lnTo>
                <a:lnTo>
                  <a:pt x="0" y="23733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936499" y="6621828"/>
            <a:ext cx="12415002" cy="2302419"/>
          </a:xfrm>
          <a:custGeom>
            <a:avLst/>
            <a:gdLst/>
            <a:ahLst/>
            <a:cxnLst/>
            <a:rect l="l" t="t" r="r" b="b"/>
            <a:pathLst>
              <a:path w="12415002" h="2302419">
                <a:moveTo>
                  <a:pt x="0" y="0"/>
                </a:moveTo>
                <a:lnTo>
                  <a:pt x="12415002" y="0"/>
                </a:lnTo>
                <a:lnTo>
                  <a:pt x="12415002" y="2302418"/>
                </a:lnTo>
                <a:lnTo>
                  <a:pt x="0" y="23024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02515" y="-1028700"/>
            <a:ext cx="4062430" cy="4114800"/>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4347666" y="6293013"/>
            <a:ext cx="5823269" cy="6310386"/>
          </a:xfrm>
          <a:custGeom>
            <a:avLst/>
            <a:gdLst/>
            <a:ahLst/>
            <a:cxnLst/>
            <a:rect l="l" t="t" r="r" b="b"/>
            <a:pathLst>
              <a:path w="5823269" h="6310386">
                <a:moveTo>
                  <a:pt x="0" y="0"/>
                </a:moveTo>
                <a:lnTo>
                  <a:pt x="5823268" y="0"/>
                </a:lnTo>
                <a:lnTo>
                  <a:pt x="5823268" y="6310386"/>
                </a:lnTo>
                <a:lnTo>
                  <a:pt x="0" y="63103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6322262" y="-250533"/>
            <a:ext cx="1874076" cy="2558466"/>
          </a:xfrm>
          <a:custGeom>
            <a:avLst/>
            <a:gdLst/>
            <a:ahLst/>
            <a:cxnLst/>
            <a:rect l="l" t="t" r="r" b="b"/>
            <a:pathLst>
              <a:path w="1874076" h="2558466">
                <a:moveTo>
                  <a:pt x="0" y="0"/>
                </a:moveTo>
                <a:lnTo>
                  <a:pt x="1874076" y="0"/>
                </a:lnTo>
                <a:lnTo>
                  <a:pt x="1874076" y="2558466"/>
                </a:lnTo>
                <a:lnTo>
                  <a:pt x="0" y="2558466"/>
                </a:lnTo>
                <a:lnTo>
                  <a:pt x="0" y="0"/>
                </a:lnTo>
                <a:close/>
              </a:path>
            </a:pathLst>
          </a:custGeom>
          <a:blipFill>
            <a:blip r:embed="rId8"/>
            <a:stretch>
              <a:fillRect/>
            </a:stretch>
          </a:blipFill>
        </p:spPr>
      </p:sp>
      <p:sp>
        <p:nvSpPr>
          <p:cNvPr id="8" name="TextBox 8"/>
          <p:cNvSpPr txBox="1"/>
          <p:nvPr/>
        </p:nvSpPr>
        <p:spPr>
          <a:xfrm>
            <a:off x="2686088" y="933450"/>
            <a:ext cx="12915824" cy="3363733"/>
          </a:xfrm>
          <a:prstGeom prst="rect">
            <a:avLst/>
          </a:prstGeom>
        </p:spPr>
        <p:txBody>
          <a:bodyPr lIns="0" tIns="0" rIns="0" bIns="0" rtlCol="0" anchor="t">
            <a:spAutoFit/>
          </a:bodyPr>
          <a:lstStyle/>
          <a:p>
            <a:pPr algn="ctr">
              <a:lnSpc>
                <a:spcPts val="6114"/>
              </a:lnSpc>
            </a:pPr>
            <a:r>
              <a:rPr lang="en-US" sz="4367">
                <a:solidFill>
                  <a:srgbClr val="F3D4B7"/>
                </a:solidFill>
                <a:latin typeface="Genty Sans"/>
              </a:rPr>
              <a:t>ÇALIŞMANIN ARAŞTIRMA SORULARI ISE ŞUNLARDIR:  </a:t>
            </a:r>
          </a:p>
        </p:txBody>
      </p:sp>
      <p:sp>
        <p:nvSpPr>
          <p:cNvPr id="9" name="TextBox 9"/>
          <p:cNvSpPr txBox="1"/>
          <p:nvPr/>
        </p:nvSpPr>
        <p:spPr>
          <a:xfrm>
            <a:off x="2677449" y="4360753"/>
            <a:ext cx="14134899" cy="581553"/>
          </a:xfrm>
          <a:prstGeom prst="rect">
            <a:avLst/>
          </a:prstGeom>
        </p:spPr>
        <p:txBody>
          <a:bodyPr lIns="0" tIns="0" rIns="0" bIns="0" rtlCol="0" anchor="t">
            <a:spAutoFit/>
          </a:bodyPr>
          <a:lstStyle/>
          <a:p>
            <a:pPr algn="ctr">
              <a:lnSpc>
                <a:spcPts val="4721"/>
              </a:lnSpc>
              <a:spcBef>
                <a:spcPct val="0"/>
              </a:spcBef>
            </a:pPr>
            <a:r>
              <a:rPr lang="en-US" sz="3372">
                <a:solidFill>
                  <a:srgbClr val="000000"/>
                </a:solidFill>
                <a:latin typeface="KG Primary Penmanship"/>
              </a:rPr>
              <a:t>Lisans düzeyindeki çocuk gelişimi öğrencilerinin eczacı-çocuk iletişimi hakkındaki gözlemleri nelerdir? </a:t>
            </a:r>
          </a:p>
        </p:txBody>
      </p:sp>
      <p:sp>
        <p:nvSpPr>
          <p:cNvPr id="10" name="TextBox 10"/>
          <p:cNvSpPr txBox="1"/>
          <p:nvPr/>
        </p:nvSpPr>
        <p:spPr>
          <a:xfrm>
            <a:off x="1989375" y="5036411"/>
            <a:ext cx="15511048" cy="2480437"/>
          </a:xfrm>
          <a:prstGeom prst="rect">
            <a:avLst/>
          </a:prstGeom>
        </p:spPr>
        <p:txBody>
          <a:bodyPr lIns="0" tIns="0" rIns="0" bIns="0" rtlCol="0" anchor="t">
            <a:spAutoFit/>
          </a:bodyPr>
          <a:lstStyle/>
          <a:p>
            <a:pPr algn="ctr">
              <a:lnSpc>
                <a:spcPts val="4911"/>
              </a:lnSpc>
            </a:pPr>
            <a:r>
              <a:rPr lang="en-US" sz="3508">
                <a:solidFill>
                  <a:srgbClr val="000000"/>
                </a:solidFill>
                <a:latin typeface="KG Primary Penmanship"/>
              </a:rPr>
              <a:t>Lisans düzeyindeki çocuk gelişimi öğrencilerinin eczacı-çocuk iletişimi hakkındaki görüşleri nelerdir? </a:t>
            </a:r>
          </a:p>
          <a:p>
            <a:pPr algn="ctr">
              <a:lnSpc>
                <a:spcPts val="4911"/>
              </a:lnSpc>
            </a:pPr>
            <a:r>
              <a:rPr lang="en-US" sz="3508">
                <a:solidFill>
                  <a:srgbClr val="000000"/>
                </a:solidFill>
                <a:latin typeface="KG Primary Penmanship"/>
              </a:rPr>
              <a:t>Lisans düzeyindeki eczacılık öğrencilerinin eczacı-çocuk iletişimi hakkındaki gözlemleri nelerdir? </a:t>
            </a:r>
          </a:p>
          <a:p>
            <a:pPr algn="ctr">
              <a:lnSpc>
                <a:spcPts val="4911"/>
              </a:lnSpc>
            </a:pPr>
            <a:r>
              <a:rPr lang="en-US" sz="3508">
                <a:solidFill>
                  <a:srgbClr val="000000"/>
                </a:solidFill>
                <a:latin typeface="KG Primary Penmanship"/>
              </a:rPr>
              <a:t>Lisans düzeyindeki eczacılık öğrencilerinin eczacı-çocuk iletişimi hakkındaki görüşleri nelerdir? </a:t>
            </a:r>
          </a:p>
          <a:p>
            <a:pPr algn="ctr">
              <a:lnSpc>
                <a:spcPts val="4911"/>
              </a:lnSpc>
            </a:pPr>
            <a:r>
              <a:rPr lang="en-US" sz="3508">
                <a:solidFill>
                  <a:srgbClr val="000000"/>
                </a:solidFill>
                <a:latin typeface="KG Primary Penmanship"/>
              </a:rPr>
              <a:t>İki alandan gelen öğrencilerin eczacı-çocuk iletişimi konusundaki algılarında bir fark var mıdır?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8E6"/>
        </a:solidFill>
        <a:effectLst/>
      </p:bgPr>
    </p:bg>
    <p:spTree>
      <p:nvGrpSpPr>
        <p:cNvPr id="1" name=""/>
        <p:cNvGrpSpPr/>
        <p:nvPr/>
      </p:nvGrpSpPr>
      <p:grpSpPr>
        <a:xfrm>
          <a:off x="0" y="0"/>
          <a:ext cx="0" cy="0"/>
          <a:chOff x="0" y="0"/>
          <a:chExt cx="0" cy="0"/>
        </a:xfrm>
      </p:grpSpPr>
      <p:sp>
        <p:nvSpPr>
          <p:cNvPr id="2" name="Freeform 2"/>
          <p:cNvSpPr/>
          <p:nvPr/>
        </p:nvSpPr>
        <p:spPr>
          <a:xfrm>
            <a:off x="442676" y="1238423"/>
            <a:ext cx="5559478" cy="8761355"/>
          </a:xfrm>
          <a:custGeom>
            <a:avLst/>
            <a:gdLst/>
            <a:ahLst/>
            <a:cxnLst/>
            <a:rect l="l" t="t" r="r" b="b"/>
            <a:pathLst>
              <a:path w="5559478" h="8761355">
                <a:moveTo>
                  <a:pt x="0" y="0"/>
                </a:moveTo>
                <a:lnTo>
                  <a:pt x="5559478" y="0"/>
                </a:lnTo>
                <a:lnTo>
                  <a:pt x="5559478" y="8761355"/>
                </a:lnTo>
                <a:lnTo>
                  <a:pt x="0" y="87613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83858" y="1238423"/>
            <a:ext cx="5686159" cy="8960996"/>
          </a:xfrm>
          <a:custGeom>
            <a:avLst/>
            <a:gdLst/>
            <a:ahLst/>
            <a:cxnLst/>
            <a:rect l="l" t="t" r="r" b="b"/>
            <a:pathLst>
              <a:path w="5686159" h="8960996">
                <a:moveTo>
                  <a:pt x="0" y="0"/>
                </a:moveTo>
                <a:lnTo>
                  <a:pt x="5686159" y="0"/>
                </a:lnTo>
                <a:lnTo>
                  <a:pt x="5686159" y="8960996"/>
                </a:lnTo>
                <a:lnTo>
                  <a:pt x="0" y="89609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971954" y="1437567"/>
            <a:ext cx="5306745" cy="8363066"/>
          </a:xfrm>
          <a:custGeom>
            <a:avLst/>
            <a:gdLst/>
            <a:ahLst/>
            <a:cxnLst/>
            <a:rect l="l" t="t" r="r" b="b"/>
            <a:pathLst>
              <a:path w="5306745" h="8363066">
                <a:moveTo>
                  <a:pt x="0" y="0"/>
                </a:moveTo>
                <a:lnTo>
                  <a:pt x="5306745" y="0"/>
                </a:lnTo>
                <a:lnTo>
                  <a:pt x="5306745" y="8363066"/>
                </a:lnTo>
                <a:lnTo>
                  <a:pt x="0" y="83630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4624211" y="8869247"/>
            <a:ext cx="7315200" cy="2261062"/>
          </a:xfrm>
          <a:custGeom>
            <a:avLst/>
            <a:gdLst/>
            <a:ahLst/>
            <a:cxnLst/>
            <a:rect l="l" t="t" r="r" b="b"/>
            <a:pathLst>
              <a:path w="7315200" h="2261062">
                <a:moveTo>
                  <a:pt x="7315200" y="0"/>
                </a:moveTo>
                <a:lnTo>
                  <a:pt x="0" y="0"/>
                </a:lnTo>
                <a:lnTo>
                  <a:pt x="0" y="2261062"/>
                </a:lnTo>
                <a:lnTo>
                  <a:pt x="7315200" y="2261062"/>
                </a:lnTo>
                <a:lnTo>
                  <a:pt x="731520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3684756">
            <a:off x="15565424" y="-1263167"/>
            <a:ext cx="4155633" cy="4209204"/>
          </a:xfrm>
          <a:custGeom>
            <a:avLst/>
            <a:gdLst/>
            <a:ahLst/>
            <a:cxnLst/>
            <a:rect l="l" t="t" r="r" b="b"/>
            <a:pathLst>
              <a:path w="4155633" h="4209204">
                <a:moveTo>
                  <a:pt x="0" y="0"/>
                </a:moveTo>
                <a:lnTo>
                  <a:pt x="4155632" y="0"/>
                </a:lnTo>
                <a:lnTo>
                  <a:pt x="4155632" y="4209205"/>
                </a:lnTo>
                <a:lnTo>
                  <a:pt x="0" y="42092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6022447" y="7573541"/>
            <a:ext cx="2512504" cy="2825022"/>
          </a:xfrm>
          <a:custGeom>
            <a:avLst/>
            <a:gdLst/>
            <a:ahLst/>
            <a:cxnLst/>
            <a:rect l="l" t="t" r="r" b="b"/>
            <a:pathLst>
              <a:path w="2512504" h="2825022">
                <a:moveTo>
                  <a:pt x="0" y="0"/>
                </a:moveTo>
                <a:lnTo>
                  <a:pt x="2512504" y="0"/>
                </a:lnTo>
                <a:lnTo>
                  <a:pt x="2512504" y="2825022"/>
                </a:lnTo>
                <a:lnTo>
                  <a:pt x="0" y="2825022"/>
                </a:lnTo>
                <a:lnTo>
                  <a:pt x="0" y="0"/>
                </a:lnTo>
                <a:close/>
              </a:path>
            </a:pathLst>
          </a:custGeom>
          <a:blipFill>
            <a:blip r:embed="rId10"/>
            <a:stretch>
              <a:fillRect/>
            </a:stretch>
          </a:blipFill>
        </p:spPr>
      </p:sp>
      <p:sp>
        <p:nvSpPr>
          <p:cNvPr id="8" name="TextBox 8"/>
          <p:cNvSpPr txBox="1"/>
          <p:nvPr/>
        </p:nvSpPr>
        <p:spPr>
          <a:xfrm>
            <a:off x="4321086" y="-149052"/>
            <a:ext cx="9645829" cy="1387474"/>
          </a:xfrm>
          <a:prstGeom prst="rect">
            <a:avLst/>
          </a:prstGeom>
        </p:spPr>
        <p:txBody>
          <a:bodyPr lIns="0" tIns="0" rIns="0" bIns="0" rtlCol="0" anchor="t">
            <a:spAutoFit/>
          </a:bodyPr>
          <a:lstStyle/>
          <a:p>
            <a:pPr algn="ctr">
              <a:lnSpc>
                <a:spcPts val="11200"/>
              </a:lnSpc>
            </a:pPr>
            <a:r>
              <a:rPr lang="en-US" sz="8000">
                <a:solidFill>
                  <a:srgbClr val="25286D"/>
                </a:solidFill>
                <a:latin typeface="Genty Sans"/>
              </a:rPr>
              <a:t>METOD</a:t>
            </a:r>
          </a:p>
        </p:txBody>
      </p:sp>
      <p:sp>
        <p:nvSpPr>
          <p:cNvPr id="9" name="TextBox 9"/>
          <p:cNvSpPr txBox="1"/>
          <p:nvPr/>
        </p:nvSpPr>
        <p:spPr>
          <a:xfrm>
            <a:off x="1260989" y="2825865"/>
            <a:ext cx="3922852" cy="6453188"/>
          </a:xfrm>
          <a:prstGeom prst="rect">
            <a:avLst/>
          </a:prstGeom>
        </p:spPr>
        <p:txBody>
          <a:bodyPr lIns="0" tIns="0" rIns="0" bIns="0" rtlCol="0" anchor="t">
            <a:spAutoFit/>
          </a:bodyPr>
          <a:lstStyle/>
          <a:p>
            <a:pPr algn="ctr">
              <a:lnSpc>
                <a:spcPts val="3255"/>
              </a:lnSpc>
            </a:pPr>
            <a:r>
              <a:rPr lang="en-US" sz="2325">
                <a:solidFill>
                  <a:srgbClr val="000000"/>
                </a:solidFill>
                <a:latin typeface="Genty Sans"/>
              </a:rPr>
              <a:t>Bu çalışmada, nitel araştırma yöntemlerinden biri olan fenomenolojik yöntem kullanılmıştır. Fenomenolojik yöntem, bir olayı tanımlarken olayın deneyimlerinin ortak sonuçlarına odaklanır, olayları, nesneleri, durumları bütünsel ve çeşitli yollarla açıklamaya çalışır ve anlamlarını ortaya çıkarır. Burada analiz edilen fenomen "eczacı-çocuk iletişimi" idi.</a:t>
            </a:r>
          </a:p>
          <a:p>
            <a:pPr algn="ctr">
              <a:lnSpc>
                <a:spcPts val="2307"/>
              </a:lnSpc>
            </a:pPr>
            <a:endParaRPr lang="en-US" sz="2325">
              <a:solidFill>
                <a:srgbClr val="000000"/>
              </a:solidFill>
              <a:latin typeface="Genty Sans"/>
            </a:endParaRPr>
          </a:p>
        </p:txBody>
      </p:sp>
      <p:sp>
        <p:nvSpPr>
          <p:cNvPr id="10" name="TextBox 10"/>
          <p:cNvSpPr txBox="1"/>
          <p:nvPr/>
        </p:nvSpPr>
        <p:spPr>
          <a:xfrm>
            <a:off x="6442929" y="2825865"/>
            <a:ext cx="5327088" cy="6974768"/>
          </a:xfrm>
          <a:prstGeom prst="rect">
            <a:avLst/>
          </a:prstGeom>
        </p:spPr>
        <p:txBody>
          <a:bodyPr lIns="0" tIns="0" rIns="0" bIns="0" rtlCol="0" anchor="t">
            <a:spAutoFit/>
          </a:bodyPr>
          <a:lstStyle/>
          <a:p>
            <a:pPr algn="ctr">
              <a:lnSpc>
                <a:spcPts val="2629"/>
              </a:lnSpc>
            </a:pPr>
            <a:r>
              <a:rPr lang="en-US" sz="1878">
                <a:solidFill>
                  <a:srgbClr val="000000"/>
                </a:solidFill>
                <a:latin typeface="Genty Sans"/>
              </a:rPr>
              <a:t>Bu araştırma, lisans düzeyindeki eczacılık ve çocuk gelişimi öğrencilerinden oluşan bir çalışma grubu üzerinde yürütülmüştür. Toplamda sekiz odak grup mülakatı yapıldı, dört tanesi eczacılık, dört tanesi çocuk gelişimi disiplininden öğrencilerle gerçekleştirildi. Her bir odak grup mülakatı beş öğrenciden oluşmaktadır. Mülakatlar, hem eczacılık hem de çocuk gelişimi disiplinlerinden birinci, ikinci, üçüncü ve dördüncü sınıf öğrencileriyle yapılmıştır. Bu çeşitlilik, öğrencilerin deneyim farklılıklarını yansıtmak amacıyla düşünülmüş olsa da, verilerin içeriği bu farklılıkları incelemeye izin vermemektedir. Her bir odak grup toplantısı genellikle yaklaşık 60 dakika sürdü. Araştırma, fenomenolojik bir tasarım kullanılarak gerçekleştirildi ve amaçlı örnekleme yöntemlerinden biri olan kriter örnekleme kullanıldı.</a:t>
            </a:r>
          </a:p>
          <a:p>
            <a:pPr algn="ctr">
              <a:lnSpc>
                <a:spcPts val="2629"/>
              </a:lnSpc>
            </a:pPr>
            <a:endParaRPr lang="en-US" sz="1878">
              <a:solidFill>
                <a:srgbClr val="000000"/>
              </a:solidFill>
              <a:latin typeface="Genty Sans"/>
            </a:endParaRPr>
          </a:p>
        </p:txBody>
      </p:sp>
      <p:sp>
        <p:nvSpPr>
          <p:cNvPr id="11" name="TextBox 11"/>
          <p:cNvSpPr txBox="1"/>
          <p:nvPr/>
        </p:nvSpPr>
        <p:spPr>
          <a:xfrm>
            <a:off x="12321028" y="2844915"/>
            <a:ext cx="4959906" cy="6550828"/>
          </a:xfrm>
          <a:prstGeom prst="rect">
            <a:avLst/>
          </a:prstGeom>
        </p:spPr>
        <p:txBody>
          <a:bodyPr lIns="0" tIns="0" rIns="0" bIns="0" rtlCol="0" anchor="t">
            <a:spAutoFit/>
          </a:bodyPr>
          <a:lstStyle/>
          <a:p>
            <a:pPr algn="ctr">
              <a:lnSpc>
                <a:spcPts val="2292"/>
              </a:lnSpc>
            </a:pPr>
            <a:r>
              <a:rPr lang="en-US" sz="1637">
                <a:solidFill>
                  <a:srgbClr val="000000"/>
                </a:solidFill>
                <a:latin typeface="Genty Sans"/>
              </a:rPr>
              <a:t>Bu fenomenolojik araştırmada, "Demografik Bilgi Formu" ve "Odak Grup Mülakat Rehberi" kullanıldı. Odak Grup Mülakat Rehberi, psikoloji alanında uzman bir akademisyen tarafından incelenip onaylandıktan sonra kullanıldı. Araştırmanın hedeflerine uygun olarak on açık uçlu soru, öğrencilere yöneltilerek eczacıların çocuklarla iletişimini değerlendirmek amaçlanmıştır. Örneğin, "Bir eczacı çocuklarla iletişim kurarken nelere dikkat etmelidir?" gibi sorular öğrencilere yönlendirildi. Katılımcı öğrencilerin demografik bilgileri Tablo 1'de sunulmuştur. Istinye Üniversitesi'nden 40 lisans öğrencisi, eczacılık ve çocuk gelişimi bölümlerinden bu çalışmaya katıldı. Katılımcı öğrencilerin %50'si (20) çocuk gelişimi bölümünden gelirken, diğer %50'si (20) eczacılık fakültesinde öğrenim görmekteydi. Cinsiyet açısından, katılımcıların %87.5'i (35) kadın ve sadece %12.5'i (5) erkekti. Öğrencilerin yaşları incelendiğinde, çoğunluğunun 21-25 yaşları arasında olduğu (%57.5) görüldü.</a:t>
            </a:r>
          </a:p>
          <a:p>
            <a:pPr algn="ctr">
              <a:lnSpc>
                <a:spcPts val="2392"/>
              </a:lnSpc>
            </a:pPr>
            <a:endParaRPr lang="en-US" sz="1637">
              <a:solidFill>
                <a:srgbClr val="000000"/>
              </a:solidFill>
              <a:latin typeface="Genty Sans"/>
            </a:endParaRPr>
          </a:p>
        </p:txBody>
      </p:sp>
      <p:sp>
        <p:nvSpPr>
          <p:cNvPr id="12" name="TextBox 12"/>
          <p:cNvSpPr txBox="1"/>
          <p:nvPr/>
        </p:nvSpPr>
        <p:spPr>
          <a:xfrm>
            <a:off x="996902" y="1570037"/>
            <a:ext cx="4451026" cy="1282699"/>
          </a:xfrm>
          <a:prstGeom prst="rect">
            <a:avLst/>
          </a:prstGeom>
        </p:spPr>
        <p:txBody>
          <a:bodyPr lIns="0" tIns="0" rIns="0" bIns="0" rtlCol="0" anchor="t">
            <a:spAutoFit/>
          </a:bodyPr>
          <a:lstStyle/>
          <a:p>
            <a:pPr algn="ctr">
              <a:lnSpc>
                <a:spcPts val="5168"/>
              </a:lnSpc>
            </a:pPr>
            <a:r>
              <a:rPr lang="en-US" sz="3691">
                <a:solidFill>
                  <a:srgbClr val="4D3B08"/>
                </a:solidFill>
                <a:latin typeface="Genty Sans"/>
              </a:rPr>
              <a:t>ARAŞTIRMA MODELİ</a:t>
            </a:r>
          </a:p>
        </p:txBody>
      </p:sp>
      <p:sp>
        <p:nvSpPr>
          <p:cNvPr id="13" name="TextBox 13"/>
          <p:cNvSpPr txBox="1"/>
          <p:nvPr/>
        </p:nvSpPr>
        <p:spPr>
          <a:xfrm>
            <a:off x="6918487" y="1590791"/>
            <a:ext cx="4451026" cy="1282699"/>
          </a:xfrm>
          <a:prstGeom prst="rect">
            <a:avLst/>
          </a:prstGeom>
        </p:spPr>
        <p:txBody>
          <a:bodyPr lIns="0" tIns="0" rIns="0" bIns="0" rtlCol="0" anchor="t">
            <a:spAutoFit/>
          </a:bodyPr>
          <a:lstStyle/>
          <a:p>
            <a:pPr algn="ctr">
              <a:lnSpc>
                <a:spcPts val="5168"/>
              </a:lnSpc>
            </a:pPr>
            <a:r>
              <a:rPr lang="en-US" sz="3691">
                <a:solidFill>
                  <a:srgbClr val="4D3B08"/>
                </a:solidFill>
                <a:latin typeface="Genty Sans"/>
              </a:rPr>
              <a:t>ÇALIŞMA GRUBU ve YÖNTEM</a:t>
            </a:r>
          </a:p>
        </p:txBody>
      </p:sp>
      <p:sp>
        <p:nvSpPr>
          <p:cNvPr id="14" name="TextBox 14"/>
          <p:cNvSpPr txBox="1"/>
          <p:nvPr/>
        </p:nvSpPr>
        <p:spPr>
          <a:xfrm>
            <a:off x="12575468" y="1590791"/>
            <a:ext cx="4451026" cy="1282699"/>
          </a:xfrm>
          <a:prstGeom prst="rect">
            <a:avLst/>
          </a:prstGeom>
        </p:spPr>
        <p:txBody>
          <a:bodyPr lIns="0" tIns="0" rIns="0" bIns="0" rtlCol="0" anchor="t">
            <a:spAutoFit/>
          </a:bodyPr>
          <a:lstStyle/>
          <a:p>
            <a:pPr algn="ctr">
              <a:lnSpc>
                <a:spcPts val="5168"/>
              </a:lnSpc>
            </a:pPr>
            <a:r>
              <a:rPr lang="en-US" sz="3691">
                <a:solidFill>
                  <a:srgbClr val="4D3B08"/>
                </a:solidFill>
                <a:latin typeface="Genty Sans"/>
              </a:rPr>
              <a:t>VERİ TOPLAMA ALETLERİ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C8791"/>
        </a:solidFill>
        <a:effectLst/>
      </p:bgPr>
    </p:bg>
    <p:spTree>
      <p:nvGrpSpPr>
        <p:cNvPr id="1" name=""/>
        <p:cNvGrpSpPr/>
        <p:nvPr/>
      </p:nvGrpSpPr>
      <p:grpSpPr>
        <a:xfrm>
          <a:off x="0" y="0"/>
          <a:ext cx="0" cy="0"/>
          <a:chOff x="0" y="0"/>
          <a:chExt cx="0" cy="0"/>
        </a:xfrm>
      </p:grpSpPr>
      <p:sp>
        <p:nvSpPr>
          <p:cNvPr id="2" name="Freeform 2"/>
          <p:cNvSpPr/>
          <p:nvPr/>
        </p:nvSpPr>
        <p:spPr>
          <a:xfrm>
            <a:off x="14225104" y="-101831"/>
            <a:ext cx="7315200" cy="2261062"/>
          </a:xfrm>
          <a:custGeom>
            <a:avLst/>
            <a:gdLst/>
            <a:ahLst/>
            <a:cxnLst/>
            <a:rect l="l" t="t" r="r" b="b"/>
            <a:pathLst>
              <a:path w="7315200" h="2261062">
                <a:moveTo>
                  <a:pt x="0" y="0"/>
                </a:moveTo>
                <a:lnTo>
                  <a:pt x="7315200" y="0"/>
                </a:lnTo>
                <a:lnTo>
                  <a:pt x="7315200" y="2261062"/>
                </a:lnTo>
                <a:lnTo>
                  <a:pt x="0" y="22610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85875" y="7852475"/>
            <a:ext cx="4629150" cy="4114800"/>
          </a:xfrm>
          <a:custGeom>
            <a:avLst/>
            <a:gdLst/>
            <a:ahLst/>
            <a:cxnLst/>
            <a:rect l="l" t="t" r="r" b="b"/>
            <a:pathLst>
              <a:path w="4629150" h="4114800">
                <a:moveTo>
                  <a:pt x="0" y="0"/>
                </a:moveTo>
                <a:lnTo>
                  <a:pt x="4629150" y="0"/>
                </a:lnTo>
                <a:lnTo>
                  <a:pt x="46291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91279" y="-217162"/>
            <a:ext cx="2158457" cy="2491725"/>
          </a:xfrm>
          <a:custGeom>
            <a:avLst/>
            <a:gdLst/>
            <a:ahLst/>
            <a:cxnLst/>
            <a:rect l="l" t="t" r="r" b="b"/>
            <a:pathLst>
              <a:path w="2158457" h="2491725">
                <a:moveTo>
                  <a:pt x="0" y="0"/>
                </a:moveTo>
                <a:lnTo>
                  <a:pt x="2158457" y="0"/>
                </a:lnTo>
                <a:lnTo>
                  <a:pt x="2158457" y="2491724"/>
                </a:lnTo>
                <a:lnTo>
                  <a:pt x="0" y="2491724"/>
                </a:lnTo>
                <a:lnTo>
                  <a:pt x="0" y="0"/>
                </a:lnTo>
                <a:close/>
              </a:path>
            </a:pathLst>
          </a:custGeom>
          <a:blipFill>
            <a:blip r:embed="rId6"/>
            <a:stretch>
              <a:fillRect/>
            </a:stretch>
          </a:blipFill>
        </p:spPr>
      </p:sp>
      <p:sp>
        <p:nvSpPr>
          <p:cNvPr id="5" name="Freeform 5"/>
          <p:cNvSpPr/>
          <p:nvPr/>
        </p:nvSpPr>
        <p:spPr>
          <a:xfrm>
            <a:off x="3039835" y="483103"/>
            <a:ext cx="12208329" cy="9320794"/>
          </a:xfrm>
          <a:custGeom>
            <a:avLst/>
            <a:gdLst/>
            <a:ahLst/>
            <a:cxnLst/>
            <a:rect l="l" t="t" r="r" b="b"/>
            <a:pathLst>
              <a:path w="12208329" h="9320794">
                <a:moveTo>
                  <a:pt x="0" y="0"/>
                </a:moveTo>
                <a:lnTo>
                  <a:pt x="12208330" y="0"/>
                </a:lnTo>
                <a:lnTo>
                  <a:pt x="12208330" y="9320794"/>
                </a:lnTo>
                <a:lnTo>
                  <a:pt x="0" y="9320794"/>
                </a:lnTo>
                <a:lnTo>
                  <a:pt x="0" y="0"/>
                </a:lnTo>
                <a:close/>
              </a:path>
            </a:pathLst>
          </a:custGeom>
          <a:blipFill>
            <a:blip r:embed="rId7"/>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1850</Words>
  <Application>Microsoft Office PowerPoint</Application>
  <PresentationFormat>Özel</PresentationFormat>
  <Paragraphs>78</Paragraphs>
  <Slides>22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Antic Bold</vt:lpstr>
      <vt:lpstr>Canva Sans Bold</vt:lpstr>
      <vt:lpstr>KG Primary Penmanship</vt:lpstr>
      <vt:lpstr>Arial</vt:lpstr>
      <vt:lpstr>Genty Sans</vt:lpstr>
      <vt:lpstr>Open Sans Extra Bold</vt:lpstr>
      <vt:lpstr>Calibri</vt:lpstr>
      <vt:lpstr>Shrikhand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ECZACI VE</dc:title>
  <dc:creator>Melis Deniz</dc:creator>
  <cp:lastModifiedBy>gülbin özçelikay</cp:lastModifiedBy>
  <cp:revision>1</cp:revision>
  <dcterms:created xsi:type="dcterms:W3CDTF">2006-08-16T00:00:00Z</dcterms:created>
  <dcterms:modified xsi:type="dcterms:W3CDTF">2024-01-05T13:03:53Z</dcterms:modified>
  <dc:identifier>DAF3UtGfYho</dc:identifier>
</cp:coreProperties>
</file>