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92" r:id="rId2"/>
    <p:sldId id="317" r:id="rId3"/>
    <p:sldId id="318" r:id="rId4"/>
    <p:sldId id="319" r:id="rId5"/>
    <p:sldId id="320" r:id="rId6"/>
    <p:sldId id="321" r:id="rId7"/>
    <p:sldId id="322" r:id="rId8"/>
    <p:sldId id="323" r:id="rId9"/>
    <p:sldId id="324" r:id="rId10"/>
    <p:sldId id="326" r:id="rId11"/>
    <p:sldId id="325" r:id="rId12"/>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B9AF7DFF-0F6C-42F8-A819-F0623067CC74}" type="datetimeFigureOut">
              <a:rPr lang="tr-TR" smtClean="0"/>
              <a:t>15.11.2018</a:t>
            </a:fld>
            <a:endParaRPr lang="tr-TR"/>
          </a:p>
        </p:txBody>
      </p:sp>
      <p:sp>
        <p:nvSpPr>
          <p:cNvPr id="4" name="Altbilgi Yer Tutucusu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92095AB-C57E-424B-AE05-BD8D403FF586}" type="slidenum">
              <a:rPr lang="tr-TR" smtClean="0"/>
              <a:t>‹#›</a:t>
            </a:fld>
            <a:endParaRPr lang="tr-TR"/>
          </a:p>
        </p:txBody>
      </p:sp>
    </p:spTree>
    <p:extLst>
      <p:ext uri="{BB962C8B-B14F-4D97-AF65-F5344CB8AC3E}">
        <p14:creationId xmlns:p14="http://schemas.microsoft.com/office/powerpoint/2010/main" val="534717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EKONOMİSİ DERSİ NOTLARI</a:t>
            </a:r>
            <a:r>
              <a:rPr lang="tr-TR" sz="2200" b="1" smtClean="0"/>
              <a:t>– </a:t>
            </a:r>
            <a:r>
              <a:rPr lang="tr-TR" sz="2200" b="1" smtClean="0"/>
              <a:t>7</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smtClean="0"/>
          </a:p>
          <a:p>
            <a:r>
              <a:rPr lang="tr-TR" smtClean="0"/>
              <a:t>Eğitim </a:t>
            </a:r>
            <a:r>
              <a:rPr lang="tr-TR" dirty="0"/>
              <a:t>alanında etkili bir işgücü planlaması yapılmasına ihtiyaç olduğu açıktır. Ülkemizde bu konuda etkili bir planlama faaliyeti olmadığı gibi öğretmen yetiştirmekle yükümlü fakülteler ve YÖK ile öğretmen atama işlevi üstlenen MEB arasında eşgüdüm olduğunu söylemek de zordur.</a:t>
            </a:r>
          </a:p>
          <a:p>
            <a:endParaRPr lang="tr-TR" dirty="0"/>
          </a:p>
        </p:txBody>
      </p:sp>
    </p:spTree>
    <p:extLst>
      <p:ext uri="{BB962C8B-B14F-4D97-AF65-F5344CB8AC3E}">
        <p14:creationId xmlns:p14="http://schemas.microsoft.com/office/powerpoint/2010/main" val="3868397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solidFill>
                  <a:srgbClr val="0070C0"/>
                </a:solidFill>
                <a:latin typeface="Arial" panose="020B0604020202020204" pitchFamily="34" charset="0"/>
                <a:cs typeface="Arial" panose="020B0604020202020204" pitchFamily="34" charset="0"/>
              </a:rPr>
              <a:t>Ülkemizde Öğretmen </a:t>
            </a:r>
            <a:r>
              <a:rPr lang="tr-TR" sz="2800" dirty="0">
                <a:solidFill>
                  <a:srgbClr val="0070C0"/>
                </a:solidFill>
                <a:latin typeface="Arial" panose="020B0604020202020204" pitchFamily="34" charset="0"/>
                <a:cs typeface="Arial" panose="020B0604020202020204" pitchFamily="34" charset="0"/>
              </a:rPr>
              <a:t>A</a:t>
            </a:r>
            <a:r>
              <a:rPr lang="tr-TR" sz="2800" dirty="0" smtClean="0">
                <a:solidFill>
                  <a:srgbClr val="0070C0"/>
                </a:solidFill>
                <a:latin typeface="Arial" panose="020B0604020202020204" pitchFamily="34" charset="0"/>
                <a:cs typeface="Arial" panose="020B0604020202020204" pitchFamily="34" charset="0"/>
              </a:rPr>
              <a:t>rzı ve Talebi</a:t>
            </a:r>
            <a:endParaRPr lang="tr-TR" sz="2800" dirty="0">
              <a:solidFill>
                <a:srgbClr val="0070C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fontScale="92500" lnSpcReduction="10000"/>
          </a:bodyPr>
          <a:lstStyle/>
          <a:p>
            <a:endParaRPr lang="tr-TR" dirty="0" smtClean="0"/>
          </a:p>
          <a:p>
            <a:r>
              <a:rPr lang="tr-TR" dirty="0" smtClean="0"/>
              <a:t>Türkiye’de </a:t>
            </a:r>
            <a:r>
              <a:rPr lang="tr-TR" dirty="0"/>
              <a:t>Milli Eğitim Sistemi içinde görev yapacak öğretmenler başta Eğitim Fakülteleri ve Fen-Edebiyat Fakülteleri olmak üzere çeşitli fakültelerden mezun olan adaylar arasından Kamu Personeli Seçme Sınavı (KPSS) ile sıralanmakta ve puan üstünlüğüne göre atanmaktadırlar</a:t>
            </a:r>
            <a:r>
              <a:rPr lang="tr-TR" dirty="0" smtClean="0"/>
              <a:t>.</a:t>
            </a:r>
          </a:p>
          <a:p>
            <a:r>
              <a:rPr lang="tr-TR" dirty="0" smtClean="0"/>
              <a:t>Bugün Milli Eğitim Sistemi’nde yaklaşık 850 bin öğretmen ve okul yöneticisi ile sayısı kesin olarak açıklanmayan ancak 50 binin üzerinde olduğu bilinen ücretli öğretmen görev yapmaktadır</a:t>
            </a:r>
            <a:r>
              <a:rPr lang="tr-TR" dirty="0" smtClean="0">
                <a:solidFill>
                  <a:srgbClr val="0070C0"/>
                </a:solidFill>
              </a:rPr>
              <a:t>.(18 Şubat 2015 tarihinde medyada yer bulan Türk Eğitim-Sen araştırmasına göre, veri elde edilebilen 69 ilde ücretli </a:t>
            </a:r>
            <a:r>
              <a:rPr lang="tr-TR" dirty="0">
                <a:solidFill>
                  <a:srgbClr val="0070C0"/>
                </a:solidFill>
              </a:rPr>
              <a:t>öğretmen sayısı 71 bin 960 olarak </a:t>
            </a:r>
            <a:r>
              <a:rPr lang="tr-TR" dirty="0" smtClean="0">
                <a:solidFill>
                  <a:srgbClr val="0070C0"/>
                </a:solidFill>
              </a:rPr>
              <a:t>belirlenmiş).</a:t>
            </a:r>
            <a:endParaRPr lang="tr-TR" dirty="0">
              <a:solidFill>
                <a:srgbClr val="0070C0"/>
              </a:solidFill>
            </a:endParaRPr>
          </a:p>
        </p:txBody>
      </p:sp>
    </p:spTree>
    <p:extLst>
      <p:ext uri="{BB962C8B-B14F-4D97-AF65-F5344CB8AC3E}">
        <p14:creationId xmlns:p14="http://schemas.microsoft.com/office/powerpoint/2010/main" val="3531828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2003 yılından 2014 yılına kadar yaklaşık 553 bin öğretmen atanmıştır.</a:t>
            </a:r>
          </a:p>
          <a:p>
            <a:r>
              <a:rPr lang="tr-TR" dirty="0" smtClean="0"/>
              <a:t>Her yıl yaklaşık 17-19 bin öğretmen emeklilik, ölüm ve iş değiştirme gibi nedenlerle sistemin dışına çıkmaktadır.</a:t>
            </a:r>
          </a:p>
          <a:p>
            <a:r>
              <a:rPr lang="tr-TR" dirty="0" smtClean="0"/>
              <a:t>Milli Eğitim Bakanı’nın açıklamasına göre çeşitli branşlarda 100 bin kadar öğretmen açığı bulunmaktadır.</a:t>
            </a:r>
          </a:p>
          <a:p>
            <a:r>
              <a:rPr lang="tr-TR" dirty="0" smtClean="0"/>
              <a:t>Öğretmenliğe kaynak oluşturan fakültelerden mezun ve/veya formasyon almış 300 binin üzerinde atama bekleyen kişi bulunmaktadır.</a:t>
            </a:r>
            <a:endParaRPr lang="tr-TR" dirty="0"/>
          </a:p>
        </p:txBody>
      </p:sp>
    </p:spTree>
    <p:extLst>
      <p:ext uri="{BB962C8B-B14F-4D97-AF65-F5344CB8AC3E}">
        <p14:creationId xmlns:p14="http://schemas.microsoft.com/office/powerpoint/2010/main" val="1437947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r>
              <a:rPr lang="tr-TR" dirty="0"/>
              <a:t>Türkiye’de 1980'li yıllara kadar, hemen her öğretmenlik alanında öğretmen açığı sorunu yaşanmış ve bu sorunu ortadan kaldırmak üzere, farklı dönemlerde farklı çözümler üretilmiştir. 1960'lı yıllarda </a:t>
            </a:r>
            <a:r>
              <a:rPr lang="tr-TR" dirty="0">
                <a:solidFill>
                  <a:srgbClr val="0070C0"/>
                </a:solidFill>
              </a:rPr>
              <a:t>yedek subay öğretmenlik</a:t>
            </a:r>
            <a:r>
              <a:rPr lang="tr-TR" dirty="0"/>
              <a:t>, 1970'li yıllarda </a:t>
            </a:r>
            <a:r>
              <a:rPr lang="tr-TR" dirty="0">
                <a:solidFill>
                  <a:srgbClr val="0070C0"/>
                </a:solidFill>
              </a:rPr>
              <a:t>hızlandırılmış eğitim ve mektupla öğretimle öğretmen yetiştirilmesi</a:t>
            </a:r>
            <a:r>
              <a:rPr lang="tr-TR" dirty="0"/>
              <a:t>, 1980'li yıllardan itibaren yaygın olarak uygulanan </a:t>
            </a:r>
            <a:r>
              <a:rPr lang="tr-TR" dirty="0">
                <a:solidFill>
                  <a:srgbClr val="0070C0"/>
                </a:solidFill>
              </a:rPr>
              <a:t>pedagojik formasyon kursları</a:t>
            </a:r>
            <a:r>
              <a:rPr lang="tr-TR" dirty="0"/>
              <a:t>, başvurulan çözümler arasındadır. 1981'de yürürlüğe giren 2547 Sayılı Yükseköğretim Yasası ile öğretmen yetiştiren tüm kurumlar "eğitim fakülteleri" çatısı altında üniversite bünyesine alınmıştır. Eğitim fakültelerinin, ilk yıllarda daha çok ortaöğretim branş öğretmeni yetiştirecek şekilde yapılanması, temel eğitimde öğretmen açığına, ortaöğretim alanında istihdam fazlalığına yol açmıştır. Yaşanan istihdam sorununu çözmek için ortaöğretim öğretmenliğine atanacak öğretmenler "yeterlilik sınavı" ile seçilmeye başlanmış ve böylece Türkiye'de ilk kez 1980'li yıllarda "atanamayan öğretmenler" sorunu gündeme </a:t>
            </a:r>
            <a:r>
              <a:rPr lang="tr-TR" dirty="0" smtClean="0"/>
              <a:t>gelmiştir.</a:t>
            </a:r>
            <a:endParaRPr lang="tr-TR" dirty="0"/>
          </a:p>
          <a:p>
            <a:endParaRPr lang="tr-TR" dirty="0"/>
          </a:p>
        </p:txBody>
      </p:sp>
    </p:spTree>
    <p:extLst>
      <p:ext uri="{BB962C8B-B14F-4D97-AF65-F5344CB8AC3E}">
        <p14:creationId xmlns:p14="http://schemas.microsoft.com/office/powerpoint/2010/main" val="2547638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dirty="0" smtClean="0"/>
          </a:p>
          <a:p>
            <a:endParaRPr lang="tr-TR" dirty="0"/>
          </a:p>
          <a:p>
            <a:r>
              <a:rPr lang="tr-TR" dirty="0" smtClean="0"/>
              <a:t>Üniversite </a:t>
            </a:r>
            <a:r>
              <a:rPr lang="tr-TR" dirty="0"/>
              <a:t>sayılarının artışı, eğitim fakültelerinde ikinci öğretim kanalı da açılarak kontenjanların her geçen yıl arttırılması, farklı fakültelerin de çeşitli branşlarda öğretmenlik kaynağı olarak kabul edilmesi, formasyon uygulamalarının yaygınlaştırılması gibi nedenlerle ataması yapılmayan yüzbinlerce öğretmen adayı ortaya çıkmıştır. </a:t>
            </a:r>
          </a:p>
        </p:txBody>
      </p:sp>
    </p:spTree>
    <p:extLst>
      <p:ext uri="{BB962C8B-B14F-4D97-AF65-F5344CB8AC3E}">
        <p14:creationId xmlns:p14="http://schemas.microsoft.com/office/powerpoint/2010/main" val="1128680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r>
              <a:rPr lang="tr-TR" dirty="0"/>
              <a:t>Eşme’ye göre (2014) öğretmen yetiştiren okulların ihtiyacı karşılayamadığı dönemlerde pedagojik formasyonla öğretmen yetiştirilmesi kabul edilebilir bir yol olarak görülebilirdi ancak bugün eğitim fakülteleri, ihtiyacın üzerinde öğretmen yetiştirme kapasitesine sahip olduğuna göre bu uygulamaya neden ihtiyaç duyulduğu sorulabilir ve pedagojik formasyonla öğretmen yetiştirilmesinin, öğretmen ihtiyacından değil, fen edebiyat fakültelerine ilgiyi arttırma amacından kaynaklandığı söylenebilir. Diğer yandan pedagojik formasyonun fen edebiyat fakültesi mezunlarına öğretmen olma imkanı verdiği de tartışmalıdır. Zira, geçmiş on yıllık atama bilgilerine bakıldığında, ortaöğretim branş öğretmenliğinde atanma oranlarının % 6 civarında olduğu görülmektedir. Buna göre, gelecek yıl pedagojik formasyon verilecek 60 bin öğrencinin en çok 5 bini atanabilecek, kalan 55 bin kişiye ise boşuna öğretmenlik umudu verilmiş olacaktır.</a:t>
            </a:r>
          </a:p>
          <a:p>
            <a:endParaRPr lang="tr-TR" dirty="0"/>
          </a:p>
        </p:txBody>
      </p:sp>
    </p:spTree>
    <p:extLst>
      <p:ext uri="{BB962C8B-B14F-4D97-AF65-F5344CB8AC3E}">
        <p14:creationId xmlns:p14="http://schemas.microsoft.com/office/powerpoint/2010/main" val="99237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r>
              <a:rPr lang="tr-TR" dirty="0"/>
              <a:t>2013-2014 eğitim-öğretim yılı itibari ile, Türkiye’de 108 devlet üniversitesi ve 71 vakıf üniversitesi bulunmaktadır. Eğitim fakültelerinin sayısı son 10 yılda 63’ten 97’ye, fen edebiyat fakültelerinin sayısı ise 91’den 184’e yükselmiştir. Yani eğitim fakülteleri % 54, fen edebiyat fakülteleri % 102 oranında büyümüştür. Bu fakültelerde 600 bin kadar öğrenci eğitim-öğretim görmektedir. </a:t>
            </a:r>
            <a:r>
              <a:rPr lang="tr-TR" dirty="0" smtClean="0"/>
              <a:t>Türkiye’de </a:t>
            </a:r>
            <a:r>
              <a:rPr lang="tr-TR" dirty="0"/>
              <a:t>87 temel alanda ve 146 branşta öğretmen istihdamı gerçekleştirilirken eğitim fakülteleri her yıl 40 bin dolayında mezun vermektedir. 2001-2002 ile 2009-2010 yılları arasında eğitim fakültelerinde okuyan öğrenci oranı % 13.63, mezun öğrenci oranı da ise % 27.39 düzeyinde artmıştır.  Fen edebiyat fakültelerindeki öğrenci ve mezun sayılarında da önemli artışlar vardır. Son 10 yılda fen edebiyat fakültelerinde okuyan öğrenci sayısındaki artış % 67.12, mezun öğrenci oranı ise % 44.63 düzeyinde olarak gerçekleşmiştir. </a:t>
            </a:r>
          </a:p>
          <a:p>
            <a:endParaRPr lang="tr-TR" dirty="0"/>
          </a:p>
        </p:txBody>
      </p:sp>
    </p:spTree>
    <p:extLst>
      <p:ext uri="{BB962C8B-B14F-4D97-AF65-F5344CB8AC3E}">
        <p14:creationId xmlns:p14="http://schemas.microsoft.com/office/powerpoint/2010/main" val="1066913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dirty="0"/>
              <a:t>Milli Eğitim Bakanı Nabi Avcı’nın 21 Mart 2014 tarihinde Anadolu Ajansına yaptığı açıklamaya göre, Milli Eğitim Sisteminde farklı branşlarda 126 bin öğretmen açığı bulunmaktadır. Eğitim ve Bilim İşkolundaki sendikaların kestirimleri (ki sendikalar genel olarak OECD standartlarında okul ve sınıf büyüklüğü gibi değişkenleri baz almakta ve ücretli öğretmenlik uygulamasının kaldırılmasını talep etmektedirler) Bakan’ın açıklamalarının çok üzerinde öğretmen açığı olduğuna işaret etmektedir. Ancak ne Bakan’ın ne de sendikaların ifade ettiği öğretmen açığının atama yoluyla kapatılması, ataması yapılmayan öğretmen adayları sorununu çözebilecektir. Zira, öğretmen yetiştirme sistemimiz hızla yeni öğretmen adayları mezun etmektedir.</a:t>
            </a:r>
          </a:p>
          <a:p>
            <a:endParaRPr lang="tr-TR" dirty="0"/>
          </a:p>
        </p:txBody>
      </p:sp>
    </p:spTree>
    <p:extLst>
      <p:ext uri="{BB962C8B-B14F-4D97-AF65-F5344CB8AC3E}">
        <p14:creationId xmlns:p14="http://schemas.microsoft.com/office/powerpoint/2010/main" val="1415147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Öğretmen istihdamı alanında yaşanan temel sorunlardan biri etkili bir işgücü planlamasının yapılmamış olmasıdır. Adem’in (1977, 125) belirttiği gibi, eğitim-istihdam ilişkisi ile nitelikli işgücü yetiştirme politikası, ancak 15-20 yıllık uzun vadelerle planlama yapmayı gerektirirken ülkemizde 5 yıllık planlamalarla politika belirlendiğini söylemek bile mümkün değildir. </a:t>
            </a:r>
          </a:p>
        </p:txBody>
      </p:sp>
    </p:spTree>
    <p:extLst>
      <p:ext uri="{BB962C8B-B14F-4D97-AF65-F5344CB8AC3E}">
        <p14:creationId xmlns:p14="http://schemas.microsoft.com/office/powerpoint/2010/main" val="2773867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1541</TotalTime>
  <Words>761</Words>
  <Application>Microsoft Office PowerPoint</Application>
  <PresentationFormat>Ekran Gösterisi (4:3)</PresentationFormat>
  <Paragraphs>27</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Franklin Gothic Book</vt:lpstr>
      <vt:lpstr>Perpetua</vt:lpstr>
      <vt:lpstr>Wingdings 2</vt:lpstr>
      <vt:lpstr>Hisse Senedi</vt:lpstr>
      <vt:lpstr>EĞİTİM EKONOMİSİ DERSİ NOTLARI– 7</vt:lpstr>
      <vt:lpstr>Ülkemizde Öğretmen Arzı ve Talebi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342</cp:revision>
  <cp:lastPrinted>2015-05-14T10:08:38Z</cp:lastPrinted>
  <dcterms:created xsi:type="dcterms:W3CDTF">2014-05-05T08:01:07Z</dcterms:created>
  <dcterms:modified xsi:type="dcterms:W3CDTF">2018-11-15T12:18:25Z</dcterms:modified>
</cp:coreProperties>
</file>