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1"/>
  </p:notesMasterIdLst>
  <p:sldIdLst>
    <p:sldId id="256" r:id="rId2"/>
    <p:sldId id="265" r:id="rId3"/>
    <p:sldId id="266" r:id="rId4"/>
    <p:sldId id="267" r:id="rId5"/>
    <p:sldId id="269" r:id="rId6"/>
    <p:sldId id="270" r:id="rId7"/>
    <p:sldId id="271" r:id="rId8"/>
    <p:sldId id="272" r:id="rId9"/>
    <p:sldId id="26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FBBE2-F57D-4CCC-B9D0-83134FDCD74A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571D5-7643-4F75-A9BB-8908074A349B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1E89-9D70-404C-A402-EE2769640787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F3F41-9496-4750-9F0A-E58D90EABA4C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8ABF-FC7B-4389-A4F4-1DFCB8CCCBBF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AD891-7931-4E0B-9723-7E795E641BB2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3552D-ADA6-4DFD-AD42-C1B985A44DD5}" type="datetime1">
              <a:rPr lang="tr-TR" smtClean="0"/>
              <a:t>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F0DFF-0506-4C21-A7C8-04D3D0ECD834}" type="datetime1">
              <a:rPr lang="tr-TR" smtClean="0"/>
              <a:t>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DFE5B-AD3C-47F3-94A9-DC59EF2BDD88}" type="datetime1">
              <a:rPr lang="tr-TR" smtClean="0"/>
              <a:t>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BBF8-A863-46E8-9119-5A9EE2ED8232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0926-8955-4A5E-AF5E-54ADBD33363B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00E3C-961A-4962-8D22-429DF5343717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 smtClean="0"/>
              <a:t>EEE322 </a:t>
            </a:r>
            <a:r>
              <a:rPr lang="tr-TR" sz="5400" dirty="0"/>
              <a:t/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EEE322 </a:t>
            </a:r>
            <a:r>
              <a:rPr lang="tr-TR" sz="3600" dirty="0"/>
              <a:t/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5</a:t>
            </a:r>
          </a:p>
          <a:p>
            <a:pPr marL="0" indent="0">
              <a:buNone/>
            </a:pPr>
            <a:r>
              <a:rPr lang="tr-TR" dirty="0"/>
              <a:t>CONTINUOUS WAVE MODULATION:</a:t>
            </a:r>
          </a:p>
          <a:p>
            <a:pPr marL="0" indent="0">
              <a:buNone/>
            </a:pPr>
            <a:r>
              <a:rPr lang="tr-TR" dirty="0"/>
              <a:t>	AMPLITUDE MODULATION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0D001122-66E3-46D3-B9FF-92C23EFF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2DCAA687-AF24-47B3-9545-9449374653C9}"/>
              </a:ext>
            </a:extLst>
          </p:cNvPr>
          <p:cNvSpPr/>
          <p:nvPr/>
        </p:nvSpPr>
        <p:spPr>
          <a:xfrm>
            <a:off x="738214" y="607667"/>
            <a:ext cx="51146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AMPLITUDE MODULATION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B7307B9E-642B-4456-AAFC-BFF0237DF6D3}"/>
              </a:ext>
            </a:extLst>
          </p:cNvPr>
          <p:cNvSpPr/>
          <p:nvPr/>
        </p:nvSpPr>
        <p:spPr>
          <a:xfrm>
            <a:off x="738213" y="1594840"/>
            <a:ext cx="106252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There are two types of double-sideband amplitude modulation: </a:t>
            </a:r>
            <a:endParaRPr lang="tr-TR" sz="2400" dirty="0"/>
          </a:p>
          <a:p>
            <a:endParaRPr lang="tr-TR" sz="24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/>
              <a:t>standard amplitude</a:t>
            </a:r>
            <a:r>
              <a:rPr lang="tr-TR" sz="2400" dirty="0"/>
              <a:t> </a:t>
            </a:r>
            <a:r>
              <a:rPr lang="en-US" sz="2400" dirty="0"/>
              <a:t>modulation (AM)</a:t>
            </a:r>
            <a:endParaRPr lang="tr-TR" sz="2400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tr-TR" sz="24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/>
              <a:t>suppressed-carrier double-sideband modulation (DSB).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13964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0D001122-66E3-46D3-B9FF-92C23EFF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2DCAA687-AF24-47B3-9545-9449374653C9}"/>
              </a:ext>
            </a:extLst>
          </p:cNvPr>
          <p:cNvSpPr/>
          <p:nvPr/>
        </p:nvSpPr>
        <p:spPr>
          <a:xfrm>
            <a:off x="738214" y="607667"/>
            <a:ext cx="51146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AMPLITUDE MODULATION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FF3BBD95-1594-4B3B-9BB3-DA18F70D24BC}"/>
              </a:ext>
            </a:extLst>
          </p:cNvPr>
          <p:cNvSpPr/>
          <p:nvPr/>
        </p:nvSpPr>
        <p:spPr>
          <a:xfrm>
            <a:off x="738214" y="1424412"/>
            <a:ext cx="36713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AM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xmlns="" id="{F3CDB039-E342-47BD-ABF3-EC498C05A035}"/>
                  </a:ext>
                </a:extLst>
              </p:cNvPr>
              <p:cNvSpPr/>
              <p:nvPr/>
            </p:nvSpPr>
            <p:spPr>
              <a:xfrm>
                <a:off x="738214" y="2154930"/>
                <a:ext cx="10136932" cy="249299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400" i="1" dirty="0"/>
                  <a:t> </a:t>
                </a:r>
                <a:r>
                  <a:rPr lang="en-US" sz="2400" dirty="0"/>
                  <a:t>denotes the unmodulated carrier amplitude, modulation</a:t>
                </a:r>
                <a:r>
                  <a:rPr lang="tr-TR" sz="2400" dirty="0"/>
                  <a:t> </a:t>
                </a:r>
                <a:r>
                  <a:rPr lang="en-US" sz="2400" dirty="0"/>
                  <a:t>by </a:t>
                </a:r>
                <a:r>
                  <a:rPr lang="en-US" sz="2400" i="1" dirty="0"/>
                  <a:t>x</a:t>
                </a:r>
                <a:r>
                  <a:rPr lang="en-US" sz="2400" dirty="0"/>
                  <a:t>(</a:t>
                </a:r>
                <a:r>
                  <a:rPr lang="en-US" sz="2400" i="1" dirty="0"/>
                  <a:t>t</a:t>
                </a:r>
                <a:r>
                  <a:rPr lang="en-US" sz="2400" dirty="0"/>
                  <a:t>) produces the AM signal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𝑐𝑜𝑠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r>
                  <a:rPr lang="tr-TR" sz="2800" b="0" dirty="0"/>
                  <a:t>                          </a:t>
                </a:r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𝑐𝑜𝑠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tr-TR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tr-TR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tr-TR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𝑐𝑜𝑠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endParaRPr lang="tr-TR" sz="280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/>
              </a:p>
            </p:txBody>
          </p:sp>
        </mc:Choice>
        <mc:Fallback xmlns="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F3CDB039-E342-47BD-ABF3-EC498C05A03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214" y="2154930"/>
                <a:ext cx="10136932" cy="2492990"/>
              </a:xfrm>
              <a:prstGeom prst="rect">
                <a:avLst/>
              </a:prstGeom>
              <a:blipFill>
                <a:blip r:embed="rId2"/>
                <a:stretch>
                  <a:fillRect l="-782" t="-195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Dikdörtgen 7">
                <a:extLst>
                  <a:ext uri="{FF2B5EF4-FFF2-40B4-BE49-F238E27FC236}">
                    <a16:creationId xmlns:a16="http://schemas.microsoft.com/office/drawing/2014/main" xmlns="" id="{DA707AD7-4276-42B0-B35B-9D25D31E6E50}"/>
                  </a:ext>
                </a:extLst>
              </p:cNvPr>
              <p:cNvSpPr/>
              <p:nvPr/>
            </p:nvSpPr>
            <p:spPr>
              <a:xfrm>
                <a:off x="738214" y="4432310"/>
                <a:ext cx="7578421" cy="892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tr-TR" sz="2800" dirty="0"/>
              </a:p>
              <a:p>
                <a:r>
                  <a:rPr lang="tr-TR" sz="2400" dirty="0"/>
                  <a:t>w</a:t>
                </a:r>
                <a:r>
                  <a:rPr lang="en-US" sz="2400" dirty="0"/>
                  <a:t>here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sz="2400" dirty="0"/>
                  <a:t> is a positive constant called the </a:t>
                </a:r>
                <a:r>
                  <a:rPr lang="en-US" sz="2400" b="1" dirty="0"/>
                  <a:t>modulation index.</a:t>
                </a:r>
                <a:endParaRPr lang="tr-TR" sz="2400" dirty="0"/>
              </a:p>
            </p:txBody>
          </p:sp>
        </mc:Choice>
        <mc:Fallback xmlns="">
          <p:sp>
            <p:nvSpPr>
              <p:cNvPr id="8" name="Dikdörtgen 7">
                <a:extLst>
                  <a:ext uri="{FF2B5EF4-FFF2-40B4-BE49-F238E27FC236}">
                    <a16:creationId xmlns:a16="http://schemas.microsoft.com/office/drawing/2014/main" id="{DA707AD7-4276-42B0-B35B-9D25D31E6E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214" y="4432310"/>
                <a:ext cx="7578421" cy="892552"/>
              </a:xfrm>
              <a:prstGeom prst="rect">
                <a:avLst/>
              </a:prstGeom>
              <a:blipFill>
                <a:blip r:embed="rId3"/>
                <a:stretch>
                  <a:fillRect l="-1207" r="-322" b="-1428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8755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0D001122-66E3-46D3-B9FF-92C23EFF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2DCAA687-AF24-47B3-9545-9449374653C9}"/>
              </a:ext>
            </a:extLst>
          </p:cNvPr>
          <p:cNvSpPr/>
          <p:nvPr/>
        </p:nvSpPr>
        <p:spPr>
          <a:xfrm>
            <a:off x="738214" y="607667"/>
            <a:ext cx="51146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AMPLITUDE MODULATION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FF3BBD95-1594-4B3B-9BB3-DA18F70D24BC}"/>
              </a:ext>
            </a:extLst>
          </p:cNvPr>
          <p:cNvSpPr/>
          <p:nvPr/>
        </p:nvSpPr>
        <p:spPr>
          <a:xfrm>
            <a:off x="738214" y="1424412"/>
            <a:ext cx="36713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AM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6B06E29B-00FE-42BB-A807-C37D5C87A589}"/>
                  </a:ext>
                </a:extLst>
              </p:cNvPr>
              <p:cNvSpPr/>
              <p:nvPr/>
            </p:nvSpPr>
            <p:spPr>
              <a:xfrm>
                <a:off x="738213" y="2118046"/>
                <a:ext cx="10673847" cy="23391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The </a:t>
                </a:r>
                <a:r>
                  <a:rPr lang="tr-TR" sz="2400" dirty="0" err="1"/>
                  <a:t>signal’s</a:t>
                </a:r>
                <a:r>
                  <a:rPr lang="tr-TR" sz="2400" dirty="0"/>
                  <a:t> </a:t>
                </a:r>
                <a:r>
                  <a:rPr lang="tr-TR" sz="2400" dirty="0" err="1"/>
                  <a:t>envelope</a:t>
                </a:r>
                <a:r>
                  <a:rPr lang="tr-TR" sz="2400" dirty="0"/>
                  <a:t> is </a:t>
                </a:r>
                <a:r>
                  <a:rPr lang="tr-TR" sz="2400" dirty="0" err="1"/>
                  <a:t>then</a:t>
                </a:r>
                <a:endParaRPr lang="tr-TR" sz="2400" dirty="0"/>
              </a:p>
              <a:p>
                <a:endParaRPr lang="tr-TR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[1+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tr-TR" sz="2800" dirty="0"/>
              </a:p>
              <a:p>
                <a:endParaRPr lang="tr-TR" sz="2800" dirty="0"/>
              </a:p>
              <a:p>
                <a:pPr algn="ctr"/>
                <a:endParaRPr lang="tr-TR" sz="2400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6B06E29B-00FE-42BB-A807-C37D5C87A5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213" y="2118046"/>
                <a:ext cx="10673847" cy="2339102"/>
              </a:xfrm>
              <a:prstGeom prst="rect">
                <a:avLst/>
              </a:prstGeom>
              <a:blipFill>
                <a:blip r:embed="rId2"/>
                <a:stretch>
                  <a:fillRect l="-742" t="-208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666F488-8146-427C-9C4B-36227D706055}"/>
              </a:ext>
            </a:extLst>
          </p:cNvPr>
          <p:cNvSpPr/>
          <p:nvPr/>
        </p:nvSpPr>
        <p:spPr>
          <a:xfrm>
            <a:off x="779939" y="3429000"/>
            <a:ext cx="10632121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Figure 4.2–1</a:t>
            </a:r>
            <a:r>
              <a:rPr lang="tr-TR" sz="2400" dirty="0"/>
              <a:t>(</a:t>
            </a:r>
            <a:r>
              <a:rPr lang="tr-TR" sz="2400" dirty="0" err="1"/>
              <a:t>Carlson</a:t>
            </a:r>
            <a:r>
              <a:rPr lang="tr-TR" sz="2400" dirty="0"/>
              <a:t>, </a:t>
            </a:r>
            <a:r>
              <a:rPr lang="tr-TR" sz="2400" dirty="0" err="1"/>
              <a:t>page</a:t>
            </a:r>
            <a:r>
              <a:rPr lang="tr-TR" sz="2400" dirty="0"/>
              <a:t> 175)</a:t>
            </a:r>
            <a:r>
              <a:rPr lang="en-US" sz="2400" dirty="0"/>
              <a:t> shows part of a typical message</a:t>
            </a:r>
            <a:r>
              <a:rPr lang="tr-TR" sz="2400" dirty="0"/>
              <a:t> </a:t>
            </a:r>
            <a:r>
              <a:rPr lang="en-US" sz="2400" dirty="0"/>
              <a:t>and the resulting AM signal with</a:t>
            </a:r>
            <a:r>
              <a:rPr lang="tr-TR" sz="2400" dirty="0"/>
              <a:t> </a:t>
            </a:r>
            <a:r>
              <a:rPr lang="tr-TR" sz="2400" dirty="0" err="1"/>
              <a:t>two</a:t>
            </a:r>
            <a:r>
              <a:rPr lang="tr-TR" sz="2400" dirty="0"/>
              <a:t> </a:t>
            </a:r>
            <a:r>
              <a:rPr lang="tr-TR" sz="2400" dirty="0" err="1"/>
              <a:t>values</a:t>
            </a:r>
            <a:r>
              <a:rPr lang="tr-TR" sz="2400" dirty="0"/>
              <a:t> of .</a:t>
            </a:r>
          </a:p>
        </p:txBody>
      </p:sp>
    </p:spTree>
    <p:extLst>
      <p:ext uri="{BB962C8B-B14F-4D97-AF65-F5344CB8AC3E}">
        <p14:creationId xmlns:p14="http://schemas.microsoft.com/office/powerpoint/2010/main" val="4072404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0D001122-66E3-46D3-B9FF-92C23EFF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2DCAA687-AF24-47B3-9545-9449374653C9}"/>
              </a:ext>
            </a:extLst>
          </p:cNvPr>
          <p:cNvSpPr/>
          <p:nvPr/>
        </p:nvSpPr>
        <p:spPr>
          <a:xfrm>
            <a:off x="738214" y="607667"/>
            <a:ext cx="51146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AMPLITUDE MODULATION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FF3BBD95-1594-4B3B-9BB3-DA18F70D24BC}"/>
              </a:ext>
            </a:extLst>
          </p:cNvPr>
          <p:cNvSpPr/>
          <p:nvPr/>
        </p:nvSpPr>
        <p:spPr>
          <a:xfrm>
            <a:off x="738214" y="1424412"/>
            <a:ext cx="36713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AM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xmlns="" id="{ADAD96E5-3168-42D7-9C65-7E0D84F8EEFD}"/>
                  </a:ext>
                </a:extLst>
              </p:cNvPr>
              <p:cNvSpPr/>
              <p:nvPr/>
            </p:nvSpPr>
            <p:spPr>
              <a:xfrm>
                <a:off x="738213" y="2214524"/>
                <a:ext cx="10518671" cy="12618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envelope clearly reproduces the shape of </a:t>
                </a:r>
                <a:r>
                  <a:rPr lang="tr-TR" sz="2400" dirty="0"/>
                  <a:t>x(t) </a:t>
                </a:r>
                <a:r>
                  <a:rPr lang="en-US" sz="2400" dirty="0"/>
                  <a:t>if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≫</m:t>
                    </m:r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tr-TR" sz="2800" dirty="0"/>
                  <a:t> 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tr-TR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≤1</m:t>
                    </m:r>
                  </m:oMath>
                </a14:m>
                <a:endParaRPr lang="tr-TR" sz="2400" dirty="0"/>
              </a:p>
            </p:txBody>
          </p:sp>
        </mc:Choice>
        <mc:Fallback xmlns="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ADAD96E5-3168-42D7-9C65-7E0D84F8EEF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213" y="2214524"/>
                <a:ext cx="10518671" cy="1261884"/>
              </a:xfrm>
              <a:prstGeom prst="rect">
                <a:avLst/>
              </a:prstGeom>
              <a:blipFill>
                <a:blip r:embed="rId2"/>
                <a:stretch>
                  <a:fillRect l="-753" t="-3865" b="-1304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Dikdörtgen 7">
                <a:extLst>
                  <a:ext uri="{FF2B5EF4-FFF2-40B4-BE49-F238E27FC236}">
                    <a16:creationId xmlns:a16="http://schemas.microsoft.com/office/drawing/2014/main" xmlns="" id="{591EFF05-5267-412D-A4D9-8D5A1A92A0C7}"/>
                  </a:ext>
                </a:extLst>
              </p:cNvPr>
              <p:cNvSpPr/>
              <p:nvPr/>
            </p:nvSpPr>
            <p:spPr>
              <a:xfrm>
                <a:off x="738213" y="3613679"/>
                <a:ext cx="10811636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tr-TR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When these conditions are satisfied, the message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is easily extracted from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tr-TR" sz="2400" dirty="0"/>
                  <a:t> </a:t>
                </a:r>
                <a:r>
                  <a:rPr lang="en-US" sz="2400" dirty="0"/>
                  <a:t>by use of a simple </a:t>
                </a:r>
                <a:r>
                  <a:rPr lang="en-US" sz="2400" b="1" dirty="0"/>
                  <a:t>envelope detector</a:t>
                </a:r>
                <a:r>
                  <a:rPr lang="tr-TR" sz="2400" b="1" dirty="0"/>
                  <a:t>.</a:t>
                </a:r>
                <a:endParaRPr lang="tr-TR" sz="2400" dirty="0"/>
              </a:p>
            </p:txBody>
          </p:sp>
        </mc:Choice>
        <mc:Fallback xmlns="">
          <p:sp>
            <p:nvSpPr>
              <p:cNvPr id="8" name="Dikdörtgen 7">
                <a:extLst>
                  <a:ext uri="{FF2B5EF4-FFF2-40B4-BE49-F238E27FC236}">
                    <a16:creationId xmlns:a16="http://schemas.microsoft.com/office/drawing/2014/main" id="{591EFF05-5267-412D-A4D9-8D5A1A92A0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213" y="3613679"/>
                <a:ext cx="10811636" cy="1200329"/>
              </a:xfrm>
              <a:prstGeom prst="rect">
                <a:avLst/>
              </a:prstGeom>
              <a:blipFill>
                <a:blip r:embed="rId3"/>
                <a:stretch>
                  <a:fillRect l="-733" b="-1066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9353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0D001122-66E3-46D3-B9FF-92C23EFF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2DCAA687-AF24-47B3-9545-9449374653C9}"/>
              </a:ext>
            </a:extLst>
          </p:cNvPr>
          <p:cNvSpPr/>
          <p:nvPr/>
        </p:nvSpPr>
        <p:spPr>
          <a:xfrm>
            <a:off x="738214" y="607667"/>
            <a:ext cx="51146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AMPLITUDE MODULATION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FF3BBD95-1594-4B3B-9BB3-DA18F70D24BC}"/>
              </a:ext>
            </a:extLst>
          </p:cNvPr>
          <p:cNvSpPr/>
          <p:nvPr/>
        </p:nvSpPr>
        <p:spPr>
          <a:xfrm>
            <a:off x="738214" y="1424412"/>
            <a:ext cx="36713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AM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1BCFC066-5DD3-4F21-A252-D810C80F7218}"/>
                  </a:ext>
                </a:extLst>
              </p:cNvPr>
              <p:cNvSpPr/>
              <p:nvPr/>
            </p:nvSpPr>
            <p:spPr>
              <a:xfrm>
                <a:off x="738213" y="2223402"/>
                <a:ext cx="10634081" cy="18087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Going to the frequency domain, Fourier transformation of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signal’s</a:t>
                </a:r>
                <a:r>
                  <a:rPr lang="tr-TR" sz="2400" dirty="0"/>
                  <a:t> </a:t>
                </a:r>
                <a:r>
                  <a:rPr lang="tr-TR" sz="2400" dirty="0" err="1"/>
                  <a:t>envelope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yields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tr-TR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𝑋</m:t>
                    </m:r>
                    <m:d>
                      <m:dPr>
                        <m:ctrlP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e>
                    </m:d>
                  </m:oMath>
                </a14:m>
                <a:r>
                  <a:rPr lang="tr-TR" sz="2800" dirty="0"/>
                  <a:t>      </a:t>
                </a:r>
                <a14:m>
                  <m:oMath xmlns:m="http://schemas.openxmlformats.org/officeDocument/2006/math">
                    <m:r>
                      <a:rPr lang="tr-TR" sz="2800" b="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tr-TR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&gt;0</m:t>
                    </m:r>
                  </m:oMath>
                </a14:m>
                <a:endParaRPr lang="tr-TR" sz="24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1BCFC066-5DD3-4F21-A252-D810C80F72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213" y="2223402"/>
                <a:ext cx="10634081" cy="1808700"/>
              </a:xfrm>
              <a:prstGeom prst="rect">
                <a:avLst/>
              </a:prstGeom>
              <a:blipFill>
                <a:blip r:embed="rId2"/>
                <a:stretch>
                  <a:fillRect l="-745" t="-270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1920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0D001122-66E3-46D3-B9FF-92C23EFF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2DCAA687-AF24-47B3-9545-9449374653C9}"/>
              </a:ext>
            </a:extLst>
          </p:cNvPr>
          <p:cNvSpPr/>
          <p:nvPr/>
        </p:nvSpPr>
        <p:spPr>
          <a:xfrm>
            <a:off x="738214" y="607667"/>
            <a:ext cx="51146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>
                <a:latin typeface="+mj-lt"/>
              </a:rPr>
              <a:t>AMPLITUDE </a:t>
            </a:r>
            <a:r>
              <a:rPr lang="tr-TR" sz="3600" dirty="0">
                <a:latin typeface="+mj-lt"/>
              </a:rPr>
              <a:t>MODULATION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FF3BBD95-1594-4B3B-9BB3-DA18F70D24BC}"/>
              </a:ext>
            </a:extLst>
          </p:cNvPr>
          <p:cNvSpPr/>
          <p:nvPr/>
        </p:nvSpPr>
        <p:spPr>
          <a:xfrm>
            <a:off x="738214" y="1424412"/>
            <a:ext cx="36713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AM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xmlns="" id="{D3441046-8BF5-4BA5-B818-4152B2F243D0}"/>
                  </a:ext>
                </a:extLst>
              </p:cNvPr>
              <p:cNvSpPr/>
              <p:nvPr/>
            </p:nvSpPr>
            <p:spPr>
              <a:xfrm>
                <a:off x="738213" y="2194978"/>
                <a:ext cx="10953678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AM spectrum consists of carrier-frequency impulses and </a:t>
                </a:r>
                <a:r>
                  <a:rPr lang="en-US" sz="2400" b="1" dirty="0"/>
                  <a:t>symmetrical side</a:t>
                </a:r>
                <a:r>
                  <a:rPr lang="tr-TR" sz="2400" b="1" dirty="0"/>
                  <a:t> </a:t>
                </a:r>
                <a:r>
                  <a:rPr lang="tr-TR" sz="2400" b="1" dirty="0" err="1"/>
                  <a:t>bands</a:t>
                </a:r>
                <a:r>
                  <a:rPr lang="tr-TR" sz="2400" b="1" dirty="0"/>
                  <a:t> </a:t>
                </a:r>
                <a:r>
                  <a:rPr lang="tr-TR" sz="2400" dirty="0" err="1"/>
                  <a:t>centered</a:t>
                </a:r>
                <a:r>
                  <a:rPr lang="tr-TR" sz="2400" dirty="0"/>
                  <a:t> at </a:t>
                </a:r>
                <a14:m>
                  <m:oMath xmlns:m="http://schemas.openxmlformats.org/officeDocument/2006/math">
                    <m:r>
                      <a:rPr lang="tr-T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tr-TR" sz="2400" dirty="0"/>
                  <a:t>.</a:t>
                </a:r>
              </a:p>
            </p:txBody>
          </p:sp>
        </mc:Choice>
        <mc:Fallback xmlns="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D3441046-8BF5-4BA5-B818-4152B2F243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213" y="2194978"/>
                <a:ext cx="10953678" cy="830997"/>
              </a:xfrm>
              <a:prstGeom prst="rect">
                <a:avLst/>
              </a:prstGeom>
              <a:blipFill>
                <a:blip r:embed="rId2"/>
                <a:stretch>
                  <a:fillRect l="-723" t="-5882" b="-1617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ikdörtgen 6">
            <a:extLst>
              <a:ext uri="{FF2B5EF4-FFF2-40B4-BE49-F238E27FC236}">
                <a16:creationId xmlns:a16="http://schemas.microsoft.com/office/drawing/2014/main" xmlns="" id="{B7EA7452-224B-453D-8DC5-4DA73C59FD85}"/>
              </a:ext>
            </a:extLst>
          </p:cNvPr>
          <p:cNvSpPr/>
          <p:nvPr/>
        </p:nvSpPr>
        <p:spPr>
          <a:xfrm>
            <a:off x="738212" y="3576351"/>
            <a:ext cx="109536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presence of </a:t>
            </a:r>
            <a:r>
              <a:rPr lang="en-US" sz="2400" b="1" dirty="0"/>
              <a:t>upper sidebands </a:t>
            </a:r>
            <a:r>
              <a:rPr lang="en-US" sz="2400" dirty="0"/>
              <a:t>and </a:t>
            </a:r>
            <a:r>
              <a:rPr lang="en-US" sz="2400" b="1" dirty="0"/>
              <a:t>lower sidebands</a:t>
            </a:r>
            <a:r>
              <a:rPr lang="tr-TR" sz="2400" b="1" dirty="0"/>
              <a:t> </a:t>
            </a:r>
            <a:r>
              <a:rPr lang="en-US" sz="2400" dirty="0"/>
              <a:t>accounts for the name </a:t>
            </a:r>
            <a:r>
              <a:rPr lang="en-US" sz="2400" b="1" dirty="0"/>
              <a:t>double-sideband </a:t>
            </a:r>
            <a:r>
              <a:rPr lang="en-US" sz="2400" dirty="0"/>
              <a:t>amplitude modulation.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269774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</TotalTime>
  <Words>350</Words>
  <Application>Microsoft Office PowerPoint</Application>
  <PresentationFormat>Geniş ekran</PresentationFormat>
  <Paragraphs>61</Paragraphs>
  <Slides>9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Wingdings</vt:lpstr>
      <vt:lpstr>Office Teması</vt:lpstr>
      <vt:lpstr>EEE322  COMMUNICATION THEORY – I</vt:lpstr>
      <vt:lpstr>EEE322  COMMUNICATION THEORY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Murat H. Sazli</cp:lastModifiedBy>
  <cp:revision>82</cp:revision>
  <dcterms:created xsi:type="dcterms:W3CDTF">2018-07-07T11:05:27Z</dcterms:created>
  <dcterms:modified xsi:type="dcterms:W3CDTF">2019-04-08T13:11:09Z</dcterms:modified>
</cp:coreProperties>
</file>