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7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A23720DD-5B6D-40BF-8493-A6B52D484E6B}" type="datetimeFigureOut">
              <a:rPr lang="tr-TR" smtClean="0"/>
              <a:t>10.5.2020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t>10.5.2020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10.5.2020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9" name="Content Placeholder 8"/>
          <p:cNvSpPr>
            <a:spLocks noGrp="1"/>
          </p:cNvSpPr>
          <p:nvPr>
            <p:ph sz="quarter" idx="13"/>
          </p:nvPr>
        </p:nvSpPr>
        <p:spPr>
          <a:xfrm>
            <a:off x="304800" y="381000"/>
            <a:ext cx="7772400" cy="494284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tr-TR" smtClean="0"/>
              <a:t>Asıl başlık stili için tıklatın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8" name="Date Placeholder 7"/>
          <p:cNvSpPr>
            <a:spLocks noGrp="1"/>
          </p:cNvSpPr>
          <p:nvPr>
            <p:ph type="dt" sz="half" idx="10"/>
          </p:nvPr>
        </p:nvSpPr>
        <p:spPr/>
        <p:txBody>
          <a:bodyPr/>
          <a:lstStyle/>
          <a:p>
            <a:fld id="{A23720DD-5B6D-40BF-8493-A6B52D484E6B}" type="datetimeFigureOut">
              <a:rPr lang="tr-TR" smtClean="0"/>
              <a:t>10.5.2020</a:t>
            </a:fld>
            <a:endParaRPr lang="tr-TR"/>
          </a:p>
        </p:txBody>
      </p:sp>
      <p:sp>
        <p:nvSpPr>
          <p:cNvPr id="9" name="Slide Number Placeholder 8"/>
          <p:cNvSpPr>
            <a:spLocks noGrp="1"/>
          </p:cNvSpPr>
          <p:nvPr>
            <p:ph type="sldNum" sz="quarter" idx="11"/>
          </p:nvPr>
        </p:nvSpPr>
        <p:spPr/>
        <p:txBody>
          <a:bodyPr/>
          <a:lstStyle/>
          <a:p>
            <a:fld id="{F302176B-0E47-46AC-8F43-DAB4B8A37D06}" type="slidenum">
              <a:rPr lang="tr-TR" smtClean="0"/>
              <a:t>‹#›</a:t>
            </a:fld>
            <a:endParaRPr lang="tr-TR"/>
          </a:p>
        </p:txBody>
      </p:sp>
      <p:sp>
        <p:nvSpPr>
          <p:cNvPr id="10" name="Footer Placeholder 9"/>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F302176B-0E47-46AC-8F43-DAB4B8A37D06}" type="slidenum">
              <a:rPr lang="tr-TR" smtClean="0"/>
              <a:t>‹#›</a:t>
            </a:fld>
            <a:endParaRPr lang="tr-T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tr-T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A23720DD-5B6D-40BF-8493-A6B52D484E6B}" type="datetimeFigureOut">
              <a:rPr lang="tr-TR" smtClean="0"/>
              <a:t>10.5.2020</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Pazarlama karması Fiyat</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40825282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algn="just">
              <a:lnSpc>
                <a:spcPct val="110000"/>
              </a:lnSpc>
              <a:spcBef>
                <a:spcPts val="600"/>
              </a:spcBef>
              <a:spcAft>
                <a:spcPts val="600"/>
              </a:spcAft>
            </a:pPr>
            <a:r>
              <a:rPr lang="tr-TR" sz="2400" b="1" dirty="0">
                <a:latin typeface="Tahoma"/>
                <a:ea typeface="Times New Roman"/>
              </a:rPr>
              <a:t>Kar Maksimizasyonu (Karın En Yüksek Seviyeye Çıkarılması):</a:t>
            </a:r>
            <a:endParaRPr lang="tr-TR" sz="2400" dirty="0">
              <a:latin typeface="Times New Roman"/>
              <a:ea typeface="Times New Roman"/>
            </a:endParaRPr>
          </a:p>
          <a:p>
            <a:pPr algn="just">
              <a:lnSpc>
                <a:spcPct val="110000"/>
              </a:lnSpc>
              <a:spcBef>
                <a:spcPts val="600"/>
              </a:spcBef>
              <a:spcAft>
                <a:spcPts val="600"/>
              </a:spcAft>
            </a:pPr>
            <a:r>
              <a:rPr lang="tr-TR" sz="2400" dirty="0">
                <a:latin typeface="Tahoma"/>
                <a:ea typeface="Times New Roman"/>
              </a:rPr>
              <a:t>Terim olarak fazla şirin gelmez. Kamuoyunda yüksek kar ve tekelcilik olarak görülmektedir. Gerçekte işletmecilik uygulamalarında terimin herhangi bir aksak bir yönü yoktur. Kuramsal olarak düşünüldüğünde talep yüksek arz yetersizse,</a:t>
            </a:r>
            <a:endParaRPr lang="tr-TR" sz="2400" dirty="0">
              <a:latin typeface="Times New Roman"/>
              <a:ea typeface="Times New Roman"/>
            </a:endParaRPr>
          </a:p>
          <a:p>
            <a:pPr algn="just">
              <a:lnSpc>
                <a:spcPct val="110000"/>
              </a:lnSpc>
              <a:spcBef>
                <a:spcPts val="600"/>
              </a:spcBef>
              <a:spcAft>
                <a:spcPts val="600"/>
              </a:spcAft>
            </a:pPr>
            <a:r>
              <a:rPr lang="tr-TR" sz="2400" dirty="0">
                <a:latin typeface="Tahoma"/>
                <a:ea typeface="Times New Roman"/>
              </a:rPr>
              <a:t>karlılık oranı yükselecektir. Bu durum piyasaya yeni tırmalan girmesine neden olacaktır. Arzla talep arasındaki denge bir süre sonra sağlanacaktır. Piyasadaki bu tekelci durumun uzun süre devam etmesi günümüzde nadir görülmektedir. Kar maksimizasyonu genel yapısı içerisinde uzun dönemde düşünülmelidir.</a:t>
            </a:r>
            <a:endParaRPr lang="tr-TR" sz="2400" dirty="0">
              <a:latin typeface="Times New Roman"/>
              <a:ea typeface="Times New Roman"/>
            </a:endParaRPr>
          </a:p>
          <a:p>
            <a:endParaRPr lang="tr-TR" dirty="0"/>
          </a:p>
        </p:txBody>
      </p:sp>
    </p:spTree>
    <p:extLst>
      <p:ext uri="{BB962C8B-B14F-4D97-AF65-F5344CB8AC3E}">
        <p14:creationId xmlns:p14="http://schemas.microsoft.com/office/powerpoint/2010/main" val="6128545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10000"/>
              </a:lnSpc>
              <a:spcBef>
                <a:spcPts val="600"/>
              </a:spcBef>
              <a:spcAft>
                <a:spcPts val="600"/>
              </a:spcAft>
            </a:pPr>
            <a:r>
              <a:rPr lang="tr-TR" sz="2400" b="1" dirty="0">
                <a:latin typeface="Tahoma"/>
                <a:ea typeface="Times New Roman"/>
              </a:rPr>
              <a:t>Fiyat Belirlemede Yaklaşım</a:t>
            </a:r>
            <a:endParaRPr lang="tr-TR" sz="2400" dirty="0">
              <a:latin typeface="Times New Roman"/>
              <a:ea typeface="Times New Roman"/>
            </a:endParaRPr>
          </a:p>
          <a:p>
            <a:pPr algn="just">
              <a:lnSpc>
                <a:spcPct val="110000"/>
              </a:lnSpc>
              <a:spcBef>
                <a:spcPts val="600"/>
              </a:spcBef>
              <a:spcAft>
                <a:spcPts val="600"/>
              </a:spcAft>
            </a:pPr>
            <a:r>
              <a:rPr lang="tr-TR" sz="2400" dirty="0">
                <a:latin typeface="Tahoma"/>
                <a:ea typeface="Times New Roman"/>
              </a:rPr>
              <a:t>Bir fiyat belirlemede ilk adım önce amacın tanımlanarak yazılı hale getirilmesidir. Fiyat belirlemede herkes tarafından kabul edilmiş bir yaklaşım yoktur. Çünkü değişik miktarlardaki maliyetler </a:t>
            </a:r>
            <a:r>
              <a:rPr lang="tr-TR" sz="2400" dirty="0" err="1">
                <a:latin typeface="Tahoma"/>
                <a:ea typeface="Times New Roman"/>
              </a:rPr>
              <a:t>üe</a:t>
            </a:r>
            <a:r>
              <a:rPr lang="tr-TR" sz="2400" dirty="0">
                <a:latin typeface="Tahoma"/>
                <a:ea typeface="Times New Roman"/>
              </a:rPr>
              <a:t> değişik fiyatlarda talep edilen miktar konusunda kesin bilgiler yoktur. Bu sorunları dikkate alarak, fiyatlama sırasında geçilmesi gereken aşamalar şöyle sıralanabilir. </a:t>
            </a:r>
            <a:endParaRPr lang="tr-TR" sz="2400" dirty="0">
              <a:latin typeface="Times New Roman"/>
              <a:ea typeface="Times New Roman"/>
            </a:endParaRPr>
          </a:p>
          <a:p>
            <a:endParaRPr lang="tr-TR" dirty="0"/>
          </a:p>
        </p:txBody>
      </p:sp>
    </p:spTree>
    <p:extLst>
      <p:ext uri="{BB962C8B-B14F-4D97-AF65-F5344CB8AC3E}">
        <p14:creationId xmlns:p14="http://schemas.microsoft.com/office/powerpoint/2010/main" val="19404542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800" b="1" dirty="0">
                <a:latin typeface="Tahoma"/>
                <a:ea typeface="Times New Roman"/>
              </a:rPr>
              <a:t>Hedefler:</a:t>
            </a:r>
            <a:r>
              <a:rPr lang="tr-TR" sz="2800" dirty="0">
                <a:latin typeface="Times New Roman"/>
                <a:ea typeface="Times New Roman"/>
              </a:rPr>
              <a:t/>
            </a:r>
            <a:br>
              <a:rPr lang="tr-TR" sz="2800" dirty="0">
                <a:latin typeface="Times New Roman"/>
                <a:ea typeface="Times New Roman"/>
              </a:rPr>
            </a:br>
            <a:endParaRPr lang="tr-TR" sz="2800" dirty="0"/>
          </a:p>
        </p:txBody>
      </p:sp>
      <p:sp>
        <p:nvSpPr>
          <p:cNvPr id="3" name="İçerik Yer Tutucusu 2"/>
          <p:cNvSpPr>
            <a:spLocks noGrp="1"/>
          </p:cNvSpPr>
          <p:nvPr>
            <p:ph idx="1"/>
          </p:nvPr>
        </p:nvSpPr>
        <p:spPr/>
        <p:txBody>
          <a:bodyPr/>
          <a:lstStyle/>
          <a:p>
            <a:pPr lvl="0" indent="-342900" algn="just">
              <a:lnSpc>
                <a:spcPct val="110000"/>
              </a:lnSpc>
              <a:spcBef>
                <a:spcPts val="600"/>
              </a:spcBef>
              <a:spcAft>
                <a:spcPts val="600"/>
              </a:spcAft>
              <a:buFont typeface="Symbol"/>
              <a:buChar char=""/>
              <a:tabLst>
                <a:tab pos="180340" algn="l"/>
              </a:tabLst>
            </a:pPr>
            <a:r>
              <a:rPr lang="tr-TR" sz="2400" dirty="0" smtClean="0">
                <a:latin typeface="Tahoma"/>
                <a:ea typeface="Times New Roman"/>
              </a:rPr>
              <a:t>Yatırım </a:t>
            </a:r>
            <a:r>
              <a:rPr lang="tr-TR" sz="2400" dirty="0">
                <a:latin typeface="Tahoma"/>
                <a:ea typeface="Times New Roman"/>
              </a:rPr>
              <a:t>veya net satışlardan belli bir dönüş sağlamak</a:t>
            </a:r>
            <a:endParaRPr lang="tr-TR" sz="2400" dirty="0">
              <a:latin typeface="Times New Roman"/>
              <a:ea typeface="Times New Roman"/>
            </a:endParaRPr>
          </a:p>
          <a:p>
            <a:pPr lvl="0" indent="-342900" algn="just">
              <a:lnSpc>
                <a:spcPct val="110000"/>
              </a:lnSpc>
              <a:spcBef>
                <a:spcPts val="600"/>
              </a:spcBef>
              <a:spcAft>
                <a:spcPts val="600"/>
              </a:spcAft>
              <a:buFont typeface="Symbol"/>
              <a:buChar char=""/>
              <a:tabLst>
                <a:tab pos="180340" algn="l"/>
              </a:tabLst>
            </a:pPr>
            <a:r>
              <a:rPr lang="tr-TR" sz="2400" dirty="0">
                <a:latin typeface="Tahoma"/>
                <a:ea typeface="Times New Roman"/>
              </a:rPr>
              <a:t>İstikrar sağlamak</a:t>
            </a:r>
            <a:endParaRPr lang="tr-TR" sz="2400" dirty="0">
              <a:latin typeface="Times New Roman"/>
              <a:ea typeface="Times New Roman"/>
            </a:endParaRPr>
          </a:p>
          <a:p>
            <a:pPr lvl="0" indent="-342900" algn="just">
              <a:lnSpc>
                <a:spcPct val="110000"/>
              </a:lnSpc>
              <a:spcBef>
                <a:spcPts val="600"/>
              </a:spcBef>
              <a:spcAft>
                <a:spcPts val="600"/>
              </a:spcAft>
              <a:buFont typeface="Symbol"/>
              <a:buChar char=""/>
              <a:tabLst>
                <a:tab pos="180340" algn="l"/>
              </a:tabLst>
            </a:pPr>
            <a:r>
              <a:rPr lang="tr-TR" sz="2400" dirty="0">
                <a:latin typeface="Tahoma"/>
                <a:ea typeface="Times New Roman"/>
              </a:rPr>
              <a:t>Hedef pazar payını bulmak ve artırmak</a:t>
            </a:r>
            <a:endParaRPr lang="tr-TR" sz="2400" dirty="0">
              <a:latin typeface="Times New Roman"/>
              <a:ea typeface="Times New Roman"/>
            </a:endParaRPr>
          </a:p>
          <a:p>
            <a:endParaRPr lang="tr-TR" dirty="0"/>
          </a:p>
        </p:txBody>
      </p:sp>
    </p:spTree>
    <p:extLst>
      <p:ext uri="{BB962C8B-B14F-4D97-AF65-F5344CB8AC3E}">
        <p14:creationId xmlns:p14="http://schemas.microsoft.com/office/powerpoint/2010/main" val="29851561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3200" b="1" dirty="0">
                <a:latin typeface="Tahoma"/>
                <a:ea typeface="Times New Roman"/>
              </a:rPr>
              <a:t>Yaklaşım:</a:t>
            </a:r>
            <a:r>
              <a:rPr lang="tr-TR" sz="3200" dirty="0">
                <a:latin typeface="Times New Roman"/>
                <a:ea typeface="Times New Roman"/>
              </a:rPr>
              <a:t/>
            </a:r>
            <a:br>
              <a:rPr lang="tr-TR" sz="3200" dirty="0">
                <a:latin typeface="Times New Roman"/>
                <a:ea typeface="Times New Roman"/>
              </a:rPr>
            </a:br>
            <a:endParaRPr lang="tr-TR" sz="3200" dirty="0"/>
          </a:p>
        </p:txBody>
      </p:sp>
      <p:sp>
        <p:nvSpPr>
          <p:cNvPr id="3" name="İçerik Yer Tutucusu 2"/>
          <p:cNvSpPr>
            <a:spLocks noGrp="1"/>
          </p:cNvSpPr>
          <p:nvPr>
            <p:ph idx="1"/>
          </p:nvPr>
        </p:nvSpPr>
        <p:spPr/>
        <p:txBody>
          <a:bodyPr/>
          <a:lstStyle/>
          <a:p>
            <a:pPr lvl="0" indent="-342900" algn="just">
              <a:lnSpc>
                <a:spcPct val="110000"/>
              </a:lnSpc>
              <a:spcBef>
                <a:spcPts val="600"/>
              </a:spcBef>
              <a:spcAft>
                <a:spcPts val="600"/>
              </a:spcAft>
              <a:buFont typeface="Symbol"/>
              <a:buChar char=""/>
              <a:tabLst>
                <a:tab pos="180340" algn="l"/>
              </a:tabLst>
            </a:pPr>
            <a:r>
              <a:rPr lang="tr-TR" sz="2400" dirty="0" smtClean="0">
                <a:latin typeface="Tahoma"/>
                <a:ea typeface="Times New Roman"/>
              </a:rPr>
              <a:t>Ürüne </a:t>
            </a:r>
            <a:r>
              <a:rPr lang="tr-TR" sz="2400" dirty="0">
                <a:latin typeface="Tahoma"/>
                <a:ea typeface="Times New Roman"/>
              </a:rPr>
              <a:t>olan talep miktarının belirlenmesi</a:t>
            </a:r>
            <a:endParaRPr lang="tr-TR" sz="2400" dirty="0">
              <a:latin typeface="Times New Roman"/>
              <a:ea typeface="Times New Roman"/>
            </a:endParaRPr>
          </a:p>
          <a:p>
            <a:pPr lvl="0" indent="-342900" algn="just">
              <a:lnSpc>
                <a:spcPct val="110000"/>
              </a:lnSpc>
              <a:spcBef>
                <a:spcPts val="600"/>
              </a:spcBef>
              <a:spcAft>
                <a:spcPts val="600"/>
              </a:spcAft>
              <a:buFont typeface="Symbol"/>
              <a:buChar char=""/>
              <a:tabLst>
                <a:tab pos="180340" algn="l"/>
              </a:tabLst>
            </a:pPr>
            <a:r>
              <a:rPr lang="tr-TR" sz="2400" dirty="0">
                <a:latin typeface="Tahoma"/>
                <a:ea typeface="Times New Roman"/>
              </a:rPr>
              <a:t>Pazar payının belirlenmesi</a:t>
            </a:r>
            <a:endParaRPr lang="tr-TR" sz="2400" dirty="0">
              <a:latin typeface="Times New Roman"/>
              <a:ea typeface="Times New Roman"/>
            </a:endParaRPr>
          </a:p>
          <a:p>
            <a:pPr lvl="0" indent="-342900" algn="just">
              <a:lnSpc>
                <a:spcPct val="110000"/>
              </a:lnSpc>
              <a:spcBef>
                <a:spcPts val="600"/>
              </a:spcBef>
              <a:spcAft>
                <a:spcPts val="600"/>
              </a:spcAft>
              <a:buFont typeface="Symbol"/>
              <a:buChar char=""/>
              <a:tabLst>
                <a:tab pos="180340" algn="l"/>
              </a:tabLst>
            </a:pPr>
            <a:r>
              <a:rPr lang="tr-TR" sz="2400" dirty="0">
                <a:latin typeface="Tahoma"/>
                <a:ea typeface="Times New Roman"/>
              </a:rPr>
              <a:t>Hedef pazara ulaşmak için fiyat stratejisinin secimi</a:t>
            </a:r>
            <a:endParaRPr lang="tr-TR" sz="2400" dirty="0">
              <a:latin typeface="Times New Roman"/>
              <a:ea typeface="Times New Roman"/>
            </a:endParaRPr>
          </a:p>
          <a:p>
            <a:pPr lvl="0" indent="-342900" algn="just">
              <a:lnSpc>
                <a:spcPct val="110000"/>
              </a:lnSpc>
              <a:spcBef>
                <a:spcPts val="600"/>
              </a:spcBef>
              <a:spcAft>
                <a:spcPts val="600"/>
              </a:spcAft>
              <a:buFont typeface="Symbol"/>
              <a:buChar char=""/>
              <a:tabLst>
                <a:tab pos="180340" algn="l"/>
              </a:tabLst>
            </a:pPr>
            <a:r>
              <a:rPr lang="tr-TR" sz="2400" dirty="0">
                <a:latin typeface="Tahoma"/>
                <a:ea typeface="Times New Roman"/>
              </a:rPr>
              <a:t>İşletmenin ürünleri, dağıtım kanalları ve teşvik konularındaki politikalarını değerlendirmek</a:t>
            </a:r>
            <a:endParaRPr lang="tr-TR" sz="2400" dirty="0">
              <a:latin typeface="Times New Roman"/>
              <a:ea typeface="Times New Roman"/>
            </a:endParaRPr>
          </a:p>
          <a:p>
            <a:pPr lvl="0" indent="-342900" algn="just">
              <a:lnSpc>
                <a:spcPct val="110000"/>
              </a:lnSpc>
              <a:spcBef>
                <a:spcPts val="600"/>
              </a:spcBef>
              <a:spcAft>
                <a:spcPts val="600"/>
              </a:spcAft>
              <a:buFont typeface="Symbol"/>
              <a:buChar char=""/>
              <a:tabLst>
                <a:tab pos="180340" algn="l"/>
              </a:tabLst>
            </a:pPr>
            <a:r>
              <a:rPr lang="tr-TR" sz="2400" dirty="0">
                <a:latin typeface="Tahoma"/>
                <a:ea typeface="Times New Roman"/>
              </a:rPr>
              <a:t>Bir fiyat belirlemek</a:t>
            </a:r>
            <a:endParaRPr lang="tr-TR" sz="2400" dirty="0">
              <a:latin typeface="Times New Roman"/>
              <a:ea typeface="Times New Roman"/>
            </a:endParaRPr>
          </a:p>
          <a:p>
            <a:endParaRPr lang="tr-TR" dirty="0"/>
          </a:p>
        </p:txBody>
      </p:sp>
    </p:spTree>
    <p:extLst>
      <p:ext uri="{BB962C8B-B14F-4D97-AF65-F5344CB8AC3E}">
        <p14:creationId xmlns:p14="http://schemas.microsoft.com/office/powerpoint/2010/main" val="2435240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dirty="0">
                <a:latin typeface="Tahoma"/>
                <a:ea typeface="Times New Roman"/>
              </a:rPr>
              <a:t>Yöntemler</a:t>
            </a:r>
            <a:endParaRPr lang="tr-TR" sz="2400" dirty="0"/>
          </a:p>
        </p:txBody>
      </p:sp>
      <p:sp>
        <p:nvSpPr>
          <p:cNvPr id="3" name="İçerik Yer Tutucusu 2"/>
          <p:cNvSpPr>
            <a:spLocks noGrp="1"/>
          </p:cNvSpPr>
          <p:nvPr>
            <p:ph idx="1"/>
          </p:nvPr>
        </p:nvSpPr>
        <p:spPr/>
        <p:txBody>
          <a:bodyPr/>
          <a:lstStyle/>
          <a:p>
            <a:pPr algn="just">
              <a:lnSpc>
                <a:spcPct val="110000"/>
              </a:lnSpc>
              <a:spcBef>
                <a:spcPts val="600"/>
              </a:spcBef>
              <a:spcAft>
                <a:spcPts val="600"/>
              </a:spcAft>
            </a:pPr>
            <a:r>
              <a:rPr lang="tr-TR" sz="2400" dirty="0" smtClean="0">
                <a:latin typeface="Tahoma"/>
                <a:ea typeface="Times New Roman"/>
              </a:rPr>
              <a:t>                                                                                                      </a:t>
            </a:r>
            <a:endParaRPr lang="tr-TR" sz="2400" dirty="0">
              <a:latin typeface="Times New Roman"/>
              <a:ea typeface="Times New Roman"/>
            </a:endParaRPr>
          </a:p>
          <a:p>
            <a:pPr lvl="0" indent="-342900" algn="just">
              <a:lnSpc>
                <a:spcPct val="110000"/>
              </a:lnSpc>
              <a:spcBef>
                <a:spcPts val="600"/>
              </a:spcBef>
              <a:spcAft>
                <a:spcPts val="600"/>
              </a:spcAft>
              <a:buFont typeface="Symbol"/>
              <a:buChar char=""/>
              <a:tabLst>
                <a:tab pos="180340" algn="l"/>
              </a:tabLst>
            </a:pPr>
            <a:r>
              <a:rPr lang="tr-TR" sz="2400" dirty="0">
                <a:latin typeface="Tahoma"/>
                <a:ea typeface="Times New Roman"/>
              </a:rPr>
              <a:t>Toplam maliyet + kara dayanan fiyatlandırma                                              </a:t>
            </a:r>
            <a:endParaRPr lang="tr-TR" sz="2400" dirty="0">
              <a:latin typeface="Times New Roman"/>
              <a:ea typeface="Times New Roman"/>
            </a:endParaRPr>
          </a:p>
          <a:p>
            <a:pPr lvl="0" indent="-342900" algn="just">
              <a:lnSpc>
                <a:spcPct val="110000"/>
              </a:lnSpc>
              <a:spcBef>
                <a:spcPts val="600"/>
              </a:spcBef>
              <a:spcAft>
                <a:spcPts val="600"/>
              </a:spcAft>
              <a:buFont typeface="Symbol"/>
              <a:buChar char=""/>
              <a:tabLst>
                <a:tab pos="180340" algn="l"/>
              </a:tabLst>
            </a:pPr>
            <a:r>
              <a:rPr lang="tr-TR" sz="2400" dirty="0">
                <a:latin typeface="Tahoma"/>
                <a:ea typeface="Times New Roman"/>
              </a:rPr>
              <a:t>Pazar talebi ve üretim ve pazarlama maliyeti arasındaki dengeye dayalı; fiyatlandırma</a:t>
            </a:r>
            <a:endParaRPr lang="tr-TR" sz="2400" dirty="0">
              <a:latin typeface="Times New Roman"/>
              <a:ea typeface="Times New Roman"/>
            </a:endParaRPr>
          </a:p>
          <a:p>
            <a:pPr lvl="0" indent="-342900" algn="just">
              <a:lnSpc>
                <a:spcPct val="110000"/>
              </a:lnSpc>
              <a:spcBef>
                <a:spcPts val="600"/>
              </a:spcBef>
              <a:spcAft>
                <a:spcPts val="600"/>
              </a:spcAft>
              <a:buFont typeface="Symbol"/>
              <a:buChar char=""/>
              <a:tabLst>
                <a:tab pos="180340" algn="l"/>
              </a:tabLst>
            </a:pPr>
            <a:r>
              <a:rPr lang="tr-TR" sz="2400" dirty="0">
                <a:latin typeface="Tahoma"/>
                <a:ea typeface="Times New Roman"/>
              </a:rPr>
              <a:t>Pazar şartlarına göre fiyatlandırma</a:t>
            </a:r>
            <a:endParaRPr lang="tr-TR" sz="2400" dirty="0">
              <a:latin typeface="Times New Roman"/>
              <a:ea typeface="Times New Roman"/>
            </a:endParaRPr>
          </a:p>
          <a:p>
            <a:endParaRPr lang="tr-TR" dirty="0"/>
          </a:p>
        </p:txBody>
      </p:sp>
    </p:spTree>
    <p:extLst>
      <p:ext uri="{BB962C8B-B14F-4D97-AF65-F5344CB8AC3E}">
        <p14:creationId xmlns:p14="http://schemas.microsoft.com/office/powerpoint/2010/main" val="25494790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dirty="0"/>
              <a:t>Maliyet Kavramları:</a:t>
            </a:r>
            <a:r>
              <a:rPr lang="tr-TR" sz="2400" dirty="0"/>
              <a:t/>
            </a:r>
            <a:br>
              <a:rPr lang="tr-TR" sz="2400" dirty="0"/>
            </a:br>
            <a:endParaRPr lang="tr-TR" sz="2400" dirty="0"/>
          </a:p>
        </p:txBody>
      </p:sp>
      <p:sp>
        <p:nvSpPr>
          <p:cNvPr id="3" name="İçerik Yer Tutucusu 2"/>
          <p:cNvSpPr>
            <a:spLocks noGrp="1"/>
          </p:cNvSpPr>
          <p:nvPr>
            <p:ph idx="1"/>
          </p:nvPr>
        </p:nvSpPr>
        <p:spPr/>
        <p:txBody>
          <a:bodyPr/>
          <a:lstStyle/>
          <a:p>
            <a:pPr lvl="0"/>
            <a:r>
              <a:rPr lang="tr-TR" dirty="0" smtClean="0"/>
              <a:t>Toplam </a:t>
            </a:r>
            <a:r>
              <a:rPr lang="tr-TR" dirty="0"/>
              <a:t>sabit maliyetler (TSM)</a:t>
            </a:r>
          </a:p>
          <a:p>
            <a:pPr lvl="0"/>
            <a:r>
              <a:rPr lang="tr-TR" dirty="0"/>
              <a:t>Toplam değişken maliyetler(TDM)</a:t>
            </a:r>
          </a:p>
          <a:p>
            <a:pPr lvl="0"/>
            <a:r>
              <a:rPr lang="tr-TR" dirty="0"/>
              <a:t>Toplam maliyet (TM)</a:t>
            </a:r>
          </a:p>
          <a:p>
            <a:pPr lvl="0"/>
            <a:r>
              <a:rPr lang="tr-TR" dirty="0"/>
              <a:t>Ortalama sabit maliyetler</a:t>
            </a:r>
          </a:p>
          <a:p>
            <a:pPr lvl="0"/>
            <a:r>
              <a:rPr lang="tr-TR" dirty="0"/>
              <a:t>Ortalama toplam maliyetler</a:t>
            </a:r>
          </a:p>
          <a:p>
            <a:pPr lvl="0"/>
            <a:r>
              <a:rPr lang="tr-TR" dirty="0"/>
              <a:t>Marjinal maliyetler</a:t>
            </a:r>
          </a:p>
          <a:p>
            <a:endParaRPr lang="tr-TR" dirty="0"/>
          </a:p>
        </p:txBody>
      </p:sp>
    </p:spTree>
    <p:extLst>
      <p:ext uri="{BB962C8B-B14F-4D97-AF65-F5344CB8AC3E}">
        <p14:creationId xmlns:p14="http://schemas.microsoft.com/office/powerpoint/2010/main" val="11511620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latin typeface="Tahoma"/>
                <a:ea typeface="Times New Roman"/>
              </a:rPr>
              <a:t>Fiyatlandırma özellikle 1970'li yıllardan sonra önem kazanmaya başlamıştır. Geleneksel yapısı içerisinde fiyatlandırma rakip işletmeleri takip etmek şeklinde olmuştur. Serbest ekonomik sistemlerde fiyatlandırmanın anahtar rolü olduğu herkes tarafından bilinmektedir. Fiyat bir işletmenin toplam gelirini oluşturan iki değişkenden biridir:</a:t>
            </a:r>
            <a:endParaRPr lang="tr-TR" dirty="0"/>
          </a:p>
        </p:txBody>
      </p:sp>
    </p:spTree>
    <p:extLst>
      <p:ext uri="{BB962C8B-B14F-4D97-AF65-F5344CB8AC3E}">
        <p14:creationId xmlns:p14="http://schemas.microsoft.com/office/powerpoint/2010/main" val="33685746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Ürünün fiyatı pazar talebini belirleyen unsurların başında gelmektedir. Fiyat, işletmenin pazardaki durumunu ve pazar payım belirtmektedir. Ürünün fiyat işletmenin pazarlama planı üzerinde etkili olmaktadır. Ürünün üretim planlaması sırasında ürününü kalitesinin artırılması veya ürüne yani bir takım özellikler kazandırılması isteniyorsa bunlar için piyasanın ek bir fiyat ödemeye hazırlıklı olması gerekir. </a:t>
            </a:r>
          </a:p>
        </p:txBody>
      </p:sp>
    </p:spTree>
    <p:extLst>
      <p:ext uri="{BB962C8B-B14F-4D97-AF65-F5344CB8AC3E}">
        <p14:creationId xmlns:p14="http://schemas.microsoft.com/office/powerpoint/2010/main" val="39418410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10000"/>
              </a:lnSpc>
              <a:spcBef>
                <a:spcPts val="600"/>
              </a:spcBef>
              <a:spcAft>
                <a:spcPts val="600"/>
              </a:spcAft>
            </a:pPr>
            <a:r>
              <a:rPr lang="tr-TR" sz="2400" dirty="0">
                <a:latin typeface="Tahoma"/>
                <a:ea typeface="Times New Roman"/>
              </a:rPr>
              <a:t>Fiyatlandırmanın psikolojik yönü de bulunmaktadır. örneğin; bir kısım tüketici ürün hakkında fazla bilgiye sahip olmadığı zamanlar fiyatı bir gösterge olarak alabilmektedir. Bazı araştırma sonuçlarına göre ürün fiyatı ile kalitesi arasında doğrusal bir ilişki tüketici </a:t>
            </a:r>
            <a:r>
              <a:rPr lang="tr-TR" sz="2400" dirty="0" err="1">
                <a:latin typeface="Tahoma"/>
                <a:ea typeface="Times New Roman"/>
              </a:rPr>
              <a:t>tararından</a:t>
            </a:r>
            <a:r>
              <a:rPr lang="tr-TR" sz="2400" dirty="0">
                <a:latin typeface="Tahoma"/>
                <a:ea typeface="Times New Roman"/>
              </a:rPr>
              <a:t> gözetilmektedir. </a:t>
            </a:r>
            <a:endParaRPr lang="tr-TR" sz="2400" dirty="0">
              <a:latin typeface="Times New Roman"/>
              <a:ea typeface="Times New Roman"/>
            </a:endParaRPr>
          </a:p>
          <a:p>
            <a:endParaRPr lang="tr-TR" dirty="0"/>
          </a:p>
        </p:txBody>
      </p:sp>
    </p:spTree>
    <p:extLst>
      <p:ext uri="{BB962C8B-B14F-4D97-AF65-F5344CB8AC3E}">
        <p14:creationId xmlns:p14="http://schemas.microsoft.com/office/powerpoint/2010/main" val="29209467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3200" b="1" dirty="0">
                <a:latin typeface="Tahoma"/>
                <a:ea typeface="Times New Roman"/>
              </a:rPr>
              <a:t>Fiyatı Belirlemek:</a:t>
            </a:r>
            <a:r>
              <a:rPr lang="tr-TR" sz="3200" dirty="0">
                <a:latin typeface="Times New Roman"/>
                <a:ea typeface="Times New Roman"/>
              </a:rPr>
              <a:t/>
            </a:r>
            <a:br>
              <a:rPr lang="tr-TR" sz="3200" dirty="0">
                <a:latin typeface="Times New Roman"/>
                <a:ea typeface="Times New Roman"/>
              </a:rPr>
            </a:br>
            <a:endParaRPr lang="tr-TR" sz="3200" dirty="0"/>
          </a:p>
        </p:txBody>
      </p:sp>
      <p:sp>
        <p:nvSpPr>
          <p:cNvPr id="3" name="İçerik Yer Tutucusu 2"/>
          <p:cNvSpPr>
            <a:spLocks noGrp="1"/>
          </p:cNvSpPr>
          <p:nvPr>
            <p:ph idx="1"/>
          </p:nvPr>
        </p:nvSpPr>
        <p:spPr/>
        <p:txBody>
          <a:bodyPr/>
          <a:lstStyle/>
          <a:p>
            <a:pPr lvl="0" indent="-342900" algn="just">
              <a:lnSpc>
                <a:spcPct val="110000"/>
              </a:lnSpc>
              <a:spcBef>
                <a:spcPts val="600"/>
              </a:spcBef>
              <a:spcAft>
                <a:spcPts val="600"/>
              </a:spcAft>
              <a:buFont typeface="Symbol"/>
              <a:buChar char=""/>
              <a:tabLst>
                <a:tab pos="180340" algn="l"/>
              </a:tabLst>
            </a:pPr>
            <a:r>
              <a:rPr lang="tr-TR" sz="2400" dirty="0" smtClean="0">
                <a:latin typeface="Tahoma"/>
                <a:ea typeface="Times New Roman"/>
              </a:rPr>
              <a:t>Yatırım </a:t>
            </a:r>
            <a:r>
              <a:rPr lang="tr-TR" sz="2400" dirty="0">
                <a:latin typeface="Tahoma"/>
                <a:ea typeface="Times New Roman"/>
              </a:rPr>
              <a:t>üzerinden veya net satışlardan belli bir dönüş sağlamak.</a:t>
            </a:r>
            <a:endParaRPr lang="tr-TR" sz="2400" dirty="0">
              <a:latin typeface="Times New Roman"/>
              <a:ea typeface="Times New Roman"/>
            </a:endParaRPr>
          </a:p>
          <a:p>
            <a:pPr lvl="0" indent="-342900" algn="just">
              <a:lnSpc>
                <a:spcPct val="110000"/>
              </a:lnSpc>
              <a:spcBef>
                <a:spcPts val="600"/>
              </a:spcBef>
              <a:spcAft>
                <a:spcPts val="600"/>
              </a:spcAft>
              <a:buFont typeface="Symbol"/>
              <a:buChar char=""/>
              <a:tabLst>
                <a:tab pos="180340" algn="l"/>
              </a:tabLst>
            </a:pPr>
            <a:r>
              <a:rPr lang="tr-TR" sz="2400" dirty="0">
                <a:latin typeface="Tahoma"/>
                <a:ea typeface="Times New Roman"/>
              </a:rPr>
              <a:t>Fiyatlarda istikrar sağlamak.</a:t>
            </a:r>
            <a:endParaRPr lang="tr-TR" sz="2400" dirty="0">
              <a:latin typeface="Times New Roman"/>
              <a:ea typeface="Times New Roman"/>
            </a:endParaRPr>
          </a:p>
          <a:p>
            <a:pPr lvl="0" indent="-342900" algn="just">
              <a:lnSpc>
                <a:spcPct val="110000"/>
              </a:lnSpc>
              <a:spcBef>
                <a:spcPts val="600"/>
              </a:spcBef>
              <a:spcAft>
                <a:spcPts val="600"/>
              </a:spcAft>
              <a:buFont typeface="Symbol"/>
              <a:buChar char=""/>
              <a:tabLst>
                <a:tab pos="180340" algn="l"/>
              </a:tabLst>
            </a:pPr>
            <a:r>
              <a:rPr lang="tr-TR" sz="2400" dirty="0">
                <a:latin typeface="Tahoma"/>
                <a:ea typeface="Times New Roman"/>
              </a:rPr>
              <a:t>Hedef Pazar payını korumak ve artırmak.</a:t>
            </a:r>
            <a:endParaRPr lang="tr-TR" sz="2400" dirty="0">
              <a:latin typeface="Times New Roman"/>
              <a:ea typeface="Times New Roman"/>
            </a:endParaRPr>
          </a:p>
          <a:p>
            <a:pPr lvl="0" indent="-342900" algn="just">
              <a:lnSpc>
                <a:spcPct val="110000"/>
              </a:lnSpc>
              <a:spcBef>
                <a:spcPts val="600"/>
              </a:spcBef>
              <a:spcAft>
                <a:spcPts val="600"/>
              </a:spcAft>
              <a:buFont typeface="Symbol"/>
              <a:buChar char=""/>
              <a:tabLst>
                <a:tab pos="180340" algn="l"/>
              </a:tabLst>
            </a:pPr>
            <a:r>
              <a:rPr lang="tr-TR" sz="2400" dirty="0">
                <a:latin typeface="Tahoma"/>
                <a:ea typeface="Times New Roman"/>
              </a:rPr>
              <a:t>Rekabet etmek ve rekabeti önlemek.</a:t>
            </a:r>
            <a:endParaRPr lang="tr-TR" sz="2400" dirty="0">
              <a:latin typeface="Times New Roman"/>
              <a:ea typeface="Times New Roman"/>
            </a:endParaRPr>
          </a:p>
          <a:p>
            <a:pPr lvl="0" indent="-342900" algn="just">
              <a:lnSpc>
                <a:spcPct val="110000"/>
              </a:lnSpc>
              <a:spcBef>
                <a:spcPts val="600"/>
              </a:spcBef>
              <a:spcAft>
                <a:spcPts val="600"/>
              </a:spcAft>
              <a:buFont typeface="Symbol"/>
              <a:buChar char=""/>
              <a:tabLst>
                <a:tab pos="180340" algn="l"/>
              </a:tabLst>
            </a:pPr>
            <a:r>
              <a:rPr lang="tr-TR" sz="2400" dirty="0">
                <a:latin typeface="Tahoma"/>
                <a:ea typeface="Times New Roman"/>
              </a:rPr>
              <a:t>Kar maksimizasyonu yapmak.</a:t>
            </a:r>
            <a:endParaRPr lang="tr-TR" sz="2400" dirty="0">
              <a:latin typeface="Times New Roman"/>
              <a:ea typeface="Times New Roman"/>
            </a:endParaRPr>
          </a:p>
          <a:p>
            <a:endParaRPr lang="tr-TR" dirty="0"/>
          </a:p>
        </p:txBody>
      </p:sp>
    </p:spTree>
    <p:extLst>
      <p:ext uri="{BB962C8B-B14F-4D97-AF65-F5344CB8AC3E}">
        <p14:creationId xmlns:p14="http://schemas.microsoft.com/office/powerpoint/2010/main" val="14837905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algn="just">
              <a:lnSpc>
                <a:spcPct val="110000"/>
              </a:lnSpc>
              <a:spcBef>
                <a:spcPts val="600"/>
              </a:spcBef>
              <a:spcAft>
                <a:spcPts val="600"/>
              </a:spcAft>
            </a:pPr>
            <a:r>
              <a:rPr lang="tr-TR" sz="2400" b="1" dirty="0">
                <a:latin typeface="Tahoma"/>
                <a:ea typeface="Times New Roman"/>
              </a:rPr>
              <a:t>Yatırım üzerinden veya net satışlardan belli bir dönüş sağlamak:</a:t>
            </a:r>
            <a:r>
              <a:rPr lang="tr-TR" sz="2400" dirty="0">
                <a:latin typeface="Tahoma"/>
                <a:ea typeface="Times New Roman"/>
              </a:rPr>
              <a:t> </a:t>
            </a:r>
            <a:endParaRPr lang="tr-TR" sz="2400" dirty="0">
              <a:latin typeface="Times New Roman"/>
              <a:ea typeface="Times New Roman"/>
            </a:endParaRPr>
          </a:p>
          <a:p>
            <a:pPr algn="just">
              <a:lnSpc>
                <a:spcPct val="110000"/>
              </a:lnSpc>
              <a:spcBef>
                <a:spcPts val="600"/>
              </a:spcBef>
              <a:spcAft>
                <a:spcPts val="600"/>
              </a:spcAft>
            </a:pPr>
            <a:r>
              <a:rPr lang="tr-TR" sz="2400" dirty="0">
                <a:latin typeface="Tahoma"/>
                <a:ea typeface="Times New Roman"/>
              </a:rPr>
              <a:t>birçok işletmenin hedef olarak benimsediği bir konudur. Bu yaklaşımın uygulanmasında, ürün grupları veya bölümlerinden birisi ele alınır. Daha sonra esas alınan ürün veya bölüme sermayeden tahsis edilen kısım belirlenir. Son aşamada bir fiyat geliştirilir ve bu fiyat yapısının işletmeye ortalama olarak bir dönüş oram kısa dönem ( bir yıl) olabileceği gibi, uzun dönemde de olabilir Örneğin; A ürününün üretimi için yapılan yatırım tutarı 2 milyon - beklenen dönüş %15, bu durumda işletme yöneticisi 300 bin lira kar sağlayacaktır.</a:t>
            </a:r>
            <a:endParaRPr lang="tr-TR" sz="2400" dirty="0">
              <a:latin typeface="Times New Roman"/>
              <a:ea typeface="Times New Roman"/>
            </a:endParaRPr>
          </a:p>
          <a:p>
            <a:endParaRPr lang="tr-TR" dirty="0"/>
          </a:p>
        </p:txBody>
      </p:sp>
    </p:spTree>
    <p:extLst>
      <p:ext uri="{BB962C8B-B14F-4D97-AF65-F5344CB8AC3E}">
        <p14:creationId xmlns:p14="http://schemas.microsoft.com/office/powerpoint/2010/main" val="3058442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10000"/>
              </a:lnSpc>
              <a:spcBef>
                <a:spcPts val="600"/>
              </a:spcBef>
              <a:spcAft>
                <a:spcPts val="600"/>
              </a:spcAft>
            </a:pPr>
            <a:r>
              <a:rPr lang="tr-TR" sz="2400" b="1" dirty="0">
                <a:latin typeface="Tahoma"/>
                <a:ea typeface="Times New Roman"/>
              </a:rPr>
              <a:t>Fiyatlarda İstikrar Sağlamak:</a:t>
            </a:r>
            <a:endParaRPr lang="tr-TR" sz="2400" dirty="0">
              <a:latin typeface="Times New Roman"/>
              <a:ea typeface="Times New Roman"/>
            </a:endParaRPr>
          </a:p>
          <a:p>
            <a:pPr algn="just">
              <a:lnSpc>
                <a:spcPct val="110000"/>
              </a:lnSpc>
              <a:spcBef>
                <a:spcPts val="600"/>
              </a:spcBef>
              <a:spcAft>
                <a:spcPts val="600"/>
              </a:spcAft>
            </a:pPr>
            <a:r>
              <a:rPr lang="tr-TR" sz="2400" dirty="0">
                <a:latin typeface="Tahoma"/>
                <a:ea typeface="Times New Roman"/>
              </a:rPr>
              <a:t>Bu durum genel olarak bir endüstride fiyat liderinin bulunması durumunda görülmektedir. Talebin ani iniş çıkışlar gösterdiği endüstrilerde özellikle büyük işletmeler fiyatları istikrarlı düzeyde tutmaya çalışmaktadırlar. Fiyatta istikrar sağlamak uzun dönemi kapsayan bir davranıştır.</a:t>
            </a:r>
            <a:endParaRPr lang="tr-TR" sz="2400" dirty="0">
              <a:latin typeface="Times New Roman"/>
              <a:ea typeface="Times New Roman"/>
            </a:endParaRPr>
          </a:p>
          <a:p>
            <a:endParaRPr lang="tr-TR" dirty="0"/>
          </a:p>
        </p:txBody>
      </p:sp>
    </p:spTree>
    <p:extLst>
      <p:ext uri="{BB962C8B-B14F-4D97-AF65-F5344CB8AC3E}">
        <p14:creationId xmlns:p14="http://schemas.microsoft.com/office/powerpoint/2010/main" val="37733991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10000"/>
              </a:lnSpc>
              <a:spcBef>
                <a:spcPts val="600"/>
              </a:spcBef>
              <a:spcAft>
                <a:spcPts val="600"/>
              </a:spcAft>
            </a:pPr>
            <a:r>
              <a:rPr lang="tr-TR" sz="2400" b="1" dirty="0">
                <a:latin typeface="Tahoma"/>
                <a:ea typeface="Times New Roman"/>
              </a:rPr>
              <a:t>Hedef Pazar Payını Korumak ve Artırmak:</a:t>
            </a:r>
            <a:endParaRPr lang="tr-TR" sz="2400" dirty="0">
              <a:latin typeface="Times New Roman"/>
              <a:ea typeface="Times New Roman"/>
            </a:endParaRPr>
          </a:p>
          <a:p>
            <a:pPr algn="just">
              <a:lnSpc>
                <a:spcPct val="110000"/>
              </a:lnSpc>
              <a:spcBef>
                <a:spcPts val="600"/>
              </a:spcBef>
              <a:spcAft>
                <a:spcPts val="600"/>
              </a:spcAft>
            </a:pPr>
            <a:r>
              <a:rPr lang="tr-TR" sz="2400" dirty="0">
                <a:latin typeface="Tahoma"/>
                <a:ea typeface="Times New Roman"/>
              </a:rPr>
              <a:t>Bazı işletmelerin hedefleri fiyatlandırma </a:t>
            </a:r>
            <a:r>
              <a:rPr lang="tr-TR" sz="2400" dirty="0" err="1">
                <a:latin typeface="Tahoma"/>
                <a:ea typeface="Times New Roman"/>
              </a:rPr>
              <a:t>île</a:t>
            </a:r>
            <a:r>
              <a:rPr lang="tr-TR" sz="2400" dirty="0">
                <a:latin typeface="Tahoma"/>
                <a:ea typeface="Times New Roman"/>
              </a:rPr>
              <a:t> Pazar payını korumak ve artırmak olmaktadır, işletmenin büyük bir Pazar payına sahip olması ilk bakışta tercih edilir gibi bir durum görünse de beraberinde bir takım sorunları da gündeme getirmektedir. Örneğin, hükümet tüketiciyi korumak amacıyla bu işletmeler üzerinde denetimini çoğaltmaktadır.</a:t>
            </a:r>
            <a:endParaRPr lang="tr-TR" sz="2400" dirty="0">
              <a:latin typeface="Times New Roman"/>
              <a:ea typeface="Times New Roman"/>
            </a:endParaRPr>
          </a:p>
          <a:p>
            <a:endParaRPr lang="tr-TR" dirty="0"/>
          </a:p>
        </p:txBody>
      </p:sp>
    </p:spTree>
    <p:extLst>
      <p:ext uri="{BB962C8B-B14F-4D97-AF65-F5344CB8AC3E}">
        <p14:creationId xmlns:p14="http://schemas.microsoft.com/office/powerpoint/2010/main" val="5123539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Rekabet Etmek ve Rekabeti Önlemek:</a:t>
            </a:r>
          </a:p>
          <a:p>
            <a:r>
              <a:rPr lang="tr-TR" dirty="0"/>
              <a:t>Çok sayıda işletme fiyatı belirlerken rakiplerin fiyatını da dikkate almaktadır. Üretilen malların homojen ve endüstride bir fiyat liderinin bulunduğu durumda, birçok işletme lideri izleme politikası benimsemektedir. Bir işletme rekabeti önlemek için düşük fiyat politikası seçebilir. Ancak bu her zaman başarılı olmayabilir.</a:t>
            </a:r>
          </a:p>
          <a:p>
            <a:endParaRPr lang="tr-TR" dirty="0"/>
          </a:p>
        </p:txBody>
      </p:sp>
    </p:spTree>
    <p:extLst>
      <p:ext uri="{BB962C8B-B14F-4D97-AF65-F5344CB8AC3E}">
        <p14:creationId xmlns:p14="http://schemas.microsoft.com/office/powerpoint/2010/main" val="61156427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Bitişiklik">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42</TotalTime>
  <Words>653</Words>
  <Application>Microsoft Office PowerPoint</Application>
  <PresentationFormat>Ekran Gösterisi (4:3)</PresentationFormat>
  <Paragraphs>45</Paragraphs>
  <Slides>15</Slides>
  <Notes>0</Notes>
  <HiddenSlides>0</HiddenSlides>
  <MMClips>0</MMClips>
  <ScaleCrop>false</ScaleCrop>
  <HeadingPairs>
    <vt:vector size="4" baseType="variant">
      <vt:variant>
        <vt:lpstr>Tema</vt:lpstr>
      </vt:variant>
      <vt:variant>
        <vt:i4>1</vt:i4>
      </vt:variant>
      <vt:variant>
        <vt:lpstr>Slayt Başlıkları</vt:lpstr>
      </vt:variant>
      <vt:variant>
        <vt:i4>15</vt:i4>
      </vt:variant>
    </vt:vector>
  </HeadingPairs>
  <TitlesOfParts>
    <vt:vector size="16" baseType="lpstr">
      <vt:lpstr>Bitişiklik</vt:lpstr>
      <vt:lpstr>Pazarlama karması Fiyat</vt:lpstr>
      <vt:lpstr>PowerPoint Sunusu</vt:lpstr>
      <vt:lpstr>PowerPoint Sunusu</vt:lpstr>
      <vt:lpstr>PowerPoint Sunusu</vt:lpstr>
      <vt:lpstr>Fiyatı Belirlemek: </vt:lpstr>
      <vt:lpstr>PowerPoint Sunusu</vt:lpstr>
      <vt:lpstr>PowerPoint Sunusu</vt:lpstr>
      <vt:lpstr>PowerPoint Sunusu</vt:lpstr>
      <vt:lpstr>PowerPoint Sunusu</vt:lpstr>
      <vt:lpstr>PowerPoint Sunusu</vt:lpstr>
      <vt:lpstr>PowerPoint Sunusu</vt:lpstr>
      <vt:lpstr>Hedefler: </vt:lpstr>
      <vt:lpstr>Yaklaşım: </vt:lpstr>
      <vt:lpstr>Yöntemler</vt:lpstr>
      <vt:lpstr>Maliyet Kavramları: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Velittin Balcı</dc:creator>
  <cp:lastModifiedBy>win</cp:lastModifiedBy>
  <cp:revision>2</cp:revision>
  <dcterms:created xsi:type="dcterms:W3CDTF">2020-05-10T16:33:34Z</dcterms:created>
  <dcterms:modified xsi:type="dcterms:W3CDTF">2020-05-10T17:26:10Z</dcterms:modified>
</cp:coreProperties>
</file>