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8"/>
  </p:notesMasterIdLst>
  <p:sldIdLst>
    <p:sldId id="256" r:id="rId2"/>
    <p:sldId id="366" r:id="rId3"/>
    <p:sldId id="367" r:id="rId4"/>
    <p:sldId id="368" r:id="rId5"/>
    <p:sldId id="369" r:id="rId6"/>
    <p:sldId id="370" r:id="rId7"/>
    <p:sldId id="371" r:id="rId8"/>
    <p:sldId id="372" r:id="rId9"/>
    <p:sldId id="373" r:id="rId10"/>
    <p:sldId id="374" r:id="rId11"/>
    <p:sldId id="375" r:id="rId12"/>
    <p:sldId id="376" r:id="rId13"/>
    <p:sldId id="377" r:id="rId14"/>
    <p:sldId id="378" r:id="rId15"/>
    <p:sldId id="379" r:id="rId16"/>
    <p:sldId id="380" r:id="rId17"/>
    <p:sldId id="381" r:id="rId18"/>
    <p:sldId id="382" r:id="rId19"/>
    <p:sldId id="383" r:id="rId20"/>
    <p:sldId id="384" r:id="rId21"/>
    <p:sldId id="385" r:id="rId22"/>
    <p:sldId id="386" r:id="rId23"/>
    <p:sldId id="387" r:id="rId24"/>
    <p:sldId id="388" r:id="rId25"/>
    <p:sldId id="389" r:id="rId26"/>
    <p:sldId id="390" r:id="rId27"/>
    <p:sldId id="391" r:id="rId28"/>
    <p:sldId id="392" r:id="rId29"/>
    <p:sldId id="393" r:id="rId30"/>
    <p:sldId id="394" r:id="rId31"/>
    <p:sldId id="395" r:id="rId32"/>
    <p:sldId id="396" r:id="rId33"/>
    <p:sldId id="397" r:id="rId34"/>
    <p:sldId id="398" r:id="rId35"/>
    <p:sldId id="399" r:id="rId36"/>
    <p:sldId id="400" r:id="rId37"/>
    <p:sldId id="401" r:id="rId38"/>
    <p:sldId id="402" r:id="rId39"/>
    <p:sldId id="403" r:id="rId40"/>
    <p:sldId id="404" r:id="rId41"/>
    <p:sldId id="405" r:id="rId42"/>
    <p:sldId id="406" r:id="rId43"/>
    <p:sldId id="407" r:id="rId44"/>
    <p:sldId id="408" r:id="rId45"/>
    <p:sldId id="409" r:id="rId46"/>
    <p:sldId id="410" r:id="rId47"/>
    <p:sldId id="411" r:id="rId48"/>
    <p:sldId id="412" r:id="rId49"/>
    <p:sldId id="413" r:id="rId50"/>
    <p:sldId id="414" r:id="rId51"/>
    <p:sldId id="415" r:id="rId52"/>
    <p:sldId id="416" r:id="rId53"/>
    <p:sldId id="417" r:id="rId54"/>
    <p:sldId id="418" r:id="rId55"/>
    <p:sldId id="419" r:id="rId56"/>
    <p:sldId id="420" r:id="rId5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7" autoAdjust="0"/>
    <p:restoredTop sz="94660"/>
  </p:normalViewPr>
  <p:slideViewPr>
    <p:cSldViewPr>
      <p:cViewPr varScale="1">
        <p:scale>
          <a:sx n="70" d="100"/>
          <a:sy n="70" d="100"/>
        </p:scale>
        <p:origin x="38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3B4D88-BEAF-425E-AD3C-CDF562680C94}" type="datetimeFigureOut">
              <a:rPr lang="tr-TR" smtClean="0"/>
              <a:pPr/>
              <a:t>8.3.2018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6B3B4-6EB8-40B5-A7C0-45911537135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7978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637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smtClean="0"/>
          </a:p>
        </p:txBody>
      </p:sp>
      <p:sp>
        <p:nvSpPr>
          <p:cNvPr id="18637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84589CA-8265-4973-9EF0-62766F14AF74}" type="slidenum">
              <a:rPr lang="tr-TR" smtClean="0"/>
              <a:pPr/>
              <a:t>28</a:t>
            </a:fld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22616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CD924F-B1C0-4273-A040-CC2B478D88B6}" type="datetime1">
              <a:rPr lang="tr-TR" smtClean="0"/>
              <a:pPr/>
              <a:t>8.3.2018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9E824D-4EC0-4517-A92A-F79C78B9A8E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087470-5C86-4E8F-B481-30241DE1ECA5}" type="datetime1">
              <a:rPr lang="tr-TR" smtClean="0"/>
              <a:pPr/>
              <a:t>8.3.2018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9E824D-4EC0-4517-A92A-F79C78B9A8E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EB1EE0-D302-430D-8266-9466F892BF10}" type="datetime1">
              <a:rPr lang="tr-TR" smtClean="0"/>
              <a:pPr/>
              <a:t>8.3.2018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9E824D-4EC0-4517-A92A-F79C78B9A8E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6866B2-BE1E-40BE-BB3E-DB81F12468C9}" type="datetime1">
              <a:rPr lang="tr-TR" smtClean="0"/>
              <a:pPr/>
              <a:t>8.3.2018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9E824D-4EC0-4517-A92A-F79C78B9A8E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F5BA2A-CDC8-44FE-A71F-0723064A2970}" type="datetime1">
              <a:rPr lang="tr-TR" smtClean="0"/>
              <a:pPr/>
              <a:t>8.3.2018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9E824D-4EC0-4517-A92A-F79C78B9A8E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E07789-6678-41A9-A095-E9372A486183}" type="datetime1">
              <a:rPr lang="tr-TR" smtClean="0"/>
              <a:pPr/>
              <a:t>8.3.2018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9E824D-4EC0-4517-A92A-F79C78B9A8E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513165-1B51-47D4-9FD0-1BF3E0E42810}" type="datetime1">
              <a:rPr lang="tr-TR" smtClean="0"/>
              <a:pPr/>
              <a:t>8.3.2018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9E824D-4EC0-4517-A92A-F79C78B9A8E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2A673F-3380-44C6-8C0F-F7F37D8B4083}" type="datetime1">
              <a:rPr lang="tr-TR" smtClean="0"/>
              <a:pPr/>
              <a:t>8.3.2018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9E824D-4EC0-4517-A92A-F79C78B9A8E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4F2571-1B5A-4BB2-B5C7-25978BEADFE4}" type="datetime1">
              <a:rPr lang="tr-TR" smtClean="0"/>
              <a:pPr/>
              <a:t>8.3.2018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9E824D-4EC0-4517-A92A-F79C78B9A8E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21F84F-B862-48BE-8685-CDE081AA7FE7}" type="datetime1">
              <a:rPr lang="tr-TR" smtClean="0"/>
              <a:pPr/>
              <a:t>8.3.2018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9E824D-4EC0-4517-A92A-F79C78B9A8E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AAD844-62E8-43D7-93B6-653E6C1E1B3E}" type="datetime1">
              <a:rPr lang="tr-TR" smtClean="0"/>
              <a:pPr/>
              <a:t>8.3.2018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9E824D-4EC0-4517-A92A-F79C78B9A8E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0832B01-B989-4860-B495-AAD9A117CFD4}" type="datetime1">
              <a:rPr lang="tr-TR" smtClean="0"/>
              <a:pPr/>
              <a:t>8.3.2018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59E824D-4EC0-4517-A92A-F79C78B9A8E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png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043608" y="836712"/>
            <a:ext cx="7414592" cy="2763739"/>
          </a:xfrm>
        </p:spPr>
        <p:txBody>
          <a:bodyPr>
            <a:normAutofit/>
          </a:bodyPr>
          <a:lstStyle/>
          <a:p>
            <a:pPr algn="ctr"/>
            <a:r>
              <a:rPr lang="tr-TR" dirty="0" smtClean="0"/>
              <a:t>4.Gün: </a:t>
            </a:r>
            <a:br>
              <a:rPr lang="tr-TR" dirty="0" smtClean="0"/>
            </a:br>
            <a:r>
              <a:rPr lang="tr-TR" dirty="0" smtClean="0"/>
              <a:t>Kas ve İskelet Sistemi Hastalıkları Hamilelik, Doğum ve </a:t>
            </a:r>
            <a:r>
              <a:rPr lang="tr-TR" dirty="0" err="1" smtClean="0"/>
              <a:t>Puerperyum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432560" y="4293096"/>
            <a:ext cx="7406640" cy="1944216"/>
          </a:xfrm>
        </p:spPr>
        <p:txBody>
          <a:bodyPr>
            <a:normAutofit/>
          </a:bodyPr>
          <a:lstStyle/>
          <a:p>
            <a:r>
              <a:rPr lang="tr-TR" sz="2800" dirty="0" smtClean="0">
                <a:solidFill>
                  <a:srgbClr val="002060"/>
                </a:solidFill>
              </a:rPr>
              <a:t> </a:t>
            </a:r>
            <a:endParaRPr lang="tr-TR" sz="2800" dirty="0" smtClean="0">
              <a:solidFill>
                <a:srgbClr val="002060"/>
              </a:solidFill>
            </a:endParaRPr>
          </a:p>
          <a:p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E824D-4EC0-4517-A92A-F79C78B9A8ED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10</a:t>
            </a:fld>
            <a:endParaRPr lang="tr-TR" dirty="0"/>
          </a:p>
        </p:txBody>
      </p:sp>
      <p:sp>
        <p:nvSpPr>
          <p:cNvPr id="69633" name="Rectangle 2"/>
          <p:cNvSpPr>
            <a:spLocks noGrp="1"/>
          </p:cNvSpPr>
          <p:nvPr>
            <p:ph type="title" idx="4294967295"/>
          </p:nvPr>
        </p:nvSpPr>
        <p:spPr>
          <a:xfrm>
            <a:off x="1043608" y="274638"/>
            <a:ext cx="7185992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4000" dirty="0" err="1">
                <a:solidFill>
                  <a:srgbClr val="FF0000"/>
                </a:solidFill>
              </a:rPr>
              <a:t>Neoplazi</a:t>
            </a:r>
            <a:r>
              <a:rPr lang="tr-TR" sz="4000" dirty="0">
                <a:solidFill>
                  <a:srgbClr val="FF0000"/>
                </a:solidFill>
              </a:rPr>
              <a:t> Kodlarının Alfabetik Dizinde Bulunması</a:t>
            </a:r>
          </a:p>
        </p:txBody>
      </p:sp>
      <p:sp>
        <p:nvSpPr>
          <p:cNvPr id="69634" name="Rectangle 3"/>
          <p:cNvSpPr>
            <a:spLocks noGrp="1"/>
          </p:cNvSpPr>
          <p:nvPr>
            <p:ph type="body" idx="4294967295"/>
          </p:nvPr>
        </p:nvSpPr>
        <p:spPr>
          <a:xfrm>
            <a:off x="914400" y="1600200"/>
            <a:ext cx="8229600" cy="5257800"/>
          </a:xfrm>
        </p:spPr>
        <p:txBody>
          <a:bodyPr/>
          <a:lstStyle/>
          <a:p>
            <a:pPr lvl="2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2800" i="1" dirty="0" smtClean="0">
                <a:solidFill>
                  <a:srgbClr val="FF0000"/>
                </a:solidFill>
              </a:rPr>
              <a:t>ICD indeks listesi (2.Cilt) içerisinde Neoplazma İndeksi olarak e-kitabın yeni versiyonunda revize edilmiştir.</a:t>
            </a:r>
            <a:endParaRPr lang="tr-TR" sz="2800" dirty="0" smtClean="0"/>
          </a:p>
          <a:p>
            <a:pPr lvl="2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2800" dirty="0" smtClean="0"/>
              <a:t>Beş </a:t>
            </a:r>
            <a:r>
              <a:rPr lang="tr-TR" sz="2800" dirty="0"/>
              <a:t>sütun altındaki ana terimler ve alt terimler olarak listelenen spesifik yerler</a:t>
            </a:r>
          </a:p>
          <a:p>
            <a:pPr lvl="3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err="1"/>
              <a:t>primer</a:t>
            </a:r>
            <a:r>
              <a:rPr lang="tr-TR" dirty="0"/>
              <a:t> </a:t>
            </a:r>
            <a:r>
              <a:rPr lang="tr-TR" dirty="0" err="1"/>
              <a:t>malign</a:t>
            </a:r>
            <a:endParaRPr lang="tr-TR" dirty="0"/>
          </a:p>
          <a:p>
            <a:pPr lvl="3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err="1"/>
              <a:t>sekonder</a:t>
            </a:r>
            <a:r>
              <a:rPr lang="tr-TR" dirty="0"/>
              <a:t> </a:t>
            </a:r>
            <a:r>
              <a:rPr lang="tr-TR" dirty="0" err="1"/>
              <a:t>malign</a:t>
            </a:r>
            <a:endParaRPr lang="tr-TR" dirty="0"/>
          </a:p>
          <a:p>
            <a:pPr lvl="3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in </a:t>
            </a:r>
            <a:r>
              <a:rPr lang="tr-TR" dirty="0" err="1"/>
              <a:t>situ</a:t>
            </a:r>
            <a:endParaRPr lang="tr-TR" dirty="0"/>
          </a:p>
          <a:p>
            <a:pPr lvl="3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err="1"/>
              <a:t>benign</a:t>
            </a:r>
            <a:endParaRPr lang="tr-TR" dirty="0"/>
          </a:p>
          <a:p>
            <a:pPr lvl="3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Belirsiz veya bilinmeyen davranış</a:t>
            </a:r>
          </a:p>
          <a:p>
            <a:pPr lvl="2" eaLnBrk="1" hangingPunct="1">
              <a:buClr>
                <a:srgbClr val="66FF33"/>
              </a:buClr>
              <a:buFont typeface="Arial" charset="0"/>
              <a:buNone/>
            </a:pPr>
            <a:r>
              <a:rPr lang="tr-TR" sz="2800" i="1" dirty="0">
                <a:solidFill>
                  <a:srgbClr val="FF0000"/>
                </a:solidFill>
              </a:rPr>
              <a:t>Unutmayın, bu tablo size morfoloji kodlarını değil yer  kodlarını </a:t>
            </a:r>
            <a:r>
              <a:rPr lang="tr-TR" sz="2800" i="1" dirty="0" smtClean="0">
                <a:solidFill>
                  <a:srgbClr val="FF0000"/>
                </a:solidFill>
              </a:rPr>
              <a:t>sağlar. </a:t>
            </a:r>
            <a:endParaRPr lang="tr-TR" sz="28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7153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71600" y="188640"/>
            <a:ext cx="7715200" cy="1296144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err="1" smtClean="0">
                <a:solidFill>
                  <a:srgbClr val="FF0000"/>
                </a:solidFill>
              </a:rPr>
              <a:t>Neoplazm</a:t>
            </a:r>
            <a:r>
              <a:rPr lang="tr-TR" dirty="0" smtClean="0">
                <a:solidFill>
                  <a:srgbClr val="FF0000"/>
                </a:solidFill>
              </a:rPr>
              <a:t> Tablosu</a:t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>eskiden böyle buluyorduk!!!</a:t>
            </a:r>
            <a:endParaRPr lang="tr-TR" dirty="0">
              <a:solidFill>
                <a:srgbClr val="FF0000"/>
              </a:solidFill>
            </a:endParaRPr>
          </a:p>
        </p:txBody>
      </p:sp>
      <p:pic>
        <p:nvPicPr>
          <p:cNvPr id="1198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b="4583"/>
          <a:stretch>
            <a:fillRect/>
          </a:stretch>
        </p:blipFill>
        <p:spPr bwMode="auto">
          <a:xfrm>
            <a:off x="971600" y="1739936"/>
            <a:ext cx="8172400" cy="5118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75D151-8C9D-42CF-AB6D-126FF26B4EC1}" type="slidenum">
              <a:rPr lang="tr-TR" smtClean="0"/>
              <a:pPr>
                <a:defRPr/>
              </a:pPr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353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43608" y="274320"/>
            <a:ext cx="7890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Neoplazma Tablosu</a:t>
            </a:r>
            <a:br>
              <a:rPr lang="tr-TR" b="1" dirty="0" smtClean="0">
                <a:solidFill>
                  <a:srgbClr val="FF0000"/>
                </a:solidFill>
              </a:rPr>
            </a:br>
            <a:r>
              <a:rPr lang="tr-TR" b="1" dirty="0" smtClean="0">
                <a:solidFill>
                  <a:srgbClr val="FF0000"/>
                </a:solidFill>
              </a:rPr>
              <a:t>Yeni Versiyon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8E5975-FC87-4DF9-857B-12351223B2CE}" type="slidenum">
              <a:rPr lang="tr-TR" smtClean="0"/>
              <a:pPr>
                <a:defRPr/>
              </a:pPr>
              <a:t>12</a:t>
            </a:fld>
            <a:endParaRPr lang="tr-TR"/>
          </a:p>
        </p:txBody>
      </p:sp>
      <p:pic>
        <p:nvPicPr>
          <p:cNvPr id="93186" name="Picture 2"/>
          <p:cNvPicPr>
            <a:picLocks noChangeAspect="1" noChangeArrowheads="1"/>
          </p:cNvPicPr>
          <p:nvPr/>
        </p:nvPicPr>
        <p:blipFill>
          <a:blip r:embed="rId2" cstate="print"/>
          <a:srcRect b="4984"/>
          <a:stretch>
            <a:fillRect/>
          </a:stretch>
        </p:blipFill>
        <p:spPr bwMode="auto">
          <a:xfrm>
            <a:off x="1043608" y="1628800"/>
            <a:ext cx="8100392" cy="52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5900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13</a:t>
            </a:fld>
            <a:endParaRPr lang="tr-TR"/>
          </a:p>
        </p:txBody>
      </p:sp>
      <p:sp>
        <p:nvSpPr>
          <p:cNvPr id="65537" name="Rectangle 2"/>
          <p:cNvSpPr>
            <a:spLocks noGrp="1"/>
          </p:cNvSpPr>
          <p:nvPr>
            <p:ph type="title" idx="4294967295"/>
          </p:nvPr>
        </p:nvSpPr>
        <p:spPr>
          <a:xfrm>
            <a:off x="899592" y="274638"/>
            <a:ext cx="7330008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4000" dirty="0">
                <a:solidFill>
                  <a:srgbClr val="FF0000"/>
                </a:solidFill>
              </a:rPr>
              <a:t>Lenfatik ve </a:t>
            </a:r>
            <a:r>
              <a:rPr lang="tr-TR" sz="4000" dirty="0" err="1">
                <a:solidFill>
                  <a:srgbClr val="FF0000"/>
                </a:solidFill>
              </a:rPr>
              <a:t>Hematopoietik</a:t>
            </a:r>
            <a:r>
              <a:rPr lang="tr-TR" sz="4000" dirty="0">
                <a:solidFill>
                  <a:srgbClr val="FF0000"/>
                </a:solidFill>
              </a:rPr>
              <a:t> </a:t>
            </a:r>
            <a:r>
              <a:rPr lang="tr-TR" sz="4000" dirty="0" err="1">
                <a:solidFill>
                  <a:srgbClr val="FF0000"/>
                </a:solidFill>
              </a:rPr>
              <a:t>Neoplaziler</a:t>
            </a:r>
            <a:r>
              <a:rPr lang="tr-TR" sz="3600" dirty="0">
                <a:solidFill>
                  <a:srgbClr val="FF0000"/>
                </a:solidFill>
              </a:rPr>
              <a:t> </a:t>
            </a:r>
            <a:r>
              <a:rPr lang="tr-TR" sz="3200" dirty="0">
                <a:solidFill>
                  <a:srgbClr val="FF0000"/>
                </a:solidFill>
              </a:rPr>
              <a:t>(C81-C96)</a:t>
            </a:r>
          </a:p>
        </p:txBody>
      </p:sp>
      <p:sp>
        <p:nvSpPr>
          <p:cNvPr id="65538" name="Rectangle 3"/>
          <p:cNvSpPr>
            <a:spLocks noGrp="1"/>
          </p:cNvSpPr>
          <p:nvPr>
            <p:ph type="body" idx="4294967295"/>
          </p:nvPr>
        </p:nvSpPr>
        <p:spPr>
          <a:xfrm>
            <a:off x="971600" y="1600200"/>
            <a:ext cx="7704856" cy="52578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Aşağıdaki </a:t>
            </a:r>
            <a:r>
              <a:rPr lang="tr-TR" dirty="0" err="1"/>
              <a:t>neoplazileri</a:t>
            </a:r>
            <a:r>
              <a:rPr lang="tr-TR" dirty="0"/>
              <a:t> içerir:</a:t>
            </a:r>
          </a:p>
          <a:p>
            <a:pPr lvl="2" eaLnBrk="1" hangingPunct="1">
              <a:lnSpc>
                <a:spcPct val="9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Lenf </a:t>
            </a:r>
            <a:r>
              <a:rPr lang="tr-TR" dirty="0" err="1"/>
              <a:t>nodları</a:t>
            </a:r>
            <a:endParaRPr lang="tr-TR" dirty="0"/>
          </a:p>
          <a:p>
            <a:pPr lvl="2" eaLnBrk="1" hangingPunct="1">
              <a:lnSpc>
                <a:spcPct val="9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Kan hücreleri</a:t>
            </a:r>
          </a:p>
          <a:p>
            <a:pPr lvl="2" eaLnBrk="1" hangingPunct="1">
              <a:lnSpc>
                <a:spcPct val="9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Kemik iliği</a:t>
            </a:r>
          </a:p>
          <a:p>
            <a:pPr lvl="1" eaLnBrk="1" hangingPunct="1">
              <a:lnSpc>
                <a:spcPct val="9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Lokalize veya yaygın olabilir fakat kodlar yere göre değil morfolojiye göredir, alfabetik indekste morfoloji tipine göre aranır.</a:t>
            </a:r>
          </a:p>
          <a:p>
            <a:pPr lvl="1" eaLnBrk="1" hangingPunct="1">
              <a:lnSpc>
                <a:spcPct val="90000"/>
              </a:lnSpc>
              <a:buClr>
                <a:srgbClr val="66FF33"/>
              </a:buClr>
              <a:buFont typeface="Arial" charset="0"/>
              <a:buNone/>
            </a:pPr>
            <a:r>
              <a:rPr lang="tr-TR" dirty="0">
                <a:solidFill>
                  <a:srgbClr val="FF0000"/>
                </a:solidFill>
              </a:rPr>
              <a:t>TANI: </a:t>
            </a:r>
            <a:r>
              <a:rPr lang="tr-TR" dirty="0"/>
              <a:t>Akut </a:t>
            </a:r>
            <a:r>
              <a:rPr lang="tr-TR" dirty="0" err="1"/>
              <a:t>myeloblastik</a:t>
            </a:r>
            <a:r>
              <a:rPr lang="tr-TR" dirty="0"/>
              <a:t> lösemi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tr-TR" b="1" dirty="0">
                <a:solidFill>
                  <a:srgbClr val="FF0000"/>
                </a:solidFill>
              </a:rPr>
              <a:t>C92.00</a:t>
            </a:r>
            <a:r>
              <a:rPr lang="tr-TR" dirty="0"/>
              <a:t> 	Akut </a:t>
            </a:r>
            <a:r>
              <a:rPr lang="tr-TR" dirty="0" err="1"/>
              <a:t>miyeloid</a:t>
            </a:r>
            <a:r>
              <a:rPr lang="tr-TR" dirty="0"/>
              <a:t> lösemi,</a:t>
            </a:r>
            <a:r>
              <a:rPr lang="tr-TR" dirty="0" err="1"/>
              <a:t>remisyon</a:t>
            </a:r>
            <a:r>
              <a:rPr lang="tr-TR" dirty="0"/>
              <a:t> bahsi olmadan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tr-TR" b="1" dirty="0">
                <a:solidFill>
                  <a:srgbClr val="FF0000"/>
                </a:solidFill>
              </a:rPr>
              <a:t>M9872/3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/>
              <a:t> </a:t>
            </a:r>
            <a:r>
              <a:rPr lang="tr-TR" dirty="0" smtClean="0"/>
              <a:t>Akut </a:t>
            </a:r>
            <a:r>
              <a:rPr lang="tr-TR" dirty="0" err="1"/>
              <a:t>miyeloid</a:t>
            </a:r>
            <a:r>
              <a:rPr lang="tr-TR" dirty="0"/>
              <a:t> lösemi, minimal 	  		</a:t>
            </a:r>
            <a:r>
              <a:rPr lang="tr-TR" dirty="0" err="1"/>
              <a:t>diferansiasyon</a:t>
            </a:r>
            <a:endParaRPr lang="tr-TR" dirty="0"/>
          </a:p>
          <a:p>
            <a:pPr eaLnBrk="1" hangingPunct="1">
              <a:lnSpc>
                <a:spcPct val="9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12173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14</a:t>
            </a:fld>
            <a:endParaRPr lang="tr-TR"/>
          </a:p>
        </p:txBody>
      </p:sp>
      <p:sp>
        <p:nvSpPr>
          <p:cNvPr id="66561" name="Rectangle 2"/>
          <p:cNvSpPr>
            <a:spLocks noGrp="1"/>
          </p:cNvSpPr>
          <p:nvPr>
            <p:ph type="title" idx="4294967295"/>
          </p:nvPr>
        </p:nvSpPr>
        <p:spPr>
          <a:xfrm>
            <a:off x="827584" y="274638"/>
            <a:ext cx="792088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4000" dirty="0" err="1">
                <a:solidFill>
                  <a:srgbClr val="FF0000"/>
                </a:solidFill>
              </a:rPr>
              <a:t>Malign</a:t>
            </a:r>
            <a:r>
              <a:rPr lang="tr-TR" sz="4000" dirty="0">
                <a:solidFill>
                  <a:srgbClr val="FF0000"/>
                </a:solidFill>
              </a:rPr>
              <a:t> </a:t>
            </a:r>
            <a:r>
              <a:rPr lang="tr-TR" sz="4000" dirty="0" err="1">
                <a:solidFill>
                  <a:srgbClr val="FF0000"/>
                </a:solidFill>
              </a:rPr>
              <a:t>İmmünoproliferatif</a:t>
            </a:r>
            <a:r>
              <a:rPr lang="tr-TR" sz="4000" dirty="0">
                <a:solidFill>
                  <a:srgbClr val="FF0000"/>
                </a:solidFill>
              </a:rPr>
              <a:t> Hastalıklarda ve Lösemide </a:t>
            </a:r>
            <a:r>
              <a:rPr lang="tr-TR" sz="4000" dirty="0" err="1">
                <a:solidFill>
                  <a:srgbClr val="FF0000"/>
                </a:solidFill>
              </a:rPr>
              <a:t>Remisyon</a:t>
            </a:r>
            <a:r>
              <a:rPr lang="tr-TR" sz="3600" dirty="0">
                <a:solidFill>
                  <a:srgbClr val="FF0000"/>
                </a:solidFill>
              </a:rPr>
              <a:t> (ACS 0245)</a:t>
            </a:r>
          </a:p>
        </p:txBody>
      </p:sp>
      <p:sp>
        <p:nvSpPr>
          <p:cNvPr id="66562" name="Rectangle 3"/>
          <p:cNvSpPr>
            <a:spLocks noGrp="1"/>
          </p:cNvSpPr>
          <p:nvPr>
            <p:ph type="body" idx="4294967295"/>
          </p:nvPr>
        </p:nvSpPr>
        <p:spPr>
          <a:xfrm>
            <a:off x="899592" y="1628801"/>
            <a:ext cx="7848872" cy="5040288"/>
          </a:xfrm>
        </p:spPr>
        <p:txBody>
          <a:bodyPr>
            <a:normAutofit/>
          </a:bodyPr>
          <a:lstStyle/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Hastalığın </a:t>
            </a:r>
            <a:r>
              <a:rPr lang="tr-TR" dirty="0" err="1"/>
              <a:t>remisyonda</a:t>
            </a:r>
            <a:r>
              <a:rPr lang="tr-TR" dirty="0"/>
              <a:t> olup olmadığını belirtmek üzere bazı kategorilerde 5’inci karakter Avustralya kodu bulunmaktadır</a:t>
            </a:r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>
                <a:solidFill>
                  <a:srgbClr val="FF0000"/>
                </a:solidFill>
              </a:rPr>
              <a:t>Tam </a:t>
            </a:r>
            <a:r>
              <a:rPr lang="tr-TR" dirty="0" err="1">
                <a:solidFill>
                  <a:srgbClr val="FF0000"/>
                </a:solidFill>
              </a:rPr>
              <a:t>remisyon</a:t>
            </a:r>
            <a:endParaRPr lang="tr-TR" dirty="0">
              <a:solidFill>
                <a:srgbClr val="FF0000"/>
              </a:solidFill>
            </a:endParaRPr>
          </a:p>
          <a:p>
            <a:pPr lvl="1" eaLnBrk="1" hangingPunct="1">
              <a:buClr>
                <a:srgbClr val="66FF33"/>
              </a:buClr>
              <a:buFont typeface="Arial" charset="0"/>
              <a:buNone/>
            </a:pPr>
            <a:r>
              <a:rPr lang="tr-TR" dirty="0"/>
              <a:t>	Hiçbir belirti kanıtı veya </a:t>
            </a:r>
            <a:r>
              <a:rPr lang="tr-TR" dirty="0" err="1"/>
              <a:t>malignite</a:t>
            </a:r>
            <a:r>
              <a:rPr lang="tr-TR" dirty="0"/>
              <a:t> semptomları bulunmaz, 5’inci karakteri ‘.</a:t>
            </a:r>
            <a:r>
              <a:rPr lang="tr-TR" dirty="0">
                <a:solidFill>
                  <a:srgbClr val="FF0000"/>
                </a:solidFill>
              </a:rPr>
              <a:t>1’</a:t>
            </a:r>
            <a:r>
              <a:rPr lang="tr-TR" dirty="0"/>
              <a:t> olarak atayın</a:t>
            </a:r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>
                <a:solidFill>
                  <a:srgbClr val="FF0000"/>
                </a:solidFill>
              </a:rPr>
              <a:t>Kısmi </a:t>
            </a:r>
            <a:r>
              <a:rPr lang="tr-TR" dirty="0" err="1">
                <a:solidFill>
                  <a:srgbClr val="FF0000"/>
                </a:solidFill>
              </a:rPr>
              <a:t>remisyon</a:t>
            </a:r>
            <a:endParaRPr lang="tr-TR" dirty="0">
              <a:solidFill>
                <a:srgbClr val="FF0000"/>
              </a:solidFill>
            </a:endParaRPr>
          </a:p>
          <a:p>
            <a:pPr lvl="2" eaLnBrk="1" hangingPunct="1">
              <a:buFont typeface="Arial" charset="0"/>
              <a:buNone/>
            </a:pPr>
            <a:r>
              <a:rPr lang="tr-TR" sz="2800" dirty="0"/>
              <a:t>Hastalık belirtilerinde ve semptomlarında </a:t>
            </a:r>
            <a:r>
              <a:rPr lang="en-US" sz="2800" dirty="0"/>
              <a:t>&gt;</a:t>
            </a:r>
            <a:r>
              <a:rPr lang="tr-TR" sz="2800" dirty="0"/>
              <a:t> %50 azalma var fakat hala aktif hastalık kanıtları mevcuttur, 5’inci karakteri ‘.</a:t>
            </a:r>
            <a:r>
              <a:rPr lang="tr-TR" sz="2800" dirty="0">
                <a:solidFill>
                  <a:srgbClr val="FF0000"/>
                </a:solidFill>
              </a:rPr>
              <a:t>0</a:t>
            </a:r>
            <a:r>
              <a:rPr lang="tr-TR" sz="2800" dirty="0"/>
              <a:t>’olarak atayın</a:t>
            </a:r>
          </a:p>
          <a:p>
            <a:pPr eaLnBrk="1" hangingPunct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1863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15</a:t>
            </a:fld>
            <a:endParaRPr lang="tr-TR"/>
          </a:p>
        </p:txBody>
      </p:sp>
      <p:sp>
        <p:nvSpPr>
          <p:cNvPr id="67585" name="Rectangle 2"/>
          <p:cNvSpPr>
            <a:spLocks noGrp="1"/>
          </p:cNvSpPr>
          <p:nvPr>
            <p:ph type="title" idx="4294967295"/>
          </p:nvPr>
        </p:nvSpPr>
        <p:spPr>
          <a:xfrm>
            <a:off x="899592" y="274638"/>
            <a:ext cx="7330008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4000" b="1" dirty="0">
                <a:solidFill>
                  <a:srgbClr val="FF0000"/>
                </a:solidFill>
              </a:rPr>
              <a:t>Kişisel habis neoplazma öyküsü (Z85)</a:t>
            </a:r>
          </a:p>
        </p:txBody>
      </p:sp>
      <p:sp>
        <p:nvSpPr>
          <p:cNvPr id="67586" name="Rectangle 3"/>
          <p:cNvSpPr>
            <a:spLocks noGrp="1"/>
          </p:cNvSpPr>
          <p:nvPr>
            <p:ph type="body" idx="4294967295"/>
          </p:nvPr>
        </p:nvSpPr>
        <p:spPr>
          <a:xfrm>
            <a:off x="971600" y="1600200"/>
            <a:ext cx="7258000" cy="5068888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tr-TR" sz="2800" dirty="0"/>
              <a:t>Tam </a:t>
            </a:r>
            <a:r>
              <a:rPr lang="tr-TR" sz="2800" dirty="0" err="1"/>
              <a:t>remisyonun</a:t>
            </a:r>
            <a:r>
              <a:rPr lang="tr-TR" sz="2800" dirty="0"/>
              <a:t> kaydedilmesi ve hastanın </a:t>
            </a:r>
            <a:r>
              <a:rPr lang="tr-TR" sz="2800" dirty="0" err="1"/>
              <a:t>malignite</a:t>
            </a:r>
            <a:r>
              <a:rPr lang="tr-TR" sz="2800" dirty="0"/>
              <a:t> veya tedavinin yan etkileri nedeniyle herhangi bir tedavi görmediğine ilişkin hiçbir kanıt olmaması halinde, mevcut bakım epizodu ile ilgili olduğunda ‘</a:t>
            </a:r>
            <a:r>
              <a:rPr lang="tr-TR" sz="2800" dirty="0" err="1"/>
              <a:t>malignite</a:t>
            </a:r>
            <a:r>
              <a:rPr lang="tr-TR" sz="2800" dirty="0"/>
              <a:t> öyküsü’ için bir kod atanmalıdır (ACS 0002 </a:t>
            </a:r>
            <a:r>
              <a:rPr lang="tr-TR" sz="2800" i="1" dirty="0"/>
              <a:t>Ek </a:t>
            </a:r>
            <a:r>
              <a:rPr lang="tr-TR" sz="2800" i="1" dirty="0" err="1"/>
              <a:t>tanılar</a:t>
            </a:r>
            <a:r>
              <a:rPr lang="tr-TR" sz="2800" dirty="0" err="1"/>
              <a:t>’a</a:t>
            </a:r>
            <a:r>
              <a:rPr lang="tr-TR" sz="2800" dirty="0"/>
              <a:t> uygun olarak</a:t>
            </a:r>
            <a:r>
              <a:rPr lang="tr-TR" sz="2800" dirty="0" smtClean="0"/>
              <a:t>).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206957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16</a:t>
            </a:fld>
            <a:endParaRPr lang="tr-TR"/>
          </a:p>
        </p:txBody>
      </p:sp>
      <p:sp>
        <p:nvSpPr>
          <p:cNvPr id="68609" name="Rectangle 2"/>
          <p:cNvSpPr>
            <a:spLocks noGrp="1"/>
          </p:cNvSpPr>
          <p:nvPr>
            <p:ph type="title" idx="4294967295"/>
          </p:nvPr>
        </p:nvSpPr>
        <p:spPr>
          <a:xfrm>
            <a:off x="971600" y="274638"/>
            <a:ext cx="7258000" cy="1143000"/>
          </a:xfrm>
        </p:spPr>
        <p:txBody>
          <a:bodyPr/>
          <a:lstStyle/>
          <a:p>
            <a:pPr algn="ctr" eaLnBrk="1" hangingPunct="1"/>
            <a:r>
              <a:rPr lang="tr-TR" sz="4800" dirty="0" err="1">
                <a:solidFill>
                  <a:srgbClr val="FF0000"/>
                </a:solidFill>
              </a:rPr>
              <a:t>Lenfoma</a:t>
            </a:r>
            <a:r>
              <a:rPr lang="tr-TR" sz="4800" dirty="0">
                <a:solidFill>
                  <a:srgbClr val="FF0000"/>
                </a:solidFill>
              </a:rPr>
              <a:t> </a:t>
            </a:r>
            <a:r>
              <a:rPr lang="tr-TR" sz="4000" dirty="0">
                <a:solidFill>
                  <a:srgbClr val="FF0000"/>
                </a:solidFill>
              </a:rPr>
              <a:t>(ACS 0222)</a:t>
            </a:r>
          </a:p>
        </p:txBody>
      </p:sp>
      <p:sp>
        <p:nvSpPr>
          <p:cNvPr id="68610" name="Rectangle 3"/>
          <p:cNvSpPr>
            <a:spLocks noGrp="1"/>
          </p:cNvSpPr>
          <p:nvPr>
            <p:ph type="body" idx="4294967295"/>
          </p:nvPr>
        </p:nvSpPr>
        <p:spPr>
          <a:xfrm>
            <a:off x="971600" y="1600200"/>
            <a:ext cx="7704856" cy="5069160"/>
          </a:xfrm>
        </p:spPr>
        <p:txBody>
          <a:bodyPr/>
          <a:lstStyle/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Vücudun bir organında yerleşik bile olsa, </a:t>
            </a:r>
            <a:r>
              <a:rPr lang="tr-TR" dirty="0" err="1"/>
              <a:t>lenfomalar</a:t>
            </a:r>
            <a:r>
              <a:rPr lang="tr-TR" dirty="0"/>
              <a:t> sistemik hastalık olarak kabul edilir ve metastaz yapmaz. </a:t>
            </a:r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err="1"/>
              <a:t>Lenfomaların</a:t>
            </a:r>
            <a:r>
              <a:rPr lang="tr-TR" dirty="0"/>
              <a:t> tümü C81-C85’e kodlanmaktadır</a:t>
            </a:r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err="1"/>
              <a:t>Lenfomaların</a:t>
            </a:r>
            <a:r>
              <a:rPr lang="tr-TR" dirty="0"/>
              <a:t> morfolojisi zamanla değişebilir, bu yüzden </a:t>
            </a:r>
            <a:r>
              <a:rPr lang="tr-TR" dirty="0">
                <a:solidFill>
                  <a:srgbClr val="FF0000"/>
                </a:solidFill>
              </a:rPr>
              <a:t>her zaman en son patoloji sonuçlarını </a:t>
            </a:r>
            <a:r>
              <a:rPr lang="tr-TR" dirty="0"/>
              <a:t>ve dokümanlarını kontrol ediniz</a:t>
            </a:r>
          </a:p>
          <a:p>
            <a:pPr eaLnBrk="1" hangingPunct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3402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17</a:t>
            </a:fld>
            <a:endParaRPr lang="tr-TR"/>
          </a:p>
        </p:txBody>
      </p:sp>
      <p:sp>
        <p:nvSpPr>
          <p:cNvPr id="73729" name="Rectangle 2"/>
          <p:cNvSpPr>
            <a:spLocks noGrp="1"/>
          </p:cNvSpPr>
          <p:nvPr>
            <p:ph type="title" idx="4294967295"/>
          </p:nvPr>
        </p:nvSpPr>
        <p:spPr>
          <a:xfrm>
            <a:off x="971600" y="274638"/>
            <a:ext cx="7848872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tr-TR" sz="4000" dirty="0" err="1">
                <a:solidFill>
                  <a:srgbClr val="FF0000"/>
                </a:solidFill>
              </a:rPr>
              <a:t>Neoplazilerin</a:t>
            </a:r>
            <a:r>
              <a:rPr lang="tr-TR" sz="4000" dirty="0">
                <a:solidFill>
                  <a:srgbClr val="FF0000"/>
                </a:solidFill>
              </a:rPr>
              <a:t> Kodlanması Aşamaları:</a:t>
            </a:r>
          </a:p>
        </p:txBody>
      </p:sp>
      <p:sp>
        <p:nvSpPr>
          <p:cNvPr id="73730" name="Rectangle 3"/>
          <p:cNvSpPr>
            <a:spLocks noGrp="1"/>
          </p:cNvSpPr>
          <p:nvPr>
            <p:ph type="body" idx="4294967295"/>
          </p:nvPr>
        </p:nvSpPr>
        <p:spPr>
          <a:xfrm>
            <a:off x="971600" y="1600200"/>
            <a:ext cx="7776864" cy="5257800"/>
          </a:xfrm>
        </p:spPr>
        <p:txBody>
          <a:bodyPr>
            <a:normAutofit/>
          </a:bodyPr>
          <a:lstStyle/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2400" dirty="0"/>
              <a:t>Altı adımdan oluşur:</a:t>
            </a:r>
          </a:p>
          <a:p>
            <a:pPr lvl="2" eaLnBrk="1" hangingPunct="1">
              <a:buClr>
                <a:srgbClr val="66FF33"/>
              </a:buClr>
              <a:buSzPct val="90000"/>
              <a:buFont typeface="Wingdings" pitchFamily="2" charset="2"/>
              <a:buAutoNum type="arabicPeriod"/>
            </a:pPr>
            <a:r>
              <a:rPr lang="tr-TR" dirty="0"/>
              <a:t>Ana terimi alfabetik indekste bulun ve morfolojik tip için morfoloji kodunu not ediniz</a:t>
            </a:r>
          </a:p>
          <a:p>
            <a:pPr lvl="2" eaLnBrk="1" hangingPunct="1">
              <a:buClr>
                <a:srgbClr val="66FF33"/>
              </a:buClr>
              <a:buSzPct val="90000"/>
              <a:buFont typeface="Wingdings" pitchFamily="2" charset="2"/>
              <a:buAutoNum type="arabicPeriod"/>
            </a:pPr>
            <a:r>
              <a:rPr lang="tr-TR" dirty="0"/>
              <a:t>Spesifik yer için </a:t>
            </a:r>
            <a:r>
              <a:rPr lang="tr-TR" dirty="0" smtClean="0"/>
              <a:t>Neoplazma İndeksi </a:t>
            </a:r>
            <a:r>
              <a:rPr lang="tr-TR" dirty="0"/>
              <a:t>altında bir alt terim arayınız – Eğer varsa, adım 6’ya gidiniz</a:t>
            </a:r>
          </a:p>
          <a:p>
            <a:pPr lvl="2" eaLnBrk="1" hangingPunct="1">
              <a:buClr>
                <a:srgbClr val="66FF33"/>
              </a:buClr>
              <a:buSzPct val="90000"/>
              <a:buFont typeface="Wingdings" pitchFamily="2" charset="2"/>
              <a:buAutoNum type="arabicPeriod"/>
            </a:pPr>
            <a:r>
              <a:rPr lang="tr-TR" dirty="0"/>
              <a:t>Eğer alt terimleri bulamazsanız, herhangi çapraz referans açıklamasını izleyin (bakınız, ayrıca bakınız, vs.)</a:t>
            </a:r>
          </a:p>
          <a:p>
            <a:pPr lvl="2" eaLnBrk="1" hangingPunct="1">
              <a:buClr>
                <a:srgbClr val="66FF33"/>
              </a:buClr>
              <a:buSzPct val="90000"/>
              <a:buFont typeface="Wingdings" pitchFamily="2" charset="2"/>
              <a:buAutoNum type="arabicPeriod"/>
            </a:pPr>
            <a:r>
              <a:rPr lang="tr-TR" dirty="0" err="1"/>
              <a:t>Neoplazi</a:t>
            </a:r>
            <a:r>
              <a:rPr lang="tr-TR" dirty="0"/>
              <a:t> </a:t>
            </a:r>
            <a:r>
              <a:rPr lang="tr-TR" dirty="0" smtClean="0"/>
              <a:t>İndeksine dönüp </a:t>
            </a:r>
            <a:r>
              <a:rPr lang="tr-TR" dirty="0"/>
              <a:t>özel yer için alt terimi yerleştirin</a:t>
            </a:r>
          </a:p>
          <a:p>
            <a:pPr lvl="2" eaLnBrk="1" hangingPunct="1">
              <a:buClr>
                <a:srgbClr val="66FF33"/>
              </a:buClr>
              <a:buSzPct val="90000"/>
              <a:buFont typeface="Wingdings" pitchFamily="2" charset="2"/>
              <a:buAutoNum type="arabicPeriod"/>
            </a:pPr>
            <a:r>
              <a:rPr lang="tr-TR" dirty="0" err="1"/>
              <a:t>Neoplazi</a:t>
            </a:r>
            <a:r>
              <a:rPr lang="tr-TR" dirty="0"/>
              <a:t> </a:t>
            </a:r>
            <a:r>
              <a:rPr lang="tr-TR" dirty="0" smtClean="0"/>
              <a:t>İndeksinde ki yere ait uygun </a:t>
            </a:r>
            <a:r>
              <a:rPr lang="tr-TR" dirty="0"/>
              <a:t>kodu belirleyin</a:t>
            </a:r>
          </a:p>
          <a:p>
            <a:pPr lvl="2" eaLnBrk="1" hangingPunct="1">
              <a:buClr>
                <a:srgbClr val="66FF33"/>
              </a:buClr>
              <a:buSzPct val="90000"/>
              <a:buFont typeface="Wingdings" pitchFamily="2" charset="2"/>
              <a:buAutoNum type="arabicPeriod"/>
            </a:pPr>
            <a:r>
              <a:rPr lang="tr-TR" dirty="0"/>
              <a:t>Kodu </a:t>
            </a:r>
            <a:r>
              <a:rPr lang="tr-TR" dirty="0" smtClean="0"/>
              <a:t>tabular  </a:t>
            </a:r>
            <a:r>
              <a:rPr lang="tr-TR" dirty="0"/>
              <a:t>listeden kontrol edin</a:t>
            </a:r>
          </a:p>
          <a:p>
            <a:pPr eaLnBrk="1" hangingPunct="1"/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655182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18</a:t>
            </a:fld>
            <a:endParaRPr lang="tr-TR"/>
          </a:p>
        </p:txBody>
      </p:sp>
      <p:sp>
        <p:nvSpPr>
          <p:cNvPr id="74754" name="Rectangle 3"/>
          <p:cNvSpPr>
            <a:spLocks noGrp="1"/>
          </p:cNvSpPr>
          <p:nvPr>
            <p:ph type="body" idx="4294967295"/>
          </p:nvPr>
        </p:nvSpPr>
        <p:spPr>
          <a:xfrm>
            <a:off x="1043608" y="836712"/>
            <a:ext cx="7632848" cy="5687913"/>
          </a:xfrm>
        </p:spPr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r>
              <a:rPr lang="tr-TR" dirty="0">
                <a:solidFill>
                  <a:srgbClr val="7030A0"/>
                </a:solidFill>
              </a:rPr>
              <a:t>TANI: </a:t>
            </a:r>
            <a:r>
              <a:rPr lang="tr-TR" dirty="0"/>
              <a:t>Sağ memenin üst-iç kadranının habis neoplazması,beyin metastazı ile birlikte</a:t>
            </a:r>
          </a:p>
          <a:p>
            <a:pPr eaLnBrk="1" hangingPunct="1">
              <a:buFont typeface="Arial" charset="0"/>
              <a:buNone/>
            </a:pPr>
            <a:r>
              <a:rPr lang="tr-TR" dirty="0" smtClean="0">
                <a:solidFill>
                  <a:srgbClr val="7030A0"/>
                </a:solidFill>
              </a:rPr>
              <a:t>  Kodlar: C50.2</a:t>
            </a:r>
            <a:r>
              <a:rPr lang="tr-TR" dirty="0" smtClean="0"/>
              <a:t> </a:t>
            </a:r>
            <a:r>
              <a:rPr lang="tr-TR" dirty="0"/>
              <a:t>Memenin üst-iç kadranının habis </a:t>
            </a:r>
            <a:r>
              <a:rPr lang="tr-TR" dirty="0" smtClean="0"/>
              <a:t> </a:t>
            </a:r>
            <a:r>
              <a:rPr lang="tr-TR" dirty="0"/>
              <a:t>neoplazması</a:t>
            </a:r>
          </a:p>
          <a:p>
            <a:pPr eaLnBrk="1" hangingPunct="1">
              <a:buFont typeface="Arial" charset="0"/>
              <a:buNone/>
            </a:pPr>
            <a:r>
              <a:rPr lang="tr-TR" dirty="0"/>
              <a:t>		</a:t>
            </a:r>
            <a:r>
              <a:rPr lang="tr-TR" dirty="0" smtClean="0"/>
              <a:t>      </a:t>
            </a:r>
            <a:r>
              <a:rPr lang="tr-TR" dirty="0" smtClean="0">
                <a:solidFill>
                  <a:srgbClr val="7030A0"/>
                </a:solidFill>
              </a:rPr>
              <a:t>M8140/3</a:t>
            </a:r>
            <a:r>
              <a:rPr lang="tr-TR" dirty="0" smtClean="0"/>
              <a:t> </a:t>
            </a:r>
            <a:r>
              <a:rPr lang="tr-TR" dirty="0" err="1" smtClean="0"/>
              <a:t>Adenokarsinom</a:t>
            </a:r>
            <a:r>
              <a:rPr lang="tr-TR" dirty="0"/>
              <a:t> </a:t>
            </a:r>
            <a:r>
              <a:rPr lang="tr-TR" dirty="0" smtClean="0"/>
              <a:t>NOS/</a:t>
            </a:r>
            <a:r>
              <a:rPr lang="tr-TR" dirty="0" err="1" smtClean="0"/>
              <a:t>Primer</a:t>
            </a:r>
            <a:endParaRPr lang="tr-TR" dirty="0"/>
          </a:p>
          <a:p>
            <a:pPr eaLnBrk="1" hangingPunct="1">
              <a:buFont typeface="Arial" charset="0"/>
              <a:buNone/>
            </a:pPr>
            <a:r>
              <a:rPr lang="tr-TR" dirty="0"/>
              <a:t>		</a:t>
            </a:r>
            <a:r>
              <a:rPr lang="tr-TR" dirty="0" smtClean="0"/>
              <a:t>      </a:t>
            </a:r>
            <a:r>
              <a:rPr lang="tr-TR" dirty="0" smtClean="0">
                <a:solidFill>
                  <a:srgbClr val="7030A0"/>
                </a:solidFill>
              </a:rPr>
              <a:t>C79.3</a:t>
            </a:r>
            <a:r>
              <a:rPr lang="tr-TR" dirty="0" smtClean="0"/>
              <a:t> </a:t>
            </a:r>
            <a:r>
              <a:rPr lang="tr-TR" dirty="0"/>
              <a:t>Beyin ve </a:t>
            </a:r>
            <a:r>
              <a:rPr lang="tr-TR" dirty="0" err="1"/>
              <a:t>serebral</a:t>
            </a:r>
            <a:r>
              <a:rPr lang="tr-TR" dirty="0"/>
              <a:t> </a:t>
            </a:r>
            <a:r>
              <a:rPr lang="tr-TR" dirty="0" err="1"/>
              <a:t>meninkslerin</a:t>
            </a:r>
            <a:r>
              <a:rPr lang="tr-TR" dirty="0"/>
              <a:t> </a:t>
            </a:r>
            <a:r>
              <a:rPr lang="tr-TR" dirty="0" err="1"/>
              <a:t>sekonder</a:t>
            </a:r>
            <a:r>
              <a:rPr lang="tr-TR" dirty="0"/>
              <a:t> habis neoplazması</a:t>
            </a:r>
          </a:p>
          <a:p>
            <a:pPr eaLnBrk="1" hangingPunct="1">
              <a:buFont typeface="Arial" charset="0"/>
              <a:buNone/>
            </a:pPr>
            <a:r>
              <a:rPr lang="tr-TR" dirty="0"/>
              <a:t>		</a:t>
            </a:r>
            <a:r>
              <a:rPr lang="tr-TR" dirty="0" smtClean="0"/>
              <a:t>      </a:t>
            </a:r>
            <a:r>
              <a:rPr lang="tr-TR" dirty="0" smtClean="0">
                <a:solidFill>
                  <a:srgbClr val="7030A0"/>
                </a:solidFill>
              </a:rPr>
              <a:t>M8140/6</a:t>
            </a:r>
            <a:r>
              <a:rPr lang="tr-TR" dirty="0" smtClean="0">
                <a:solidFill>
                  <a:srgbClr val="66FF33"/>
                </a:solidFill>
              </a:rPr>
              <a:t> </a:t>
            </a:r>
            <a:r>
              <a:rPr lang="tr-TR" dirty="0" err="1"/>
              <a:t>Adenokarsinom</a:t>
            </a:r>
            <a:r>
              <a:rPr lang="tr-TR" dirty="0"/>
              <a:t> </a:t>
            </a:r>
            <a:r>
              <a:rPr lang="tr-TR" dirty="0" err="1" smtClean="0"/>
              <a:t>metastatik</a:t>
            </a:r>
            <a:r>
              <a:rPr lang="tr-TR" dirty="0"/>
              <a:t> </a:t>
            </a:r>
            <a:r>
              <a:rPr lang="tr-TR" dirty="0" smtClean="0"/>
              <a:t>NOS/</a:t>
            </a:r>
            <a:r>
              <a:rPr lang="tr-TR" dirty="0" err="1" smtClean="0"/>
              <a:t>sekonder</a:t>
            </a:r>
            <a:endParaRPr lang="tr-TR" dirty="0">
              <a:solidFill>
                <a:srgbClr val="66FF33"/>
              </a:solidFill>
            </a:endParaRPr>
          </a:p>
          <a:p>
            <a:pPr eaLnBrk="1" hangingPunct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75038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19</a:t>
            </a:fld>
            <a:endParaRPr lang="tr-TR"/>
          </a:p>
        </p:txBody>
      </p:sp>
      <p:sp>
        <p:nvSpPr>
          <p:cNvPr id="75777" name="Rectangle 2"/>
          <p:cNvSpPr>
            <a:spLocks noGrp="1"/>
          </p:cNvSpPr>
          <p:nvPr>
            <p:ph type="title" idx="4294967295"/>
          </p:nvPr>
        </p:nvSpPr>
        <p:spPr>
          <a:xfrm>
            <a:off x="1043608" y="274638"/>
            <a:ext cx="7185992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4200" dirty="0" err="1">
                <a:solidFill>
                  <a:srgbClr val="FF0000"/>
                </a:solidFill>
              </a:rPr>
              <a:t>Neoplazilerle</a:t>
            </a:r>
            <a:r>
              <a:rPr lang="tr-TR" sz="4200" dirty="0">
                <a:solidFill>
                  <a:srgbClr val="FF0000"/>
                </a:solidFill>
              </a:rPr>
              <a:t> İlişkili Komplikasyonlar</a:t>
            </a:r>
          </a:p>
        </p:txBody>
      </p:sp>
      <p:sp>
        <p:nvSpPr>
          <p:cNvPr id="75778" name="Rectangle 3"/>
          <p:cNvSpPr>
            <a:spLocks noGrp="1"/>
          </p:cNvSpPr>
          <p:nvPr>
            <p:ph type="body" idx="4294967295"/>
          </p:nvPr>
        </p:nvSpPr>
        <p:spPr>
          <a:xfrm>
            <a:off x="971600" y="1600200"/>
            <a:ext cx="7776864" cy="5257800"/>
          </a:xfrm>
        </p:spPr>
        <p:txBody>
          <a:bodyPr/>
          <a:lstStyle/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Hastalar bilinen bir </a:t>
            </a:r>
            <a:r>
              <a:rPr lang="tr-TR" dirty="0" err="1"/>
              <a:t>neoplazinin</a:t>
            </a:r>
            <a:r>
              <a:rPr lang="tr-TR" dirty="0"/>
              <a:t> spesifik komplikasyonlarının tedavisi için yatırıldığı zaman, komplikasyon için kod </a:t>
            </a:r>
            <a:r>
              <a:rPr lang="tr-TR" dirty="0" err="1"/>
              <a:t>Pdx’tir</a:t>
            </a:r>
            <a:r>
              <a:rPr lang="tr-TR" dirty="0"/>
              <a:t> ve </a:t>
            </a:r>
            <a:r>
              <a:rPr lang="tr-TR" dirty="0" err="1"/>
              <a:t>malignite</a:t>
            </a:r>
            <a:r>
              <a:rPr lang="tr-TR" dirty="0"/>
              <a:t> </a:t>
            </a:r>
            <a:r>
              <a:rPr lang="tr-TR" dirty="0" err="1"/>
              <a:t>Adx’tir</a:t>
            </a:r>
            <a:endParaRPr lang="tr-TR" dirty="0"/>
          </a:p>
          <a:p>
            <a:pPr lvl="1" eaLnBrk="1" hangingPunct="1">
              <a:buClr>
                <a:srgbClr val="66FF33"/>
              </a:buClr>
              <a:buFont typeface="Arial" charset="0"/>
              <a:buNone/>
            </a:pPr>
            <a:endParaRPr lang="tr-TR" dirty="0"/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İstisna: Komplikasyon bir yıldız kodu olduğu zaman, hançer/yıldız kurallarını uygulamalısınız.</a:t>
            </a:r>
          </a:p>
        </p:txBody>
      </p:sp>
    </p:spTree>
    <p:extLst>
      <p:ext uri="{BB962C8B-B14F-4D97-AF65-F5344CB8AC3E}">
        <p14:creationId xmlns:p14="http://schemas.microsoft.com/office/powerpoint/2010/main" val="3106536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2</a:t>
            </a:fld>
            <a:endParaRPr lang="tr-TR"/>
          </a:p>
        </p:txBody>
      </p:sp>
      <p:sp>
        <p:nvSpPr>
          <p:cNvPr id="50177" name="1 Başlık"/>
          <p:cNvSpPr>
            <a:spLocks noGrp="1"/>
          </p:cNvSpPr>
          <p:nvPr>
            <p:ph type="title" idx="4294967295"/>
          </p:nvPr>
        </p:nvSpPr>
        <p:spPr>
          <a:xfrm>
            <a:off x="899592" y="274638"/>
            <a:ext cx="7330008" cy="1143000"/>
          </a:xfrm>
        </p:spPr>
        <p:txBody>
          <a:bodyPr/>
          <a:lstStyle/>
          <a:p>
            <a:pPr algn="ctr" eaLnBrk="1" hangingPunct="1"/>
            <a:r>
              <a:rPr lang="tr-TR" dirty="0">
                <a:solidFill>
                  <a:srgbClr val="FF0000"/>
                </a:solidFill>
              </a:rPr>
              <a:t>2) Anatomik Bölge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971600" y="1600200"/>
            <a:ext cx="7920880" cy="5068888"/>
          </a:xfrm>
        </p:spPr>
        <p:txBody>
          <a:bodyPr rtlCol="0">
            <a:normAutofit fontScale="85000" lnSpcReduction="10000"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kern="1200" dirty="0">
                <a:latin typeface="+mn-lt"/>
                <a:ea typeface="+mn-ea"/>
                <a:cs typeface="+mn-cs"/>
              </a:rPr>
              <a:t>Tümörün tutunduğu yeri mümkün olduğunca açık ve detaylı olarak tanımlamak için  </a:t>
            </a:r>
            <a:r>
              <a:rPr lang="tr-TR" kern="1200" dirty="0" smtClean="0">
                <a:latin typeface="+mn-lt"/>
                <a:ea typeface="+mn-ea"/>
                <a:cs typeface="+mn-cs"/>
              </a:rPr>
              <a:t>kullanılırlar. Tanımlanmamış </a:t>
            </a:r>
            <a:r>
              <a:rPr lang="tr-TR" kern="1200" dirty="0">
                <a:latin typeface="+mn-lt"/>
                <a:ea typeface="+mn-ea"/>
                <a:cs typeface="+mn-cs"/>
              </a:rPr>
              <a:t>kodları kesinlikle bilgi elde edilemediği durumlar dışında kullanılmamalıdır.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kern="1200" dirty="0">
                <a:latin typeface="+mn-lt"/>
                <a:ea typeface="+mn-ea"/>
                <a:cs typeface="+mn-cs"/>
              </a:rPr>
              <a:t> 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kern="1200" dirty="0">
                <a:solidFill>
                  <a:srgbClr val="66FF33"/>
                </a:solidFill>
                <a:latin typeface="+mn-lt"/>
                <a:ea typeface="+mn-ea"/>
                <a:cs typeface="+mn-cs"/>
              </a:rPr>
              <a:t>Örn:</a:t>
            </a:r>
            <a:r>
              <a:rPr lang="tr-TR" kern="1200" dirty="0">
                <a:latin typeface="+mn-lt"/>
                <a:ea typeface="+mn-ea"/>
                <a:cs typeface="+mn-cs"/>
              </a:rPr>
              <a:t> Göğüste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malign</a:t>
            </a:r>
            <a:r>
              <a:rPr lang="tr-TR" kern="1200" dirty="0">
                <a:latin typeface="+mn-lt"/>
                <a:ea typeface="+mn-ea"/>
                <a:cs typeface="+mn-cs"/>
              </a:rPr>
              <a:t>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neoplazi</a:t>
            </a:r>
            <a:endParaRPr lang="tr-TR" kern="1200" dirty="0"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kern="1200" dirty="0">
                <a:latin typeface="+mn-lt"/>
                <a:ea typeface="+mn-ea"/>
                <a:cs typeface="+mn-cs"/>
              </a:rPr>
              <a:t>C50.0  Meme başı ve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areolanın</a:t>
            </a:r>
            <a:r>
              <a:rPr lang="tr-TR" kern="1200" dirty="0">
                <a:latin typeface="+mn-lt"/>
                <a:ea typeface="+mn-ea"/>
                <a:cs typeface="+mn-cs"/>
              </a:rPr>
              <a:t> habis neoplazması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kern="1200" dirty="0">
                <a:latin typeface="+mn-lt"/>
                <a:ea typeface="+mn-ea"/>
                <a:cs typeface="+mn-cs"/>
              </a:rPr>
              <a:t>C50.1  Memenin merkezi kısmının habis neoplazması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kern="1200" dirty="0">
                <a:latin typeface="+mn-lt"/>
                <a:ea typeface="+mn-ea"/>
                <a:cs typeface="+mn-cs"/>
              </a:rPr>
              <a:t>C50.2  Memenin üst-iç kadranının habis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neopazması</a:t>
            </a:r>
            <a:endParaRPr lang="tr-TR" kern="1200" dirty="0"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tr-TR" kern="1200" dirty="0"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kern="1200" dirty="0">
                <a:latin typeface="+mn-lt"/>
                <a:ea typeface="+mn-ea"/>
                <a:cs typeface="+mn-cs"/>
              </a:rPr>
              <a:t>	Özellikle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primer</a:t>
            </a:r>
            <a:r>
              <a:rPr lang="tr-TR" kern="1200" dirty="0">
                <a:latin typeface="+mn-lt"/>
                <a:ea typeface="+mn-ea"/>
                <a:cs typeface="+mn-cs"/>
              </a:rPr>
              <a:t>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malign</a:t>
            </a:r>
            <a:r>
              <a:rPr lang="tr-TR" kern="1200" dirty="0">
                <a:latin typeface="+mn-lt"/>
                <a:ea typeface="+mn-ea"/>
                <a:cs typeface="+mn-cs"/>
              </a:rPr>
              <a:t>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neoplazilerde</a:t>
            </a:r>
            <a:r>
              <a:rPr lang="tr-TR" kern="1200" dirty="0">
                <a:latin typeface="+mn-lt"/>
                <a:ea typeface="+mn-ea"/>
                <a:cs typeface="+mn-cs"/>
              </a:rPr>
              <a:t> bölge açıkça belirtilmeli ve kodlanmalıdır.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Sekonder</a:t>
            </a:r>
            <a:r>
              <a:rPr lang="tr-TR" kern="1200" dirty="0">
                <a:latin typeface="+mn-lt"/>
                <a:ea typeface="+mn-ea"/>
                <a:cs typeface="+mn-cs"/>
              </a:rPr>
              <a:t> </a:t>
            </a:r>
            <a:r>
              <a:rPr lang="tr-TR" kern="1200" dirty="0" err="1">
                <a:latin typeface="+mn-lt"/>
                <a:ea typeface="+mn-ea"/>
                <a:cs typeface="+mn-cs"/>
              </a:rPr>
              <a:t>neoplazilerde</a:t>
            </a:r>
            <a:r>
              <a:rPr lang="tr-TR" kern="1200" dirty="0">
                <a:latin typeface="+mn-lt"/>
                <a:ea typeface="+mn-ea"/>
                <a:cs typeface="+mn-cs"/>
              </a:rPr>
              <a:t> bölgeler daha az spesifiktir.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kern="1200" dirty="0"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8589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20</a:t>
            </a:fld>
            <a:endParaRPr lang="tr-TR"/>
          </a:p>
        </p:txBody>
      </p:sp>
      <p:sp>
        <p:nvSpPr>
          <p:cNvPr id="76801" name="Rectangle 2"/>
          <p:cNvSpPr>
            <a:spLocks noGrp="1"/>
          </p:cNvSpPr>
          <p:nvPr>
            <p:ph type="title" idx="4294967295"/>
          </p:nvPr>
        </p:nvSpPr>
        <p:spPr>
          <a:xfrm>
            <a:off x="971600" y="274638"/>
            <a:ext cx="7704856" cy="1143000"/>
          </a:xfrm>
        </p:spPr>
        <p:txBody>
          <a:bodyPr/>
          <a:lstStyle/>
          <a:p>
            <a:pPr algn="ctr" eaLnBrk="1" hangingPunct="1"/>
            <a:r>
              <a:rPr lang="tr-TR" b="1" dirty="0" smtClean="0">
                <a:solidFill>
                  <a:srgbClr val="FF0000"/>
                </a:solidFill>
              </a:rPr>
              <a:t>Radyoterapi (0229 )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76802" name="Rectangle 3"/>
          <p:cNvSpPr>
            <a:spLocks noGrp="1"/>
          </p:cNvSpPr>
          <p:nvPr>
            <p:ph type="body" idx="4294967295"/>
          </p:nvPr>
        </p:nvSpPr>
        <p:spPr>
          <a:xfrm>
            <a:off x="971600" y="1600200"/>
            <a:ext cx="7920880" cy="5257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900" dirty="0"/>
              <a:t>Habis durumlar nedeniyle radyoterapi gören, </a:t>
            </a:r>
            <a:r>
              <a:rPr lang="tr-TR" sz="2900" b="1" dirty="0"/>
              <a:t>birden fazla gün </a:t>
            </a:r>
            <a:r>
              <a:rPr lang="tr-TR" sz="2900" dirty="0"/>
              <a:t>için hastaneye yatırılan hastaların (bir başka deyişle, yatış tarihlerinden sonraki bir tarihte taburcu edilen hastalar) habis durumu ana tanı olarak sıralanmalı ve [1786] ila [1799] </a:t>
            </a:r>
            <a:r>
              <a:rPr lang="tr-TR" sz="2900" i="1" dirty="0"/>
              <a:t>Radyasyon onkoloji prosedürleri </a:t>
            </a:r>
            <a:r>
              <a:rPr lang="tr-TR" sz="2900" dirty="0"/>
              <a:t>bloklarından uygun radyasyon onkoloji prosedürü kodu ile kodlanmalıdır.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900" dirty="0"/>
              <a:t> Herhangi bir </a:t>
            </a:r>
            <a:r>
              <a:rPr lang="tr-TR" sz="2900" b="1" dirty="0"/>
              <a:t>günlük </a:t>
            </a:r>
            <a:r>
              <a:rPr lang="tr-TR" sz="2900" dirty="0"/>
              <a:t>radyoterapi yatışının (aynı gün hastaneye yatırma ve taburcu etme) olması halinde, Avustralya standartlarından farklı olarak ülkemiz için geliştirdiğimiz </a:t>
            </a:r>
            <a:r>
              <a:rPr lang="tr-TR" sz="2900" dirty="0" err="1">
                <a:solidFill>
                  <a:srgbClr val="7030A0"/>
                </a:solidFill>
              </a:rPr>
              <a:t>İBaG</a:t>
            </a:r>
            <a:r>
              <a:rPr lang="tr-TR" sz="2900" dirty="0">
                <a:solidFill>
                  <a:srgbClr val="7030A0"/>
                </a:solidFill>
              </a:rPr>
              <a:t> grubu içerisinde yapılan her seans için bir frekans olarak girilecektir.</a:t>
            </a:r>
          </a:p>
        </p:txBody>
      </p:sp>
    </p:spTree>
    <p:extLst>
      <p:ext uri="{BB962C8B-B14F-4D97-AF65-F5344CB8AC3E}">
        <p14:creationId xmlns:p14="http://schemas.microsoft.com/office/powerpoint/2010/main" val="3330318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21</a:t>
            </a:fld>
            <a:endParaRPr lang="tr-TR"/>
          </a:p>
        </p:txBody>
      </p:sp>
      <p:sp>
        <p:nvSpPr>
          <p:cNvPr id="77825" name="Rectangle 2"/>
          <p:cNvSpPr>
            <a:spLocks noGrp="1"/>
          </p:cNvSpPr>
          <p:nvPr>
            <p:ph type="title" idx="4294967295"/>
          </p:nvPr>
        </p:nvSpPr>
        <p:spPr>
          <a:xfrm>
            <a:off x="755576" y="274638"/>
            <a:ext cx="7992888" cy="1143000"/>
          </a:xfrm>
        </p:spPr>
        <p:txBody>
          <a:bodyPr/>
          <a:lstStyle/>
          <a:p>
            <a:pPr algn="ctr" eaLnBrk="1" hangingPunct="1"/>
            <a:r>
              <a:rPr lang="tr-TR" b="1" dirty="0" smtClean="0">
                <a:solidFill>
                  <a:srgbClr val="FF0000"/>
                </a:solidFill>
              </a:rPr>
              <a:t>Kemoterapi (0044)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77826" name="Rectangle 3"/>
          <p:cNvSpPr>
            <a:spLocks noGrp="1"/>
          </p:cNvSpPr>
          <p:nvPr>
            <p:ph type="body" idx="4294967295"/>
          </p:nvPr>
        </p:nvSpPr>
        <p:spPr>
          <a:xfrm>
            <a:off x="971600" y="1412875"/>
            <a:ext cx="7776864" cy="54451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b="1" dirty="0" smtClean="0">
                <a:solidFill>
                  <a:srgbClr val="7030A0"/>
                </a:solidFill>
              </a:rPr>
              <a:t>Neoplazma kemoterapisi için günlük bakım epizotları:</a:t>
            </a:r>
            <a:r>
              <a:rPr lang="tr-TR" sz="2800" dirty="0" smtClean="0">
                <a:solidFill>
                  <a:srgbClr val="7030A0"/>
                </a:solidFill>
              </a:rPr>
              <a:t> </a:t>
            </a:r>
            <a:r>
              <a:rPr lang="tr-TR" sz="2800" dirty="0" smtClean="0"/>
              <a:t>Hastanın aynı gün hastaneye yatırılıp taburcu edildiği, neoplazma veya neoplazma ile ilişkili bir duruma yönelik </a:t>
            </a:r>
            <a:r>
              <a:rPr lang="tr-TR" sz="2800" dirty="0" smtClean="0">
                <a:solidFill>
                  <a:srgbClr val="FF0000"/>
                </a:solidFill>
              </a:rPr>
              <a:t>kemoterapi bakım epizotları için </a:t>
            </a:r>
            <a:r>
              <a:rPr lang="tr-TR" sz="2800" dirty="0" err="1" smtClean="0">
                <a:solidFill>
                  <a:srgbClr val="FF0000"/>
                </a:solidFill>
              </a:rPr>
              <a:t>İBaG</a:t>
            </a:r>
            <a:r>
              <a:rPr lang="tr-TR" sz="2800" dirty="0" smtClean="0">
                <a:solidFill>
                  <a:srgbClr val="FF0000"/>
                </a:solidFill>
              </a:rPr>
              <a:t> grubundan yapılan her seans başına bir frekans verilecektir.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b="1" dirty="0" smtClean="0">
                <a:solidFill>
                  <a:srgbClr val="7030A0"/>
                </a:solidFill>
              </a:rPr>
              <a:t>Neoplazma dışındaki durumlara yönelik kemoterapi için günlük bakım epizotları: </a:t>
            </a:r>
            <a:r>
              <a:rPr lang="tr-TR" sz="2800" dirty="0" smtClean="0"/>
              <a:t>Hastanın aynı gün hastaneye yatırılıp taburcu edildiği, neoplazma dışındaki durumlara yönelik kemoterapi bakım epizotları için aşağıdaki kodları atayın: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tr-TR" sz="2800" dirty="0" smtClean="0"/>
              <a:t>           • Duruma ilişkin bir kod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tr-TR" sz="2800" dirty="0" smtClean="0"/>
              <a:t>           • Uygun işlem kodu.</a:t>
            </a:r>
          </a:p>
          <a:p>
            <a:pPr eaLnBrk="1" hangingPunct="1">
              <a:lnSpc>
                <a:spcPct val="80000"/>
              </a:lnSpc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193227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22</a:t>
            </a:fld>
            <a:endParaRPr lang="tr-TR"/>
          </a:p>
        </p:txBody>
      </p:sp>
      <p:sp>
        <p:nvSpPr>
          <p:cNvPr id="79874" name="Rectangle 3"/>
          <p:cNvSpPr>
            <a:spLocks noGrp="1"/>
          </p:cNvSpPr>
          <p:nvPr>
            <p:ph type="body" idx="4294967295"/>
          </p:nvPr>
        </p:nvSpPr>
        <p:spPr>
          <a:xfrm>
            <a:off x="971600" y="1124744"/>
            <a:ext cx="7704856" cy="5256584"/>
          </a:xfrm>
        </p:spPr>
        <p:txBody>
          <a:bodyPr/>
          <a:lstStyle/>
          <a:p>
            <a:pPr eaLnBrk="1" hangingPunct="1">
              <a:buNone/>
            </a:pPr>
            <a:r>
              <a:rPr lang="tr-TR" b="1" dirty="0" smtClean="0">
                <a:solidFill>
                  <a:srgbClr val="7030A0"/>
                </a:solidFill>
              </a:rPr>
              <a:t>    Kemoterapi </a:t>
            </a:r>
            <a:r>
              <a:rPr lang="tr-TR" b="1" dirty="0">
                <a:solidFill>
                  <a:srgbClr val="7030A0"/>
                </a:solidFill>
              </a:rPr>
              <a:t>için birden fazla gün süren bakım epizotları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dirty="0"/>
              <a:t>Kemoterapi için birden fazla gün süren bakım epizotlarına, kemoterapi tedavisi gerektiren duruma ilişkin bir ana tanı kodu ve uygun işlem kodu atanmalıdır.</a:t>
            </a:r>
          </a:p>
        </p:txBody>
      </p:sp>
    </p:spTree>
    <p:extLst>
      <p:ext uri="{BB962C8B-B14F-4D97-AF65-F5344CB8AC3E}">
        <p14:creationId xmlns:p14="http://schemas.microsoft.com/office/powerpoint/2010/main" val="3857577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23</a:t>
            </a:fld>
            <a:endParaRPr lang="tr-TR"/>
          </a:p>
        </p:txBody>
      </p:sp>
      <p:sp>
        <p:nvSpPr>
          <p:cNvPr id="80897" name="Rectangle 2"/>
          <p:cNvSpPr>
            <a:spLocks noGrp="1"/>
          </p:cNvSpPr>
          <p:nvPr>
            <p:ph type="title" idx="4294967295"/>
          </p:nvPr>
        </p:nvSpPr>
        <p:spPr>
          <a:xfrm>
            <a:off x="827584" y="274638"/>
            <a:ext cx="7776864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4000" b="1" dirty="0"/>
              <a:t/>
            </a:r>
            <a:br>
              <a:rPr lang="tr-TR" sz="4000" b="1" dirty="0"/>
            </a:br>
            <a:r>
              <a:rPr lang="tr-TR" sz="4000" b="1" dirty="0">
                <a:solidFill>
                  <a:srgbClr val="FF0000"/>
                </a:solidFill>
              </a:rPr>
              <a:t>Kemoterapi işlem kodlaması</a:t>
            </a:r>
            <a:r>
              <a:rPr lang="tr-TR" sz="4000" b="1" dirty="0"/>
              <a:t/>
            </a:r>
            <a:br>
              <a:rPr lang="tr-TR" sz="4000" b="1" dirty="0"/>
            </a:br>
            <a:endParaRPr lang="tr-TR" sz="4000" b="1" dirty="0"/>
          </a:p>
        </p:txBody>
      </p:sp>
      <p:sp>
        <p:nvSpPr>
          <p:cNvPr id="80898" name="Rectangle 3"/>
          <p:cNvSpPr>
            <a:spLocks noGrp="1"/>
          </p:cNvSpPr>
          <p:nvPr>
            <p:ph type="body" idx="4294967295"/>
          </p:nvPr>
        </p:nvSpPr>
        <p:spPr>
          <a:xfrm>
            <a:off x="1043608" y="1600200"/>
            <a:ext cx="7560840" cy="478112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dirty="0"/>
              <a:t>Bir bakım epizodunda hastaya birkaç kez </a:t>
            </a:r>
            <a:r>
              <a:rPr lang="tr-TR" dirty="0" err="1"/>
              <a:t>farmakoterapi</a:t>
            </a:r>
            <a:r>
              <a:rPr lang="tr-TR" dirty="0"/>
              <a:t> uygulanması ve aynı işlem kodunun geçerli olması halinde, işlem kodunu yalnızca bir kez atayın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33026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24</a:t>
            </a:fld>
            <a:endParaRPr lang="tr-TR"/>
          </a:p>
        </p:txBody>
      </p:sp>
      <p:sp>
        <p:nvSpPr>
          <p:cNvPr id="81922" name="Rectangle 3"/>
          <p:cNvSpPr>
            <a:spLocks noGrp="1"/>
          </p:cNvSpPr>
          <p:nvPr>
            <p:ph type="body" idx="4294967295"/>
          </p:nvPr>
        </p:nvSpPr>
        <p:spPr>
          <a:xfrm>
            <a:off x="1043608" y="1052736"/>
            <a:ext cx="7704856" cy="547260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b="1" dirty="0" smtClean="0">
                <a:solidFill>
                  <a:srgbClr val="7030A0"/>
                </a:solidFill>
              </a:rPr>
              <a:t>Örnek :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tr-TR" sz="2800" b="1" dirty="0" smtClean="0"/>
              <a:t>    </a:t>
            </a:r>
            <a:r>
              <a:rPr lang="tr-TR" sz="2800" dirty="0"/>
              <a:t>Hasta, meme kanseri sebebiyle on iki günden uzun sürecek bir kemoterapi seyri için hastaneye yatırılmıştır. </a:t>
            </a:r>
            <a:r>
              <a:rPr lang="tr-TR" sz="2800" dirty="0" err="1"/>
              <a:t>İntravenöz</a:t>
            </a:r>
            <a:r>
              <a:rPr lang="tr-TR" sz="2800" dirty="0"/>
              <a:t> kemoterapi (5FU) uygulanmıştır.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tr-TR" sz="2800" dirty="0"/>
              <a:t> Neler kodlanmalıdır?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tr-TR" sz="2800" dirty="0"/>
              <a:t>               C50.- </a:t>
            </a:r>
            <a:r>
              <a:rPr lang="tr-TR" sz="2800" i="1" dirty="0"/>
              <a:t>Memenin habis neoplazması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tr-TR" sz="2800" dirty="0"/>
              <a:t>               M8010/3 </a:t>
            </a:r>
            <a:r>
              <a:rPr lang="tr-TR" sz="2800" i="1" dirty="0" err="1"/>
              <a:t>Karsinoma</a:t>
            </a:r>
            <a:r>
              <a:rPr lang="tr-TR" sz="2800" i="1" dirty="0"/>
              <a:t> NOS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tr-TR" sz="2800" dirty="0"/>
              <a:t>               96199-00 [1920] </a:t>
            </a:r>
            <a:r>
              <a:rPr lang="tr-TR" sz="2800" i="1" dirty="0" err="1"/>
              <a:t>İntravenöz</a:t>
            </a:r>
            <a:r>
              <a:rPr lang="tr-TR" sz="2800" i="1" dirty="0"/>
              <a:t> farmakolojik ajan uygulaması, </a:t>
            </a:r>
            <a:r>
              <a:rPr lang="tr-TR" sz="2800" i="1" dirty="0" err="1"/>
              <a:t>antineoplastik</a:t>
            </a:r>
            <a:r>
              <a:rPr lang="tr-TR" sz="2800" i="1" dirty="0"/>
              <a:t> ajan</a:t>
            </a:r>
          </a:p>
        </p:txBody>
      </p:sp>
    </p:spTree>
    <p:extLst>
      <p:ext uri="{BB962C8B-B14F-4D97-AF65-F5344CB8AC3E}">
        <p14:creationId xmlns:p14="http://schemas.microsoft.com/office/powerpoint/2010/main" val="1547459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19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819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819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819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819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819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2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25</a:t>
            </a:fld>
            <a:endParaRPr lang="tr-TR"/>
          </a:p>
        </p:txBody>
      </p:sp>
      <p:sp>
        <p:nvSpPr>
          <p:cNvPr id="82946" name="Rectangle 3"/>
          <p:cNvSpPr>
            <a:spLocks noGrp="1"/>
          </p:cNvSpPr>
          <p:nvPr>
            <p:ph type="body" idx="4294967295"/>
          </p:nvPr>
        </p:nvSpPr>
        <p:spPr>
          <a:xfrm>
            <a:off x="971600" y="764704"/>
            <a:ext cx="7776864" cy="5832648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tr-TR" b="1" dirty="0" smtClean="0">
                <a:solidFill>
                  <a:srgbClr val="7030A0"/>
                </a:solidFill>
              </a:rPr>
              <a:t>Örnek: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tr-TR" b="1" dirty="0" smtClean="0"/>
              <a:t>    </a:t>
            </a:r>
            <a:r>
              <a:rPr lang="tr-TR" dirty="0"/>
              <a:t>Hasta, prostat kanseri için günlük kemoterapi amacıyla hastaneye yatırılmıştır.Hastaya </a:t>
            </a:r>
            <a:r>
              <a:rPr lang="tr-TR" dirty="0" err="1"/>
              <a:t>intravenöz</a:t>
            </a:r>
            <a:r>
              <a:rPr lang="tr-TR" dirty="0"/>
              <a:t> </a:t>
            </a:r>
            <a:r>
              <a:rPr lang="tr-TR" dirty="0" err="1"/>
              <a:t>siklofosfamid</a:t>
            </a:r>
            <a:r>
              <a:rPr lang="tr-TR" dirty="0"/>
              <a:t> verilmiş ve hasta aynı gün taburcu edilmiştir.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tr-TR" dirty="0"/>
              <a:t>    Neler kodlanacaktır?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tr-TR" dirty="0"/>
              <a:t>    Bu hasta seansı </a:t>
            </a:r>
            <a:r>
              <a:rPr lang="tr-TR" b="1" dirty="0" err="1"/>
              <a:t>İBaG</a:t>
            </a:r>
            <a:r>
              <a:rPr lang="tr-TR" dirty="0"/>
              <a:t> içerisinde frekans olarak ele alınacak. TİG veri kodlaması yapılmayacaktır!!!!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tr-TR" dirty="0"/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51113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29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829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829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829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6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43608" y="0"/>
            <a:ext cx="7890080" cy="1417638"/>
          </a:xfrm>
        </p:spPr>
        <p:txBody>
          <a:bodyPr>
            <a:normAutofit/>
          </a:bodyPr>
          <a:lstStyle/>
          <a:p>
            <a:pPr algn="ctr"/>
            <a:r>
              <a:rPr lang="tr-TR" sz="2800" dirty="0" smtClean="0">
                <a:solidFill>
                  <a:srgbClr val="FF0000"/>
                </a:solidFill>
              </a:rPr>
              <a:t>Kan ve Kan Yapıcı Organların Hastalıkları ve </a:t>
            </a:r>
            <a:r>
              <a:rPr lang="tr-TR" sz="2800" dirty="0" err="1" smtClean="0">
                <a:solidFill>
                  <a:srgbClr val="FF0000"/>
                </a:solidFill>
              </a:rPr>
              <a:t>İmmün</a:t>
            </a:r>
            <a:r>
              <a:rPr lang="tr-TR" sz="2800" dirty="0" smtClean="0">
                <a:solidFill>
                  <a:srgbClr val="FF0000"/>
                </a:solidFill>
              </a:rPr>
              <a:t> Sistem İle İlgili Belirli Bozukluklar (D50-D89)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15616" y="1447800"/>
            <a:ext cx="7818072" cy="5410200"/>
          </a:xfrm>
        </p:spPr>
        <p:txBody>
          <a:bodyPr/>
          <a:lstStyle/>
          <a:p>
            <a:pPr lvl="1" eaLnBrk="1" hangingPunct="1">
              <a:buClr>
                <a:srgbClr val="00FF00"/>
              </a:buClr>
              <a:buSzTx/>
              <a:buFont typeface="Wingdings" pitchFamily="2" charset="2"/>
              <a:buChar char="Ø"/>
            </a:pPr>
            <a:r>
              <a:rPr lang="tr-TR" sz="3000" b="1" dirty="0" smtClean="0">
                <a:solidFill>
                  <a:srgbClr val="7030A0"/>
                </a:solidFill>
              </a:rPr>
              <a:t>Anemi (D50-D65)</a:t>
            </a:r>
          </a:p>
          <a:p>
            <a:pPr lvl="2" algn="just" eaLnBrk="1" hangingPunct="1">
              <a:buClr>
                <a:srgbClr val="00FF00"/>
              </a:buClr>
              <a:buSzTx/>
              <a:buFont typeface="Wingdings" pitchFamily="2" charset="2"/>
              <a:buChar char="Ø"/>
            </a:pPr>
            <a:r>
              <a:rPr lang="tr-TR" sz="3000" dirty="0" smtClean="0"/>
              <a:t>Hiçbir spesifik ACS (</a:t>
            </a:r>
            <a:r>
              <a:rPr lang="tr-TR" sz="3000" dirty="0" err="1" smtClean="0"/>
              <a:t>standartı</a:t>
            </a:r>
            <a:r>
              <a:rPr lang="tr-TR" sz="3000" dirty="0" smtClean="0"/>
              <a:t>) yoktur.</a:t>
            </a:r>
          </a:p>
          <a:p>
            <a:pPr lvl="2" algn="just" eaLnBrk="1" hangingPunct="1">
              <a:buClr>
                <a:srgbClr val="00FF00"/>
              </a:buClr>
              <a:buSzTx/>
              <a:buFont typeface="Wingdings" pitchFamily="2" charset="2"/>
              <a:buChar char="Ø"/>
            </a:pPr>
            <a:r>
              <a:rPr lang="tr-TR" sz="3000" dirty="0" smtClean="0"/>
              <a:t>Farklı anemi tipleri için farklı kodlar vardır. </a:t>
            </a:r>
          </a:p>
          <a:p>
            <a:pPr lvl="2" algn="just" eaLnBrk="1" hangingPunct="1">
              <a:buClr>
                <a:srgbClr val="00FF00"/>
              </a:buClr>
              <a:buSzTx/>
              <a:buFont typeface="Wingdings" pitchFamily="2" charset="2"/>
              <a:buChar char="Ø"/>
            </a:pPr>
            <a:r>
              <a:rPr lang="tr-TR" sz="3000" dirty="0" smtClean="0"/>
              <a:t>Kodlamadan önce anemi bir </a:t>
            </a:r>
            <a:r>
              <a:rPr lang="tr-TR" sz="3000" dirty="0" err="1" smtClean="0"/>
              <a:t>klinisyen</a:t>
            </a:r>
            <a:r>
              <a:rPr lang="tr-TR" sz="3000" dirty="0" smtClean="0"/>
              <a:t> tarafından belgelenmelidir </a:t>
            </a:r>
          </a:p>
          <a:p>
            <a:pPr lvl="2" algn="just" eaLnBrk="1" hangingPunct="1">
              <a:buClr>
                <a:srgbClr val="00FF00"/>
              </a:buClr>
              <a:buSzTx/>
              <a:buFont typeface="Wingdings" pitchFamily="2" charset="2"/>
              <a:buChar char="Ø"/>
            </a:pPr>
            <a:r>
              <a:rPr lang="tr-TR" sz="3000" dirty="0" smtClean="0"/>
              <a:t> </a:t>
            </a:r>
            <a:r>
              <a:rPr lang="tr-TR" sz="3000" dirty="0" smtClean="0">
                <a:solidFill>
                  <a:srgbClr val="FF0000"/>
                </a:solidFill>
              </a:rPr>
              <a:t>Anemiyi hemoglobin sonucuna göre kodlamayın.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75D151-8C9D-42CF-AB6D-126FF26B4EC1}" type="slidenum">
              <a:rPr lang="tr-TR" smtClean="0"/>
              <a:pPr>
                <a:defRPr/>
              </a:pPr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33062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/>
          <a:lstStyle/>
          <a:p>
            <a:pPr algn="ctr" eaLnBrk="1" hangingPunct="1"/>
            <a:r>
              <a:rPr lang="tr-TR" sz="4000" dirty="0" smtClean="0">
                <a:solidFill>
                  <a:srgbClr val="FF0000"/>
                </a:solidFill>
              </a:rPr>
              <a:t>Kan Transfüzyonları (ACS 0302)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1115616" y="1447800"/>
            <a:ext cx="7818072" cy="5149552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tr-TR" sz="2800" dirty="0" smtClean="0"/>
              <a:t>Kan nakilleri veya kan ürünlerinin </a:t>
            </a:r>
            <a:r>
              <a:rPr lang="tr-TR" sz="2800" dirty="0" err="1" smtClean="0"/>
              <a:t>infüzyonları</a:t>
            </a:r>
            <a:r>
              <a:rPr lang="tr-TR" sz="2800" dirty="0" smtClean="0"/>
              <a:t>, gerçekleştirildikleri </a:t>
            </a:r>
            <a:r>
              <a:rPr lang="tr-TR" sz="2800" b="1" dirty="0" smtClean="0"/>
              <a:t>her durumda </a:t>
            </a:r>
            <a:r>
              <a:rPr lang="tr-TR" sz="2800" dirty="0" smtClean="0"/>
              <a:t>kodlanmalıdır.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sz="2800" dirty="0" smtClean="0"/>
              <a:t>Aynı kan ürününün aynı bakım epizodunda birden fazla nakli yapılırsa, bu durum yalnızca tek prosedür kodu ile belirtilmelidir.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sz="2800" dirty="0" smtClean="0"/>
              <a:t>Bakım epizodunda birden  fazla tipte kan ürünü nakledilirse, bu farklı ürünler uygun kodlarla kodlanmalıdır.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3793C3-65AB-4CC2-9F39-7A6D5304EF3A}" type="slidenum">
              <a:rPr lang="tr-TR" smtClean="0"/>
              <a:pPr>
                <a:defRPr/>
              </a:pPr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2262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980728"/>
            <a:ext cx="7715200" cy="5616624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b="1" dirty="0" smtClean="0"/>
              <a:t>    </a:t>
            </a:r>
            <a:r>
              <a:rPr lang="tr-TR" sz="2800" b="1" dirty="0" smtClean="0">
                <a:solidFill>
                  <a:srgbClr val="7030A0"/>
                </a:solidFill>
              </a:rPr>
              <a:t>Örnek 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dirty="0" smtClean="0"/>
              <a:t>    Hastaya, bakım epizodunda üç kez paket hücre nakledilmiştir.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dirty="0" smtClean="0"/>
              <a:t>         Cevap: 13706-02 [1893] </a:t>
            </a:r>
            <a:r>
              <a:rPr lang="tr-TR" sz="2800" i="1" dirty="0" smtClean="0"/>
              <a:t>Paket hücre nakli, </a:t>
            </a:r>
            <a:r>
              <a:rPr lang="tr-TR" sz="2800" dirty="0" smtClean="0"/>
              <a:t>yalnızca bir kez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b="1" dirty="0" smtClean="0">
                <a:solidFill>
                  <a:srgbClr val="7030A0"/>
                </a:solidFill>
              </a:rPr>
              <a:t>    Örnek 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dirty="0" smtClean="0"/>
              <a:t>    Hastaya, bakım epizodunda paket hücre ve gama </a:t>
            </a:r>
            <a:r>
              <a:rPr lang="tr-TR" sz="2800" dirty="0" err="1" smtClean="0"/>
              <a:t>globulin</a:t>
            </a:r>
            <a:r>
              <a:rPr lang="tr-TR" sz="2800" dirty="0" smtClean="0"/>
              <a:t> nakledilmiştir.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dirty="0" smtClean="0"/>
              <a:t>    Cevap: 13706-02 [1893] </a:t>
            </a:r>
            <a:r>
              <a:rPr lang="tr-TR" sz="2800" i="1" dirty="0" smtClean="0"/>
              <a:t>Paket hücre nakli </a:t>
            </a:r>
            <a:r>
              <a:rPr lang="tr-TR" sz="2800" dirty="0" smtClean="0"/>
              <a:t>ve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dirty="0" smtClean="0"/>
              <a:t>                 13706-05 [1893] </a:t>
            </a:r>
            <a:r>
              <a:rPr lang="tr-TR" sz="2800" i="1" dirty="0" smtClean="0"/>
              <a:t>Gama </a:t>
            </a:r>
            <a:r>
              <a:rPr lang="tr-TR" sz="2800" i="1" dirty="0" err="1" smtClean="0"/>
              <a:t>globulin</a:t>
            </a:r>
            <a:r>
              <a:rPr lang="tr-TR" sz="2800" i="1" dirty="0" smtClean="0"/>
              <a:t> nakli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879776-202A-4728-8D8D-28E8A94F66AD}" type="slidenum">
              <a:rPr lang="tr-TR" smtClean="0"/>
              <a:pPr>
                <a:defRPr/>
              </a:pPr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8326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4000" dirty="0" smtClean="0">
                <a:solidFill>
                  <a:srgbClr val="FF0000"/>
                </a:solidFill>
              </a:rPr>
              <a:t>Anormal </a:t>
            </a:r>
            <a:r>
              <a:rPr lang="tr-TR" sz="4000" dirty="0" err="1" smtClean="0">
                <a:solidFill>
                  <a:srgbClr val="FF0000"/>
                </a:solidFill>
              </a:rPr>
              <a:t>Koagülasyon</a:t>
            </a:r>
            <a:r>
              <a:rPr lang="tr-TR" sz="4000" dirty="0" smtClean="0">
                <a:solidFill>
                  <a:srgbClr val="FF0000"/>
                </a:solidFill>
              </a:rPr>
              <a:t> Profili </a:t>
            </a:r>
            <a:br>
              <a:rPr lang="tr-TR" sz="4000" dirty="0" smtClean="0">
                <a:solidFill>
                  <a:srgbClr val="FF0000"/>
                </a:solidFill>
              </a:rPr>
            </a:br>
            <a:r>
              <a:rPr lang="tr-TR" sz="4000" dirty="0" smtClean="0">
                <a:solidFill>
                  <a:srgbClr val="FF0000"/>
                </a:solidFill>
              </a:rPr>
              <a:t>(</a:t>
            </a:r>
            <a:r>
              <a:rPr lang="tr-TR" sz="3200" dirty="0" smtClean="0">
                <a:solidFill>
                  <a:srgbClr val="FF0000"/>
                </a:solidFill>
              </a:rPr>
              <a:t>ACS 0303)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600200"/>
            <a:ext cx="8172400" cy="5257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dirty="0" err="1" smtClean="0"/>
              <a:t>Antikoagülan</a:t>
            </a:r>
            <a:r>
              <a:rPr lang="tr-TR" sz="2800" dirty="0" smtClean="0"/>
              <a:t> ajanları kullanan hastaların, </a:t>
            </a:r>
            <a:r>
              <a:rPr lang="tr-TR" sz="2800" dirty="0" err="1" smtClean="0"/>
              <a:t>antikoagülan</a:t>
            </a:r>
            <a:r>
              <a:rPr lang="tr-TR" sz="2800" dirty="0" smtClean="0"/>
              <a:t> (</a:t>
            </a:r>
            <a:r>
              <a:rPr lang="tr-TR" sz="2800" dirty="0" err="1" smtClean="0"/>
              <a:t>warfarin</a:t>
            </a:r>
            <a:r>
              <a:rPr lang="tr-TR" sz="2800" dirty="0" smtClean="0"/>
              <a:t>) düzeylerinin ameliyat öncesi veya sonrasında dengelenmesi için sıklıkla hastaneye yatmaları gerekir.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dirty="0" smtClean="0"/>
              <a:t>Hastaların </a:t>
            </a:r>
            <a:r>
              <a:rPr lang="tr-TR" sz="2800" dirty="0" err="1" smtClean="0"/>
              <a:t>antikoagülan</a:t>
            </a:r>
            <a:r>
              <a:rPr lang="tr-TR" sz="2800" dirty="0" smtClean="0"/>
              <a:t> düzeylerinin (örneğin; </a:t>
            </a:r>
            <a:r>
              <a:rPr lang="tr-TR" sz="2800" dirty="0" err="1" smtClean="0"/>
              <a:t>warfarin</a:t>
            </a:r>
            <a:r>
              <a:rPr lang="tr-TR" sz="2800" dirty="0" smtClean="0"/>
              <a:t>, </a:t>
            </a:r>
            <a:r>
              <a:rPr lang="tr-TR" sz="2800" dirty="0" err="1" smtClean="0"/>
              <a:t>heparin</a:t>
            </a:r>
            <a:r>
              <a:rPr lang="tr-TR" sz="2800" dirty="0" smtClean="0"/>
              <a:t>, </a:t>
            </a:r>
            <a:r>
              <a:rPr lang="tr-TR" sz="2800" dirty="0" err="1" smtClean="0"/>
              <a:t>clexane</a:t>
            </a:r>
            <a:r>
              <a:rPr lang="tr-TR" sz="2800" dirty="0" smtClean="0"/>
              <a:t> ve </a:t>
            </a:r>
            <a:r>
              <a:rPr lang="tr-TR" sz="2800" dirty="0" err="1" smtClean="0"/>
              <a:t>fragmin</a:t>
            </a:r>
            <a:r>
              <a:rPr lang="tr-TR" sz="2800" dirty="0" smtClean="0"/>
              <a:t>) cerrahi girişim öncesinde dengelenmesi amacıyla hastaneye yatırılmaları halinde veya bir hastanın hastanede yatış süresi </a:t>
            </a:r>
            <a:r>
              <a:rPr lang="tr-TR" sz="2800" dirty="0" err="1" smtClean="0"/>
              <a:t>postoperatif</a:t>
            </a:r>
            <a:r>
              <a:rPr lang="tr-TR" sz="2800" dirty="0" smtClean="0"/>
              <a:t> dengeleme amacıyla uzatıldığında </a:t>
            </a:r>
            <a:r>
              <a:rPr lang="tr-TR" sz="2800" dirty="0" smtClean="0">
                <a:solidFill>
                  <a:srgbClr val="FF0000"/>
                </a:solidFill>
              </a:rPr>
              <a:t>Z92.1 </a:t>
            </a:r>
            <a:r>
              <a:rPr lang="tr-TR" sz="2800" i="1" dirty="0" smtClean="0">
                <a:solidFill>
                  <a:srgbClr val="FF0000"/>
                </a:solidFill>
              </a:rPr>
              <a:t>Kişisel </a:t>
            </a:r>
            <a:r>
              <a:rPr lang="tr-TR" sz="2800" i="1" dirty="0" err="1" smtClean="0">
                <a:solidFill>
                  <a:srgbClr val="FF0000"/>
                </a:solidFill>
              </a:rPr>
              <a:t>antikoagülan</a:t>
            </a:r>
            <a:r>
              <a:rPr lang="tr-TR" sz="2800" i="1" dirty="0" smtClean="0">
                <a:solidFill>
                  <a:srgbClr val="FF0000"/>
                </a:solidFill>
              </a:rPr>
              <a:t> uzun dönem (mevcut) kullanımı </a:t>
            </a:r>
            <a:r>
              <a:rPr lang="tr-TR" sz="2800" i="1" dirty="0" err="1" smtClean="0">
                <a:solidFill>
                  <a:srgbClr val="FF0000"/>
                </a:solidFill>
              </a:rPr>
              <a:t>öyküsü</a:t>
            </a:r>
            <a:r>
              <a:rPr lang="tr-TR" sz="2800" dirty="0" err="1" smtClean="0">
                <a:solidFill>
                  <a:srgbClr val="FF0000"/>
                </a:solidFill>
              </a:rPr>
              <a:t>’nü</a:t>
            </a:r>
            <a:r>
              <a:rPr lang="tr-TR" sz="2800" dirty="0" smtClean="0">
                <a:solidFill>
                  <a:srgbClr val="FF0000"/>
                </a:solidFill>
              </a:rPr>
              <a:t> </a:t>
            </a:r>
            <a:r>
              <a:rPr lang="tr-TR" sz="2800" dirty="0" smtClean="0"/>
              <a:t>ek kod olarak atayın.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831AB0-32C2-4949-801E-ADE1839C7985}" type="slidenum">
              <a:rPr lang="tr-TR" smtClean="0"/>
              <a:pPr>
                <a:defRPr/>
              </a:pPr>
              <a:t>29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5022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3</a:t>
            </a:fld>
            <a:endParaRPr lang="tr-TR"/>
          </a:p>
        </p:txBody>
      </p:sp>
      <p:sp>
        <p:nvSpPr>
          <p:cNvPr id="57345" name="Rectangle 2"/>
          <p:cNvSpPr>
            <a:spLocks noGrp="1"/>
          </p:cNvSpPr>
          <p:nvPr>
            <p:ph type="title" idx="4294967295"/>
          </p:nvPr>
        </p:nvSpPr>
        <p:spPr>
          <a:xfrm>
            <a:off x="971600" y="274638"/>
            <a:ext cx="7704856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b="1" dirty="0" err="1" smtClean="0">
                <a:solidFill>
                  <a:srgbClr val="FF0000"/>
                </a:solidFill>
              </a:rPr>
              <a:t>Malignitenin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Rekürensi</a:t>
            </a:r>
            <a:r>
              <a:rPr lang="tr-TR" b="1" dirty="0" smtClean="0">
                <a:solidFill>
                  <a:srgbClr val="FF0000"/>
                </a:solidFill>
              </a:rPr>
              <a:t> (0237)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57346" name="Rectangle 3"/>
          <p:cNvSpPr>
            <a:spLocks noGrp="1"/>
          </p:cNvSpPr>
          <p:nvPr>
            <p:ph type="body" idx="4294967295"/>
          </p:nvPr>
        </p:nvSpPr>
        <p:spPr>
          <a:xfrm>
            <a:off x="971600" y="1600200"/>
            <a:ext cx="7920880" cy="5257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dirty="0"/>
              <a:t>Daha önce yok edilmiş olan </a:t>
            </a:r>
            <a:r>
              <a:rPr lang="tr-TR" sz="2800" dirty="0" err="1"/>
              <a:t>primer</a:t>
            </a:r>
            <a:r>
              <a:rPr lang="tr-TR" sz="2800" dirty="0"/>
              <a:t> </a:t>
            </a:r>
            <a:r>
              <a:rPr lang="tr-TR" sz="2800" dirty="0" err="1"/>
              <a:t>malignite</a:t>
            </a:r>
            <a:r>
              <a:rPr lang="tr-TR" sz="2800" dirty="0"/>
              <a:t> yinelemişse, C00-C75’ten uygun kodu kullanarak </a:t>
            </a:r>
            <a:r>
              <a:rPr lang="tr-TR" sz="2800" b="1" dirty="0"/>
              <a:t>ilk </a:t>
            </a:r>
            <a:r>
              <a:rPr lang="tr-TR" sz="2800" b="1" dirty="0" err="1"/>
              <a:t>primer</a:t>
            </a:r>
            <a:r>
              <a:rPr lang="tr-TR" sz="2800" b="1" dirty="0"/>
              <a:t> bölgeyi kodlayın</a:t>
            </a:r>
            <a:r>
              <a:rPr lang="tr-TR" sz="2800" dirty="0"/>
              <a:t>. Belirtilen </a:t>
            </a:r>
            <a:r>
              <a:rPr lang="tr-TR" sz="2800" dirty="0" err="1"/>
              <a:t>sekonder</a:t>
            </a:r>
            <a:r>
              <a:rPr lang="tr-TR" sz="2800" dirty="0"/>
              <a:t> bölgeleri de kodlayın.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tr-TR" sz="2800" b="1" dirty="0" smtClean="0"/>
              <a:t>     </a:t>
            </a:r>
            <a:r>
              <a:rPr lang="tr-TR" sz="2800" b="1" dirty="0" smtClean="0">
                <a:solidFill>
                  <a:srgbClr val="7030A0"/>
                </a:solidFill>
              </a:rPr>
              <a:t>Örnek :</a:t>
            </a:r>
            <a:endParaRPr lang="tr-TR" sz="2800" b="1" dirty="0">
              <a:solidFill>
                <a:srgbClr val="7030A0"/>
              </a:solidFill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tr-TR" sz="2800" dirty="0" smtClean="0"/>
              <a:t>     Hastaya </a:t>
            </a:r>
            <a:r>
              <a:rPr lang="tr-TR" sz="2800" dirty="0"/>
              <a:t>1996’da </a:t>
            </a:r>
            <a:r>
              <a:rPr lang="tr-TR" sz="2800" dirty="0" err="1"/>
              <a:t>karsinoma</a:t>
            </a:r>
            <a:r>
              <a:rPr lang="tr-TR" sz="2800" dirty="0"/>
              <a:t> sebebiyle bir </a:t>
            </a:r>
            <a:r>
              <a:rPr lang="tr-TR" sz="2800" dirty="0" err="1"/>
              <a:t>sigmoid</a:t>
            </a:r>
            <a:r>
              <a:rPr lang="tr-TR" sz="2800" dirty="0"/>
              <a:t> </a:t>
            </a:r>
            <a:r>
              <a:rPr lang="tr-TR" sz="2800" dirty="0" err="1"/>
              <a:t>kolektomi</a:t>
            </a:r>
            <a:r>
              <a:rPr lang="tr-TR" sz="2800" dirty="0"/>
              <a:t> yapılmıştır; bugün, </a:t>
            </a:r>
            <a:r>
              <a:rPr lang="tr-TR" sz="2800" dirty="0" err="1"/>
              <a:t>karsinoma</a:t>
            </a:r>
            <a:r>
              <a:rPr lang="tr-TR" sz="2800" dirty="0"/>
              <a:t> rektumda yinelemektedir.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tr-TR" sz="2800" dirty="0" smtClean="0"/>
              <a:t>      Kodlar</a:t>
            </a:r>
            <a:r>
              <a:rPr lang="tr-TR" sz="2800" dirty="0"/>
              <a:t>: C18.7 </a:t>
            </a:r>
            <a:r>
              <a:rPr lang="tr-TR" sz="2800" i="1" dirty="0" err="1"/>
              <a:t>Sigmoid</a:t>
            </a:r>
            <a:r>
              <a:rPr lang="tr-TR" sz="2800" i="1" dirty="0"/>
              <a:t> kolonun habis neoplazması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tr-TR" sz="2800" dirty="0"/>
              <a:t>                  M8010/3 </a:t>
            </a:r>
            <a:r>
              <a:rPr lang="tr-TR" sz="2800" i="1" dirty="0" err="1"/>
              <a:t>Karsinoma</a:t>
            </a:r>
            <a:r>
              <a:rPr lang="tr-TR" sz="2800" i="1" dirty="0"/>
              <a:t> NOS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tr-TR" sz="2800" i="1" dirty="0"/>
              <a:t>                  +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tr-TR" sz="2800" i="1" dirty="0"/>
              <a:t>                  rektumdaki </a:t>
            </a:r>
            <a:r>
              <a:rPr lang="tr-TR" sz="2800" i="1" dirty="0" err="1"/>
              <a:t>karsinoma</a:t>
            </a:r>
            <a:r>
              <a:rPr lang="tr-TR" sz="2800" i="1" dirty="0"/>
              <a:t> da ek tanı olarak kodlanacak</a:t>
            </a:r>
          </a:p>
        </p:txBody>
      </p:sp>
    </p:spTree>
    <p:extLst>
      <p:ext uri="{BB962C8B-B14F-4D97-AF65-F5344CB8AC3E}">
        <p14:creationId xmlns:p14="http://schemas.microsoft.com/office/powerpoint/2010/main" val="3461384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1447800"/>
            <a:ext cx="789008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dirty="0" smtClean="0"/>
              <a:t>Hastaların aşağıdaki durumlar için hastaneye yatırılması ve tedavi görmesi halinde: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2800" dirty="0" smtClean="0"/>
              <a:t>        • kararsız INR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2800" dirty="0" smtClean="0"/>
              <a:t>        • aşırı </a:t>
            </a:r>
            <a:r>
              <a:rPr lang="tr-TR" sz="2800" dirty="0" err="1" smtClean="0"/>
              <a:t>warfarinizasyon</a:t>
            </a:r>
            <a:endParaRPr lang="tr-TR" sz="28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2800" dirty="0" smtClean="0"/>
              <a:t>        • uzamış kanama süresi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2800" dirty="0" smtClean="0"/>
              <a:t>        • anormal kanama süresi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dirty="0" smtClean="0">
                <a:solidFill>
                  <a:srgbClr val="FF0000"/>
                </a:solidFill>
              </a:rPr>
              <a:t>D68.3 </a:t>
            </a:r>
            <a:r>
              <a:rPr lang="tr-TR" sz="2800" i="1" dirty="0" smtClean="0">
                <a:solidFill>
                  <a:srgbClr val="FF0000"/>
                </a:solidFill>
              </a:rPr>
              <a:t>Dolaşımdaki </a:t>
            </a:r>
            <a:r>
              <a:rPr lang="tr-TR" sz="2800" i="1" dirty="0" err="1" smtClean="0">
                <a:solidFill>
                  <a:srgbClr val="FF0000"/>
                </a:solidFill>
              </a:rPr>
              <a:t>antikoagülanlara</a:t>
            </a:r>
            <a:r>
              <a:rPr lang="tr-TR" sz="2800" i="1" dirty="0" smtClean="0">
                <a:solidFill>
                  <a:srgbClr val="FF0000"/>
                </a:solidFill>
              </a:rPr>
              <a:t> bağlı </a:t>
            </a:r>
            <a:r>
              <a:rPr lang="tr-TR" sz="2800" i="1" dirty="0" err="1" smtClean="0">
                <a:solidFill>
                  <a:srgbClr val="FF0000"/>
                </a:solidFill>
              </a:rPr>
              <a:t>hemorajik</a:t>
            </a:r>
            <a:r>
              <a:rPr lang="tr-TR" sz="2800" i="1" dirty="0" smtClean="0">
                <a:solidFill>
                  <a:srgbClr val="FF0000"/>
                </a:solidFill>
              </a:rPr>
              <a:t> </a:t>
            </a:r>
            <a:r>
              <a:rPr lang="tr-TR" sz="2800" i="1" dirty="0" err="1" smtClean="0">
                <a:solidFill>
                  <a:srgbClr val="FF0000"/>
                </a:solidFill>
              </a:rPr>
              <a:t>bozukluk</a:t>
            </a:r>
            <a:r>
              <a:rPr lang="tr-TR" sz="2800" dirty="0" err="1" smtClean="0">
                <a:solidFill>
                  <a:srgbClr val="FF0000"/>
                </a:solidFill>
              </a:rPr>
              <a:t>’u</a:t>
            </a:r>
            <a:r>
              <a:rPr lang="tr-TR" sz="2800" dirty="0" smtClean="0">
                <a:solidFill>
                  <a:srgbClr val="FF0000"/>
                </a:solidFill>
              </a:rPr>
              <a:t> </a:t>
            </a:r>
            <a:r>
              <a:rPr lang="tr-TR" sz="2800" dirty="0" smtClean="0"/>
              <a:t>atayın.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dirty="0" smtClean="0"/>
              <a:t>Bir hasta yetersiz </a:t>
            </a:r>
            <a:r>
              <a:rPr lang="tr-TR" sz="2800" dirty="0" err="1" smtClean="0"/>
              <a:t>warfarinizasyon</a:t>
            </a:r>
            <a:r>
              <a:rPr lang="tr-TR" sz="2800" dirty="0" smtClean="0"/>
              <a:t> tedavisi için hastaneye yatırıldığında, D68.8 </a:t>
            </a:r>
            <a:r>
              <a:rPr lang="tr-TR" sz="2800" i="1" dirty="0" smtClean="0"/>
              <a:t>Diğer tanımlanmış </a:t>
            </a:r>
            <a:r>
              <a:rPr lang="tr-TR" sz="2800" i="1" dirty="0" err="1" smtClean="0"/>
              <a:t>koagülasyon</a:t>
            </a:r>
            <a:r>
              <a:rPr lang="tr-TR" sz="2800" i="1" dirty="0" smtClean="0"/>
              <a:t> </a:t>
            </a:r>
            <a:r>
              <a:rPr lang="tr-TR" sz="2800" i="1" dirty="0" err="1" smtClean="0"/>
              <a:t>bozuklukları</a:t>
            </a:r>
            <a:r>
              <a:rPr lang="tr-TR" sz="2800" dirty="0" err="1" smtClean="0"/>
              <a:t>’nı</a:t>
            </a:r>
            <a:r>
              <a:rPr lang="tr-TR" sz="2800" dirty="0" smtClean="0"/>
              <a:t> atayın.</a:t>
            </a:r>
          </a:p>
          <a:p>
            <a:pPr eaLnBrk="1" hangingPunct="1">
              <a:lnSpc>
                <a:spcPct val="80000"/>
              </a:lnSpc>
            </a:pPr>
            <a:endParaRPr lang="tr-TR" sz="28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B58B27-FA4B-4418-B6D0-04F5D7E81BE1}" type="slidenum">
              <a:rPr lang="tr-TR" smtClean="0"/>
              <a:pPr>
                <a:defRPr/>
              </a:pPr>
              <a:t>30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2362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908720"/>
            <a:ext cx="8100392" cy="594928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b="1" dirty="0" smtClean="0"/>
              <a:t>    </a:t>
            </a:r>
            <a:r>
              <a:rPr lang="tr-TR" sz="2400" b="1" dirty="0" smtClean="0">
                <a:solidFill>
                  <a:srgbClr val="7030A0"/>
                </a:solidFill>
              </a:rPr>
              <a:t>Örnek 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dirty="0" smtClean="0"/>
              <a:t>     Hasta uzun süredir </a:t>
            </a:r>
            <a:r>
              <a:rPr lang="tr-TR" sz="2400" dirty="0" err="1" smtClean="0"/>
              <a:t>antikoagülan</a:t>
            </a:r>
            <a:r>
              <a:rPr lang="tr-TR" sz="2400" dirty="0" smtClean="0"/>
              <a:t> kullanmaktadır ve </a:t>
            </a:r>
            <a:r>
              <a:rPr lang="tr-TR" sz="2400" dirty="0" err="1" smtClean="0"/>
              <a:t>heparinizasyon</a:t>
            </a:r>
            <a:r>
              <a:rPr lang="tr-TR" sz="2400" dirty="0" smtClean="0"/>
              <a:t> </a:t>
            </a:r>
            <a:r>
              <a:rPr lang="tr-TR" sz="2400" dirty="0" err="1" smtClean="0"/>
              <a:t>TURP’sinden</a:t>
            </a:r>
            <a:r>
              <a:rPr lang="tr-TR" sz="2400" dirty="0" smtClean="0"/>
              <a:t> bir gün önce hastaneye yatırılmıştır.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dirty="0" smtClean="0"/>
              <a:t>    Kodlar Z92.1 </a:t>
            </a:r>
            <a:r>
              <a:rPr lang="tr-TR" sz="2400" i="1" dirty="0" smtClean="0"/>
              <a:t>Kişisel </a:t>
            </a:r>
            <a:r>
              <a:rPr lang="tr-TR" sz="2400" i="1" dirty="0" err="1" smtClean="0"/>
              <a:t>antikoagülan</a:t>
            </a:r>
            <a:r>
              <a:rPr lang="tr-TR" sz="2400" i="1" dirty="0" smtClean="0"/>
              <a:t> uzun dönem (mevcut) kullanımı öyküsü </a:t>
            </a:r>
            <a:r>
              <a:rPr lang="tr-TR" sz="2400" dirty="0" smtClean="0"/>
              <a:t>(ek kod olarak)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b="1" dirty="0" smtClean="0">
                <a:solidFill>
                  <a:srgbClr val="7030A0"/>
                </a:solidFill>
              </a:rPr>
              <a:t>    Örnek 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dirty="0" smtClean="0"/>
              <a:t>     Hastanın bir DVT öyküsü bulunmaktadır, son iki yıldır </a:t>
            </a:r>
            <a:r>
              <a:rPr lang="tr-TR" sz="2400" dirty="0" err="1" smtClean="0"/>
              <a:t>warfarin</a:t>
            </a:r>
            <a:r>
              <a:rPr lang="tr-TR" sz="2400" dirty="0" smtClean="0"/>
              <a:t> tedavisi görmüştür ve bir CABG için hastaneye yatırılmıştır. Ameliyat sonrasında </a:t>
            </a:r>
            <a:r>
              <a:rPr lang="tr-TR" sz="2400" dirty="0" err="1" smtClean="0"/>
              <a:t>warfarin</a:t>
            </a:r>
            <a:r>
              <a:rPr lang="tr-TR" sz="2400" dirty="0" smtClean="0"/>
              <a:t> dengelenirken taburcu edilme tarihi gecikmiştir.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400" dirty="0" smtClean="0"/>
              <a:t>    Kodlar: Z92.1 </a:t>
            </a:r>
            <a:r>
              <a:rPr lang="tr-TR" sz="2400" i="1" dirty="0" smtClean="0"/>
              <a:t>Kişisel </a:t>
            </a:r>
            <a:r>
              <a:rPr lang="tr-TR" sz="2400" i="1" dirty="0" err="1" smtClean="0"/>
              <a:t>antikoagülan</a:t>
            </a:r>
            <a:r>
              <a:rPr lang="tr-TR" sz="2400" i="1" dirty="0" smtClean="0"/>
              <a:t> uzun dönem (mevcut) kullanımı öyküsü </a:t>
            </a:r>
            <a:r>
              <a:rPr lang="tr-TR" sz="2400" dirty="0" smtClean="0"/>
              <a:t>(ek kod olarak)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FFAB47-ED6B-4539-BF82-28F488BA889D}" type="slidenum">
              <a:rPr lang="tr-TR" smtClean="0"/>
              <a:pPr>
                <a:defRPr/>
              </a:pPr>
              <a:t>31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3812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274638"/>
            <a:ext cx="8172400" cy="114300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4000" dirty="0" smtClean="0">
                <a:solidFill>
                  <a:srgbClr val="FF0000"/>
                </a:solidFill>
              </a:rPr>
              <a:t>Endokrin, ve </a:t>
            </a:r>
            <a:r>
              <a:rPr lang="tr-TR" sz="4000" dirty="0" err="1" smtClean="0">
                <a:solidFill>
                  <a:srgbClr val="FF0000"/>
                </a:solidFill>
              </a:rPr>
              <a:t>Metabolik</a:t>
            </a:r>
            <a:r>
              <a:rPr lang="tr-TR" sz="4000" dirty="0" smtClean="0">
                <a:solidFill>
                  <a:srgbClr val="FF0000"/>
                </a:solidFill>
              </a:rPr>
              <a:t> Hastalıklar</a:t>
            </a:r>
            <a:br>
              <a:rPr lang="tr-TR" sz="4000" dirty="0" smtClean="0">
                <a:solidFill>
                  <a:srgbClr val="FF0000"/>
                </a:solidFill>
              </a:rPr>
            </a:br>
            <a:r>
              <a:rPr lang="tr-TR" sz="4000" dirty="0" smtClean="0">
                <a:solidFill>
                  <a:srgbClr val="FF0000"/>
                </a:solidFill>
              </a:rPr>
              <a:t> (E00-E89)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556792"/>
            <a:ext cx="8172400" cy="5301208"/>
          </a:xfrm>
        </p:spPr>
        <p:txBody>
          <a:bodyPr rtlCol="0">
            <a:normAutofit fontScale="92500" lnSpcReduction="20000"/>
          </a:bodyPr>
          <a:lstStyle/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r>
              <a:rPr lang="tr-TR" sz="2900" b="1" dirty="0" smtClean="0">
                <a:solidFill>
                  <a:srgbClr val="FF0000"/>
                </a:solidFill>
              </a:rPr>
              <a:t>     </a:t>
            </a:r>
            <a:r>
              <a:rPr lang="tr-TR" sz="2800" b="1" dirty="0" smtClean="0">
                <a:solidFill>
                  <a:srgbClr val="FF0000"/>
                </a:solidFill>
              </a:rPr>
              <a:t>Bozulmuş </a:t>
            </a:r>
            <a:r>
              <a:rPr lang="tr-TR" sz="2800" b="1" dirty="0" err="1" smtClean="0">
                <a:solidFill>
                  <a:srgbClr val="FF0000"/>
                </a:solidFill>
              </a:rPr>
              <a:t>Glukoz</a:t>
            </a:r>
            <a:r>
              <a:rPr lang="tr-TR" sz="2800" b="1" dirty="0" smtClean="0">
                <a:solidFill>
                  <a:srgbClr val="FF0000"/>
                </a:solidFill>
              </a:rPr>
              <a:t> Regülasyonu (401)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tr-TR" sz="2800" dirty="0" smtClean="0"/>
              <a:t>Bozulmuş </a:t>
            </a:r>
            <a:r>
              <a:rPr lang="tr-TR" sz="2800" dirty="0" err="1" smtClean="0"/>
              <a:t>glukoz</a:t>
            </a:r>
            <a:r>
              <a:rPr lang="tr-TR" sz="2800" dirty="0" smtClean="0"/>
              <a:t> toleransı (IGT) normal </a:t>
            </a:r>
            <a:r>
              <a:rPr lang="tr-TR" sz="2800" dirty="0" err="1" smtClean="0"/>
              <a:t>glukoz</a:t>
            </a:r>
            <a:r>
              <a:rPr lang="tr-TR" sz="2800" dirty="0" smtClean="0"/>
              <a:t> </a:t>
            </a:r>
            <a:r>
              <a:rPr lang="tr-TR" sz="2800" dirty="0" err="1" smtClean="0"/>
              <a:t>homeostaz</a:t>
            </a:r>
            <a:r>
              <a:rPr lang="tr-TR" sz="2800" dirty="0" smtClean="0"/>
              <a:t> ile diyabet arasında, değişmeden kalabilen veya normal duruma geri dönebilen (bu duruma daha az rastlanır) ara ve </a:t>
            </a:r>
            <a:r>
              <a:rPr lang="tr-TR" sz="2800" dirty="0" err="1" smtClean="0"/>
              <a:t>tranzisyonel</a:t>
            </a:r>
            <a:r>
              <a:rPr lang="tr-TR" sz="2800" dirty="0" smtClean="0"/>
              <a:t> anormal </a:t>
            </a:r>
            <a:r>
              <a:rPr lang="tr-TR" sz="2800" dirty="0" err="1" smtClean="0"/>
              <a:t>metabolik</a:t>
            </a:r>
            <a:r>
              <a:rPr lang="tr-TR" sz="2800" dirty="0" smtClean="0"/>
              <a:t> durumları belirtir. 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tr-TR" sz="2800" dirty="0" smtClean="0"/>
              <a:t>İleride diyabete dönüşme riskinin dışında, IGR (özellikle IGT) bulunan hastalar önemli </a:t>
            </a:r>
            <a:r>
              <a:rPr lang="tr-TR" sz="2800" dirty="0" err="1" smtClean="0"/>
              <a:t>kardiyovasküler</a:t>
            </a:r>
            <a:r>
              <a:rPr lang="tr-TR" sz="2800" dirty="0" smtClean="0"/>
              <a:t> komplikasyonlara, diyabetli hastalar kadar açıktır.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r>
              <a:rPr lang="tr-TR" sz="2800" b="1" dirty="0" smtClean="0">
                <a:solidFill>
                  <a:srgbClr val="FF0000"/>
                </a:solidFill>
              </a:rPr>
              <a:t>    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r>
              <a:rPr lang="tr-TR" sz="2800" b="1" dirty="0" smtClean="0">
                <a:solidFill>
                  <a:srgbClr val="FF0000"/>
                </a:solidFill>
              </a:rPr>
              <a:t>    Bozulmuş glikoz regülasyonu (BGR):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v"/>
              <a:defRPr/>
            </a:pPr>
            <a:r>
              <a:rPr lang="tr-TR" sz="2800" b="1" dirty="0" smtClean="0"/>
              <a:t>  </a:t>
            </a:r>
            <a:r>
              <a:rPr lang="tr-TR" sz="2800" dirty="0" smtClean="0"/>
              <a:t>OGTT Testinin 2.saatinde kan </a:t>
            </a:r>
            <a:r>
              <a:rPr lang="tr-TR" sz="2800" dirty="0" err="1" smtClean="0"/>
              <a:t>glukoz</a:t>
            </a:r>
            <a:r>
              <a:rPr lang="tr-TR" sz="2800" dirty="0" smtClean="0"/>
              <a:t> konsantrasyonunun 140-199mg /</a:t>
            </a:r>
            <a:r>
              <a:rPr lang="tr-TR" sz="2800" dirty="0" err="1" smtClean="0"/>
              <a:t>dl</a:t>
            </a:r>
            <a:r>
              <a:rPr lang="tr-TR" sz="2800" dirty="0" smtClean="0"/>
              <a:t> arasında olması)</a:t>
            </a:r>
          </a:p>
          <a:p>
            <a:pPr marL="640080" lvl="1" indent="-246888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66FF66"/>
              </a:buClr>
              <a:buFontTx/>
              <a:buNone/>
              <a:defRPr/>
            </a:pPr>
            <a:r>
              <a:rPr lang="tr-TR" dirty="0" smtClean="0"/>
              <a:t> OGTT 2.saati 200 ve üzeri ise, açlık kan </a:t>
            </a:r>
            <a:r>
              <a:rPr lang="tr-TR" dirty="0" err="1" smtClean="0"/>
              <a:t>glukozu</a:t>
            </a:r>
            <a:r>
              <a:rPr lang="tr-TR" dirty="0" smtClean="0"/>
              <a:t> 110-126 </a:t>
            </a:r>
            <a:r>
              <a:rPr lang="tr-TR" dirty="0" err="1" smtClean="0"/>
              <a:t>arasınsa</a:t>
            </a:r>
            <a:r>
              <a:rPr lang="tr-TR" dirty="0" smtClean="0"/>
              <a:t> ise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tr-TR" sz="2800" dirty="0" smtClean="0"/>
              <a:t>   </a:t>
            </a:r>
            <a:r>
              <a:rPr lang="tr-TR" sz="2800" b="1" dirty="0" smtClean="0">
                <a:solidFill>
                  <a:srgbClr val="FF0000"/>
                </a:solidFill>
              </a:rPr>
              <a:t>DM</a:t>
            </a:r>
            <a:r>
              <a:rPr lang="tr-TR" sz="2800" dirty="0" smtClean="0">
                <a:solidFill>
                  <a:srgbClr val="FF0000"/>
                </a:solidFill>
              </a:rPr>
              <a:t>: </a:t>
            </a:r>
            <a:r>
              <a:rPr lang="tr-TR" sz="2800" dirty="0" smtClean="0"/>
              <a:t>açlık kan </a:t>
            </a:r>
            <a:r>
              <a:rPr lang="tr-TR" sz="2800" dirty="0" err="1" smtClean="0"/>
              <a:t>glukozu</a:t>
            </a:r>
            <a:r>
              <a:rPr lang="tr-TR" sz="2800" dirty="0" smtClean="0"/>
              <a:t> 126mg/</a:t>
            </a:r>
            <a:r>
              <a:rPr lang="tr-TR" sz="2800" dirty="0" err="1" smtClean="0"/>
              <a:t>dl</a:t>
            </a:r>
            <a:r>
              <a:rPr lang="tr-TR" sz="2800" dirty="0" smtClean="0"/>
              <a:t> ve üzeri ise,</a:t>
            </a:r>
          </a:p>
          <a:p>
            <a:pPr marL="640080" lvl="1" indent="-246888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66FF66"/>
              </a:buClr>
              <a:buFontTx/>
              <a:buNone/>
              <a:defRPr/>
            </a:pPr>
            <a:r>
              <a:rPr lang="tr-TR" dirty="0" smtClean="0"/>
              <a:t>      Rastgele ölçülen kan </a:t>
            </a:r>
            <a:r>
              <a:rPr lang="tr-TR" dirty="0" err="1" smtClean="0"/>
              <a:t>glukozu</a:t>
            </a:r>
            <a:r>
              <a:rPr lang="tr-TR" dirty="0" smtClean="0"/>
              <a:t> </a:t>
            </a:r>
            <a:r>
              <a:rPr lang="tr-TR" dirty="0" err="1" smtClean="0"/>
              <a:t>nun</a:t>
            </a:r>
            <a:r>
              <a:rPr lang="tr-TR" dirty="0" smtClean="0"/>
              <a:t> 200mg/</a:t>
            </a:r>
            <a:r>
              <a:rPr lang="tr-TR" dirty="0" err="1" smtClean="0"/>
              <a:t>dl</a:t>
            </a:r>
            <a:r>
              <a:rPr lang="tr-TR" dirty="0" smtClean="0"/>
              <a:t> ve üzeri </a:t>
            </a:r>
          </a:p>
          <a:p>
            <a:pPr marL="640080" lvl="1" indent="-246888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66FF66"/>
              </a:buClr>
              <a:buFontTx/>
              <a:buNone/>
              <a:defRPr/>
            </a:pPr>
            <a:r>
              <a:rPr lang="tr-TR" dirty="0" smtClean="0"/>
              <a:t>     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B2512F-7A4C-4332-868C-73FBC8EB2CA5}" type="slidenum">
              <a:rPr lang="tr-TR" smtClean="0"/>
              <a:pPr>
                <a:defRPr/>
              </a:pPr>
              <a:t>32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0737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/>
          <a:lstStyle/>
          <a:p>
            <a:pPr algn="ctr" eaLnBrk="1" hangingPunct="1"/>
            <a:r>
              <a:rPr lang="tr-TR" b="1" dirty="0" err="1" smtClean="0">
                <a:solidFill>
                  <a:srgbClr val="FF0000"/>
                </a:solidFill>
              </a:rPr>
              <a:t>Diabetes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Mellitus</a:t>
            </a:r>
            <a:endParaRPr lang="tr-TR" b="1" dirty="0" smtClean="0">
              <a:solidFill>
                <a:srgbClr val="FF0000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268413"/>
            <a:ext cx="8172400" cy="55895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400" dirty="0" smtClean="0"/>
              <a:t>Her diyabet biçimi, hasta bakımı üzerinde sonuçları olan özel özellikler taşır.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2400" dirty="0" smtClean="0"/>
              <a:t>     Bu sınıflandırmadaki </a:t>
            </a:r>
            <a:r>
              <a:rPr lang="tr-TR" sz="2400" dirty="0" err="1" smtClean="0"/>
              <a:t>diabetes</a:t>
            </a:r>
            <a:r>
              <a:rPr lang="tr-TR" sz="2400" dirty="0" smtClean="0"/>
              <a:t> </a:t>
            </a:r>
            <a:r>
              <a:rPr lang="tr-TR" sz="2400" dirty="0" err="1" smtClean="0"/>
              <a:t>mellitus</a:t>
            </a:r>
            <a:r>
              <a:rPr lang="tr-TR" sz="2400" dirty="0" smtClean="0"/>
              <a:t> kategorileri şunlardır: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tr-TR" sz="2400" dirty="0" smtClean="0"/>
              <a:t> </a:t>
            </a:r>
            <a:r>
              <a:rPr lang="tr-TR" sz="2400" b="1" dirty="0" smtClean="0"/>
              <a:t>Tip 1 diyabet: </a:t>
            </a:r>
            <a:r>
              <a:rPr lang="tr-TR" sz="2400" dirty="0" smtClean="0"/>
              <a:t>daha önce, </a:t>
            </a:r>
            <a:r>
              <a:rPr lang="tr-TR" sz="2400" dirty="0" err="1" smtClean="0"/>
              <a:t>insülin</a:t>
            </a:r>
            <a:r>
              <a:rPr lang="tr-TR" sz="2400" dirty="0" smtClean="0"/>
              <a:t> bağımlı </a:t>
            </a:r>
            <a:r>
              <a:rPr lang="tr-TR" sz="2400" dirty="0" err="1" smtClean="0"/>
              <a:t>diabetes</a:t>
            </a:r>
            <a:r>
              <a:rPr lang="tr-TR" sz="2400" dirty="0" smtClean="0"/>
              <a:t> </a:t>
            </a:r>
            <a:r>
              <a:rPr lang="tr-TR" sz="2400" dirty="0" err="1" smtClean="0"/>
              <a:t>mellitus</a:t>
            </a:r>
            <a:r>
              <a:rPr lang="tr-TR" sz="2400" dirty="0" smtClean="0"/>
              <a:t> olarak ifade edilen diyabet (IDDM)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tr-TR" sz="2400" b="1" dirty="0" smtClean="0"/>
              <a:t>Tip 2 diyabet: </a:t>
            </a:r>
            <a:r>
              <a:rPr lang="tr-TR" sz="2400" dirty="0" smtClean="0"/>
              <a:t>daha önce, </a:t>
            </a:r>
            <a:r>
              <a:rPr lang="tr-TR" sz="2400" dirty="0" err="1" smtClean="0"/>
              <a:t>insülin</a:t>
            </a:r>
            <a:r>
              <a:rPr lang="tr-TR" sz="2400" dirty="0" smtClean="0"/>
              <a:t> bağımlı olmayan </a:t>
            </a:r>
            <a:r>
              <a:rPr lang="tr-TR" sz="2400" dirty="0" err="1" smtClean="0"/>
              <a:t>diabetes</a:t>
            </a:r>
            <a:r>
              <a:rPr lang="tr-TR" sz="2400" dirty="0" smtClean="0"/>
              <a:t> </a:t>
            </a:r>
            <a:r>
              <a:rPr lang="tr-TR" sz="2400" dirty="0" err="1" smtClean="0"/>
              <a:t>mellitus</a:t>
            </a:r>
            <a:r>
              <a:rPr lang="tr-TR" sz="2400" dirty="0" smtClean="0"/>
              <a:t> olarak belirtilen diyabet (NIDDM)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tr-TR" sz="2400" dirty="0" smtClean="0"/>
              <a:t> </a:t>
            </a:r>
            <a:r>
              <a:rPr lang="tr-TR" sz="2400" b="1" dirty="0" smtClean="0"/>
              <a:t>Diğer özgül diyabet biçimleri: </a:t>
            </a:r>
            <a:r>
              <a:rPr lang="tr-TR" sz="2400" dirty="0" smtClean="0"/>
              <a:t>(diğer bozukluklara </a:t>
            </a:r>
            <a:r>
              <a:rPr lang="tr-TR" sz="2400" dirty="0" err="1" smtClean="0"/>
              <a:t>sekonder</a:t>
            </a:r>
            <a:r>
              <a:rPr lang="tr-TR" sz="2400" dirty="0" smtClean="0"/>
              <a:t> olan diyabeti içerir)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tr-TR" sz="2400" dirty="0" smtClean="0"/>
              <a:t> </a:t>
            </a:r>
            <a:r>
              <a:rPr lang="tr-TR" sz="2400" b="1" dirty="0" err="1" smtClean="0"/>
              <a:t>Gestasyonel</a:t>
            </a:r>
            <a:r>
              <a:rPr lang="tr-TR" sz="2400" b="1" dirty="0" smtClean="0"/>
              <a:t> diyabet: </a:t>
            </a:r>
            <a:r>
              <a:rPr lang="tr-TR" sz="2400" dirty="0" smtClean="0"/>
              <a:t>Bu kategori, gebeliğin 24. haftası ya da sonrasında herhangi bir karbonhidrat (</a:t>
            </a:r>
            <a:r>
              <a:rPr lang="tr-TR" sz="2400" dirty="0" err="1" smtClean="0"/>
              <a:t>glukoz</a:t>
            </a:r>
            <a:r>
              <a:rPr lang="tr-TR" sz="2400" dirty="0" smtClean="0"/>
              <a:t>) </a:t>
            </a:r>
            <a:r>
              <a:rPr lang="tr-TR" sz="2400" dirty="0" err="1" smtClean="0"/>
              <a:t>entoleransı</a:t>
            </a:r>
            <a:r>
              <a:rPr lang="tr-TR" sz="2400" dirty="0" smtClean="0"/>
              <a:t> derecesi gösterdiği bulgulanan kadınlarla sınırlıdır.</a:t>
            </a:r>
          </a:p>
          <a:p>
            <a:pPr eaLnBrk="1" hangingPunct="1">
              <a:lnSpc>
                <a:spcPct val="80000"/>
              </a:lnSpc>
            </a:pPr>
            <a:endParaRPr lang="tr-TR" sz="2000" dirty="0" smtClean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4876AF-8120-4B29-BC80-5FDD64769AB9}" type="slidenum">
              <a:rPr lang="tr-TR" smtClean="0"/>
              <a:pPr>
                <a:defRPr/>
              </a:pPr>
              <a:t>33</a:t>
            </a:fld>
            <a:endParaRPr lang="tr-TR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899592" y="5300663"/>
            <a:ext cx="7887221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 algn="ctr">
              <a:lnSpc>
                <a:spcPct val="90000"/>
              </a:lnSpc>
              <a:spcBef>
                <a:spcPct val="20000"/>
              </a:spcBef>
              <a:buClr>
                <a:srgbClr val="FF6699"/>
              </a:buClr>
              <a:buSzPct val="80000"/>
              <a:buFont typeface="Wingdings" pitchFamily="2" charset="2"/>
              <a:buNone/>
            </a:pPr>
            <a:r>
              <a:rPr lang="tr-TR" sz="2800" i="1" dirty="0">
                <a:solidFill>
                  <a:srgbClr val="66FF66"/>
                </a:solidFill>
              </a:rPr>
              <a:t> </a:t>
            </a:r>
            <a:r>
              <a:rPr lang="tr-TR" sz="2800" i="1" dirty="0" err="1">
                <a:solidFill>
                  <a:srgbClr val="7030A0"/>
                </a:solidFill>
              </a:rPr>
              <a:t>İnsülin</a:t>
            </a:r>
            <a:r>
              <a:rPr lang="tr-TR" sz="2800" i="1" dirty="0">
                <a:solidFill>
                  <a:srgbClr val="7030A0"/>
                </a:solidFill>
              </a:rPr>
              <a:t> ile tedavi diyabetin tiplerini </a:t>
            </a:r>
            <a:r>
              <a:rPr lang="tr-TR" sz="2800" i="1" u="sng" dirty="0">
                <a:solidFill>
                  <a:srgbClr val="7030A0"/>
                </a:solidFill>
              </a:rPr>
              <a:t>belirlemez</a:t>
            </a:r>
            <a:r>
              <a:rPr lang="tr-TR" sz="2800" i="1" dirty="0">
                <a:solidFill>
                  <a:srgbClr val="7030A0"/>
                </a:solidFill>
              </a:rPr>
              <a:t>  ve </a:t>
            </a:r>
            <a:r>
              <a:rPr lang="tr-TR" sz="2800" i="1" dirty="0" err="1">
                <a:solidFill>
                  <a:srgbClr val="7030A0"/>
                </a:solidFill>
              </a:rPr>
              <a:t>insülin</a:t>
            </a:r>
            <a:r>
              <a:rPr lang="tr-TR" sz="2800" i="1" dirty="0">
                <a:solidFill>
                  <a:srgbClr val="7030A0"/>
                </a:solidFill>
              </a:rPr>
              <a:t> bağımlılığının kanıtı değildir</a:t>
            </a:r>
          </a:p>
        </p:txBody>
      </p:sp>
    </p:spTree>
    <p:extLst>
      <p:ext uri="{BB962C8B-B14F-4D97-AF65-F5344CB8AC3E}">
        <p14:creationId xmlns:p14="http://schemas.microsoft.com/office/powerpoint/2010/main" val="213187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19459" name="Text Box 3"/>
          <p:cNvSpPr>
            <a:spLocks noGrp="1" noChangeArrowheads="1"/>
          </p:cNvSpPr>
          <p:nvPr>
            <p:ph idx="1"/>
          </p:nvPr>
        </p:nvSpPr>
        <p:spPr>
          <a:xfrm>
            <a:off x="683568" y="188640"/>
            <a:ext cx="8229600" cy="4608513"/>
          </a:xfrm>
          <a:solidFill>
            <a:srgbClr val="99CCFF"/>
          </a:solidFill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99CCFF"/>
            </a:extrusionClr>
          </a:sp3d>
        </p:spPr>
        <p:txBody>
          <a:bodyPr>
            <a:flatTx/>
          </a:bodyPr>
          <a:lstStyle/>
          <a:p>
            <a:pPr eaLnBrk="1" hangingPunct="1">
              <a:buFont typeface="Arial" charset="0"/>
              <a:buNone/>
            </a:pPr>
            <a:r>
              <a:rPr lang="tr-TR" sz="2800" b="1" u="sng" dirty="0" smtClean="0"/>
              <a:t>     </a:t>
            </a:r>
            <a:r>
              <a:rPr lang="en-US" sz="2800" b="1" u="sng" dirty="0" smtClean="0"/>
              <a:t>ICD-10-AM</a:t>
            </a:r>
          </a:p>
          <a:p>
            <a:pPr eaLnBrk="1" hangingPunct="1">
              <a:buFont typeface="Arial" charset="0"/>
              <a:buNone/>
            </a:pPr>
            <a:r>
              <a:rPr lang="tr-TR" sz="2800" b="1" dirty="0" smtClean="0"/>
              <a:t>    Bozulmuş glikoz regülasyonu ve </a:t>
            </a:r>
            <a:r>
              <a:rPr lang="en-US" sz="2800" b="1" dirty="0" err="1" smtClean="0"/>
              <a:t>di</a:t>
            </a:r>
            <a:r>
              <a:rPr lang="tr-TR" sz="2800" b="1" dirty="0" smtClean="0"/>
              <a:t>y</a:t>
            </a:r>
            <a:r>
              <a:rPr lang="en-US" sz="2800" b="1" dirty="0" err="1" smtClean="0"/>
              <a:t>abetes</a:t>
            </a:r>
            <a:r>
              <a:rPr lang="en-US" sz="2800" b="1" dirty="0" smtClean="0"/>
              <a:t> mellitus (E09–E14)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2800" dirty="0" smtClean="0"/>
              <a:t>E09	</a:t>
            </a:r>
            <a:r>
              <a:rPr lang="tr-TR" sz="2800" dirty="0" smtClean="0"/>
              <a:t>Bozulmuş glikoz regülasyonu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2800" dirty="0" smtClean="0"/>
              <a:t>E10	T</a:t>
            </a:r>
            <a:r>
              <a:rPr lang="tr-TR" sz="2800" dirty="0" smtClean="0"/>
              <a:t>i</a:t>
            </a:r>
            <a:r>
              <a:rPr lang="en-US" sz="2800" dirty="0" smtClean="0"/>
              <a:t>p 1 </a:t>
            </a:r>
            <a:r>
              <a:rPr lang="en-US" sz="2800" dirty="0" err="1" smtClean="0"/>
              <a:t>di</a:t>
            </a:r>
            <a:r>
              <a:rPr lang="tr-TR" sz="2800" dirty="0" smtClean="0"/>
              <a:t>y</a:t>
            </a:r>
            <a:r>
              <a:rPr lang="en-US" sz="2800" dirty="0" err="1" smtClean="0"/>
              <a:t>abetes</a:t>
            </a:r>
            <a:r>
              <a:rPr lang="en-US" sz="2800" dirty="0" smtClean="0"/>
              <a:t> mellitus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2800" dirty="0" smtClean="0"/>
              <a:t>E11	T</a:t>
            </a:r>
            <a:r>
              <a:rPr lang="tr-TR" sz="2800" dirty="0" smtClean="0"/>
              <a:t>i</a:t>
            </a:r>
            <a:r>
              <a:rPr lang="en-US" sz="2800" dirty="0" smtClean="0"/>
              <a:t>p 2 </a:t>
            </a:r>
            <a:r>
              <a:rPr lang="en-US" sz="2800" dirty="0" err="1" smtClean="0"/>
              <a:t>di</a:t>
            </a:r>
            <a:r>
              <a:rPr lang="tr-TR" sz="2800" dirty="0" smtClean="0"/>
              <a:t>y</a:t>
            </a:r>
            <a:r>
              <a:rPr lang="en-US" sz="2800" dirty="0" err="1" smtClean="0"/>
              <a:t>abetes</a:t>
            </a:r>
            <a:r>
              <a:rPr lang="en-US" sz="2800" dirty="0" smtClean="0"/>
              <a:t> mellitus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2800" dirty="0" smtClean="0"/>
              <a:t>E13	</a:t>
            </a:r>
            <a:r>
              <a:rPr lang="tr-TR" sz="2800" dirty="0" smtClean="0"/>
              <a:t>Diğer tanımlanmış </a:t>
            </a:r>
            <a:r>
              <a:rPr lang="en-US" sz="2800" dirty="0" err="1" smtClean="0"/>
              <a:t>di</a:t>
            </a:r>
            <a:r>
              <a:rPr lang="tr-TR" sz="2800" dirty="0" smtClean="0"/>
              <a:t>y</a:t>
            </a:r>
            <a:r>
              <a:rPr lang="en-US" sz="2800" dirty="0" err="1" smtClean="0"/>
              <a:t>abetes</a:t>
            </a:r>
            <a:r>
              <a:rPr lang="en-US" sz="2800" dirty="0" smtClean="0"/>
              <a:t> mellitus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2800" dirty="0" smtClean="0"/>
              <a:t>E14	</a:t>
            </a:r>
            <a:r>
              <a:rPr lang="tr-TR" sz="2800" dirty="0" smtClean="0"/>
              <a:t>Tanımlanmamış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tr-TR" sz="2800" dirty="0" smtClean="0"/>
              <a:t>y</a:t>
            </a:r>
            <a:r>
              <a:rPr lang="en-US" sz="2800" dirty="0" err="1" smtClean="0"/>
              <a:t>abetes</a:t>
            </a:r>
            <a:r>
              <a:rPr lang="en-US" sz="2800" dirty="0" smtClean="0"/>
              <a:t> mellitus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dirty="0" smtClean="0"/>
              <a:t> 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88FDAF-9D33-4149-BB9F-BD580B6D338A}" type="slidenum">
              <a:rPr lang="tr-TR" smtClean="0"/>
              <a:pPr>
                <a:defRPr/>
              </a:pPr>
              <a:t>34</a:t>
            </a:fld>
            <a:endParaRPr lang="tr-TR"/>
          </a:p>
        </p:txBody>
      </p:sp>
      <p:sp>
        <p:nvSpPr>
          <p:cNvPr id="19460" name="Rectangle 5"/>
          <p:cNvSpPr>
            <a:spLocks noChangeArrowheads="1"/>
          </p:cNvSpPr>
          <p:nvPr/>
        </p:nvSpPr>
        <p:spPr bwMode="auto">
          <a:xfrm>
            <a:off x="827584" y="4869160"/>
            <a:ext cx="831641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spcBef>
                <a:spcPct val="20000"/>
              </a:spcBef>
              <a:buClr>
                <a:srgbClr val="66FF66"/>
              </a:buClr>
              <a:buSzPct val="80000"/>
              <a:buFont typeface="Wingdings" pitchFamily="2" charset="2"/>
              <a:buChar char="Ø"/>
            </a:pPr>
            <a:r>
              <a:rPr lang="tr-TR" sz="2200" dirty="0"/>
              <a:t>Tip 1 dışındaki diyabeti olan veya hamilelikte DM bulunan hastalar için, </a:t>
            </a:r>
            <a:r>
              <a:rPr lang="tr-TR" sz="2200" b="1" dirty="0"/>
              <a:t>düzenli </a:t>
            </a:r>
            <a:r>
              <a:rPr lang="tr-TR" sz="2200" b="1" dirty="0" err="1"/>
              <a:t>insülin</a:t>
            </a:r>
            <a:r>
              <a:rPr lang="tr-TR" sz="2200" b="1" dirty="0"/>
              <a:t> kullanımını belirtmek üzere bir Z kodu kullanılır,  – Z92.22 </a:t>
            </a:r>
            <a:r>
              <a:rPr lang="tr-TR" sz="2200" b="1" i="1" dirty="0"/>
              <a:t>Diğer ilaçların uzun süreli (halen) kullanımı konusunda özgeçmiş, </a:t>
            </a:r>
            <a:r>
              <a:rPr lang="tr-TR" sz="2200" b="1" i="1" dirty="0" err="1"/>
              <a:t>insülin</a:t>
            </a:r>
            <a:endParaRPr lang="tr-TR" sz="2200" b="1" i="1" dirty="0"/>
          </a:p>
        </p:txBody>
      </p:sp>
    </p:spTree>
    <p:extLst>
      <p:ext uri="{BB962C8B-B14F-4D97-AF65-F5344CB8AC3E}">
        <p14:creationId xmlns:p14="http://schemas.microsoft.com/office/powerpoint/2010/main" val="336235629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3600" b="1" dirty="0" smtClean="0"/>
              <a:t/>
            </a:r>
            <a:br>
              <a:rPr lang="tr-TR" sz="3600" b="1" dirty="0" smtClean="0"/>
            </a:br>
            <a:r>
              <a:rPr lang="tr-TR" sz="3600" b="1" dirty="0" err="1" smtClean="0">
                <a:solidFill>
                  <a:srgbClr val="FF0000"/>
                </a:solidFill>
              </a:rPr>
              <a:t>Diabetes</a:t>
            </a:r>
            <a:r>
              <a:rPr lang="tr-TR" sz="3600" b="1" dirty="0" smtClean="0">
                <a:solidFill>
                  <a:srgbClr val="FF0000"/>
                </a:solidFill>
              </a:rPr>
              <a:t> </a:t>
            </a:r>
            <a:r>
              <a:rPr lang="tr-TR" sz="3600" b="1" dirty="0" err="1" smtClean="0">
                <a:solidFill>
                  <a:srgbClr val="FF0000"/>
                </a:solidFill>
              </a:rPr>
              <a:t>mellitus’ta</a:t>
            </a:r>
            <a:r>
              <a:rPr lang="tr-TR" sz="3600" b="1" dirty="0" smtClean="0">
                <a:solidFill>
                  <a:srgbClr val="FF0000"/>
                </a:solidFill>
              </a:rPr>
              <a:t> genel sınıflandırma ilkeleri şöyledir:</a:t>
            </a:r>
            <a:r>
              <a:rPr lang="tr-TR" sz="3200" b="1" dirty="0" smtClean="0"/>
              <a:t/>
            </a:r>
            <a:br>
              <a:rPr lang="tr-TR" sz="3200" b="1" dirty="0" smtClean="0"/>
            </a:br>
            <a:endParaRPr lang="tr-TR" sz="3200" b="1" dirty="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1600200"/>
            <a:ext cx="8100392" cy="50688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400" b="1" dirty="0" smtClean="0"/>
              <a:t> </a:t>
            </a:r>
            <a:r>
              <a:rPr lang="tr-TR" sz="2800" dirty="0" smtClean="0"/>
              <a:t>E09-E14’teki bozulmuş </a:t>
            </a:r>
            <a:r>
              <a:rPr lang="tr-TR" sz="2800" dirty="0" err="1" smtClean="0"/>
              <a:t>glukoz</a:t>
            </a:r>
            <a:r>
              <a:rPr lang="tr-TR" sz="2800" dirty="0" smtClean="0"/>
              <a:t> regülasyonu ve diyabet koduna (kodlarına) ek olarak, klinik tanıyı tam olarak tanımlamak için gerekirse diğer bölümlerden de kod atayın.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dirty="0" smtClean="0"/>
              <a:t> Bu ek kodların sırası E09-E14 kodundan (kodlarından) SONRA olmalıdır.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dirty="0" smtClean="0"/>
              <a:t>E10-E14’teki 'komplikasyon ile birlikte' kategorileri kapsamında yalnızca dizinde ‘Diyabet, diyabetik' altında girişi yapılan durumlar sınıflandırılabilir.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179676-93C5-4877-A17F-C0FD691D0BB6}" type="slidenum">
              <a:rPr lang="tr-TR" smtClean="0"/>
              <a:pPr>
                <a:defRPr/>
              </a:pPr>
              <a:t>35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861583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1447800"/>
            <a:ext cx="7890080" cy="522156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dirty="0" smtClean="0"/>
              <a:t>Diyabetin mevcut BÜTÜN komplikasyonları, her bir diyabet vakasının ciddiyetini düzgün bir biçimde yansıtacak şekilde kodlanmalıdır. Bu, bir dizi kodun atanmasını gerektirebilir.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dirty="0" smtClean="0"/>
              <a:t> Diyabet biçiminin belirtilmemesi halinde, özellikle 40 yaşın altındaki hastalarda, E14.- </a:t>
            </a:r>
            <a:r>
              <a:rPr lang="tr-TR" i="1" dirty="0" err="1" smtClean="0"/>
              <a:t>Diabetes</a:t>
            </a:r>
            <a:r>
              <a:rPr lang="tr-TR" i="1" dirty="0" smtClean="0"/>
              <a:t> </a:t>
            </a:r>
            <a:r>
              <a:rPr lang="tr-TR" i="1" dirty="0" err="1" smtClean="0"/>
              <a:t>Mellitus</a:t>
            </a:r>
            <a:r>
              <a:rPr lang="tr-TR" i="1" dirty="0" smtClean="0"/>
              <a:t>, tanımlanmamış </a:t>
            </a:r>
            <a:r>
              <a:rPr lang="tr-TR" dirty="0" smtClean="0"/>
              <a:t>kapsamındaki bir kodu atamadan önce hekimden ayrıntılı bilgi istenmelidir.</a:t>
            </a:r>
          </a:p>
          <a:p>
            <a:pPr eaLnBrk="1" hangingPunct="1">
              <a:lnSpc>
                <a:spcPct val="80000"/>
              </a:lnSpc>
            </a:pPr>
            <a:endParaRPr lang="tr-TR" sz="28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B84232-37D2-43CB-9D3E-1C7F491BABF4}" type="slidenum">
              <a:rPr lang="tr-TR" smtClean="0"/>
              <a:pPr>
                <a:defRPr/>
              </a:pPr>
              <a:t>36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455170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188640"/>
            <a:ext cx="7920880" cy="1008112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4000" b="1" dirty="0" smtClean="0"/>
              <a:t/>
            </a:r>
            <a:br>
              <a:rPr lang="tr-TR" sz="4000" b="1" dirty="0" smtClean="0"/>
            </a:br>
            <a:r>
              <a:rPr lang="tr-TR" sz="4000" b="1" dirty="0" smtClean="0">
                <a:solidFill>
                  <a:srgbClr val="FF0000"/>
                </a:solidFill>
              </a:rPr>
              <a:t>Tip 1 DM</a:t>
            </a:r>
            <a:r>
              <a:rPr lang="tr-TR" sz="4000" b="1" dirty="0" smtClean="0"/>
              <a:t/>
            </a:r>
            <a:br>
              <a:rPr lang="tr-TR" sz="4000" b="1" dirty="0" smtClean="0"/>
            </a:br>
            <a:endParaRPr lang="tr-TR" sz="4000" b="1" dirty="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1196752"/>
            <a:ext cx="7643192" cy="5472608"/>
          </a:xfrm>
        </p:spPr>
        <p:txBody>
          <a:bodyPr rtlCol="0">
            <a:noAutofit/>
          </a:bodyPr>
          <a:lstStyle/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tr-TR" sz="2800" dirty="0" smtClean="0"/>
              <a:t>Tip 1 diyabet, </a:t>
            </a:r>
            <a:r>
              <a:rPr lang="tr-TR" sz="2800" dirty="0" err="1" smtClean="0"/>
              <a:t>insülin</a:t>
            </a:r>
            <a:r>
              <a:rPr lang="tr-TR" sz="2800" dirty="0" smtClean="0"/>
              <a:t> yetmezliğine ve genellikle </a:t>
            </a:r>
            <a:r>
              <a:rPr lang="tr-TR" sz="2800" dirty="0" err="1" smtClean="0"/>
              <a:t>insülin</a:t>
            </a:r>
            <a:r>
              <a:rPr lang="tr-TR" sz="2800" dirty="0" smtClean="0"/>
              <a:t> üretiminin tamamına yakınının veya tamamının sona ermesine yol açan, </a:t>
            </a:r>
            <a:r>
              <a:rPr lang="tr-TR" sz="2800" dirty="0" err="1" smtClean="0"/>
              <a:t>insülin</a:t>
            </a:r>
            <a:r>
              <a:rPr lang="tr-TR" sz="2800" dirty="0" smtClean="0"/>
              <a:t> üreten adacık hücrelerinin </a:t>
            </a:r>
            <a:r>
              <a:rPr lang="tr-TR" sz="2800" dirty="0" err="1" smtClean="0"/>
              <a:t>otoimmün</a:t>
            </a:r>
            <a:r>
              <a:rPr lang="tr-TR" sz="2800" dirty="0" smtClean="0"/>
              <a:t> yıkımı ile karakterizedir. Bu diyabet biçimi çoğunlukla 30 yaşın altında görülse de herhangi bir yaşta ortaya çıkabilmektedir.  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tr-TR" sz="2800" dirty="0" smtClean="0"/>
              <a:t>Tip 2 diyabet bütün diyabet vakalarının %85’inden fazlasını oluşturduğundan, yaşlı hastalarda görülen Tip 1 daha az yaygın olan diyabet tipidir.</a:t>
            </a:r>
            <a:endParaRPr lang="tr-TR" sz="2800" b="1" dirty="0" smtClean="0"/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tr-TR" sz="2800" dirty="0" smtClean="0"/>
              <a:t>Nitelendirilmemiş ‘</a:t>
            </a:r>
            <a:r>
              <a:rPr lang="tr-TR" sz="2800" dirty="0" err="1" smtClean="0"/>
              <a:t>obesite</a:t>
            </a:r>
            <a:r>
              <a:rPr lang="tr-TR" sz="2800" dirty="0" smtClean="0"/>
              <a:t>’ (E66.-), hipertansiyon (I10) veya </a:t>
            </a:r>
            <a:r>
              <a:rPr lang="tr-TR" sz="2800" dirty="0" err="1" smtClean="0"/>
              <a:t>lipid</a:t>
            </a:r>
            <a:r>
              <a:rPr lang="tr-TR" sz="2800" dirty="0" smtClean="0"/>
              <a:t> bozukluklar (E78.-) Tip 1 </a:t>
            </a:r>
            <a:r>
              <a:rPr lang="tr-TR" sz="2800" dirty="0" err="1" smtClean="0"/>
              <a:t>diabetes</a:t>
            </a:r>
            <a:r>
              <a:rPr lang="tr-TR" sz="2800" dirty="0" smtClean="0"/>
              <a:t> </a:t>
            </a:r>
            <a:r>
              <a:rPr lang="tr-TR" sz="2800" dirty="0" err="1" smtClean="0"/>
              <a:t>mellitus</a:t>
            </a:r>
            <a:r>
              <a:rPr lang="tr-TR" sz="2800" dirty="0" smtClean="0"/>
              <a:t> ile birlikte kaydedildiğinde, uygun diyabet kodunu ek tanılar olarak bu durumlarla birlikte atayın.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18C78F-75D1-465A-BEAA-D5BB6D43CA4A}" type="slidenum">
              <a:rPr lang="tr-TR" smtClean="0"/>
              <a:pPr>
                <a:defRPr/>
              </a:pPr>
              <a:t>37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375796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</p:txBody>
      </p:sp>
      <p:pic>
        <p:nvPicPr>
          <p:cNvPr id="23555" name="Picture 2" descr="http://www.moondragon.org/obgyn/graphics/type1diabete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8313" y="1557338"/>
            <a:ext cx="3671887" cy="3095625"/>
          </a:xfrm>
          <a:noFill/>
        </p:spPr>
      </p:pic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EF671E-F229-4316-B821-4F62F1A63172}" type="slidenum">
              <a:rPr lang="tr-TR" smtClean="0"/>
              <a:pPr>
                <a:defRPr/>
              </a:pPr>
              <a:t>38</a:t>
            </a:fld>
            <a:endParaRPr lang="tr-TR"/>
          </a:p>
        </p:txBody>
      </p:sp>
      <p:pic>
        <p:nvPicPr>
          <p:cNvPr id="23556" name="Picture 4" descr="http://www.lifespan.org/adam/graphics/images/en/192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1643063"/>
            <a:ext cx="3810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7" name="Rectangle 6"/>
          <p:cNvSpPr>
            <a:spLocks noChangeArrowheads="1"/>
          </p:cNvSpPr>
          <p:nvPr/>
        </p:nvSpPr>
        <p:spPr bwMode="auto">
          <a:xfrm>
            <a:off x="611188" y="5157788"/>
            <a:ext cx="7488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FontTx/>
              <a:buChar char="•"/>
            </a:pPr>
            <a:r>
              <a:rPr lang="tr-TR" b="1"/>
              <a:t>DM Tip 1                                                DM  Tip 2</a:t>
            </a:r>
          </a:p>
        </p:txBody>
      </p:sp>
    </p:spTree>
    <p:extLst>
      <p:ext uri="{BB962C8B-B14F-4D97-AF65-F5344CB8AC3E}">
        <p14:creationId xmlns:p14="http://schemas.microsoft.com/office/powerpoint/2010/main" val="322150512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/>
          <a:lstStyle/>
          <a:p>
            <a:pPr algn="ctr" eaLnBrk="1" hangingPunct="1"/>
            <a:r>
              <a:rPr lang="tr-TR" b="1" dirty="0" smtClean="0">
                <a:solidFill>
                  <a:srgbClr val="FF0000"/>
                </a:solidFill>
              </a:rPr>
              <a:t>Tip 2 DM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1115616" y="1447800"/>
            <a:ext cx="7818072" cy="5221560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Char char="Ø"/>
            </a:pPr>
            <a:r>
              <a:rPr lang="tr-TR" dirty="0" smtClean="0"/>
              <a:t>Tip 2 diyabet hastaları genellikle aşırı kilolu ve </a:t>
            </a:r>
            <a:r>
              <a:rPr lang="tr-TR" dirty="0" err="1" smtClean="0"/>
              <a:t>obez</a:t>
            </a:r>
            <a:r>
              <a:rPr lang="tr-TR" dirty="0" smtClean="0"/>
              <a:t> insan sayısının artmasına bağlı olarak bu diyabet tipinin görülme yaşı düşmektedir.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dirty="0" smtClean="0"/>
              <a:t>Bu küçük yaş gruplarındaki Tip 2 diyabet hastaları, genelde </a:t>
            </a:r>
            <a:r>
              <a:rPr lang="tr-TR" dirty="0" err="1" smtClean="0"/>
              <a:t>insüline</a:t>
            </a:r>
            <a:r>
              <a:rPr lang="tr-TR" dirty="0" smtClean="0"/>
              <a:t> dirençli olduklarından ve MODY vakalarında görülebilen özgül genetik bozuklukları bulunmadığından MODY vakalardan farklılık göstermektedir.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329341-58FA-43C5-B617-E95BCB1FE6EF}" type="slidenum">
              <a:rPr lang="tr-TR" smtClean="0"/>
              <a:pPr>
                <a:defRPr/>
              </a:pPr>
              <a:t>39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8049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4</a:t>
            </a:fld>
            <a:endParaRPr lang="tr-TR"/>
          </a:p>
        </p:txBody>
      </p:sp>
      <p:sp>
        <p:nvSpPr>
          <p:cNvPr id="58369" name="Rectangle 2"/>
          <p:cNvSpPr>
            <a:spLocks noGrp="1"/>
          </p:cNvSpPr>
          <p:nvPr>
            <p:ph type="title" idx="4294967295"/>
          </p:nvPr>
        </p:nvSpPr>
        <p:spPr>
          <a:xfrm>
            <a:off x="467544" y="274638"/>
            <a:ext cx="7762056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4000" dirty="0">
                <a:solidFill>
                  <a:srgbClr val="FF0000"/>
                </a:solidFill>
              </a:rPr>
              <a:t>3) Metastazlar (</a:t>
            </a:r>
            <a:r>
              <a:rPr lang="tr-TR" sz="4000" dirty="0" err="1">
                <a:solidFill>
                  <a:srgbClr val="FF0000"/>
                </a:solidFill>
              </a:rPr>
              <a:t>Sekonder</a:t>
            </a:r>
            <a:r>
              <a:rPr lang="tr-TR" sz="4000" dirty="0">
                <a:solidFill>
                  <a:srgbClr val="FF0000"/>
                </a:solidFill>
              </a:rPr>
              <a:t> Yerler)</a:t>
            </a:r>
            <a:br>
              <a:rPr lang="tr-TR" sz="4000" dirty="0">
                <a:solidFill>
                  <a:srgbClr val="FF0000"/>
                </a:solidFill>
              </a:rPr>
            </a:br>
            <a:r>
              <a:rPr lang="tr-TR" sz="3200" dirty="0">
                <a:solidFill>
                  <a:srgbClr val="FF0000"/>
                </a:solidFill>
              </a:rPr>
              <a:t>(ACS 0239)</a:t>
            </a:r>
          </a:p>
        </p:txBody>
      </p:sp>
      <p:sp>
        <p:nvSpPr>
          <p:cNvPr id="58370" name="Rectangle 3"/>
          <p:cNvSpPr>
            <a:spLocks noGrp="1"/>
          </p:cNvSpPr>
          <p:nvPr>
            <p:ph type="body" idx="4294967295"/>
          </p:nvPr>
        </p:nvSpPr>
        <p:spPr>
          <a:xfrm>
            <a:off x="1043608" y="1711325"/>
            <a:ext cx="7632848" cy="4525963"/>
          </a:xfrm>
        </p:spPr>
        <p:txBody>
          <a:bodyPr>
            <a:normAutofit/>
          </a:bodyPr>
          <a:lstStyle/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3200" dirty="0" err="1"/>
              <a:t>Primer</a:t>
            </a:r>
            <a:r>
              <a:rPr lang="tr-TR" sz="3200" dirty="0"/>
              <a:t> </a:t>
            </a:r>
            <a:r>
              <a:rPr lang="tr-TR" sz="3200" dirty="0" err="1"/>
              <a:t>malign</a:t>
            </a:r>
            <a:r>
              <a:rPr lang="tr-TR" sz="3200" dirty="0"/>
              <a:t> </a:t>
            </a:r>
            <a:r>
              <a:rPr lang="tr-TR" sz="3200" dirty="0" err="1"/>
              <a:t>neoplazinin</a:t>
            </a:r>
            <a:r>
              <a:rPr lang="tr-TR" sz="3200" dirty="0"/>
              <a:t> yayıldığı yerdir. </a:t>
            </a:r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3200" dirty="0" err="1"/>
              <a:t>Sekonder</a:t>
            </a:r>
            <a:r>
              <a:rPr lang="tr-TR" sz="3200" dirty="0"/>
              <a:t> yerler için kodlar geneldir, örneğin, vücudun tüm kemikleri için </a:t>
            </a:r>
          </a:p>
          <a:p>
            <a:pPr lvl="1" eaLnBrk="1" hangingPunct="1">
              <a:buClr>
                <a:srgbClr val="66FF33"/>
              </a:buClr>
              <a:buFont typeface="Arial" charset="0"/>
              <a:buNone/>
            </a:pPr>
            <a:r>
              <a:rPr lang="tr-TR" sz="3200" dirty="0"/>
              <a:t>	C79 .5 </a:t>
            </a:r>
            <a:r>
              <a:rPr lang="tr-TR" sz="3200" i="1" dirty="0"/>
              <a:t>Kemik ve kemik iliğinin </a:t>
            </a:r>
            <a:r>
              <a:rPr lang="tr-TR" sz="3200" i="1" dirty="0" err="1"/>
              <a:t>sekonder</a:t>
            </a:r>
            <a:r>
              <a:rPr lang="tr-TR" sz="3200" i="1" dirty="0"/>
              <a:t> </a:t>
            </a:r>
            <a:r>
              <a:rPr lang="tr-TR" sz="3200" i="1" dirty="0" err="1"/>
              <a:t>malign</a:t>
            </a:r>
            <a:r>
              <a:rPr lang="tr-TR" sz="3200" i="1" dirty="0"/>
              <a:t> </a:t>
            </a:r>
            <a:r>
              <a:rPr lang="tr-TR" sz="3200" i="1" dirty="0" err="1"/>
              <a:t>neoplazileri</a:t>
            </a:r>
            <a:r>
              <a:rPr lang="tr-TR" sz="3200" dirty="0"/>
              <a:t>  kullanılmaktadır</a:t>
            </a:r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3200" dirty="0"/>
              <a:t>Eğer tanı </a:t>
            </a:r>
            <a:r>
              <a:rPr lang="tr-TR" sz="3200" dirty="0" err="1"/>
              <a:t>neoplazinin</a:t>
            </a:r>
            <a:r>
              <a:rPr lang="tr-TR" sz="3200" dirty="0"/>
              <a:t> </a:t>
            </a:r>
            <a:r>
              <a:rPr lang="tr-TR" sz="3200" dirty="0" err="1"/>
              <a:t>primer</a:t>
            </a:r>
            <a:r>
              <a:rPr lang="tr-TR" sz="3200" dirty="0"/>
              <a:t> mi </a:t>
            </a:r>
            <a:r>
              <a:rPr lang="tr-TR" sz="3200" dirty="0" err="1"/>
              <a:t>sekonder</a:t>
            </a:r>
            <a:r>
              <a:rPr lang="tr-TR" sz="3200" dirty="0"/>
              <a:t> mi olduğunu tanımlamıyorsa, bunu </a:t>
            </a:r>
            <a:r>
              <a:rPr lang="tr-TR" sz="3200" dirty="0" err="1"/>
              <a:t>primer</a:t>
            </a:r>
            <a:r>
              <a:rPr lang="tr-TR" sz="3200" dirty="0"/>
              <a:t> yere kodlayın</a:t>
            </a:r>
          </a:p>
          <a:p>
            <a:pPr eaLnBrk="1" hangingPunct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96631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/>
          <a:lstStyle/>
          <a:p>
            <a:pPr algn="ctr" eaLnBrk="1" hangingPunct="1"/>
            <a:r>
              <a:rPr lang="tr-TR" sz="3000" b="1" i="1" dirty="0" smtClean="0">
                <a:solidFill>
                  <a:srgbClr val="FF0000"/>
                </a:solidFill>
              </a:rPr>
              <a:t>Diğer özgül diyabet biçimleri (diğer bozukluklara </a:t>
            </a:r>
            <a:r>
              <a:rPr lang="tr-TR" sz="3000" b="1" i="1" dirty="0" err="1" smtClean="0">
                <a:solidFill>
                  <a:srgbClr val="FF0000"/>
                </a:solidFill>
              </a:rPr>
              <a:t>sekonder</a:t>
            </a:r>
            <a:r>
              <a:rPr lang="tr-TR" sz="3000" b="1" i="1" dirty="0" smtClean="0">
                <a:solidFill>
                  <a:srgbClr val="FF0000"/>
                </a:solidFill>
              </a:rPr>
              <a:t> olan diyabeti içerir)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1115616" y="1447800"/>
            <a:ext cx="7818072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tr-TR" sz="2800" dirty="0" smtClean="0"/>
              <a:t>Beta hücre fonksiyonunun genetik bozuklukları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tr-TR" sz="2800" dirty="0" smtClean="0"/>
              <a:t> </a:t>
            </a:r>
            <a:r>
              <a:rPr lang="tr-TR" sz="2800" dirty="0" err="1" smtClean="0"/>
              <a:t>İnsülin</a:t>
            </a:r>
            <a:r>
              <a:rPr lang="tr-TR" sz="2800" dirty="0" smtClean="0"/>
              <a:t> etkisinin genetik bozuklukları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tr-TR" sz="2800" dirty="0" err="1" smtClean="0"/>
              <a:t>Pankreatik</a:t>
            </a:r>
            <a:r>
              <a:rPr lang="tr-TR" sz="2800" dirty="0" smtClean="0"/>
              <a:t> </a:t>
            </a:r>
            <a:r>
              <a:rPr lang="tr-TR" sz="2800" dirty="0" err="1" smtClean="0"/>
              <a:t>ekzokrin</a:t>
            </a:r>
            <a:r>
              <a:rPr lang="tr-TR" sz="2800" dirty="0" smtClean="0"/>
              <a:t> hastalıkları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tr-TR" sz="2800" dirty="0" smtClean="0"/>
              <a:t> Enfeksiyonlar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tr-TR" sz="2800" dirty="0" smtClean="0"/>
              <a:t> </a:t>
            </a:r>
            <a:r>
              <a:rPr lang="tr-TR" sz="2800" dirty="0" err="1" smtClean="0"/>
              <a:t>Endokrinopatiler</a:t>
            </a:r>
            <a:endParaRPr lang="tr-TR" sz="28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tr-TR" sz="2800" dirty="0" smtClean="0"/>
              <a:t> İlaca bağlı veya kimyasallara bağlı diyabet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tr-TR" sz="2800" dirty="0" smtClean="0"/>
              <a:t> </a:t>
            </a:r>
            <a:r>
              <a:rPr lang="tr-TR" sz="2800" dirty="0" err="1" smtClean="0"/>
              <a:t>İmmünle</a:t>
            </a:r>
            <a:r>
              <a:rPr lang="tr-TR" sz="2800" dirty="0" smtClean="0"/>
              <a:t> düzenlenen hastalıklar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tr-TR" sz="2800" dirty="0" smtClean="0"/>
              <a:t>Diğer genetik sendromlar, bazı zamanlar diyabet ile ilişkili olan.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C77D03-88B7-4024-A21A-4CE0BE48A8F2}" type="slidenum">
              <a:rPr lang="tr-TR" smtClean="0"/>
              <a:pPr>
                <a:defRPr/>
              </a:pPr>
              <a:t>40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633847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899592" y="274638"/>
            <a:ext cx="7787208" cy="993775"/>
          </a:xfrm>
        </p:spPr>
        <p:txBody>
          <a:bodyPr/>
          <a:lstStyle/>
          <a:p>
            <a:pPr algn="ctr" eaLnBrk="1" hangingPunct="1"/>
            <a:r>
              <a:rPr lang="tr-TR" dirty="0" smtClean="0">
                <a:solidFill>
                  <a:srgbClr val="FF0000"/>
                </a:solidFill>
              </a:rPr>
              <a:t>Diyabet ve </a:t>
            </a:r>
            <a:r>
              <a:rPr lang="tr-TR" dirty="0" err="1" smtClean="0">
                <a:solidFill>
                  <a:srgbClr val="FF0000"/>
                </a:solidFill>
              </a:rPr>
              <a:t>İnsülin</a:t>
            </a:r>
            <a:r>
              <a:rPr lang="tr-TR" dirty="0" smtClean="0">
                <a:solidFill>
                  <a:srgbClr val="FF0000"/>
                </a:solidFill>
              </a:rPr>
              <a:t> Direnci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1196975"/>
            <a:ext cx="7920880" cy="56610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tr-TR" sz="2400" dirty="0" smtClean="0"/>
              <a:t>Aşağıdakilerden bir veya daha fazlası kaydedilirken uygun şekilde E11.72, E13.72, E14.72 *</a:t>
            </a:r>
            <a:r>
              <a:rPr lang="tr-TR" sz="2400" i="1" dirty="0" err="1" smtClean="0"/>
              <a:t>Diabetes</a:t>
            </a:r>
            <a:r>
              <a:rPr lang="tr-TR" sz="2400" i="1" dirty="0" smtClean="0"/>
              <a:t> </a:t>
            </a:r>
            <a:r>
              <a:rPr lang="tr-TR" sz="2400" i="1" dirty="0" err="1" smtClean="0"/>
              <a:t>mellitus</a:t>
            </a:r>
            <a:r>
              <a:rPr lang="tr-TR" sz="2400" i="1" dirty="0" smtClean="0"/>
              <a:t>, </a:t>
            </a:r>
            <a:r>
              <a:rPr lang="tr-TR" sz="2400" i="1" dirty="0" err="1" smtClean="0"/>
              <a:t>insulin</a:t>
            </a:r>
            <a:r>
              <a:rPr lang="tr-TR" sz="2400" i="1" dirty="0" smtClean="0"/>
              <a:t> rezistansı özellikleri ile birlikte </a:t>
            </a:r>
            <a:r>
              <a:rPr lang="tr-TR" sz="2400" dirty="0" smtClean="0"/>
              <a:t>veya E09.1 </a:t>
            </a:r>
            <a:r>
              <a:rPr lang="tr-TR" sz="2400" i="1" dirty="0" smtClean="0"/>
              <a:t>Bozulmuş </a:t>
            </a:r>
            <a:r>
              <a:rPr lang="tr-TR" sz="2400" i="1" dirty="0" err="1" smtClean="0"/>
              <a:t>glukoz</a:t>
            </a:r>
            <a:r>
              <a:rPr lang="tr-TR" sz="2400" i="1" dirty="0" smtClean="0"/>
              <a:t> regülasyonu, </a:t>
            </a:r>
            <a:r>
              <a:rPr lang="tr-TR" sz="2400" i="1" dirty="0" err="1" smtClean="0"/>
              <a:t>insülin</a:t>
            </a:r>
            <a:r>
              <a:rPr lang="tr-TR" sz="2400" i="1" dirty="0" smtClean="0"/>
              <a:t> rezistansı özellikleri ile birlikte </a:t>
            </a:r>
            <a:r>
              <a:rPr lang="tr-TR" sz="2400" dirty="0" smtClean="0"/>
              <a:t>atanmalıdır: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  <a:defRPr/>
            </a:pPr>
            <a:r>
              <a:rPr lang="tr-TR" sz="2400" dirty="0" smtClean="0"/>
              <a:t> </a:t>
            </a:r>
            <a:r>
              <a:rPr lang="tr-TR" sz="2400" dirty="0" err="1" smtClean="0"/>
              <a:t>Akantoz</a:t>
            </a:r>
            <a:r>
              <a:rPr lang="tr-TR" sz="2400" dirty="0" smtClean="0"/>
              <a:t> </a:t>
            </a:r>
            <a:r>
              <a:rPr lang="tr-TR" sz="2400" dirty="0" err="1" smtClean="0"/>
              <a:t>nigrikans</a:t>
            </a:r>
            <a:endParaRPr lang="tr-TR" sz="2400" dirty="0" smtClean="0"/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  <a:defRPr/>
            </a:pPr>
            <a:r>
              <a:rPr lang="tr-TR" sz="2400" dirty="0" smtClean="0"/>
              <a:t> Karakteristik </a:t>
            </a:r>
            <a:r>
              <a:rPr lang="tr-TR" sz="2400" dirty="0" err="1" smtClean="0"/>
              <a:t>dislipidemi</a:t>
            </a:r>
            <a:r>
              <a:rPr lang="tr-TR" sz="2400" dirty="0" smtClean="0"/>
              <a:t> (yükselmiş açlık </a:t>
            </a:r>
            <a:r>
              <a:rPr lang="tr-TR" sz="2400" dirty="0" err="1" smtClean="0"/>
              <a:t>trigliseridleri</a:t>
            </a:r>
            <a:r>
              <a:rPr lang="tr-TR" sz="2400" dirty="0" smtClean="0"/>
              <a:t> ve bastırılmış HDL-kolesterol)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  <a:defRPr/>
            </a:pPr>
            <a:r>
              <a:rPr lang="tr-TR" sz="2400" dirty="0" smtClean="0"/>
              <a:t> </a:t>
            </a:r>
            <a:r>
              <a:rPr lang="tr-TR" sz="2400" dirty="0" err="1" smtClean="0"/>
              <a:t>Hiperinsülinizm</a:t>
            </a:r>
            <a:endParaRPr lang="tr-TR" sz="2400" dirty="0" smtClean="0"/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  <a:defRPr/>
            </a:pPr>
            <a:r>
              <a:rPr lang="tr-TR" sz="2400" dirty="0" smtClean="0"/>
              <a:t> Hipertansiyon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  <a:defRPr/>
            </a:pPr>
            <a:r>
              <a:rPr lang="tr-TR" sz="2400" dirty="0" smtClean="0"/>
              <a:t> Artmış karın içi </a:t>
            </a:r>
            <a:r>
              <a:rPr lang="tr-TR" sz="2400" dirty="0" err="1" smtClean="0"/>
              <a:t>viseral</a:t>
            </a:r>
            <a:r>
              <a:rPr lang="tr-TR" sz="2400" dirty="0" smtClean="0"/>
              <a:t> yağ birikimi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  <a:defRPr/>
            </a:pPr>
            <a:r>
              <a:rPr lang="tr-TR" sz="2400" dirty="0" smtClean="0"/>
              <a:t>‘</a:t>
            </a:r>
            <a:r>
              <a:rPr lang="tr-TR" sz="2400" dirty="0" err="1" smtClean="0"/>
              <a:t>İnsülin</a:t>
            </a:r>
            <a:r>
              <a:rPr lang="tr-TR" sz="2400" dirty="0" smtClean="0"/>
              <a:t> tedavisi’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  <a:defRPr/>
            </a:pPr>
            <a:r>
              <a:rPr lang="tr-TR" sz="2400" dirty="0" smtClean="0"/>
              <a:t> </a:t>
            </a:r>
            <a:r>
              <a:rPr lang="tr-TR" sz="2400" dirty="0" err="1" smtClean="0"/>
              <a:t>Nonalkolik</a:t>
            </a:r>
            <a:r>
              <a:rPr lang="tr-TR" sz="2400" dirty="0" smtClean="0"/>
              <a:t> yağlı (değişiklik) karaciğer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  <a:defRPr/>
            </a:pPr>
            <a:r>
              <a:rPr lang="tr-TR" sz="2400" dirty="0" err="1" smtClean="0"/>
              <a:t>Obesite</a:t>
            </a:r>
            <a:r>
              <a:rPr lang="tr-TR" sz="2400" dirty="0" smtClean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tr-TR" sz="2400" dirty="0" smtClean="0"/>
              <a:t>Tüm bu eşlik eden durumlardan hangisi veya hangileri DM ile birlikte ise </a:t>
            </a:r>
            <a:r>
              <a:rPr lang="tr-TR" sz="2400" b="1" dirty="0" smtClean="0"/>
              <a:t>ek kod</a:t>
            </a:r>
            <a:r>
              <a:rPr lang="tr-TR" sz="2400" dirty="0" smtClean="0"/>
              <a:t> olarak belirtilmelidirler.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8E09D2-BB4C-45AE-8993-E2A5A5F9B18E}" type="slidenum">
              <a:rPr lang="tr-TR" smtClean="0"/>
              <a:pPr>
                <a:defRPr/>
              </a:pPr>
              <a:t>41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836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Gebeliği komplike eden </a:t>
            </a:r>
            <a:r>
              <a:rPr lang="tr-TR" b="1" dirty="0" err="1" smtClean="0">
                <a:solidFill>
                  <a:srgbClr val="FF0000"/>
                </a:solidFill>
              </a:rPr>
              <a:t>diabetes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mellitus</a:t>
            </a:r>
            <a:r>
              <a:rPr lang="tr-TR" b="1" dirty="0" smtClean="0">
                <a:solidFill>
                  <a:srgbClr val="FF0000"/>
                </a:solidFill>
              </a:rPr>
              <a:t>: </a:t>
            </a:r>
            <a:endParaRPr lang="tr-TR" dirty="0" smtClean="0">
              <a:solidFill>
                <a:srgbClr val="FF0000"/>
              </a:solidFill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1115616" y="1447800"/>
            <a:ext cx="7818072" cy="5221560"/>
          </a:xfrm>
        </p:spPr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r>
              <a:rPr lang="tr-TR" dirty="0" smtClean="0"/>
              <a:t>Gebeliği</a:t>
            </a:r>
            <a:r>
              <a:rPr lang="tr-TR" dirty="0" smtClean="0">
                <a:solidFill>
                  <a:srgbClr val="7030A0"/>
                </a:solidFill>
              </a:rPr>
              <a:t> </a:t>
            </a:r>
            <a:r>
              <a:rPr lang="tr-TR" dirty="0" smtClean="0"/>
              <a:t>komplike eden </a:t>
            </a:r>
            <a:r>
              <a:rPr lang="tr-TR" dirty="0" err="1" smtClean="0"/>
              <a:t>diabetes</a:t>
            </a:r>
            <a:r>
              <a:rPr lang="tr-TR" dirty="0" smtClean="0"/>
              <a:t> </a:t>
            </a:r>
            <a:r>
              <a:rPr lang="tr-TR" dirty="0" err="1" smtClean="0"/>
              <a:t>mellitus</a:t>
            </a:r>
            <a:r>
              <a:rPr lang="tr-TR" dirty="0" smtClean="0"/>
              <a:t> veya IGR, O24 </a:t>
            </a:r>
            <a:r>
              <a:rPr lang="tr-TR" i="1" dirty="0" err="1" smtClean="0"/>
              <a:t>Diabetes</a:t>
            </a:r>
            <a:r>
              <a:rPr lang="tr-TR" i="1" dirty="0" smtClean="0"/>
              <a:t> </a:t>
            </a:r>
            <a:r>
              <a:rPr lang="tr-TR" i="1" dirty="0" err="1" smtClean="0"/>
              <a:t>mellitus</a:t>
            </a:r>
            <a:r>
              <a:rPr lang="tr-TR" i="1" dirty="0" smtClean="0"/>
              <a:t>, gebelikte </a:t>
            </a:r>
            <a:r>
              <a:rPr lang="tr-TR" dirty="0" smtClean="0"/>
              <a:t>kategorisi kapsamında sınıflandırılır.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dirty="0" smtClean="0"/>
              <a:t>Bu kodlar, diyabet veya IGR gebelikten </a:t>
            </a:r>
            <a:r>
              <a:rPr lang="tr-TR" b="1" dirty="0" smtClean="0"/>
              <a:t>önce </a:t>
            </a:r>
            <a:r>
              <a:rPr lang="tr-TR" dirty="0" smtClean="0"/>
              <a:t>teşhis edilen kadınlara atanmalıdır.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dirty="0" smtClean="0"/>
              <a:t>Komplikasyonlar ile birlikte önceden mevcut olan diyabet gebelikte mevcutsa, E09-E14’ten uygun ek kodu (kodları) atayın.</a:t>
            </a:r>
          </a:p>
          <a:p>
            <a:pPr eaLnBrk="1" hangingPunct="1"/>
            <a:endParaRPr lang="tr-TR" sz="28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88C0B2-C8FC-409F-B9C1-0EBA6D061DA8}" type="slidenum">
              <a:rPr lang="tr-TR" smtClean="0"/>
              <a:pPr>
                <a:defRPr/>
              </a:pPr>
              <a:t>42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03392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err="1" smtClean="0">
                <a:solidFill>
                  <a:srgbClr val="FF0000"/>
                </a:solidFill>
              </a:rPr>
              <a:t>Gestasyonel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diabetes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mellitus</a:t>
            </a:r>
            <a:r>
              <a:rPr lang="tr-TR" b="1" dirty="0" smtClean="0">
                <a:solidFill>
                  <a:srgbClr val="FF0000"/>
                </a:solidFill>
              </a:rPr>
              <a:t> (GDM):</a:t>
            </a:r>
            <a:endParaRPr lang="tr-TR" dirty="0" smtClean="0">
              <a:solidFill>
                <a:srgbClr val="FF0000"/>
              </a:solidFill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1115616" y="1447800"/>
            <a:ext cx="7818072" cy="522156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b="1" dirty="0" smtClean="0"/>
              <a:t>   </a:t>
            </a:r>
            <a:endParaRPr lang="tr-TR" b="1" dirty="0" smtClean="0">
              <a:solidFill>
                <a:srgbClr val="7030A0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dirty="0" smtClean="0"/>
              <a:t>Gebeliğin 24. haftasında ya da sonrasında tanımlanan GDM.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dirty="0" smtClean="0"/>
              <a:t> </a:t>
            </a:r>
            <a:r>
              <a:rPr lang="tr-TR" dirty="0" err="1" smtClean="0"/>
              <a:t>Glukoz</a:t>
            </a:r>
            <a:r>
              <a:rPr lang="tr-TR" dirty="0" smtClean="0"/>
              <a:t> toleransı doğumdan sonra normale dönen </a:t>
            </a:r>
            <a:r>
              <a:rPr lang="tr-TR" dirty="0" err="1" smtClean="0"/>
              <a:t>gestasyonel</a:t>
            </a:r>
            <a:r>
              <a:rPr lang="tr-TR" dirty="0" smtClean="0"/>
              <a:t> diyabet hastası kadınlarda bile daha sonra Tip 2 diyabet geliştirme riski ileriye dönük olarak artmaktadır.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dirty="0" smtClean="0"/>
              <a:t>Aşırı kilolu veya </a:t>
            </a:r>
            <a:r>
              <a:rPr lang="tr-TR" dirty="0" err="1" smtClean="0"/>
              <a:t>obez</a:t>
            </a:r>
            <a:r>
              <a:rPr lang="tr-TR" dirty="0" smtClean="0"/>
              <a:t> ve/veya fiziksel olarak </a:t>
            </a:r>
            <a:r>
              <a:rPr lang="tr-TR" dirty="0" err="1" smtClean="0"/>
              <a:t>inaktif</a:t>
            </a:r>
            <a:r>
              <a:rPr lang="tr-TR" dirty="0" smtClean="0"/>
              <a:t> olan kadınlar için bu durum özellikle geçerlidir</a:t>
            </a:r>
            <a:r>
              <a:rPr lang="tr-TR" sz="2800" dirty="0" smtClean="0"/>
              <a:t>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B61355-B07A-4BFD-BC98-912FC70D0B01}" type="slidenum">
              <a:rPr lang="tr-TR" smtClean="0"/>
              <a:pPr>
                <a:defRPr/>
              </a:pPr>
              <a:t>43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5815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548680"/>
            <a:ext cx="8172400" cy="630932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dirty="0" smtClean="0"/>
              <a:t>Diyabetin, gebeliğin 24. haftasında ya da sonrasında yapılan </a:t>
            </a:r>
            <a:r>
              <a:rPr lang="tr-TR" sz="2800" dirty="0" err="1" smtClean="0"/>
              <a:t>glukoz</a:t>
            </a:r>
            <a:r>
              <a:rPr lang="tr-TR" sz="2800" dirty="0" smtClean="0"/>
              <a:t> toleransı testinde ilk kez bulgulanması halinde O24.4- </a:t>
            </a:r>
            <a:r>
              <a:rPr lang="tr-TR" sz="2800" i="1" dirty="0" err="1" smtClean="0"/>
              <a:t>Diabetes</a:t>
            </a:r>
            <a:r>
              <a:rPr lang="tr-TR" sz="2800" i="1" dirty="0" smtClean="0"/>
              <a:t> </a:t>
            </a:r>
            <a:r>
              <a:rPr lang="tr-TR" sz="2800" i="1" dirty="0" err="1" smtClean="0"/>
              <a:t>mellitus</a:t>
            </a:r>
            <a:r>
              <a:rPr lang="tr-TR" sz="2800" i="1" dirty="0" smtClean="0"/>
              <a:t>, gebeliğin 24. haftasında ya da sonrasında ortaya çıkan </a:t>
            </a:r>
            <a:r>
              <a:rPr lang="tr-TR" sz="2800" dirty="0" smtClean="0"/>
              <a:t>kodu uygun olmaktadır.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dirty="0" err="1" smtClean="0"/>
              <a:t>Diabetes</a:t>
            </a:r>
            <a:r>
              <a:rPr lang="tr-TR" sz="2800" dirty="0" smtClean="0"/>
              <a:t> </a:t>
            </a:r>
            <a:r>
              <a:rPr lang="tr-TR" sz="2800" dirty="0" err="1" smtClean="0"/>
              <a:t>mellitusun</a:t>
            </a:r>
            <a:r>
              <a:rPr lang="tr-TR" sz="2800" dirty="0" smtClean="0"/>
              <a:t> başlangıcı ile ilgili olarak, teşhis edilmeyen önceden mevcut olan diyabeti gösterebilecek şüphelerin bulunması halinde, bu durumlar O24.9- </a:t>
            </a:r>
            <a:r>
              <a:rPr lang="tr-TR" sz="2800" i="1" dirty="0" err="1" smtClean="0"/>
              <a:t>Diabetes</a:t>
            </a:r>
            <a:r>
              <a:rPr lang="tr-TR" sz="2800" i="1" dirty="0" smtClean="0"/>
              <a:t> </a:t>
            </a:r>
            <a:r>
              <a:rPr lang="tr-TR" sz="2800" i="1" dirty="0" err="1" smtClean="0"/>
              <a:t>mellitus</a:t>
            </a:r>
            <a:r>
              <a:rPr lang="tr-TR" sz="2800" i="1" dirty="0" smtClean="0"/>
              <a:t>, gebelikte, tanımlanmamış ilk atak </a:t>
            </a:r>
            <a:r>
              <a:rPr lang="tr-TR" sz="2800" dirty="0" smtClean="0"/>
              <a:t>olarak kodlanmalıdır.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tr-TR" sz="2800" dirty="0" err="1" smtClean="0"/>
              <a:t>Gestasyonel</a:t>
            </a:r>
            <a:r>
              <a:rPr lang="tr-TR" sz="2800" dirty="0" smtClean="0"/>
              <a:t> diyabet daha sonraki bir gebelikte yineleyebilmektedir; böyle bir durumda, </a:t>
            </a:r>
            <a:r>
              <a:rPr lang="tr-TR" sz="2800" dirty="0" err="1" smtClean="0"/>
              <a:t>gestasyonel</a:t>
            </a:r>
            <a:r>
              <a:rPr lang="tr-TR" sz="2800" dirty="0" smtClean="0"/>
              <a:t> diyabet, Z87.5 </a:t>
            </a:r>
            <a:r>
              <a:rPr lang="tr-TR" sz="2800" i="1" dirty="0" smtClean="0"/>
              <a:t>Kişisel gebelik, doğum ve lohusalık komplikasyonları öyküsü </a:t>
            </a:r>
            <a:r>
              <a:rPr lang="tr-TR" sz="2800" dirty="0" smtClean="0"/>
              <a:t>hemen arkasından gelecek şekilde kodlanmalıdır.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48B0E4-00EF-4D23-AB38-E4D5C7210389}" type="slidenum">
              <a:rPr lang="tr-TR" smtClean="0"/>
              <a:pPr>
                <a:defRPr/>
              </a:pPr>
              <a:t>44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2472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274638"/>
            <a:ext cx="7818072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4000" b="1" dirty="0" smtClean="0">
                <a:solidFill>
                  <a:srgbClr val="FF0000"/>
                </a:solidFill>
              </a:rPr>
              <a:t>Diyabet’in Akut Komplikasyonları 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600200"/>
            <a:ext cx="8172400" cy="5257800"/>
          </a:xfrm>
        </p:spPr>
        <p:txBody>
          <a:bodyPr>
            <a:normAutofit lnSpcReduction="10000"/>
          </a:bodyPr>
          <a:lstStyle/>
          <a:p>
            <a:pPr marL="457200" indent="-457200" eaLnBrk="1" hangingPunct="1">
              <a:lnSpc>
                <a:spcPct val="90000"/>
              </a:lnSpc>
              <a:buFontTx/>
              <a:buAutoNum type="arabicParenR"/>
            </a:pPr>
            <a:r>
              <a:rPr lang="tr-TR" sz="2800" b="1" dirty="0" err="1" smtClean="0">
                <a:solidFill>
                  <a:srgbClr val="FF0000"/>
                </a:solidFill>
              </a:rPr>
              <a:t>Ketoasidoz</a:t>
            </a:r>
            <a:r>
              <a:rPr lang="tr-TR" sz="2800" b="1" dirty="0" smtClean="0">
                <a:solidFill>
                  <a:srgbClr val="FF0000"/>
                </a:solidFill>
              </a:rPr>
              <a:t> ile birlikte diyabet (DKA):</a:t>
            </a:r>
          </a:p>
          <a:p>
            <a:pPr marL="457200" indent="-457200" eaLnBrk="1" hangingPunct="1">
              <a:lnSpc>
                <a:spcPct val="90000"/>
              </a:lnSpc>
              <a:buFontTx/>
              <a:buNone/>
            </a:pPr>
            <a:r>
              <a:rPr lang="tr-TR" sz="2800" dirty="0" smtClean="0"/>
              <a:t>     Diyabetik bir hastanın en önemli akut komplikasyonlarının başında gelir.</a:t>
            </a:r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sz="2800" dirty="0" smtClean="0"/>
              <a:t>Diyabette </a:t>
            </a:r>
            <a:r>
              <a:rPr lang="tr-TR" sz="2800" dirty="0" err="1" smtClean="0"/>
              <a:t>ketoasidoz</a:t>
            </a:r>
            <a:r>
              <a:rPr lang="tr-TR" sz="2800" dirty="0" smtClean="0"/>
              <a:t> belirgin ise E1-.1- *</a:t>
            </a:r>
            <a:r>
              <a:rPr lang="tr-TR" sz="2800" i="1" dirty="0" smtClean="0"/>
              <a:t>Diyabet, </a:t>
            </a:r>
            <a:r>
              <a:rPr lang="tr-TR" sz="2800" i="1" dirty="0" err="1" smtClean="0"/>
              <a:t>ketoasidoz</a:t>
            </a:r>
            <a:r>
              <a:rPr lang="tr-TR" sz="2800" i="1" dirty="0" smtClean="0"/>
              <a:t> ile birlikte...</a:t>
            </a:r>
            <a:r>
              <a:rPr lang="tr-TR" sz="2800" dirty="0" smtClean="0"/>
              <a:t>’</a:t>
            </a:r>
            <a:r>
              <a:rPr lang="tr-TR" sz="2800" dirty="0" err="1" smtClean="0"/>
              <a:t>yi</a:t>
            </a:r>
            <a:r>
              <a:rPr lang="tr-TR" sz="2800" dirty="0" smtClean="0"/>
              <a:t>, </a:t>
            </a:r>
            <a:r>
              <a:rPr lang="tr-TR" sz="2800" dirty="0" err="1" smtClean="0"/>
              <a:t>hiperozmolalite</a:t>
            </a:r>
            <a:r>
              <a:rPr lang="tr-TR" sz="2800" dirty="0" smtClean="0"/>
              <a:t> de kaydedilirse E87.0 </a:t>
            </a:r>
            <a:r>
              <a:rPr lang="tr-TR" sz="2800" i="1" dirty="0" err="1" smtClean="0"/>
              <a:t>Hiperozmolalite</a:t>
            </a:r>
            <a:r>
              <a:rPr lang="tr-TR" sz="2800" i="1" dirty="0" smtClean="0"/>
              <a:t> ve </a:t>
            </a:r>
            <a:r>
              <a:rPr lang="tr-TR" sz="2800" i="1" dirty="0" err="1" smtClean="0"/>
              <a:t>hipernatremi</a:t>
            </a:r>
            <a:r>
              <a:rPr lang="tr-TR" sz="2800" i="1" dirty="0" smtClean="0"/>
              <a:t> </a:t>
            </a:r>
            <a:r>
              <a:rPr lang="tr-TR" sz="2800" dirty="0" smtClean="0"/>
              <a:t>ek tanı kodunu atayın.</a:t>
            </a:r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sz="2800" dirty="0" err="1" smtClean="0"/>
              <a:t>DKA’nın</a:t>
            </a:r>
            <a:r>
              <a:rPr lang="tr-TR" sz="2800" dirty="0" smtClean="0"/>
              <a:t> </a:t>
            </a:r>
            <a:r>
              <a:rPr lang="tr-TR" sz="2800" dirty="0" err="1" smtClean="0"/>
              <a:t>reçetelenen</a:t>
            </a:r>
            <a:r>
              <a:rPr lang="tr-TR" sz="2800" dirty="0" smtClean="0"/>
              <a:t> </a:t>
            </a:r>
            <a:r>
              <a:rPr lang="tr-TR" sz="2800" dirty="0" err="1" smtClean="0"/>
              <a:t>insülinin</a:t>
            </a:r>
            <a:r>
              <a:rPr lang="tr-TR" sz="2800" dirty="0" smtClean="0"/>
              <a:t> uygun şekilde kullanılmaması veya diyabet tedavisinin diğer yönlerinin bir sonucu olarak ortaya çıkması halinde, Z91.1 </a:t>
            </a:r>
            <a:r>
              <a:rPr lang="tr-TR" sz="2800" i="1" dirty="0" smtClean="0"/>
              <a:t>Kişisel tıbbi tedavi ve rejime uyumsuzluk öyküsü </a:t>
            </a:r>
            <a:r>
              <a:rPr lang="tr-TR" sz="2800" dirty="0" smtClean="0"/>
              <a:t>(bakınız ACS 0517, </a:t>
            </a:r>
            <a:r>
              <a:rPr lang="tr-TR" sz="2800" i="1" dirty="0" smtClean="0"/>
              <a:t>Tedaviye uyumsuzluk</a:t>
            </a:r>
            <a:r>
              <a:rPr lang="tr-TR" sz="2800" dirty="0" smtClean="0"/>
              <a:t>) ek kodu atanmalıdır.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527B42-8B62-42FA-B4F2-C48AFB80DEE2}" type="slidenum">
              <a:rPr lang="tr-TR" smtClean="0"/>
              <a:pPr>
                <a:defRPr/>
              </a:pPr>
              <a:t>45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255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260350"/>
            <a:ext cx="7992888" cy="640873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sz="2400" b="1" dirty="0" smtClean="0">
                <a:solidFill>
                  <a:srgbClr val="FF0000"/>
                </a:solidFill>
              </a:rPr>
              <a:t>2) </a:t>
            </a:r>
            <a:r>
              <a:rPr lang="tr-TR" sz="2400" b="1" dirty="0" err="1" smtClean="0">
                <a:solidFill>
                  <a:srgbClr val="FF0000"/>
                </a:solidFill>
              </a:rPr>
              <a:t>Laktikasidoz</a:t>
            </a:r>
            <a:r>
              <a:rPr lang="tr-TR" sz="2400" b="1" dirty="0" smtClean="0">
                <a:solidFill>
                  <a:srgbClr val="FF0000"/>
                </a:solidFill>
              </a:rPr>
              <a:t>:</a:t>
            </a:r>
          </a:p>
          <a:p>
            <a:pPr eaLnBrk="1" hangingPunct="1">
              <a:buFontTx/>
              <a:buNone/>
            </a:pPr>
            <a:r>
              <a:rPr lang="tr-TR" sz="2400" b="1" dirty="0" smtClean="0">
                <a:solidFill>
                  <a:srgbClr val="FF0000"/>
                </a:solidFill>
              </a:rPr>
              <a:t>3) Hipoglisemi:</a:t>
            </a:r>
          </a:p>
          <a:p>
            <a:pPr eaLnBrk="1" hangingPunct="1">
              <a:buFontTx/>
              <a:buNone/>
            </a:pPr>
            <a:r>
              <a:rPr lang="tr-TR" sz="2400" b="1" dirty="0" smtClean="0">
                <a:solidFill>
                  <a:srgbClr val="FF0000"/>
                </a:solidFill>
              </a:rPr>
              <a:t>4) </a:t>
            </a:r>
            <a:r>
              <a:rPr lang="tr-TR" sz="2400" b="1" dirty="0" err="1" smtClean="0">
                <a:solidFill>
                  <a:srgbClr val="FF0000"/>
                </a:solidFill>
              </a:rPr>
              <a:t>İnsüline</a:t>
            </a:r>
            <a:r>
              <a:rPr lang="tr-TR" sz="2400" b="1" dirty="0" smtClean="0">
                <a:solidFill>
                  <a:srgbClr val="FF0000"/>
                </a:solidFill>
              </a:rPr>
              <a:t> karşı antikor reaksiyonu:</a:t>
            </a:r>
          </a:p>
          <a:p>
            <a:pPr eaLnBrk="1" hangingPunct="1">
              <a:buFontTx/>
              <a:buNone/>
            </a:pPr>
            <a:r>
              <a:rPr lang="tr-TR" sz="2400" b="1" dirty="0" smtClean="0">
                <a:solidFill>
                  <a:srgbClr val="FF0000"/>
                </a:solidFill>
              </a:rPr>
              <a:t>5) Diyabeti dengeleme: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tr-TR" sz="2600" dirty="0" smtClean="0"/>
              <a:t>‘Kararsız’, ‘dengeleme için’, ‘kontrol edilmeyen’, ‘kötü kontrol edilen' veya ‘kontrol altında olmayan’ durumlarına ilişkin dokümantasyon varsa, ana tanı veya ek tanı olarak uygun şekilde E1-.65 *</a:t>
            </a:r>
            <a:r>
              <a:rPr lang="tr-TR" sz="2600" i="1" dirty="0" err="1" smtClean="0"/>
              <a:t>Diabetes</a:t>
            </a:r>
            <a:r>
              <a:rPr lang="tr-TR" sz="2600" i="1" dirty="0" smtClean="0"/>
              <a:t> </a:t>
            </a:r>
            <a:r>
              <a:rPr lang="tr-TR" sz="2600" i="1" dirty="0" err="1" smtClean="0"/>
              <a:t>mellitus</a:t>
            </a:r>
            <a:r>
              <a:rPr lang="tr-TR" sz="2600" i="1" dirty="0" smtClean="0"/>
              <a:t>, kontrol altında olmayan </a:t>
            </a:r>
            <a:r>
              <a:rPr lang="tr-TR" sz="2600" dirty="0" smtClean="0"/>
              <a:t>kodlanmalıdır.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tr-TR" sz="2600" dirty="0" smtClean="0"/>
              <a:t>Bu kategorideki hastalar diyabetik komplikasyonlar gösterdiğinde, E10-E14’ten uygun ek kodu (kodları) atayın.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tr-TR" sz="2600" dirty="0" smtClean="0">
                <a:solidFill>
                  <a:srgbClr val="FF0000"/>
                </a:solidFill>
              </a:rPr>
              <a:t>Kodlamanız tek başına kan sonuçlarına göre değil, </a:t>
            </a:r>
            <a:r>
              <a:rPr lang="tr-TR" sz="2600" dirty="0" err="1" smtClean="0">
                <a:solidFill>
                  <a:srgbClr val="FF0000"/>
                </a:solidFill>
              </a:rPr>
              <a:t>klinisyen</a:t>
            </a:r>
            <a:r>
              <a:rPr lang="tr-TR" sz="2600" dirty="0" smtClean="0">
                <a:solidFill>
                  <a:srgbClr val="FF0000"/>
                </a:solidFill>
              </a:rPr>
              <a:t> tarafından yapılan dokümantasyona dayanmalıdır</a:t>
            </a:r>
            <a:endParaRPr lang="tr-TR" sz="2600" dirty="0" smtClean="0"/>
          </a:p>
          <a:p>
            <a:pPr eaLnBrk="1" hangingPunct="1"/>
            <a:endParaRPr lang="tr-TR" sz="28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ADAD45-6506-434B-B7E4-33D360CBAD97}" type="slidenum">
              <a:rPr lang="tr-TR" smtClean="0"/>
              <a:pPr>
                <a:defRPr/>
              </a:pPr>
              <a:t>46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955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274638"/>
            <a:ext cx="7962088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4000" b="1" dirty="0" smtClean="0">
                <a:solidFill>
                  <a:srgbClr val="FF0000"/>
                </a:solidFill>
              </a:rPr>
              <a:t>Diyabet’in Kronik Komplikasyonları 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268413"/>
            <a:ext cx="7715200" cy="5589587"/>
          </a:xfrm>
        </p:spPr>
        <p:txBody>
          <a:bodyPr>
            <a:normAutofit lnSpcReduction="10000"/>
          </a:bodyPr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tr-TR" sz="2800" b="1" dirty="0" smtClean="0"/>
              <a:t>Böbrek komplikasyonları: </a:t>
            </a:r>
            <a:r>
              <a:rPr lang="tr-TR" sz="2800" dirty="0" smtClean="0"/>
              <a:t>Diyabetik </a:t>
            </a:r>
            <a:r>
              <a:rPr lang="tr-TR" sz="2800" dirty="0" err="1" smtClean="0"/>
              <a:t>nefropati</a:t>
            </a:r>
            <a:r>
              <a:rPr lang="tr-TR" sz="2800" dirty="0" smtClean="0"/>
              <a:t>, ABY</a:t>
            </a:r>
            <a:endParaRPr lang="tr-TR" sz="2800" b="1" dirty="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tr-TR" sz="2800" b="1" dirty="0" smtClean="0"/>
              <a:t>Diyabetik göz hastalığı: </a:t>
            </a:r>
            <a:r>
              <a:rPr lang="tr-TR" sz="2800" dirty="0" smtClean="0"/>
              <a:t>Diyabetik </a:t>
            </a:r>
            <a:r>
              <a:rPr lang="tr-TR" sz="2800" dirty="0" err="1" smtClean="0"/>
              <a:t>retinopati</a:t>
            </a:r>
            <a:r>
              <a:rPr lang="tr-TR" sz="2800" dirty="0" smtClean="0"/>
              <a:t>, katarakt,</a:t>
            </a:r>
            <a:r>
              <a:rPr lang="tr-TR" sz="2800" dirty="0" err="1" smtClean="0"/>
              <a:t>retinal</a:t>
            </a:r>
            <a:r>
              <a:rPr lang="tr-TR" sz="2800" dirty="0" smtClean="0"/>
              <a:t> arter tıkanıklığı, </a:t>
            </a:r>
            <a:r>
              <a:rPr lang="tr-TR" sz="2800" dirty="0" err="1" smtClean="0"/>
              <a:t>retinal</a:t>
            </a:r>
            <a:r>
              <a:rPr lang="tr-TR" sz="2800" dirty="0" smtClean="0"/>
              <a:t> </a:t>
            </a:r>
            <a:r>
              <a:rPr lang="tr-TR" sz="2800" dirty="0" err="1" smtClean="0"/>
              <a:t>ven</a:t>
            </a:r>
            <a:r>
              <a:rPr lang="tr-TR" sz="2800" dirty="0" smtClean="0"/>
              <a:t> tıkanıklığı ve optik diskin enfarktüsünün (</a:t>
            </a:r>
            <a:r>
              <a:rPr lang="tr-TR" sz="2800" dirty="0" err="1" smtClean="0"/>
              <a:t>iskemik</a:t>
            </a:r>
            <a:r>
              <a:rPr lang="tr-TR" sz="2800" dirty="0" smtClean="0"/>
              <a:t> optik </a:t>
            </a:r>
            <a:r>
              <a:rPr lang="tr-TR" sz="2800" dirty="0" err="1" smtClean="0"/>
              <a:t>nöropati</a:t>
            </a:r>
            <a:r>
              <a:rPr lang="tr-TR" sz="2800" dirty="0" smtClean="0"/>
              <a:t>) </a:t>
            </a:r>
            <a:r>
              <a:rPr lang="tr-TR" sz="2800" dirty="0" err="1" smtClean="0"/>
              <a:t>insidansı</a:t>
            </a:r>
            <a:r>
              <a:rPr lang="tr-TR" sz="2800" dirty="0" smtClean="0"/>
              <a:t> artar.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tr-TR" sz="2800" b="1" dirty="0" smtClean="0"/>
              <a:t>Nörolojik komplikasyonlar:</a:t>
            </a:r>
            <a:r>
              <a:rPr lang="tr-TR" sz="2800" dirty="0" smtClean="0"/>
              <a:t> Diyabetik </a:t>
            </a:r>
            <a:r>
              <a:rPr lang="tr-TR" sz="2800" dirty="0" err="1" smtClean="0"/>
              <a:t>nöropati</a:t>
            </a:r>
            <a:endParaRPr lang="tr-TR" sz="2800" dirty="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tr-TR" sz="2800" b="1" dirty="0" smtClean="0"/>
              <a:t>Dolaşım komplikasyonları: </a:t>
            </a:r>
            <a:r>
              <a:rPr lang="tr-TR" sz="2800" dirty="0" err="1" smtClean="0"/>
              <a:t>Periferik</a:t>
            </a:r>
            <a:r>
              <a:rPr lang="tr-TR" sz="2800" dirty="0" smtClean="0"/>
              <a:t> damar hastalığı, Diyabetik </a:t>
            </a:r>
            <a:r>
              <a:rPr lang="tr-TR" sz="2800" dirty="0" err="1" smtClean="0"/>
              <a:t>iskemik</a:t>
            </a:r>
            <a:r>
              <a:rPr lang="tr-TR" sz="2800" dirty="0" smtClean="0"/>
              <a:t> </a:t>
            </a:r>
            <a:r>
              <a:rPr lang="tr-TR" sz="2800" dirty="0" err="1" smtClean="0"/>
              <a:t>kardiyomiyopati</a:t>
            </a:r>
            <a:r>
              <a:rPr lang="tr-TR" sz="2800" dirty="0" smtClean="0"/>
              <a:t> (E1-.53), 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tr-TR" sz="2800" b="1" dirty="0" smtClean="0"/>
              <a:t>Deri ve </a:t>
            </a:r>
            <a:r>
              <a:rPr lang="tr-TR" sz="2800" b="1" dirty="0" err="1" smtClean="0"/>
              <a:t>subkütan</a:t>
            </a:r>
            <a:r>
              <a:rPr lang="tr-TR" sz="2800" b="1" dirty="0" smtClean="0"/>
              <a:t> komplikasyonları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tr-TR" sz="2800" b="1" dirty="0" smtClean="0"/>
              <a:t>Diyabet ve </a:t>
            </a:r>
            <a:r>
              <a:rPr lang="tr-TR" sz="2800" b="1" dirty="0" err="1" smtClean="0"/>
              <a:t>periodontal</a:t>
            </a:r>
            <a:r>
              <a:rPr lang="tr-TR" sz="2800" b="1" dirty="0" smtClean="0"/>
              <a:t> komplikasyonları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tr-TR" sz="2800" b="1" dirty="0" smtClean="0"/>
              <a:t>Diyabetik </a:t>
            </a:r>
            <a:r>
              <a:rPr lang="tr-TR" sz="2800" b="1" dirty="0" err="1" smtClean="0"/>
              <a:t>fibröz</a:t>
            </a:r>
            <a:r>
              <a:rPr lang="tr-TR" sz="2800" b="1" dirty="0" smtClean="0"/>
              <a:t> meme hastalığı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endParaRPr lang="tr-TR" sz="24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01DDAC-F53C-4F92-BBCC-8A31C518C620}" type="slidenum">
              <a:rPr lang="tr-TR" smtClean="0"/>
              <a:pPr>
                <a:defRPr/>
              </a:pPr>
              <a:t>47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819356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</p:txBody>
      </p:sp>
      <p:graphicFrame>
        <p:nvGraphicFramePr>
          <p:cNvPr id="1026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2011363" y="188913"/>
          <a:ext cx="5194300" cy="6480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Photo Editor Fotoğrafı" r:id="rId3" imgW="3619048" imgH="4514286" progId="">
                  <p:embed/>
                </p:oleObj>
              </mc:Choice>
              <mc:Fallback>
                <p:oleObj name="Photo Editor Fotoğrafı" r:id="rId3" imgW="3619048" imgH="4514286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1363" y="188913"/>
                        <a:ext cx="5194300" cy="6480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DC1DD1-EA4B-4924-8489-874E6C31A14F}" type="slidenum">
              <a:rPr lang="tr-TR" smtClean="0"/>
              <a:pPr>
                <a:defRPr/>
              </a:pPr>
              <a:t>48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347799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4000" dirty="0" smtClean="0">
                <a:solidFill>
                  <a:srgbClr val="FF0000"/>
                </a:solidFill>
              </a:rPr>
              <a:t>Diyabet ve Çoklu </a:t>
            </a:r>
            <a:r>
              <a:rPr lang="tr-TR" sz="4000" dirty="0" err="1" smtClean="0">
                <a:solidFill>
                  <a:srgbClr val="FF0000"/>
                </a:solidFill>
              </a:rPr>
              <a:t>Mikrovasküler</a:t>
            </a:r>
            <a:r>
              <a:rPr lang="tr-TR" sz="4000" dirty="0" smtClean="0">
                <a:solidFill>
                  <a:srgbClr val="FF0000"/>
                </a:solidFill>
              </a:rPr>
              <a:t> Komplikasyonlar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600200"/>
            <a:ext cx="7992888" cy="5257800"/>
          </a:xfrm>
        </p:spPr>
        <p:txBody>
          <a:bodyPr rtlCol="0">
            <a:normAutofit lnSpcReduction="10000"/>
          </a:bodyPr>
          <a:lstStyle/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r>
              <a:rPr lang="tr-TR" sz="2400" dirty="0" smtClean="0"/>
              <a:t>    </a:t>
            </a:r>
            <a:r>
              <a:rPr lang="tr-TR" sz="2600" dirty="0" smtClean="0"/>
              <a:t>E1-.71 </a:t>
            </a:r>
            <a:r>
              <a:rPr lang="tr-TR" sz="2600" i="1" dirty="0" smtClean="0"/>
              <a:t>*</a:t>
            </a:r>
            <a:r>
              <a:rPr lang="tr-TR" sz="2600" i="1" dirty="0" err="1" smtClean="0"/>
              <a:t>Diabetes</a:t>
            </a:r>
            <a:r>
              <a:rPr lang="tr-TR" sz="2600" i="1" dirty="0" smtClean="0"/>
              <a:t> </a:t>
            </a:r>
            <a:r>
              <a:rPr lang="tr-TR" sz="2600" i="1" dirty="0" err="1" smtClean="0"/>
              <a:t>mellitus</a:t>
            </a:r>
            <a:r>
              <a:rPr lang="tr-TR" sz="2600" i="1" dirty="0" smtClean="0"/>
              <a:t>, birden fazla </a:t>
            </a:r>
            <a:r>
              <a:rPr lang="tr-TR" sz="2600" i="1" dirty="0" err="1" smtClean="0"/>
              <a:t>mikrovasküler</a:t>
            </a:r>
            <a:r>
              <a:rPr lang="tr-TR" sz="2600" i="1" dirty="0" smtClean="0"/>
              <a:t> komplikasyon ile birlikte </a:t>
            </a:r>
            <a:r>
              <a:rPr lang="tr-TR" sz="2600" dirty="0" smtClean="0"/>
              <a:t>kodu, hastada </a:t>
            </a:r>
            <a:r>
              <a:rPr lang="tr-TR" sz="2600" b="1" dirty="0" smtClean="0"/>
              <a:t>şu beş kategoriden iki veya daha fazlası kapsamında sınıflandırılabilir durumlar </a:t>
            </a:r>
            <a:r>
              <a:rPr lang="tr-TR" sz="2600" dirty="0" smtClean="0"/>
              <a:t>mevcut olduğunda atanmalıdır</a:t>
            </a:r>
            <a:r>
              <a:rPr lang="tr-TR" sz="2600" b="1" dirty="0" smtClean="0"/>
              <a:t>: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r>
              <a:rPr lang="tr-TR" sz="2600" dirty="0" smtClean="0"/>
              <a:t>1. Böbrek komplikasyonları (E1-.2-)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r>
              <a:rPr lang="tr-TR" sz="2600" dirty="0" smtClean="0"/>
              <a:t>2. </a:t>
            </a:r>
            <a:r>
              <a:rPr lang="tr-TR" sz="2600" dirty="0" err="1" smtClean="0"/>
              <a:t>Oftalmik</a:t>
            </a:r>
            <a:r>
              <a:rPr lang="tr-TR" sz="2600" dirty="0" smtClean="0"/>
              <a:t> komplikasyonlar (E1-.31–E1-.35, E1-.39)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r>
              <a:rPr lang="tr-TR" sz="2600" dirty="0" smtClean="0"/>
              <a:t>3. Nörolojik komplikasyonlar (E1-.-)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r>
              <a:rPr lang="tr-TR" sz="2600" dirty="0" smtClean="0"/>
              <a:t>4. Diyabetik </a:t>
            </a:r>
            <a:r>
              <a:rPr lang="tr-TR" sz="2600" dirty="0" err="1" smtClean="0"/>
              <a:t>iskemik</a:t>
            </a:r>
            <a:r>
              <a:rPr lang="tr-TR" sz="2600" dirty="0" smtClean="0"/>
              <a:t> </a:t>
            </a:r>
            <a:r>
              <a:rPr lang="tr-TR" sz="2600" dirty="0" err="1" smtClean="0"/>
              <a:t>kardiyomiyopati</a:t>
            </a:r>
            <a:r>
              <a:rPr lang="tr-TR" sz="2600" dirty="0" smtClean="0"/>
              <a:t> (E1-.53)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r>
              <a:rPr lang="tr-TR" sz="2600" dirty="0" smtClean="0"/>
              <a:t>5. Aşağıda verilen deri veya </a:t>
            </a:r>
            <a:r>
              <a:rPr lang="tr-TR" sz="2600" dirty="0" err="1" smtClean="0"/>
              <a:t>subkütan</a:t>
            </a:r>
            <a:r>
              <a:rPr lang="tr-TR" sz="2600" dirty="0" smtClean="0"/>
              <a:t> doku komplikasyonlarından biri (E1-.62)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tr-TR" sz="2600" dirty="0" smtClean="0"/>
              <a:t>E1-.71'i yalnızca hiçbir </a:t>
            </a:r>
            <a:r>
              <a:rPr lang="tr-TR" sz="2600" dirty="0" err="1" smtClean="0"/>
              <a:t>mikrovasküler</a:t>
            </a:r>
            <a:r>
              <a:rPr lang="tr-TR" sz="2600" dirty="0" smtClean="0"/>
              <a:t> komplikasyon ana tanının tanımına uygun olmadığında ana tanı olarak kodlayın.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tr-TR" sz="2600" dirty="0" smtClean="0"/>
              <a:t>Spesifik </a:t>
            </a:r>
            <a:r>
              <a:rPr lang="tr-TR" sz="2600" dirty="0" err="1" smtClean="0"/>
              <a:t>mikrovasküler</a:t>
            </a:r>
            <a:r>
              <a:rPr lang="tr-TR" sz="2600" dirty="0" smtClean="0"/>
              <a:t> komplikasyonlara ilişkin ek kodlar da atanmalıdır.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56B9F1-B4F6-4CB1-8266-8635F71B26FC}" type="slidenum">
              <a:rPr lang="tr-TR" smtClean="0"/>
              <a:pPr>
                <a:defRPr/>
              </a:pPr>
              <a:t>49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6121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5</a:t>
            </a:fld>
            <a:endParaRPr lang="tr-TR"/>
          </a:p>
        </p:txBody>
      </p:sp>
      <p:pic>
        <p:nvPicPr>
          <p:cNvPr id="59394" name="Picture 2" descr="metastases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195736" y="1412776"/>
            <a:ext cx="4679950" cy="4319587"/>
          </a:xfrm>
        </p:spPr>
      </p:pic>
    </p:spTree>
    <p:extLst>
      <p:ext uri="{BB962C8B-B14F-4D97-AF65-F5344CB8AC3E}">
        <p14:creationId xmlns:p14="http://schemas.microsoft.com/office/powerpoint/2010/main" val="2705490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549275"/>
            <a:ext cx="7920880" cy="6119813"/>
          </a:xfrm>
        </p:spPr>
        <p:txBody>
          <a:bodyPr/>
          <a:lstStyle/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tr-TR" sz="2000" b="1" dirty="0" smtClean="0"/>
              <a:t> </a:t>
            </a:r>
            <a:r>
              <a:rPr lang="tr-TR" sz="2600" b="1" dirty="0" smtClean="0">
                <a:solidFill>
                  <a:srgbClr val="7030A0"/>
                </a:solidFill>
              </a:rPr>
              <a:t>Örnek: </a:t>
            </a:r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tr-TR" sz="2600" dirty="0" smtClean="0"/>
              <a:t>     Hasta, Tip 2 diyabetik </a:t>
            </a:r>
            <a:r>
              <a:rPr lang="tr-TR" sz="2600" dirty="0" err="1" smtClean="0"/>
              <a:t>nöropati</a:t>
            </a:r>
            <a:r>
              <a:rPr lang="tr-TR" sz="2600" dirty="0" smtClean="0"/>
              <a:t> tedavisi için hastaneye yatırılmıştır. Hastada ayrıca,diyabete bağlanabilir </a:t>
            </a:r>
            <a:r>
              <a:rPr lang="tr-TR" sz="2600" dirty="0" err="1" smtClean="0"/>
              <a:t>retinal</a:t>
            </a:r>
            <a:r>
              <a:rPr lang="tr-TR" sz="2600" dirty="0" smtClean="0"/>
              <a:t> </a:t>
            </a:r>
            <a:r>
              <a:rPr lang="tr-TR" sz="2600" dirty="0" err="1" smtClean="0"/>
              <a:t>iskemi</a:t>
            </a:r>
            <a:r>
              <a:rPr lang="tr-TR" sz="2600" dirty="0" smtClean="0"/>
              <a:t> de vardır.</a:t>
            </a:r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endParaRPr lang="tr-TR" sz="2600" dirty="0" smtClean="0"/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tr-TR" sz="2600" dirty="0" smtClean="0"/>
              <a:t>Neleri kodlamalıyız ana tanı nedir?</a:t>
            </a:r>
          </a:p>
          <a:p>
            <a:pPr marL="381000" indent="-381000" eaLnBrk="1" hangingPunct="1">
              <a:lnSpc>
                <a:spcPct val="80000"/>
              </a:lnSpc>
            </a:pPr>
            <a:r>
              <a:rPr lang="tr-TR" sz="2600" dirty="0" smtClean="0"/>
              <a:t>Kodlar:  </a:t>
            </a:r>
          </a:p>
          <a:p>
            <a:pPr marL="381000" indent="-381000" eaLnBrk="1" hangingPunct="1">
              <a:lnSpc>
                <a:spcPct val="80000"/>
              </a:lnSpc>
              <a:buFontTx/>
              <a:buAutoNum type="arabicPeriod"/>
            </a:pPr>
            <a:r>
              <a:rPr lang="tr-TR" sz="2600" dirty="0" smtClean="0"/>
              <a:t>E11.22 </a:t>
            </a:r>
            <a:r>
              <a:rPr lang="tr-TR" sz="2600" i="1" dirty="0" err="1" smtClean="0"/>
              <a:t>İnsulin</a:t>
            </a:r>
            <a:r>
              <a:rPr lang="tr-TR" sz="2600" i="1" dirty="0" smtClean="0"/>
              <a:t> bağımlı olmayan </a:t>
            </a:r>
            <a:r>
              <a:rPr lang="tr-TR" sz="2600" i="1" dirty="0" err="1" smtClean="0"/>
              <a:t>diabetes</a:t>
            </a:r>
            <a:r>
              <a:rPr lang="tr-TR" sz="2600" i="1" dirty="0" smtClean="0"/>
              <a:t> </a:t>
            </a:r>
            <a:r>
              <a:rPr lang="tr-TR" sz="2600" i="1" dirty="0" err="1" smtClean="0"/>
              <a:t>mellitus</a:t>
            </a:r>
            <a:r>
              <a:rPr lang="tr-TR" sz="2600" i="1" dirty="0" smtClean="0"/>
              <a:t>, yerleşik diyabetik </a:t>
            </a:r>
            <a:r>
              <a:rPr lang="tr-TR" sz="2600" i="1" dirty="0" err="1" smtClean="0"/>
              <a:t>nefropati</a:t>
            </a:r>
            <a:r>
              <a:rPr lang="tr-TR" sz="2600" i="1" dirty="0" smtClean="0"/>
              <a:t> ile birlikte</a:t>
            </a:r>
          </a:p>
          <a:p>
            <a:pPr marL="381000" indent="-381000" eaLnBrk="1" hangingPunct="1">
              <a:lnSpc>
                <a:spcPct val="80000"/>
              </a:lnSpc>
              <a:buFontTx/>
              <a:buAutoNum type="arabicPeriod"/>
            </a:pPr>
            <a:r>
              <a:rPr lang="tr-TR" sz="2600" dirty="0" smtClean="0"/>
              <a:t>E11.71 </a:t>
            </a:r>
            <a:r>
              <a:rPr lang="tr-TR" sz="2600" i="1" dirty="0" err="1" smtClean="0"/>
              <a:t>İnsulin</a:t>
            </a:r>
            <a:r>
              <a:rPr lang="tr-TR" sz="2600" i="1" dirty="0" smtClean="0"/>
              <a:t> bağımlı olmayan </a:t>
            </a:r>
            <a:r>
              <a:rPr lang="tr-TR" sz="2600" i="1" dirty="0" err="1" smtClean="0"/>
              <a:t>diabetes</a:t>
            </a:r>
            <a:r>
              <a:rPr lang="tr-TR" sz="2600" i="1" dirty="0" smtClean="0"/>
              <a:t> </a:t>
            </a:r>
            <a:r>
              <a:rPr lang="tr-TR" sz="2600" i="1" dirty="0" err="1" smtClean="0"/>
              <a:t>mellitus</a:t>
            </a:r>
            <a:r>
              <a:rPr lang="tr-TR" sz="2600" i="1" dirty="0" smtClean="0"/>
              <a:t>, birden fazla </a:t>
            </a:r>
            <a:r>
              <a:rPr lang="tr-TR" sz="2600" i="1" dirty="0" err="1" smtClean="0"/>
              <a:t>mikrovasküler</a:t>
            </a:r>
            <a:r>
              <a:rPr lang="tr-TR" sz="2600" i="1" dirty="0" smtClean="0"/>
              <a:t> komplikasyon ile birlikte</a:t>
            </a:r>
          </a:p>
          <a:p>
            <a:pPr marL="381000" indent="-381000" eaLnBrk="1" hangingPunct="1">
              <a:lnSpc>
                <a:spcPct val="80000"/>
              </a:lnSpc>
              <a:buFontTx/>
              <a:buAutoNum type="arabicPeriod"/>
            </a:pPr>
            <a:r>
              <a:rPr lang="tr-TR" sz="2600" dirty="0" smtClean="0"/>
              <a:t>H34.2 </a:t>
            </a:r>
            <a:r>
              <a:rPr lang="tr-TR" sz="2600" i="1" dirty="0" smtClean="0"/>
              <a:t>Diğer </a:t>
            </a:r>
            <a:r>
              <a:rPr lang="tr-TR" sz="2600" i="1" dirty="0" err="1" smtClean="0"/>
              <a:t>retinal</a:t>
            </a:r>
            <a:r>
              <a:rPr lang="tr-TR" sz="2600" i="1" dirty="0" smtClean="0"/>
              <a:t> arter tıkanıklıkları</a:t>
            </a:r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tr-TR" sz="2600" i="1" dirty="0" smtClean="0"/>
              <a:t>   </a:t>
            </a:r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endParaRPr lang="tr-TR" sz="2600" i="1" dirty="0" smtClean="0"/>
          </a:p>
          <a:p>
            <a:pPr marL="381000" indent="-381000"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tr-TR" sz="2600" dirty="0" smtClean="0"/>
              <a:t>ACS 0001 </a:t>
            </a:r>
            <a:r>
              <a:rPr lang="tr-TR" sz="2600" i="1" dirty="0" smtClean="0"/>
              <a:t>Ek tanı</a:t>
            </a:r>
            <a:r>
              <a:rPr lang="tr-TR" sz="2600" dirty="0" smtClean="0"/>
              <a:t>’ya uygun bir şekilde, E11.22 ana tanı olarak kodlanır.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BA4681-8004-4D64-AAF4-053F227B2ECC}" type="slidenum">
              <a:rPr lang="tr-TR" smtClean="0"/>
              <a:pPr>
                <a:defRPr/>
              </a:pPr>
              <a:t>50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589285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404813"/>
            <a:ext cx="7992888" cy="6453187"/>
          </a:xfrm>
        </p:spPr>
        <p:txBody>
          <a:bodyPr>
            <a:normAutofit/>
          </a:bodyPr>
          <a:lstStyle/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tr-TR" sz="2000" b="1" dirty="0" smtClean="0"/>
              <a:t>     </a:t>
            </a:r>
            <a:r>
              <a:rPr lang="tr-TR" sz="2800" b="1" dirty="0" smtClean="0">
                <a:solidFill>
                  <a:srgbClr val="7030A0"/>
                </a:solidFill>
              </a:rPr>
              <a:t>Örnek:</a:t>
            </a:r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tr-TR" sz="2800" dirty="0" smtClean="0"/>
              <a:t>        Hasta, </a:t>
            </a:r>
            <a:r>
              <a:rPr lang="tr-TR" sz="2800" dirty="0" err="1" smtClean="0"/>
              <a:t>nefrotik</a:t>
            </a:r>
            <a:r>
              <a:rPr lang="tr-TR" sz="2800" dirty="0" smtClean="0"/>
              <a:t> sendrom, </a:t>
            </a:r>
            <a:r>
              <a:rPr lang="tr-TR" sz="2800" dirty="0" err="1" smtClean="0"/>
              <a:t>retinal</a:t>
            </a:r>
            <a:r>
              <a:rPr lang="tr-TR" sz="2800" dirty="0" smtClean="0"/>
              <a:t> </a:t>
            </a:r>
            <a:r>
              <a:rPr lang="tr-TR" sz="2800" dirty="0" err="1" smtClean="0"/>
              <a:t>iskemi</a:t>
            </a:r>
            <a:r>
              <a:rPr lang="tr-TR" sz="2800" dirty="0" smtClean="0"/>
              <a:t> ve </a:t>
            </a:r>
            <a:r>
              <a:rPr lang="tr-TR" sz="2800" dirty="0" err="1" smtClean="0"/>
              <a:t>femoral</a:t>
            </a:r>
            <a:r>
              <a:rPr lang="tr-TR" sz="2800" dirty="0" smtClean="0"/>
              <a:t> </a:t>
            </a:r>
            <a:r>
              <a:rPr lang="tr-TR" sz="2800" dirty="0" err="1" smtClean="0"/>
              <a:t>nöropati</a:t>
            </a:r>
            <a:r>
              <a:rPr lang="tr-TR" sz="2800" dirty="0" smtClean="0"/>
              <a:t> komplikasyonları ile birlikte mevcut olan Tip 1 diyabet sebebiyle hastaneye yatırılmıştır.</a:t>
            </a:r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tr-TR" sz="2800" dirty="0" smtClean="0"/>
              <a:t>Neleri kodlamalıyız ana tanı nedir?</a:t>
            </a:r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tr-TR" sz="2800" dirty="0" smtClean="0"/>
              <a:t>Kodlar: </a:t>
            </a:r>
          </a:p>
          <a:p>
            <a:pPr marL="381000" indent="-381000" eaLnBrk="1" hangingPunct="1">
              <a:lnSpc>
                <a:spcPct val="80000"/>
              </a:lnSpc>
              <a:buFontTx/>
              <a:buAutoNum type="arabicPeriod"/>
            </a:pPr>
            <a:r>
              <a:rPr lang="tr-TR" sz="2800" dirty="0" smtClean="0"/>
              <a:t>E10.71 </a:t>
            </a:r>
            <a:r>
              <a:rPr lang="tr-TR" sz="2800" i="1" dirty="0" err="1" smtClean="0"/>
              <a:t>İnsulin</a:t>
            </a:r>
            <a:r>
              <a:rPr lang="tr-TR" sz="2800" i="1" dirty="0" smtClean="0"/>
              <a:t> bağımlı </a:t>
            </a:r>
            <a:r>
              <a:rPr lang="tr-TR" sz="2800" i="1" dirty="0" err="1" smtClean="0"/>
              <a:t>diabetes</a:t>
            </a:r>
            <a:r>
              <a:rPr lang="tr-TR" sz="2800" i="1" dirty="0" smtClean="0"/>
              <a:t> </a:t>
            </a:r>
            <a:r>
              <a:rPr lang="tr-TR" sz="2800" i="1" dirty="0" err="1" smtClean="0"/>
              <a:t>mellitus</a:t>
            </a:r>
            <a:r>
              <a:rPr lang="tr-TR" sz="2800" i="1" dirty="0" smtClean="0"/>
              <a:t>, birden fazla </a:t>
            </a:r>
            <a:r>
              <a:rPr lang="tr-TR" sz="2800" i="1" dirty="0" err="1" smtClean="0"/>
              <a:t>mikrovasküler</a:t>
            </a:r>
            <a:r>
              <a:rPr lang="tr-TR" sz="2800" i="1" dirty="0" smtClean="0"/>
              <a:t> komplikasyon ile birlikte</a:t>
            </a:r>
          </a:p>
          <a:p>
            <a:pPr marL="381000" indent="-381000" eaLnBrk="1" hangingPunct="1">
              <a:lnSpc>
                <a:spcPct val="80000"/>
              </a:lnSpc>
              <a:buFontTx/>
              <a:buAutoNum type="arabicPeriod"/>
            </a:pPr>
            <a:r>
              <a:rPr lang="tr-TR" sz="2800" dirty="0" smtClean="0"/>
              <a:t>N04 .9 </a:t>
            </a:r>
            <a:r>
              <a:rPr lang="tr-TR" sz="2800" i="1" dirty="0" err="1" smtClean="0"/>
              <a:t>Nefrotik</a:t>
            </a:r>
            <a:r>
              <a:rPr lang="tr-TR" sz="2800" i="1" dirty="0" smtClean="0"/>
              <a:t> sendrom, tanımlanmamış</a:t>
            </a:r>
          </a:p>
          <a:p>
            <a:pPr marL="381000" indent="-381000" eaLnBrk="1" hangingPunct="1">
              <a:lnSpc>
                <a:spcPct val="80000"/>
              </a:lnSpc>
              <a:buFontTx/>
              <a:buAutoNum type="arabicPeriod"/>
            </a:pPr>
            <a:r>
              <a:rPr lang="tr-TR" sz="2800" dirty="0" smtClean="0"/>
              <a:t>H34.2 </a:t>
            </a:r>
            <a:r>
              <a:rPr lang="tr-TR" sz="2800" i="1" dirty="0" smtClean="0"/>
              <a:t>Diğer </a:t>
            </a:r>
            <a:r>
              <a:rPr lang="tr-TR" sz="2800" i="1" dirty="0" err="1" smtClean="0"/>
              <a:t>retinal</a:t>
            </a:r>
            <a:r>
              <a:rPr lang="tr-TR" sz="2800" i="1" dirty="0" smtClean="0"/>
              <a:t> arter tıkanıklıkları</a:t>
            </a:r>
          </a:p>
          <a:p>
            <a:pPr marL="381000" indent="-381000" eaLnBrk="1" hangingPunct="1">
              <a:lnSpc>
                <a:spcPct val="80000"/>
              </a:lnSpc>
              <a:buFontTx/>
              <a:buAutoNum type="arabicPeriod"/>
            </a:pPr>
            <a:r>
              <a:rPr lang="tr-TR" sz="2800" dirty="0" smtClean="0"/>
              <a:t>G57.2 </a:t>
            </a:r>
            <a:r>
              <a:rPr lang="tr-TR" sz="2800" i="1" dirty="0" err="1" smtClean="0"/>
              <a:t>Femoral</a:t>
            </a:r>
            <a:r>
              <a:rPr lang="tr-TR" sz="2800" i="1" dirty="0" smtClean="0"/>
              <a:t> sinir lezyonu</a:t>
            </a:r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tr-TR" sz="2800" i="1" dirty="0" smtClean="0"/>
              <a:t> </a:t>
            </a:r>
          </a:p>
          <a:p>
            <a:pPr marL="381000" indent="-381000" eaLnBrk="1" hangingPunct="1">
              <a:lnSpc>
                <a:spcPct val="80000"/>
              </a:lnSpc>
            </a:pPr>
            <a:r>
              <a:rPr lang="tr-TR" sz="2800" dirty="0" smtClean="0"/>
              <a:t>Bu durumda, yatışın sebebi hiçbir diyabetik komplikasyon olmadığından, E10.71 ana tanı olarak kodlanır.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8FF99-8E2E-4F32-834F-DE763BE322A2}" type="slidenum">
              <a:rPr lang="tr-TR" smtClean="0"/>
              <a:pPr>
                <a:defRPr/>
              </a:pPr>
              <a:t>51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110817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274638"/>
            <a:ext cx="7818072" cy="1143000"/>
          </a:xfrm>
        </p:spPr>
        <p:txBody>
          <a:bodyPr/>
          <a:lstStyle/>
          <a:p>
            <a:pPr algn="ctr" eaLnBrk="1" hangingPunct="1"/>
            <a:r>
              <a:rPr lang="tr-TR" b="1" dirty="0" smtClean="0">
                <a:solidFill>
                  <a:srgbClr val="FF0000"/>
                </a:solidFill>
              </a:rPr>
              <a:t>Diyabetik ayak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1600200"/>
            <a:ext cx="8100392" cy="5257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sz="2600" b="1" dirty="0" smtClean="0">
                <a:solidFill>
                  <a:srgbClr val="7030A0"/>
                </a:solidFill>
              </a:rPr>
              <a:t>Diyabetik ayak</a:t>
            </a:r>
            <a:r>
              <a:rPr lang="tr-TR" sz="2600" dirty="0" smtClean="0">
                <a:solidFill>
                  <a:srgbClr val="7030A0"/>
                </a:solidFill>
              </a:rPr>
              <a:t> </a:t>
            </a:r>
            <a:r>
              <a:rPr lang="tr-TR" sz="2600" dirty="0" smtClean="0"/>
              <a:t>:Bu terim, </a:t>
            </a:r>
            <a:r>
              <a:rPr lang="tr-TR" sz="2600" dirty="0" err="1" smtClean="0"/>
              <a:t>periferik</a:t>
            </a:r>
            <a:r>
              <a:rPr lang="tr-TR" sz="2600" dirty="0" smtClean="0"/>
              <a:t> ve/veya nörolojik komplikasyonlar ve/veya diğer ayırıcı klinik etmenlerle birlikte ayaklarında bir ülser veya enfeksiyon görülen diyabetik hastaları tanımlamak için kullanılır.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sz="2600" b="1" dirty="0" smtClean="0">
                <a:solidFill>
                  <a:srgbClr val="7030A0"/>
                </a:solidFill>
              </a:rPr>
              <a:t>Diyabetik ayak ülserleri: </a:t>
            </a:r>
            <a:r>
              <a:rPr lang="tr-TR" sz="2600" dirty="0" smtClean="0"/>
              <a:t>Bir</a:t>
            </a:r>
            <a:r>
              <a:rPr lang="tr-TR" sz="2600" dirty="0" smtClean="0">
                <a:solidFill>
                  <a:srgbClr val="7030A0"/>
                </a:solidFill>
              </a:rPr>
              <a:t> </a:t>
            </a:r>
            <a:r>
              <a:rPr lang="tr-TR" sz="2600" dirty="0" smtClean="0"/>
              <a:t>alt </a:t>
            </a:r>
            <a:r>
              <a:rPr lang="tr-TR" sz="2600" dirty="0" err="1" smtClean="0"/>
              <a:t>ekstremite</a:t>
            </a:r>
            <a:r>
              <a:rPr lang="tr-TR" sz="2600" dirty="0" smtClean="0"/>
              <a:t> ülserinin kendiliğinden oluşmasının ‘diyabetik ayak’ anlamına gelmesi gerekmez.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sz="2600" dirty="0" smtClean="0"/>
              <a:t>Bu nedenle, bir diyabet hastasında ayak ülserinin etiyolojisi belirsizse, hekimden ayrıntılı bilgi istenmelidir.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sz="2600" b="1" dirty="0" smtClean="0">
                <a:solidFill>
                  <a:srgbClr val="FF0000"/>
                </a:solidFill>
              </a:rPr>
              <a:t>E1-.73 *</a:t>
            </a:r>
            <a:r>
              <a:rPr lang="tr-TR" sz="2600" b="1" i="1" dirty="0" err="1" smtClean="0">
                <a:solidFill>
                  <a:srgbClr val="FF0000"/>
                </a:solidFill>
              </a:rPr>
              <a:t>Diabetes</a:t>
            </a:r>
            <a:r>
              <a:rPr lang="tr-TR" sz="2600" b="1" i="1" dirty="0" smtClean="0">
                <a:solidFill>
                  <a:srgbClr val="FF0000"/>
                </a:solidFill>
              </a:rPr>
              <a:t> </a:t>
            </a:r>
            <a:r>
              <a:rPr lang="tr-TR" sz="2600" b="1" i="1" dirty="0" err="1" smtClean="0">
                <a:solidFill>
                  <a:srgbClr val="FF0000"/>
                </a:solidFill>
              </a:rPr>
              <a:t>mellitus</a:t>
            </a:r>
            <a:r>
              <a:rPr lang="tr-TR" sz="2600" b="1" i="1" dirty="0" smtClean="0">
                <a:solidFill>
                  <a:srgbClr val="FF0000"/>
                </a:solidFill>
              </a:rPr>
              <a:t>, birden çok nedene bağlı ayak ülseri ile birlikte </a:t>
            </a:r>
            <a:r>
              <a:rPr lang="tr-TR" sz="2600" b="1" dirty="0" smtClean="0">
                <a:solidFill>
                  <a:srgbClr val="FF0000"/>
                </a:solidFill>
              </a:rPr>
              <a:t>kodu, ‘diyabetik ayak’ için kullanıldığından ayak ülseri için atanmamalıdır.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92F309-7659-4B2D-920A-18F7384BBFFE}" type="slidenum">
              <a:rPr lang="tr-TR" smtClean="0"/>
              <a:pPr>
                <a:defRPr/>
              </a:pPr>
              <a:t>52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204641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dirty="0" smtClean="0"/>
          </a:p>
        </p:txBody>
      </p:sp>
      <p:pic>
        <p:nvPicPr>
          <p:cNvPr id="39939" name="Picture 2" descr="diab_feet_before_hbo_dscn203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476375" y="1052513"/>
            <a:ext cx="6119813" cy="5256212"/>
          </a:xfrm>
          <a:noFill/>
        </p:spPr>
      </p:pic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EB8A6-8848-423C-9B7F-C0A9B7E304AE}" type="slidenum">
              <a:rPr lang="tr-TR" smtClean="0"/>
              <a:pPr>
                <a:defRPr/>
              </a:pPr>
              <a:t>53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012822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274638"/>
            <a:ext cx="7818072" cy="1143000"/>
          </a:xfrm>
        </p:spPr>
        <p:txBody>
          <a:bodyPr/>
          <a:lstStyle/>
          <a:p>
            <a:pPr algn="ctr" eaLnBrk="1" hangingPunct="1"/>
            <a:r>
              <a:rPr lang="tr-TR" b="1" dirty="0" smtClean="0">
                <a:solidFill>
                  <a:srgbClr val="FF0000"/>
                </a:solidFill>
              </a:rPr>
              <a:t>Diyabet Taraması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1447800"/>
            <a:ext cx="789008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dirty="0" smtClean="0"/>
              <a:t> Z13.1 </a:t>
            </a:r>
            <a:r>
              <a:rPr lang="tr-TR" i="1" dirty="0" err="1" smtClean="0"/>
              <a:t>Diyabetes</a:t>
            </a:r>
            <a:r>
              <a:rPr lang="tr-TR" i="1" dirty="0" smtClean="0"/>
              <a:t> </a:t>
            </a:r>
            <a:r>
              <a:rPr lang="tr-TR" i="1" dirty="0" err="1" smtClean="0"/>
              <a:t>mellitus</a:t>
            </a:r>
            <a:r>
              <a:rPr lang="tr-TR" i="1" dirty="0" smtClean="0"/>
              <a:t> için özel tarama muayenesi</a:t>
            </a:r>
            <a:r>
              <a:rPr lang="tr-TR" dirty="0" smtClean="0"/>
              <a:t>, tarama sonrasında diyabet veya BGR </a:t>
            </a:r>
            <a:r>
              <a:rPr lang="tr-TR" dirty="0" smtClean="0">
                <a:solidFill>
                  <a:srgbClr val="FF0000"/>
                </a:solidFill>
              </a:rPr>
              <a:t>ekarte edildiği zaman atanmaktadır</a:t>
            </a:r>
            <a:endParaRPr lang="tr-TR" dirty="0" smtClean="0"/>
          </a:p>
          <a:p>
            <a:pPr lvl="1" eaLnBrk="1" hangingPunct="1">
              <a:lnSpc>
                <a:spcPct val="90000"/>
              </a:lnSpc>
              <a:buClr>
                <a:srgbClr val="66FF66"/>
              </a:buClr>
              <a:buFont typeface="Wingdings" pitchFamily="2" charset="2"/>
              <a:buChar char="Ø"/>
            </a:pPr>
            <a:endParaRPr lang="tr-TR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dirty="0" smtClean="0"/>
              <a:t> Taramanın bir diyabet aile öyküsü nedeniyle istendiği durumlarda, Z83.3 </a:t>
            </a:r>
            <a:r>
              <a:rPr lang="tr-TR" i="1" dirty="0" err="1" smtClean="0"/>
              <a:t>Diabetes</a:t>
            </a:r>
            <a:r>
              <a:rPr lang="tr-TR" i="1" dirty="0" smtClean="0"/>
              <a:t> </a:t>
            </a:r>
            <a:r>
              <a:rPr lang="tr-TR" i="1" dirty="0" err="1" smtClean="0"/>
              <a:t>mellitus</a:t>
            </a:r>
            <a:r>
              <a:rPr lang="tr-TR" i="1" dirty="0" smtClean="0"/>
              <a:t> aile öyküsü </a:t>
            </a:r>
            <a:r>
              <a:rPr lang="tr-TR" dirty="0" smtClean="0"/>
              <a:t>ek kodu ilave edilmelidir.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26EE85-EF43-4966-AD87-47F397A6B343}" type="slidenum">
              <a:rPr lang="tr-TR" smtClean="0"/>
              <a:pPr>
                <a:defRPr/>
              </a:pPr>
              <a:t>54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038953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tr-TR" sz="4000" dirty="0" smtClean="0">
                <a:solidFill>
                  <a:srgbClr val="FF0000"/>
                </a:solidFill>
              </a:rPr>
              <a:t>Diyabeti kodlamak için kontrol listesi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600200"/>
            <a:ext cx="7920880" cy="50688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b="1" dirty="0" smtClean="0">
                <a:solidFill>
                  <a:srgbClr val="7030A0"/>
                </a:solidFill>
              </a:rPr>
              <a:t>Şunları bilmeniz gerekir: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sz="900" b="1" dirty="0" smtClean="0"/>
          </a:p>
          <a:p>
            <a:pPr lvl="1" eaLnBrk="1" hangingPunct="1">
              <a:lnSpc>
                <a:spcPct val="90000"/>
              </a:lnSpc>
              <a:buClr>
                <a:srgbClr val="66FF66"/>
              </a:buClr>
              <a:buFont typeface="Wingdings" pitchFamily="2" charset="2"/>
              <a:buChar char="Ø"/>
            </a:pPr>
            <a:r>
              <a:rPr lang="tr-TR" sz="2600" dirty="0" smtClean="0"/>
              <a:t>Diyabetin tipi (genellikle Tip 1 veya Tip 2)</a:t>
            </a:r>
          </a:p>
          <a:p>
            <a:pPr lvl="1" eaLnBrk="1" hangingPunct="1">
              <a:lnSpc>
                <a:spcPct val="90000"/>
              </a:lnSpc>
              <a:buClr>
                <a:srgbClr val="66FF66"/>
              </a:buClr>
              <a:buFont typeface="Wingdings" pitchFamily="2" charset="2"/>
              <a:buChar char="Ø"/>
            </a:pPr>
            <a:r>
              <a:rPr lang="tr-TR" sz="2600" dirty="0" smtClean="0"/>
              <a:t>Diyabet ile görülen ek tanı (</a:t>
            </a:r>
            <a:r>
              <a:rPr lang="tr-TR" sz="2600" dirty="0" err="1" smtClean="0"/>
              <a:t>Adx</a:t>
            </a:r>
            <a:r>
              <a:rPr lang="tr-TR" sz="2600" dirty="0" smtClean="0"/>
              <a:t>) – ‘diyabet, ile’ veya ‘diyabetik’ altındaki terimler için alfabetik dizini kontrol etmeyi unutmayın</a:t>
            </a:r>
          </a:p>
          <a:p>
            <a:pPr lvl="1" eaLnBrk="1" hangingPunct="1">
              <a:lnSpc>
                <a:spcPct val="90000"/>
              </a:lnSpc>
              <a:buClr>
                <a:srgbClr val="66FF66"/>
              </a:buClr>
              <a:buFont typeface="Wingdings" pitchFamily="2" charset="2"/>
              <a:buChar char="Ø"/>
            </a:pPr>
            <a:r>
              <a:rPr lang="tr-TR" sz="2600" dirty="0" err="1" smtClean="0">
                <a:solidFill>
                  <a:srgbClr val="FF0000"/>
                </a:solidFill>
              </a:rPr>
              <a:t>Mikrovasküler</a:t>
            </a:r>
            <a:r>
              <a:rPr lang="tr-TR" sz="2600" dirty="0" smtClean="0">
                <a:solidFill>
                  <a:srgbClr val="FF0000"/>
                </a:solidFill>
              </a:rPr>
              <a:t> komplikasyonlar </a:t>
            </a:r>
            <a:r>
              <a:rPr lang="tr-TR" sz="2600" dirty="0" smtClean="0"/>
              <a:t>ile birlikte olan diyabeti kodlama ile ilgili kural</a:t>
            </a:r>
          </a:p>
          <a:p>
            <a:pPr lvl="1" eaLnBrk="1" hangingPunct="1">
              <a:lnSpc>
                <a:spcPct val="90000"/>
              </a:lnSpc>
              <a:buClr>
                <a:srgbClr val="66FF66"/>
              </a:buClr>
              <a:buFont typeface="Wingdings" pitchFamily="2" charset="2"/>
              <a:buChar char="Ø"/>
            </a:pPr>
            <a:r>
              <a:rPr lang="tr-TR" sz="2600" dirty="0" smtClean="0"/>
              <a:t>Tip 2 diyabet </a:t>
            </a:r>
            <a:r>
              <a:rPr lang="tr-TR" sz="2600" dirty="0" smtClean="0">
                <a:solidFill>
                  <a:srgbClr val="FF0000"/>
                </a:solidFill>
              </a:rPr>
              <a:t>de </a:t>
            </a:r>
            <a:r>
              <a:rPr lang="tr-TR" sz="2600" dirty="0" err="1" smtClean="0">
                <a:solidFill>
                  <a:srgbClr val="FF0000"/>
                </a:solidFill>
              </a:rPr>
              <a:t>insülin</a:t>
            </a:r>
            <a:r>
              <a:rPr lang="tr-TR" sz="2600" dirty="0" smtClean="0">
                <a:solidFill>
                  <a:srgbClr val="FF0000"/>
                </a:solidFill>
              </a:rPr>
              <a:t> direnci </a:t>
            </a:r>
            <a:r>
              <a:rPr lang="tr-TR" sz="2600" dirty="0" smtClean="0"/>
              <a:t>kodlanması kuralı</a:t>
            </a:r>
          </a:p>
          <a:p>
            <a:pPr lvl="1" eaLnBrk="1" hangingPunct="1">
              <a:lnSpc>
                <a:spcPct val="90000"/>
              </a:lnSpc>
              <a:buClr>
                <a:srgbClr val="66FF66"/>
              </a:buClr>
              <a:buFont typeface="Wingdings" pitchFamily="2" charset="2"/>
              <a:buChar char="Ø"/>
            </a:pPr>
            <a:r>
              <a:rPr lang="tr-TR" sz="2600" dirty="0" smtClean="0"/>
              <a:t>Diyabetik ayak kodlaması ile ilgili kural …</a:t>
            </a:r>
          </a:p>
          <a:p>
            <a:pPr lvl="1" eaLnBrk="1" hangingPunct="1">
              <a:lnSpc>
                <a:spcPct val="90000"/>
              </a:lnSpc>
              <a:buClr>
                <a:srgbClr val="66FF66"/>
              </a:buClr>
              <a:buFontTx/>
              <a:buNone/>
            </a:pPr>
            <a:r>
              <a:rPr lang="tr-TR" sz="2600" dirty="0" smtClean="0"/>
              <a:t>DM ile birlikte </a:t>
            </a:r>
            <a:r>
              <a:rPr lang="tr-TR" sz="2600" dirty="0" err="1" smtClean="0"/>
              <a:t>obezite</a:t>
            </a:r>
            <a:r>
              <a:rPr lang="tr-TR" sz="2600" dirty="0" smtClean="0"/>
              <a:t>, hipertansiyon veya </a:t>
            </a:r>
            <a:r>
              <a:rPr lang="tr-TR" sz="2600" dirty="0" err="1" smtClean="0"/>
              <a:t>lipid</a:t>
            </a:r>
            <a:r>
              <a:rPr lang="tr-TR" sz="2600" dirty="0" smtClean="0"/>
              <a:t> bozukluğu belgelendiği zaman, ek tanı olarak bu durumlar ile birlikte uygun diyabet kodunu atayın</a:t>
            </a:r>
          </a:p>
          <a:p>
            <a:pPr eaLnBrk="1" hangingPunct="1">
              <a:lnSpc>
                <a:spcPct val="90000"/>
              </a:lnSpc>
            </a:pPr>
            <a:endParaRPr lang="tr-TR" sz="28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51E3C1-60A8-441B-8EE8-2CE00CDAA53C}" type="slidenum">
              <a:rPr lang="tr-TR" smtClean="0"/>
              <a:pPr>
                <a:defRPr/>
              </a:pPr>
              <a:t>55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454490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1 Başlık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4000" b="1" dirty="0" err="1" smtClean="0">
                <a:solidFill>
                  <a:srgbClr val="FF0000"/>
                </a:solidFill>
              </a:rPr>
              <a:t>Hiperglisemi</a:t>
            </a:r>
            <a:r>
              <a:rPr lang="tr-TR" sz="4000" b="1" dirty="0" smtClean="0">
                <a:solidFill>
                  <a:srgbClr val="FF0000"/>
                </a:solidFill>
              </a:rPr>
              <a:t> (</a:t>
            </a:r>
            <a:r>
              <a:rPr lang="tr-TR" b="1" dirty="0" smtClean="0">
                <a:solidFill>
                  <a:srgbClr val="FF0000"/>
                </a:solidFill>
              </a:rPr>
              <a:t>0403)</a:t>
            </a:r>
            <a:endParaRPr lang="tr-TR" dirty="0" smtClean="0">
              <a:solidFill>
                <a:srgbClr val="FF0000"/>
              </a:solidFill>
            </a:endParaRPr>
          </a:p>
        </p:txBody>
      </p:sp>
      <p:sp>
        <p:nvSpPr>
          <p:cNvPr id="44035" name="2 İçerik Yer Tutucusu"/>
          <p:cNvSpPr>
            <a:spLocks noGrp="1"/>
          </p:cNvSpPr>
          <p:nvPr>
            <p:ph idx="1"/>
          </p:nvPr>
        </p:nvSpPr>
        <p:spPr>
          <a:xfrm>
            <a:off x="899592" y="1268761"/>
            <a:ext cx="8244408" cy="5589240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Char char="Ø"/>
            </a:pPr>
            <a:r>
              <a:rPr lang="tr-TR" sz="3000" dirty="0" err="1" smtClean="0"/>
              <a:t>Hiperglisemi</a:t>
            </a:r>
            <a:r>
              <a:rPr lang="tr-TR" sz="3000" dirty="0" smtClean="0"/>
              <a:t> için R73 </a:t>
            </a:r>
            <a:r>
              <a:rPr lang="tr-TR" sz="3000" i="1" dirty="0" smtClean="0"/>
              <a:t>Yükselmiş kan </a:t>
            </a:r>
            <a:r>
              <a:rPr lang="tr-TR" sz="3000" i="1" dirty="0" err="1" smtClean="0"/>
              <a:t>glukoz</a:t>
            </a:r>
            <a:r>
              <a:rPr lang="tr-TR" sz="3000" i="1" dirty="0" smtClean="0"/>
              <a:t> düzeyi kodu atanmadan önce, hekimden</a:t>
            </a:r>
            <a:r>
              <a:rPr lang="tr-TR" sz="3000" dirty="0" smtClean="0"/>
              <a:t> olası bir DM veya IGR tanısını hariç tutması istenmelidir.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sz="3000" dirty="0" smtClean="0"/>
              <a:t>Geçici </a:t>
            </a:r>
            <a:r>
              <a:rPr lang="tr-TR" sz="3000" dirty="0" err="1" smtClean="0"/>
              <a:t>hiperglisemi</a:t>
            </a:r>
            <a:r>
              <a:rPr lang="tr-TR" sz="3000" dirty="0" smtClean="0"/>
              <a:t>, enfeksiyonlar dahil olmak üzere hastalığın stresinde ortaya çıkabilmektedir; böyle durumlarda DM ekarte edilen hastalarda gerekli durumlarda </a:t>
            </a:r>
            <a:r>
              <a:rPr lang="tr-TR" sz="3000" dirty="0" err="1" smtClean="0"/>
              <a:t>hiperglisemi</a:t>
            </a:r>
            <a:r>
              <a:rPr lang="tr-TR" sz="3000" dirty="0" smtClean="0"/>
              <a:t> kodu atanabilir.</a:t>
            </a:r>
          </a:p>
          <a:p>
            <a:pPr eaLnBrk="1" hangingPunct="1">
              <a:buFont typeface="Wingdings" pitchFamily="2" charset="2"/>
              <a:buChar char="Ø"/>
            </a:pPr>
            <a:endParaRPr lang="tr-TR" sz="3000" dirty="0" smtClean="0"/>
          </a:p>
          <a:p>
            <a:pPr eaLnBrk="1" hangingPunct="1">
              <a:buFont typeface="Wingdings" pitchFamily="2" charset="2"/>
              <a:buChar char="Ø"/>
            </a:pPr>
            <a:r>
              <a:rPr lang="tr-TR" sz="3000" dirty="0" smtClean="0">
                <a:solidFill>
                  <a:srgbClr val="7030A0"/>
                </a:solidFill>
              </a:rPr>
              <a:t>Ancak DM ve BGR gibi tanıların varlığında atanmaması gerekir!!!</a:t>
            </a:r>
            <a:endParaRPr lang="tr-TR" sz="2800" dirty="0" smtClean="0">
              <a:solidFill>
                <a:srgbClr val="7030A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9CF4CC-DBBC-433A-B0C4-87840C30C8E1}" type="slidenum">
              <a:rPr lang="tr-TR" smtClean="0"/>
              <a:pPr>
                <a:defRPr/>
              </a:pPr>
              <a:t>56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2216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6</a:t>
            </a:fld>
            <a:endParaRPr lang="tr-TR"/>
          </a:p>
        </p:txBody>
      </p:sp>
      <p:sp>
        <p:nvSpPr>
          <p:cNvPr id="61441" name="Rectangle 2"/>
          <p:cNvSpPr>
            <a:spLocks noGrp="1"/>
          </p:cNvSpPr>
          <p:nvPr>
            <p:ph type="title" idx="4294967295"/>
          </p:nvPr>
        </p:nvSpPr>
        <p:spPr>
          <a:xfrm>
            <a:off x="971600" y="274638"/>
            <a:ext cx="7776864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z="4000" dirty="0">
                <a:solidFill>
                  <a:srgbClr val="FF0000"/>
                </a:solidFill>
              </a:rPr>
              <a:t>4) </a:t>
            </a:r>
            <a:r>
              <a:rPr lang="tr-TR" sz="4000" dirty="0" err="1">
                <a:solidFill>
                  <a:srgbClr val="FF0000"/>
                </a:solidFill>
              </a:rPr>
              <a:t>Neoplazilerin</a:t>
            </a:r>
            <a:r>
              <a:rPr lang="tr-TR" sz="4000" dirty="0">
                <a:solidFill>
                  <a:srgbClr val="FF0000"/>
                </a:solidFill>
              </a:rPr>
              <a:t> Morfolojisi</a:t>
            </a:r>
            <a:r>
              <a:rPr lang="tr-TR" sz="3600" dirty="0">
                <a:solidFill>
                  <a:srgbClr val="FF0000"/>
                </a:solidFill>
              </a:rPr>
              <a:t> </a:t>
            </a:r>
            <a:r>
              <a:rPr lang="tr-TR" sz="3200" dirty="0">
                <a:solidFill>
                  <a:srgbClr val="FF0000"/>
                </a:solidFill>
              </a:rPr>
              <a:t>(ACS 0233)</a:t>
            </a:r>
          </a:p>
        </p:txBody>
      </p:sp>
      <p:sp>
        <p:nvSpPr>
          <p:cNvPr id="61442" name="Rectangle 3"/>
          <p:cNvSpPr>
            <a:spLocks noGrp="1"/>
          </p:cNvSpPr>
          <p:nvPr>
            <p:ph type="body" idx="4294967295"/>
          </p:nvPr>
        </p:nvSpPr>
        <p:spPr>
          <a:xfrm>
            <a:off x="971600" y="1600200"/>
            <a:ext cx="7776864" cy="5068888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buClr>
                <a:srgbClr val="66FF33"/>
              </a:buClr>
              <a:buFont typeface="Wingdings" pitchFamily="2" charset="2"/>
              <a:buChar char="Ø"/>
            </a:pPr>
            <a:r>
              <a:rPr lang="tr-TR" sz="2600" dirty="0"/>
              <a:t>Morfoloji, </a:t>
            </a:r>
            <a:r>
              <a:rPr lang="tr-TR" sz="2600" dirty="0" err="1"/>
              <a:t>neoplastik</a:t>
            </a:r>
            <a:r>
              <a:rPr lang="tr-TR" sz="2600" dirty="0"/>
              <a:t> hücrelerin </a:t>
            </a:r>
            <a:r>
              <a:rPr lang="tr-TR" sz="2600" dirty="0" err="1"/>
              <a:t>histopatolojisi</a:t>
            </a:r>
            <a:r>
              <a:rPr lang="tr-TR" sz="2600" dirty="0"/>
              <a:t> veya yapısı anlamına gelmektedir</a:t>
            </a:r>
          </a:p>
          <a:p>
            <a:pPr lvl="1" eaLnBrk="1" hangingPunct="1">
              <a:lnSpc>
                <a:spcPct val="90000"/>
              </a:lnSpc>
              <a:buClr>
                <a:srgbClr val="66FF33"/>
              </a:buClr>
              <a:buFont typeface="Wingdings" pitchFamily="2" charset="2"/>
              <a:buChar char="Ø"/>
            </a:pPr>
            <a:endParaRPr lang="tr-TR" sz="2600" dirty="0"/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tr-TR" sz="2600" dirty="0">
                <a:solidFill>
                  <a:srgbClr val="7030A0"/>
                </a:solidFill>
              </a:rPr>
              <a:t>Morfoloji		</a:t>
            </a:r>
            <a:r>
              <a:rPr lang="tr-TR" sz="2600" dirty="0" smtClean="0">
                <a:solidFill>
                  <a:srgbClr val="7030A0"/>
                </a:solidFill>
              </a:rPr>
              <a:t>Davranışı</a:t>
            </a:r>
            <a:r>
              <a:rPr lang="tr-TR" sz="2600" dirty="0">
                <a:solidFill>
                  <a:srgbClr val="7030A0"/>
                </a:solidFill>
              </a:rPr>
              <a:t>	Hücre tipi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tr-TR" sz="2600" dirty="0" err="1"/>
              <a:t>Carcinoma</a:t>
            </a:r>
            <a:r>
              <a:rPr lang="tr-TR" sz="2600" dirty="0"/>
              <a:t>	</a:t>
            </a:r>
            <a:r>
              <a:rPr lang="tr-TR" sz="2600" dirty="0" err="1" smtClean="0"/>
              <a:t>Malign</a:t>
            </a:r>
            <a:r>
              <a:rPr lang="tr-TR" sz="2600" dirty="0" smtClean="0"/>
              <a:t>     </a:t>
            </a:r>
            <a:r>
              <a:rPr lang="tr-TR" sz="2600" dirty="0"/>
              <a:t>	</a:t>
            </a:r>
            <a:r>
              <a:rPr lang="tr-TR" sz="2600" dirty="0" err="1"/>
              <a:t>Epitel</a:t>
            </a:r>
            <a:r>
              <a:rPr lang="tr-TR" sz="2600" dirty="0"/>
              <a:t> hücresi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tr-TR" sz="2600" dirty="0"/>
              <a:t>Adenoma		</a:t>
            </a:r>
            <a:r>
              <a:rPr lang="tr-TR" sz="2600" dirty="0" err="1" smtClean="0"/>
              <a:t>Benign</a:t>
            </a:r>
            <a:r>
              <a:rPr lang="tr-TR" sz="2600" dirty="0" smtClean="0"/>
              <a:t> </a:t>
            </a:r>
            <a:r>
              <a:rPr lang="tr-TR" sz="2600" dirty="0"/>
              <a:t>	</a:t>
            </a:r>
            <a:r>
              <a:rPr lang="tr-TR" sz="2600" dirty="0" err="1" smtClean="0"/>
              <a:t>Glandular</a:t>
            </a:r>
            <a:r>
              <a:rPr lang="tr-TR" sz="2600" dirty="0" smtClean="0"/>
              <a:t> </a:t>
            </a:r>
            <a:r>
              <a:rPr lang="tr-TR" sz="2600" dirty="0" err="1" smtClean="0"/>
              <a:t>epitel</a:t>
            </a:r>
            <a:r>
              <a:rPr lang="tr-TR" sz="2600" dirty="0"/>
              <a:t> </a:t>
            </a:r>
            <a:r>
              <a:rPr lang="tr-TR" sz="2600" dirty="0" smtClean="0"/>
              <a:t>h.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tr-TR" sz="2600" dirty="0" smtClean="0"/>
              <a:t>Morfoloji </a:t>
            </a:r>
            <a:r>
              <a:rPr lang="tr-TR" sz="2600" dirty="0"/>
              <a:t>kodları önek ve beş </a:t>
            </a:r>
            <a:r>
              <a:rPr lang="tr-TR" sz="2600" dirty="0" err="1"/>
              <a:t>kırılımdan</a:t>
            </a:r>
            <a:r>
              <a:rPr lang="tr-TR" sz="2600" dirty="0"/>
              <a:t> oluşur.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tr-TR" sz="2600" dirty="0"/>
              <a:t>Önek	histoloji	davranışı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tr-TR" sz="2600" dirty="0"/>
              <a:t>M		</a:t>
            </a:r>
            <a:r>
              <a:rPr lang="tr-TR" sz="2600" dirty="0" smtClean="0"/>
              <a:t>8140</a:t>
            </a:r>
            <a:r>
              <a:rPr lang="tr-TR" sz="2600" dirty="0"/>
              <a:t>		/</a:t>
            </a:r>
            <a:r>
              <a:rPr lang="tr-TR" sz="2600" dirty="0" smtClean="0"/>
              <a:t>3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r>
              <a:rPr lang="tr-TR" sz="2600" dirty="0" smtClean="0"/>
              <a:t>8140 </a:t>
            </a:r>
            <a:r>
              <a:rPr lang="tr-TR" sz="2600" dirty="0" err="1"/>
              <a:t>adenokarsinoma</a:t>
            </a:r>
            <a:r>
              <a:rPr lang="tr-TR" sz="2600" dirty="0"/>
              <a:t> olduğunu  3 davranış kodunu gösterir.</a:t>
            </a:r>
          </a:p>
          <a:p>
            <a:pPr eaLnBrk="1" hangingPunct="1">
              <a:lnSpc>
                <a:spcPct val="90000"/>
              </a:lnSpc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740444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7</a:t>
            </a:fld>
            <a:endParaRPr lang="tr-TR"/>
          </a:p>
        </p:txBody>
      </p:sp>
      <p:sp>
        <p:nvSpPr>
          <p:cNvPr id="62466" name="Rectangle 3"/>
          <p:cNvSpPr>
            <a:spLocks noGrp="1"/>
          </p:cNvSpPr>
          <p:nvPr>
            <p:ph type="body" idx="4294967295"/>
          </p:nvPr>
        </p:nvSpPr>
        <p:spPr>
          <a:xfrm>
            <a:off x="1043608" y="1124744"/>
            <a:ext cx="7185992" cy="5001419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tr-TR" dirty="0">
                <a:solidFill>
                  <a:srgbClr val="7030A0"/>
                </a:solidFill>
              </a:rPr>
              <a:t>Morfoloji Davranış Kodları</a:t>
            </a:r>
          </a:p>
          <a:p>
            <a:pPr eaLnBrk="1" hangingPunct="1">
              <a:buFont typeface="Arial" charset="0"/>
              <a:buNone/>
            </a:pPr>
            <a:r>
              <a:rPr lang="tr-TR" dirty="0"/>
              <a:t>/ 0  </a:t>
            </a:r>
            <a:r>
              <a:rPr lang="tr-TR" dirty="0" err="1"/>
              <a:t>benign</a:t>
            </a:r>
            <a:endParaRPr lang="tr-TR" dirty="0"/>
          </a:p>
          <a:p>
            <a:pPr eaLnBrk="1" hangingPunct="1">
              <a:buFont typeface="Arial" charset="0"/>
              <a:buNone/>
            </a:pPr>
            <a:r>
              <a:rPr lang="tr-TR" dirty="0"/>
              <a:t>/ 1  </a:t>
            </a:r>
            <a:r>
              <a:rPr lang="tr-TR" dirty="0" err="1"/>
              <a:t>benign</a:t>
            </a:r>
            <a:r>
              <a:rPr lang="tr-TR" dirty="0"/>
              <a:t> veya </a:t>
            </a:r>
            <a:r>
              <a:rPr lang="tr-TR" dirty="0" err="1"/>
              <a:t>malignant</a:t>
            </a:r>
            <a:r>
              <a:rPr lang="tr-TR" dirty="0"/>
              <a:t> olduğu belirsiz</a:t>
            </a:r>
          </a:p>
          <a:p>
            <a:pPr eaLnBrk="1" hangingPunct="1">
              <a:buFont typeface="Arial" charset="0"/>
              <a:buNone/>
            </a:pPr>
            <a:r>
              <a:rPr lang="tr-TR" dirty="0"/>
              <a:t>/ 2  </a:t>
            </a:r>
            <a:r>
              <a:rPr lang="tr-TR" dirty="0" err="1"/>
              <a:t>Carcinoma</a:t>
            </a:r>
            <a:r>
              <a:rPr lang="tr-TR" dirty="0"/>
              <a:t> in </a:t>
            </a:r>
            <a:r>
              <a:rPr lang="tr-TR" dirty="0" err="1"/>
              <a:t>situ</a:t>
            </a:r>
            <a:endParaRPr lang="tr-TR" dirty="0"/>
          </a:p>
          <a:p>
            <a:pPr eaLnBrk="1" hangingPunct="1">
              <a:buFont typeface="Arial" charset="0"/>
              <a:buNone/>
            </a:pPr>
            <a:r>
              <a:rPr lang="tr-TR" dirty="0"/>
              <a:t>/ 3  </a:t>
            </a:r>
            <a:r>
              <a:rPr lang="tr-TR" dirty="0" err="1"/>
              <a:t>Malign</a:t>
            </a:r>
            <a:r>
              <a:rPr lang="tr-TR" dirty="0"/>
              <a:t> </a:t>
            </a:r>
            <a:r>
              <a:rPr lang="tr-TR" dirty="0" err="1"/>
              <a:t>primer</a:t>
            </a:r>
            <a:endParaRPr lang="tr-TR" dirty="0"/>
          </a:p>
          <a:p>
            <a:pPr eaLnBrk="1" hangingPunct="1">
              <a:buFont typeface="Arial" charset="0"/>
              <a:buNone/>
            </a:pPr>
            <a:r>
              <a:rPr lang="tr-TR" dirty="0"/>
              <a:t>/ 6  </a:t>
            </a:r>
            <a:r>
              <a:rPr lang="tr-TR" dirty="0" err="1"/>
              <a:t>Malign</a:t>
            </a:r>
            <a:r>
              <a:rPr lang="tr-TR" dirty="0"/>
              <a:t> </a:t>
            </a:r>
            <a:r>
              <a:rPr lang="tr-TR" dirty="0" err="1"/>
              <a:t>metastatik</a:t>
            </a:r>
            <a:endParaRPr lang="tr-TR" dirty="0"/>
          </a:p>
          <a:p>
            <a:pPr eaLnBrk="1" hangingPunct="1">
              <a:buFont typeface="Arial" charset="0"/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86807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8</a:t>
            </a:fld>
            <a:endParaRPr lang="tr-TR"/>
          </a:p>
        </p:txBody>
      </p:sp>
      <p:sp>
        <p:nvSpPr>
          <p:cNvPr id="63490" name="Rectangle 3"/>
          <p:cNvSpPr>
            <a:spLocks noGrp="1"/>
          </p:cNvSpPr>
          <p:nvPr>
            <p:ph type="body" idx="4294967295"/>
          </p:nvPr>
        </p:nvSpPr>
        <p:spPr>
          <a:xfrm>
            <a:off x="1043608" y="1052736"/>
            <a:ext cx="7632848" cy="5073427"/>
          </a:xfrm>
        </p:spPr>
        <p:txBody>
          <a:bodyPr/>
          <a:lstStyle/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smtClean="0">
                <a:solidFill>
                  <a:srgbClr val="FF0000"/>
                </a:solidFill>
              </a:rPr>
              <a:t>Bir </a:t>
            </a:r>
            <a:r>
              <a:rPr lang="tr-TR" dirty="0">
                <a:solidFill>
                  <a:srgbClr val="FF0000"/>
                </a:solidFill>
              </a:rPr>
              <a:t>morfoloji kodu asla </a:t>
            </a:r>
            <a:r>
              <a:rPr lang="tr-TR" dirty="0" err="1">
                <a:solidFill>
                  <a:srgbClr val="FF0000"/>
                </a:solidFill>
              </a:rPr>
              <a:t>Pdx</a:t>
            </a:r>
            <a:r>
              <a:rPr lang="tr-TR" dirty="0">
                <a:solidFill>
                  <a:srgbClr val="FF0000"/>
                </a:solidFill>
              </a:rPr>
              <a:t> olmamalıdır</a:t>
            </a:r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Morfoloji kodu, uygulandığı </a:t>
            </a:r>
            <a:r>
              <a:rPr lang="tr-TR" dirty="0" err="1"/>
              <a:t>neoplazi</a:t>
            </a:r>
            <a:r>
              <a:rPr lang="tr-TR" dirty="0"/>
              <a:t> kodunun hemen arkasına konulmalıdır</a:t>
            </a:r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endParaRPr lang="tr-TR" dirty="0"/>
          </a:p>
          <a:p>
            <a:pPr eaLnBrk="1" hangingPunct="1"/>
            <a:endParaRPr lang="tr-TR" dirty="0"/>
          </a:p>
        </p:txBody>
      </p:sp>
      <p:sp>
        <p:nvSpPr>
          <p:cNvPr id="63491" name="Text Box 4"/>
          <p:cNvSpPr txBox="1">
            <a:spLocks noChangeArrowheads="1"/>
          </p:cNvSpPr>
          <p:nvPr/>
        </p:nvSpPr>
        <p:spPr bwMode="auto">
          <a:xfrm>
            <a:off x="1547664" y="3789040"/>
            <a:ext cx="6767513" cy="2559050"/>
          </a:xfrm>
          <a:prstGeom prst="rect">
            <a:avLst/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tr-TR" sz="2000" b="1" dirty="0">
                <a:latin typeface="Albertus Medium"/>
              </a:rPr>
              <a:t>Tanı</a:t>
            </a:r>
            <a:r>
              <a:rPr lang="en-US" sz="2000" b="1" dirty="0">
                <a:latin typeface="Albertus Medium"/>
              </a:rPr>
              <a:t>:  </a:t>
            </a:r>
            <a:r>
              <a:rPr lang="tr-TR" sz="2000" b="1" dirty="0">
                <a:latin typeface="Albertus Medium"/>
              </a:rPr>
              <a:t>Omurgada </a:t>
            </a:r>
            <a:r>
              <a:rPr lang="tr-TR" sz="2000" b="1" dirty="0" err="1">
                <a:latin typeface="Albertus Medium"/>
              </a:rPr>
              <a:t>sekonder</a:t>
            </a:r>
            <a:r>
              <a:rPr lang="tr-TR" sz="2000" b="1" dirty="0">
                <a:latin typeface="Albertus Medium"/>
              </a:rPr>
              <a:t> olan, ana bronşun yulaf hücreli k</a:t>
            </a:r>
            <a:r>
              <a:rPr lang="en-US" sz="2000" b="1" dirty="0" err="1">
                <a:latin typeface="Albertus Medium"/>
              </a:rPr>
              <a:t>ar</a:t>
            </a:r>
            <a:r>
              <a:rPr lang="tr-TR" sz="2000" b="1" dirty="0">
                <a:latin typeface="Albertus Medium"/>
              </a:rPr>
              <a:t>s</a:t>
            </a:r>
            <a:r>
              <a:rPr lang="en-US" sz="2000" b="1" dirty="0" err="1">
                <a:latin typeface="Albertus Medium"/>
              </a:rPr>
              <a:t>inom</a:t>
            </a:r>
            <a:r>
              <a:rPr lang="tr-TR" sz="2000" b="1" dirty="0">
                <a:latin typeface="Albertus Medium"/>
              </a:rPr>
              <a:t>u</a:t>
            </a:r>
            <a:r>
              <a:rPr lang="en-US" sz="2000" b="1" dirty="0">
                <a:latin typeface="Albertus Medium"/>
              </a:rPr>
              <a:t> (</a:t>
            </a:r>
            <a:r>
              <a:rPr lang="tr-TR" sz="2000" b="1" dirty="0">
                <a:latin typeface="Albertus Medium"/>
              </a:rPr>
              <a:t>akciğer</a:t>
            </a:r>
            <a:r>
              <a:rPr lang="en-US" sz="2000" b="1" dirty="0">
                <a:latin typeface="Albertus Medium"/>
              </a:rPr>
              <a:t>) </a:t>
            </a:r>
          </a:p>
          <a:p>
            <a:pPr eaLnBrk="1" hangingPunct="1"/>
            <a:endParaRPr lang="en-US" sz="2000" b="1" dirty="0">
              <a:latin typeface="Albertus Medium"/>
            </a:endParaRPr>
          </a:p>
          <a:p>
            <a:pPr eaLnBrk="1" hangingPunct="1"/>
            <a:r>
              <a:rPr lang="tr-TR" sz="2000" b="1" dirty="0">
                <a:latin typeface="Albertus Medium"/>
              </a:rPr>
              <a:t>Kodlar</a:t>
            </a:r>
            <a:r>
              <a:rPr lang="en-US" sz="2000" b="1" dirty="0">
                <a:latin typeface="Albertus Medium"/>
              </a:rPr>
              <a:t>:    C34.0 </a:t>
            </a:r>
            <a:r>
              <a:rPr lang="tr-TR" sz="2000" b="1" dirty="0">
                <a:latin typeface="Albertus Medium"/>
              </a:rPr>
              <a:t>Ana bronşun </a:t>
            </a:r>
            <a:r>
              <a:rPr lang="tr-TR" sz="2000" b="1" dirty="0" err="1">
                <a:latin typeface="Albertus Medium"/>
              </a:rPr>
              <a:t>malign</a:t>
            </a:r>
            <a:r>
              <a:rPr lang="tr-TR" sz="2000" b="1" dirty="0">
                <a:latin typeface="Albertus Medium"/>
              </a:rPr>
              <a:t> </a:t>
            </a:r>
            <a:r>
              <a:rPr lang="tr-TR" sz="2000" b="1" dirty="0" err="1">
                <a:latin typeface="Albertus Medium"/>
              </a:rPr>
              <a:t>neoplazisi</a:t>
            </a:r>
            <a:r>
              <a:rPr lang="en-US" sz="2000" b="1" dirty="0">
                <a:latin typeface="Albertus Medium"/>
              </a:rPr>
              <a:t>			  M8042/3 </a:t>
            </a:r>
            <a:r>
              <a:rPr lang="tr-TR" sz="2000" b="1" dirty="0">
                <a:latin typeface="Albertus Medium"/>
              </a:rPr>
              <a:t> Yulaf hücreli</a:t>
            </a:r>
            <a:r>
              <a:rPr lang="en-US" sz="2000" b="1" dirty="0">
                <a:latin typeface="Albertus Medium"/>
              </a:rPr>
              <a:t> </a:t>
            </a:r>
            <a:r>
              <a:rPr lang="tr-TR" sz="2000" b="1" dirty="0">
                <a:latin typeface="Albertus Medium"/>
              </a:rPr>
              <a:t>k</a:t>
            </a:r>
            <a:r>
              <a:rPr lang="en-US" sz="2000" b="1" dirty="0" err="1">
                <a:latin typeface="Albertus Medium"/>
              </a:rPr>
              <a:t>ar</a:t>
            </a:r>
            <a:r>
              <a:rPr lang="tr-TR" sz="2000" b="1" dirty="0">
                <a:latin typeface="Albertus Medium"/>
              </a:rPr>
              <a:t>s</a:t>
            </a:r>
            <a:r>
              <a:rPr lang="en-US" sz="2000" b="1" dirty="0" err="1">
                <a:latin typeface="Albertus Medium"/>
              </a:rPr>
              <a:t>inom</a:t>
            </a:r>
            <a:endParaRPr lang="en-US" sz="2000" b="1" dirty="0">
              <a:latin typeface="Albertus Medium"/>
            </a:endParaRPr>
          </a:p>
          <a:p>
            <a:pPr eaLnBrk="1" hangingPunct="1"/>
            <a:r>
              <a:rPr lang="en-US" sz="2000" b="1" dirty="0">
                <a:latin typeface="Albertus Medium"/>
              </a:rPr>
              <a:t>	  C79.5	 </a:t>
            </a:r>
            <a:r>
              <a:rPr lang="tr-TR" sz="2000" b="1" dirty="0">
                <a:latin typeface="Albertus Medium"/>
              </a:rPr>
              <a:t>Kemik ve kemik iliğinin </a:t>
            </a:r>
            <a:r>
              <a:rPr lang="tr-TR" sz="2000" b="1" dirty="0" err="1">
                <a:latin typeface="Albertus Medium"/>
              </a:rPr>
              <a:t>sekonder</a:t>
            </a:r>
            <a:r>
              <a:rPr lang="tr-TR" sz="2000" b="1" dirty="0">
                <a:latin typeface="Albertus Medium"/>
              </a:rPr>
              <a:t> 			</a:t>
            </a:r>
            <a:r>
              <a:rPr lang="tr-TR" sz="2000" b="1" dirty="0" err="1">
                <a:latin typeface="Albertus Medium"/>
              </a:rPr>
              <a:t>malign</a:t>
            </a:r>
            <a:r>
              <a:rPr lang="tr-TR" sz="2000" b="1" dirty="0">
                <a:latin typeface="Albertus Medium"/>
              </a:rPr>
              <a:t> </a:t>
            </a:r>
            <a:r>
              <a:rPr lang="tr-TR" sz="2000" b="1" dirty="0" err="1">
                <a:latin typeface="Albertus Medium"/>
              </a:rPr>
              <a:t>neoplazisi</a:t>
            </a:r>
            <a:endParaRPr lang="en-US" sz="2000" b="1" dirty="0">
              <a:latin typeface="Albertus Medium"/>
            </a:endParaRPr>
          </a:p>
          <a:p>
            <a:pPr eaLnBrk="1" hangingPunct="1"/>
            <a:r>
              <a:rPr lang="en-US" sz="2000" b="1" dirty="0">
                <a:latin typeface="Albertus Medium"/>
              </a:rPr>
              <a:t>	  M8042/6 </a:t>
            </a:r>
            <a:r>
              <a:rPr lang="tr-TR" sz="2000" b="1" dirty="0" err="1">
                <a:latin typeface="Albertus Medium"/>
              </a:rPr>
              <a:t>Yu</a:t>
            </a:r>
            <a:r>
              <a:rPr lang="en-US" sz="2000" b="1" dirty="0">
                <a:latin typeface="Albertus Medium"/>
              </a:rPr>
              <a:t>l</a:t>
            </a:r>
            <a:r>
              <a:rPr lang="tr-TR" sz="2000" b="1" dirty="0">
                <a:latin typeface="Albertus Medium"/>
              </a:rPr>
              <a:t>af hücreli</a:t>
            </a:r>
            <a:r>
              <a:rPr lang="en-US" sz="2000" b="1" dirty="0">
                <a:latin typeface="Albertus Medium"/>
              </a:rPr>
              <a:t> </a:t>
            </a:r>
            <a:r>
              <a:rPr lang="tr-TR" sz="2000" b="1" dirty="0">
                <a:latin typeface="Albertus Medium"/>
              </a:rPr>
              <a:t>k</a:t>
            </a:r>
            <a:r>
              <a:rPr lang="en-US" sz="2000" b="1" dirty="0" err="1">
                <a:latin typeface="Albertus Medium"/>
              </a:rPr>
              <a:t>ar</a:t>
            </a:r>
            <a:r>
              <a:rPr lang="tr-TR" sz="2000" b="1" dirty="0">
                <a:latin typeface="Albertus Medium"/>
              </a:rPr>
              <a:t>s</a:t>
            </a:r>
            <a:r>
              <a:rPr lang="en-US" sz="2000" b="1" dirty="0" err="1">
                <a:latin typeface="Albertus Medium"/>
              </a:rPr>
              <a:t>inom</a:t>
            </a:r>
            <a:r>
              <a:rPr lang="en-US" sz="2000" b="1" dirty="0">
                <a:latin typeface="Albertus Medium"/>
              </a:rPr>
              <a:t>, </a:t>
            </a:r>
            <a:r>
              <a:rPr lang="en-US" sz="2000" b="1" dirty="0" err="1">
                <a:latin typeface="Albertus Medium"/>
              </a:rPr>
              <a:t>metastati</a:t>
            </a:r>
            <a:r>
              <a:rPr lang="tr-TR" sz="2000" b="1" dirty="0">
                <a:latin typeface="Albertus Medium"/>
              </a:rPr>
              <a:t>k</a:t>
            </a:r>
            <a:endParaRPr lang="en-US" sz="2400" dirty="0">
              <a:latin typeface="Albertus Medium"/>
            </a:endParaRPr>
          </a:p>
        </p:txBody>
      </p:sp>
    </p:spTree>
    <p:extLst>
      <p:ext uri="{BB962C8B-B14F-4D97-AF65-F5344CB8AC3E}">
        <p14:creationId xmlns:p14="http://schemas.microsoft.com/office/powerpoint/2010/main" val="320071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B0A79-930E-444F-BC04-A34B492D622F}" type="slidenum">
              <a:rPr lang="tr-TR" smtClean="0"/>
              <a:pPr>
                <a:defRPr/>
              </a:pPr>
              <a:t>9</a:t>
            </a:fld>
            <a:endParaRPr lang="tr-TR"/>
          </a:p>
        </p:txBody>
      </p:sp>
      <p:sp>
        <p:nvSpPr>
          <p:cNvPr id="64513" name="Rectangle 2"/>
          <p:cNvSpPr>
            <a:spLocks noGrp="1"/>
          </p:cNvSpPr>
          <p:nvPr>
            <p:ph type="title" idx="4294967295"/>
          </p:nvPr>
        </p:nvSpPr>
        <p:spPr>
          <a:xfrm>
            <a:off x="899592" y="274638"/>
            <a:ext cx="7330008" cy="1143000"/>
          </a:xfrm>
        </p:spPr>
        <p:txBody>
          <a:bodyPr/>
          <a:lstStyle/>
          <a:p>
            <a:pPr algn="ctr" eaLnBrk="1" hangingPunct="1"/>
            <a:r>
              <a:rPr lang="tr-TR" dirty="0">
                <a:solidFill>
                  <a:srgbClr val="FF0000"/>
                </a:solidFill>
              </a:rPr>
              <a:t>Morfoloji Kodunu Bulma </a:t>
            </a:r>
          </a:p>
        </p:txBody>
      </p:sp>
      <p:sp>
        <p:nvSpPr>
          <p:cNvPr id="64514" name="Rectangle 3"/>
          <p:cNvSpPr>
            <a:spLocks noGrp="1"/>
          </p:cNvSpPr>
          <p:nvPr>
            <p:ph type="body" idx="4294967295"/>
          </p:nvPr>
        </p:nvSpPr>
        <p:spPr>
          <a:xfrm>
            <a:off x="1043608" y="1600200"/>
            <a:ext cx="7185992" cy="5257800"/>
          </a:xfrm>
        </p:spPr>
        <p:txBody>
          <a:bodyPr/>
          <a:lstStyle/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/>
              <a:t>Morfoloji kodu, </a:t>
            </a:r>
            <a:r>
              <a:rPr lang="tr-TR" dirty="0" err="1"/>
              <a:t>neoplazinin</a:t>
            </a:r>
            <a:r>
              <a:rPr lang="tr-TR" dirty="0"/>
              <a:t> davranışını </a:t>
            </a:r>
            <a:r>
              <a:rPr lang="tr-TR" dirty="0" err="1"/>
              <a:t>benign</a:t>
            </a:r>
            <a:r>
              <a:rPr lang="tr-TR" dirty="0"/>
              <a:t>, </a:t>
            </a:r>
            <a:r>
              <a:rPr lang="tr-TR" dirty="0" err="1"/>
              <a:t>malign</a:t>
            </a:r>
            <a:r>
              <a:rPr lang="tr-TR" dirty="0"/>
              <a:t> veya belirsiz vb. size söyleyecektir</a:t>
            </a:r>
          </a:p>
          <a:p>
            <a:pPr lvl="1" eaLnBrk="1" hangingPunct="1">
              <a:buClr>
                <a:srgbClr val="66FF33"/>
              </a:buClr>
              <a:buNone/>
            </a:pPr>
            <a:endParaRPr lang="tr-TR" dirty="0"/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smtClean="0"/>
              <a:t>Morfoloji kodu aranırken  direkt kanserin spesifik adından( </a:t>
            </a:r>
            <a:r>
              <a:rPr lang="tr-TR" dirty="0" err="1" smtClean="0"/>
              <a:t>adenokarsinom</a:t>
            </a:r>
            <a:r>
              <a:rPr lang="tr-TR" dirty="0" smtClean="0"/>
              <a:t>,</a:t>
            </a:r>
            <a:r>
              <a:rPr lang="tr-TR" dirty="0" err="1" smtClean="0"/>
              <a:t>leomiyoma</a:t>
            </a:r>
            <a:r>
              <a:rPr lang="tr-TR" dirty="0" smtClean="0"/>
              <a:t>) bulunur</a:t>
            </a:r>
          </a:p>
          <a:p>
            <a:pPr lvl="1" eaLnBrk="1" hangingPunct="1">
              <a:buClr>
                <a:srgbClr val="66FF33"/>
              </a:buClr>
              <a:buNone/>
            </a:pPr>
            <a:endParaRPr lang="tr-TR" dirty="0" smtClean="0"/>
          </a:p>
          <a:p>
            <a:pPr lvl="1" eaLnBrk="1" hangingPunct="1">
              <a:buClr>
                <a:srgbClr val="66FF33"/>
              </a:buClr>
              <a:buFont typeface="Wingdings" pitchFamily="2" charset="2"/>
              <a:buChar char="Ø"/>
            </a:pPr>
            <a:r>
              <a:rPr lang="tr-TR" dirty="0" smtClean="0"/>
              <a:t>  Bazı kanserlerde ise (küçük hücreli,</a:t>
            </a:r>
            <a:r>
              <a:rPr lang="tr-TR" dirty="0" err="1" smtClean="0"/>
              <a:t>clear</a:t>
            </a:r>
            <a:r>
              <a:rPr lang="tr-TR" dirty="0" smtClean="0"/>
              <a:t> </a:t>
            </a:r>
            <a:r>
              <a:rPr lang="tr-TR" dirty="0" err="1" smtClean="0"/>
              <a:t>cell</a:t>
            </a:r>
            <a:r>
              <a:rPr lang="tr-TR" dirty="0" smtClean="0"/>
              <a:t>,</a:t>
            </a:r>
            <a:r>
              <a:rPr lang="tr-TR" dirty="0" err="1" smtClean="0"/>
              <a:t>papiller</a:t>
            </a:r>
            <a:r>
              <a:rPr lang="tr-TR" dirty="0" smtClean="0"/>
              <a:t> vs) kanser veya tümör başlığı altından bulunur.</a:t>
            </a:r>
          </a:p>
        </p:txBody>
      </p:sp>
    </p:spTree>
    <p:extLst>
      <p:ext uri="{BB962C8B-B14F-4D97-AF65-F5344CB8AC3E}">
        <p14:creationId xmlns:p14="http://schemas.microsoft.com/office/powerpoint/2010/main" val="4063390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570</TotalTime>
  <Words>3113</Words>
  <Application>Microsoft Office PowerPoint</Application>
  <PresentationFormat>Ekran Gösterisi (4:3)</PresentationFormat>
  <Paragraphs>361</Paragraphs>
  <Slides>56</Slides>
  <Notes>1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56</vt:i4>
      </vt:variant>
    </vt:vector>
  </HeadingPairs>
  <TitlesOfParts>
    <vt:vector size="65" baseType="lpstr">
      <vt:lpstr>Albertus Medium</vt:lpstr>
      <vt:lpstr>Arial</vt:lpstr>
      <vt:lpstr>Calibri</vt:lpstr>
      <vt:lpstr>Gill Sans MT</vt:lpstr>
      <vt:lpstr>Verdana</vt:lpstr>
      <vt:lpstr>Wingdings</vt:lpstr>
      <vt:lpstr>Wingdings 2</vt:lpstr>
      <vt:lpstr>Gündönümü</vt:lpstr>
      <vt:lpstr>Photo Editor Fotoğrafı</vt:lpstr>
      <vt:lpstr>4.Gün:  Kas ve İskelet Sistemi Hastalıkları Hamilelik, Doğum ve Puerperyum </vt:lpstr>
      <vt:lpstr>2) Anatomik Bölge</vt:lpstr>
      <vt:lpstr>Malignitenin Rekürensi (0237)</vt:lpstr>
      <vt:lpstr>3) Metastazlar (Sekonder Yerler) (ACS 0239)</vt:lpstr>
      <vt:lpstr>PowerPoint Sunusu</vt:lpstr>
      <vt:lpstr>4) Neoplazilerin Morfolojisi (ACS 0233)</vt:lpstr>
      <vt:lpstr>PowerPoint Sunusu</vt:lpstr>
      <vt:lpstr>PowerPoint Sunusu</vt:lpstr>
      <vt:lpstr>Morfoloji Kodunu Bulma </vt:lpstr>
      <vt:lpstr>Neoplazi Kodlarının Alfabetik Dizinde Bulunması</vt:lpstr>
      <vt:lpstr>Neoplazm Tablosu eskiden böyle buluyorduk!!!</vt:lpstr>
      <vt:lpstr>Neoplazma Tablosu Yeni Versiyon</vt:lpstr>
      <vt:lpstr>Lenfatik ve Hematopoietik Neoplaziler (C81-C96)</vt:lpstr>
      <vt:lpstr>Malign İmmünoproliferatif Hastalıklarda ve Lösemide Remisyon (ACS 0245)</vt:lpstr>
      <vt:lpstr>Kişisel habis neoplazma öyküsü (Z85)</vt:lpstr>
      <vt:lpstr>Lenfoma (ACS 0222)</vt:lpstr>
      <vt:lpstr>Neoplazilerin Kodlanması Aşamaları:</vt:lpstr>
      <vt:lpstr>PowerPoint Sunusu</vt:lpstr>
      <vt:lpstr>Neoplazilerle İlişkili Komplikasyonlar</vt:lpstr>
      <vt:lpstr>Radyoterapi (0229 )</vt:lpstr>
      <vt:lpstr>Kemoterapi (0044)</vt:lpstr>
      <vt:lpstr>PowerPoint Sunusu</vt:lpstr>
      <vt:lpstr> Kemoterapi işlem kodlaması </vt:lpstr>
      <vt:lpstr>PowerPoint Sunusu</vt:lpstr>
      <vt:lpstr>PowerPoint Sunusu</vt:lpstr>
      <vt:lpstr>Kan ve Kan Yapıcı Organların Hastalıkları ve İmmün Sistem İle İlgili Belirli Bozukluklar (D50-D89)</vt:lpstr>
      <vt:lpstr>Kan Transfüzyonları (ACS 0302)</vt:lpstr>
      <vt:lpstr>PowerPoint Sunusu</vt:lpstr>
      <vt:lpstr>Anormal Koagülasyon Profili  (ACS 0303)</vt:lpstr>
      <vt:lpstr>PowerPoint Sunusu</vt:lpstr>
      <vt:lpstr>PowerPoint Sunusu</vt:lpstr>
      <vt:lpstr>Endokrin, ve Metabolik Hastalıklar  (E00-E89)</vt:lpstr>
      <vt:lpstr>Diabetes Mellitus</vt:lpstr>
      <vt:lpstr>PowerPoint Sunusu</vt:lpstr>
      <vt:lpstr> Diabetes mellitus’ta genel sınıflandırma ilkeleri şöyledir: </vt:lpstr>
      <vt:lpstr>PowerPoint Sunusu</vt:lpstr>
      <vt:lpstr> Tip 1 DM </vt:lpstr>
      <vt:lpstr>PowerPoint Sunusu</vt:lpstr>
      <vt:lpstr>Tip 2 DM</vt:lpstr>
      <vt:lpstr>Diğer özgül diyabet biçimleri (diğer bozukluklara sekonder olan diyabeti içerir)</vt:lpstr>
      <vt:lpstr>Diyabet ve İnsülin Direnci</vt:lpstr>
      <vt:lpstr>Gebeliği komplike eden diabetes mellitus: </vt:lpstr>
      <vt:lpstr>Gestasyonel diabetes mellitus (GDM):</vt:lpstr>
      <vt:lpstr>PowerPoint Sunusu</vt:lpstr>
      <vt:lpstr>Diyabet’in Akut Komplikasyonları </vt:lpstr>
      <vt:lpstr>PowerPoint Sunusu</vt:lpstr>
      <vt:lpstr>Diyabet’in Kronik Komplikasyonları </vt:lpstr>
      <vt:lpstr>PowerPoint Sunusu</vt:lpstr>
      <vt:lpstr>Diyabet ve Çoklu Mikrovasküler Komplikasyonlar</vt:lpstr>
      <vt:lpstr>PowerPoint Sunusu</vt:lpstr>
      <vt:lpstr>PowerPoint Sunusu</vt:lpstr>
      <vt:lpstr>Diyabetik ayak</vt:lpstr>
      <vt:lpstr>PowerPoint Sunusu</vt:lpstr>
      <vt:lpstr>Diyabet Taraması</vt:lpstr>
      <vt:lpstr>Diyabeti kodlamak için kontrol listesi</vt:lpstr>
      <vt:lpstr>Hiperglisemi (0403)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4.Gün:  Hamilelik, Doğum ve Puerperyum (O00-O99)</dc:title>
  <dc:creator>Dr.Cevhar Cesur</dc:creator>
  <cp:lastModifiedBy>Zeynep Köksal</cp:lastModifiedBy>
  <cp:revision>79</cp:revision>
  <dcterms:created xsi:type="dcterms:W3CDTF">2011-03-09T15:24:26Z</dcterms:created>
  <dcterms:modified xsi:type="dcterms:W3CDTF">2018-03-08T20:03:40Z</dcterms:modified>
</cp:coreProperties>
</file>