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4" r:id="rId4"/>
    <p:sldId id="262" r:id="rId5"/>
    <p:sldId id="266" r:id="rId6"/>
    <p:sldId id="267" r:id="rId7"/>
    <p:sldId id="268" r:id="rId8"/>
    <p:sldId id="274" r:id="rId9"/>
    <p:sldId id="260" r:id="rId10"/>
    <p:sldId id="258" r:id="rId11"/>
    <p:sldId id="261" r:id="rId12"/>
    <p:sldId id="269" r:id="rId13"/>
    <p:sldId id="271" r:id="rId14"/>
    <p:sldId id="272" r:id="rId15"/>
    <p:sldId id="270" r:id="rId16"/>
    <p:sldId id="273"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06" d="100"/>
          <a:sy n="106" d="100"/>
        </p:scale>
        <p:origin x="-168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B6391195-BD55-4E29-9421-5F561A7CDAAF}" type="datetimeFigureOut">
              <a:rPr lang="tr-TR" smtClean="0"/>
              <a:pPr/>
              <a:t>2.05.2020</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244E6145-EFE8-4071-AEDD-A82F713A460A}"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B6391195-BD55-4E29-9421-5F561A7CDAAF}" type="datetimeFigureOut">
              <a:rPr lang="tr-TR" smtClean="0"/>
              <a:pPr/>
              <a:t>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44E6145-EFE8-4071-AEDD-A82F713A460A}"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B6391195-BD55-4E29-9421-5F561A7CDAAF}" type="datetimeFigureOut">
              <a:rPr lang="tr-TR" smtClean="0"/>
              <a:pPr/>
              <a:t>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44E6145-EFE8-4071-AEDD-A82F713A460A}"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B6391195-BD55-4E29-9421-5F561A7CDAAF}" type="datetimeFigureOut">
              <a:rPr lang="tr-TR" smtClean="0"/>
              <a:pPr/>
              <a:t>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44E6145-EFE8-4071-AEDD-A82F713A460A}"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B6391195-BD55-4E29-9421-5F561A7CDAAF}" type="datetimeFigureOut">
              <a:rPr lang="tr-TR" smtClean="0"/>
              <a:pPr/>
              <a:t>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44E6145-EFE8-4071-AEDD-A82F713A460A}"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B6391195-BD55-4E29-9421-5F561A7CDAAF}" type="datetimeFigureOut">
              <a:rPr lang="tr-TR" smtClean="0"/>
              <a:pPr/>
              <a:t>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44E6145-EFE8-4071-AEDD-A82F713A460A}"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B6391195-BD55-4E29-9421-5F561A7CDAAF}" type="datetimeFigureOut">
              <a:rPr lang="tr-TR" smtClean="0"/>
              <a:pPr/>
              <a:t>2.05.2020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244E6145-EFE8-4071-AEDD-A82F713A460A}"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B6391195-BD55-4E29-9421-5F561A7CDAAF}" type="datetimeFigureOut">
              <a:rPr lang="tr-TR" smtClean="0"/>
              <a:pPr/>
              <a:t>2.05.2020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244E6145-EFE8-4071-AEDD-A82F713A460A}"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B6391195-BD55-4E29-9421-5F561A7CDAAF}" type="datetimeFigureOut">
              <a:rPr lang="tr-TR" smtClean="0"/>
              <a:pPr/>
              <a:t>2.05.2020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244E6145-EFE8-4071-AEDD-A82F713A460A}"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B6391195-BD55-4E29-9421-5F561A7CDAAF}" type="datetimeFigureOut">
              <a:rPr lang="tr-TR" smtClean="0"/>
              <a:pPr/>
              <a:t>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44E6145-EFE8-4071-AEDD-A82F713A460A}"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B6391195-BD55-4E29-9421-5F561A7CDAAF}" type="datetimeFigureOut">
              <a:rPr lang="tr-TR" smtClean="0"/>
              <a:pPr/>
              <a:t>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244E6145-EFE8-4071-AEDD-A82F713A460A}"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6391195-BD55-4E29-9421-5F561A7CDAAF}" type="datetimeFigureOut">
              <a:rPr lang="tr-TR" smtClean="0"/>
              <a:pPr/>
              <a:t>2.05.2020</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44E6145-EFE8-4071-AEDD-A82F713A460A}"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İşletme ve </a:t>
            </a:r>
            <a:r>
              <a:rPr lang="tr-TR" smtClean="0"/>
              <a:t>İşletme Kavramları</a:t>
            </a:r>
            <a:endParaRPr lang="tr-TR"/>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724648"/>
          </a:xfrm>
        </p:spPr>
        <p:txBody>
          <a:bodyPr>
            <a:normAutofit/>
          </a:bodyPr>
          <a:lstStyle/>
          <a:p>
            <a:r>
              <a:rPr lang="tr-TR" sz="3200" b="1" dirty="0" smtClean="0">
                <a:latin typeface="Comic Sans MS" pitchFamily="66" charset="0"/>
              </a:rPr>
              <a:t>İşletmelerin kuruluş sebepleri; </a:t>
            </a:r>
            <a:endParaRPr lang="tr-TR" sz="3200" b="1" dirty="0"/>
          </a:p>
        </p:txBody>
      </p:sp>
      <p:sp>
        <p:nvSpPr>
          <p:cNvPr id="3" name="2 İçerik Yer Tutucusu"/>
          <p:cNvSpPr>
            <a:spLocks noGrp="1"/>
          </p:cNvSpPr>
          <p:nvPr>
            <p:ph idx="1"/>
          </p:nvPr>
        </p:nvSpPr>
        <p:spPr>
          <a:xfrm>
            <a:off x="457200" y="1571612"/>
            <a:ext cx="8229600" cy="4752988"/>
          </a:xfrm>
        </p:spPr>
        <p:txBody>
          <a:bodyPr>
            <a:normAutofit fontScale="92500"/>
          </a:bodyPr>
          <a:lstStyle/>
          <a:p>
            <a:pPr algn="just">
              <a:lnSpc>
                <a:spcPct val="120000"/>
              </a:lnSpc>
              <a:buNone/>
            </a:pPr>
            <a:r>
              <a:rPr lang="tr-TR" sz="2400" dirty="0" smtClean="0">
                <a:latin typeface="Comic Sans MS" pitchFamily="66" charset="0"/>
              </a:rPr>
              <a:t>İnsan ihtiyaçları ve o ihtiyaçların karşılanması zorunluluğu ile sahibine kâr ve topluma sosyal fayda sağlamaktır. </a:t>
            </a:r>
          </a:p>
          <a:p>
            <a:pPr algn="just">
              <a:lnSpc>
                <a:spcPct val="120000"/>
              </a:lnSpc>
              <a:buNone/>
            </a:pPr>
            <a:r>
              <a:rPr lang="tr-TR" b="1" dirty="0" smtClean="0">
                <a:latin typeface="Comic Sans MS" pitchFamily="66" charset="0"/>
              </a:rPr>
              <a:t>İşletme kurma sebepleri; </a:t>
            </a:r>
          </a:p>
          <a:p>
            <a:pPr lvl="1" algn="just">
              <a:lnSpc>
                <a:spcPct val="120000"/>
              </a:lnSpc>
              <a:buClrTx/>
              <a:buFont typeface="Wingdings" pitchFamily="2" charset="2"/>
              <a:buChar char="q"/>
            </a:pPr>
            <a:r>
              <a:rPr lang="tr-TR" dirty="0" smtClean="0">
                <a:latin typeface="Comic Sans MS" pitchFamily="66" charset="0"/>
              </a:rPr>
              <a:t>bağımsızlık isteği, </a:t>
            </a:r>
          </a:p>
          <a:p>
            <a:pPr lvl="1" algn="just">
              <a:lnSpc>
                <a:spcPct val="120000"/>
              </a:lnSpc>
              <a:buClrTx/>
              <a:buFont typeface="Wingdings" pitchFamily="2" charset="2"/>
              <a:buChar char="q"/>
            </a:pPr>
            <a:r>
              <a:rPr lang="tr-TR" dirty="0" smtClean="0">
                <a:latin typeface="Comic Sans MS" pitchFamily="66" charset="0"/>
              </a:rPr>
              <a:t>kazanç isteği, </a:t>
            </a:r>
          </a:p>
          <a:p>
            <a:pPr lvl="1" algn="just">
              <a:lnSpc>
                <a:spcPct val="120000"/>
              </a:lnSpc>
              <a:buClrTx/>
              <a:buFont typeface="Wingdings" pitchFamily="2" charset="2"/>
              <a:buChar char="q"/>
            </a:pPr>
            <a:r>
              <a:rPr lang="tr-TR" dirty="0" smtClean="0">
                <a:latin typeface="Comic Sans MS" pitchFamily="66" charset="0"/>
              </a:rPr>
              <a:t>miras isteği,</a:t>
            </a:r>
          </a:p>
          <a:p>
            <a:pPr lvl="1" algn="just">
              <a:lnSpc>
                <a:spcPct val="120000"/>
              </a:lnSpc>
              <a:buClrTx/>
              <a:buFont typeface="Wingdings" pitchFamily="2" charset="2"/>
              <a:buChar char="q"/>
            </a:pPr>
            <a:r>
              <a:rPr lang="tr-TR" dirty="0" smtClean="0">
                <a:latin typeface="Comic Sans MS" pitchFamily="66" charset="0"/>
              </a:rPr>
              <a:t>saygınlık isteği, </a:t>
            </a:r>
          </a:p>
          <a:p>
            <a:pPr lvl="1" algn="just">
              <a:lnSpc>
                <a:spcPct val="120000"/>
              </a:lnSpc>
              <a:buClrTx/>
              <a:buFont typeface="Wingdings" pitchFamily="2" charset="2"/>
              <a:buChar char="q"/>
            </a:pPr>
            <a:r>
              <a:rPr lang="tr-TR" dirty="0" smtClean="0">
                <a:latin typeface="Comic Sans MS" pitchFamily="66" charset="0"/>
              </a:rPr>
              <a:t>başka fırsatların yokluğu, </a:t>
            </a:r>
          </a:p>
          <a:p>
            <a:pPr lvl="1" algn="just">
              <a:lnSpc>
                <a:spcPct val="120000"/>
              </a:lnSpc>
              <a:buClrTx/>
              <a:buFont typeface="Wingdings" pitchFamily="2" charset="2"/>
              <a:buChar char="q"/>
            </a:pPr>
            <a:r>
              <a:rPr lang="tr-TR" dirty="0" smtClean="0">
                <a:latin typeface="Comic Sans MS" pitchFamily="66" charset="0"/>
              </a:rPr>
              <a:t>bir düşünce veya bir varlığın  işlenmesi ve </a:t>
            </a:r>
          </a:p>
          <a:p>
            <a:pPr lvl="1" algn="just">
              <a:lnSpc>
                <a:spcPct val="120000"/>
              </a:lnSpc>
              <a:buClrTx/>
              <a:buFont typeface="Wingdings" pitchFamily="2" charset="2"/>
              <a:buChar char="q"/>
            </a:pPr>
            <a:r>
              <a:rPr lang="tr-TR" dirty="0" smtClean="0">
                <a:latin typeface="Comic Sans MS" pitchFamily="66" charset="0"/>
              </a:rPr>
              <a:t>topluma hizmet ve sosyal mesuliyet düşüncesi.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latin typeface="Comic Sans MS" pitchFamily="66" charset="0"/>
              </a:rPr>
              <a:t>İşletmenin Temel Özellikleri</a:t>
            </a:r>
            <a:endParaRPr lang="tr-TR" b="1" dirty="0">
              <a:latin typeface="Comic Sans MS" pitchFamily="66" charset="0"/>
            </a:endParaRPr>
          </a:p>
        </p:txBody>
      </p:sp>
      <p:sp>
        <p:nvSpPr>
          <p:cNvPr id="3" name="2 İçerik Yer Tutucusu"/>
          <p:cNvSpPr>
            <a:spLocks noGrp="1"/>
          </p:cNvSpPr>
          <p:nvPr>
            <p:ph idx="1"/>
          </p:nvPr>
        </p:nvSpPr>
        <p:spPr/>
        <p:txBody>
          <a:bodyPr>
            <a:noAutofit/>
          </a:bodyPr>
          <a:lstStyle/>
          <a:p>
            <a:pPr>
              <a:lnSpc>
                <a:spcPct val="120000"/>
              </a:lnSpc>
              <a:spcBef>
                <a:spcPts val="600"/>
              </a:spcBef>
              <a:buClrTx/>
              <a:buFont typeface="Wingdings" pitchFamily="2" charset="2"/>
              <a:buChar char="q"/>
            </a:pPr>
            <a:r>
              <a:rPr lang="tr-TR" sz="1800" dirty="0" smtClean="0">
                <a:latin typeface="Comic Sans MS" pitchFamily="66" charset="0"/>
              </a:rPr>
              <a:t>İşletme kâr veya sosyal fayda  amacıyla üretim faktörlerinin bir araya getirildiği ekonomik bir birimdir.</a:t>
            </a:r>
          </a:p>
          <a:p>
            <a:pPr>
              <a:lnSpc>
                <a:spcPct val="120000"/>
              </a:lnSpc>
              <a:spcBef>
                <a:spcPts val="600"/>
              </a:spcBef>
              <a:buClrTx/>
              <a:buFont typeface="Wingdings" pitchFamily="2" charset="2"/>
              <a:buChar char="q"/>
            </a:pPr>
            <a:r>
              <a:rPr lang="tr-TR" sz="1800" dirty="0" smtClean="0">
                <a:latin typeface="Comic Sans MS" pitchFamily="66" charset="0"/>
              </a:rPr>
              <a:t>İşletme toplum içerisinde faaliyet gösterdiği için sosyal bir birimdir.</a:t>
            </a:r>
          </a:p>
          <a:p>
            <a:pPr>
              <a:lnSpc>
                <a:spcPct val="120000"/>
              </a:lnSpc>
              <a:spcBef>
                <a:spcPts val="600"/>
              </a:spcBef>
              <a:buClrTx/>
              <a:buFont typeface="Wingdings" pitchFamily="2" charset="2"/>
              <a:buChar char="q"/>
            </a:pPr>
            <a:r>
              <a:rPr lang="tr-TR" sz="1800" dirty="0" smtClean="0">
                <a:latin typeface="Comic Sans MS" pitchFamily="66" charset="0"/>
              </a:rPr>
              <a:t>İşletme teknik bir çalışma birimidir.</a:t>
            </a:r>
          </a:p>
          <a:p>
            <a:pPr>
              <a:lnSpc>
                <a:spcPct val="120000"/>
              </a:lnSpc>
              <a:spcBef>
                <a:spcPts val="600"/>
              </a:spcBef>
              <a:buClrTx/>
              <a:buFont typeface="Wingdings" pitchFamily="2" charset="2"/>
              <a:buChar char="q"/>
            </a:pPr>
            <a:r>
              <a:rPr lang="tr-TR" sz="1800" dirty="0" smtClean="0">
                <a:latin typeface="Comic Sans MS" pitchFamily="66" charset="0"/>
              </a:rPr>
              <a:t>İşletme karar sistemlerini etkilediği ve onlardan etkilendiği için siyasi bir birimdir.</a:t>
            </a:r>
          </a:p>
          <a:p>
            <a:pPr>
              <a:lnSpc>
                <a:spcPct val="120000"/>
              </a:lnSpc>
              <a:spcBef>
                <a:spcPts val="600"/>
              </a:spcBef>
              <a:buClrTx/>
              <a:buFont typeface="Wingdings" pitchFamily="2" charset="2"/>
              <a:buChar char="q"/>
            </a:pPr>
            <a:r>
              <a:rPr lang="tr-TR" sz="1800" dirty="0" smtClean="0">
                <a:latin typeface="Comic Sans MS" pitchFamily="66" charset="0"/>
              </a:rPr>
              <a:t>İnsan ihtiyaçlarını karşılamak ve varlığını sürdürmek için sürekli üretim yapan dinamik bir birimdir.</a:t>
            </a:r>
          </a:p>
          <a:p>
            <a:pPr>
              <a:lnSpc>
                <a:spcPct val="120000"/>
              </a:lnSpc>
              <a:spcBef>
                <a:spcPts val="600"/>
              </a:spcBef>
              <a:buClrTx/>
              <a:buFont typeface="Wingdings" pitchFamily="2" charset="2"/>
              <a:buChar char="q"/>
            </a:pPr>
            <a:r>
              <a:rPr lang="tr-TR" sz="1800" dirty="0" smtClean="0">
                <a:latin typeface="Comic Sans MS" pitchFamily="66" charset="0"/>
              </a:rPr>
              <a:t>Çevresiyle sürekli alış-veriş içinde olan açık bir sistemdir.</a:t>
            </a:r>
          </a:p>
          <a:p>
            <a:pPr>
              <a:lnSpc>
                <a:spcPct val="120000"/>
              </a:lnSpc>
              <a:spcBef>
                <a:spcPts val="600"/>
              </a:spcBef>
              <a:buClrTx/>
              <a:buFont typeface="Wingdings" pitchFamily="2" charset="2"/>
              <a:buChar char="q"/>
            </a:pPr>
            <a:endParaRPr lang="tr-TR" sz="1800" dirty="0">
              <a:latin typeface="Comic Sans MS" pitchFamily="66"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Comic Sans MS" pitchFamily="66" charset="0"/>
              </a:rPr>
              <a:t>İşletmenin Amaçları</a:t>
            </a:r>
            <a:endParaRPr lang="tr-TR" dirty="0">
              <a:latin typeface="Comic Sans MS" pitchFamily="66" charset="0"/>
            </a:endParaRPr>
          </a:p>
        </p:txBody>
      </p:sp>
      <p:sp>
        <p:nvSpPr>
          <p:cNvPr id="3" name="2 İçerik Yer Tutucusu"/>
          <p:cNvSpPr>
            <a:spLocks noGrp="1"/>
          </p:cNvSpPr>
          <p:nvPr>
            <p:ph idx="1"/>
          </p:nvPr>
        </p:nvSpPr>
        <p:spPr/>
        <p:txBody>
          <a:bodyPr/>
          <a:lstStyle/>
          <a:p>
            <a:pPr>
              <a:buNone/>
            </a:pPr>
            <a:r>
              <a:rPr lang="tr-TR" dirty="0" smtClean="0">
                <a:latin typeface="Comic Sans MS" pitchFamily="66" charset="0"/>
              </a:rPr>
              <a:t>İşletmenin amaçlarını temel, özel ve sosyal amaçlar olarak inceleyebiliriz.</a:t>
            </a:r>
          </a:p>
          <a:p>
            <a:pPr>
              <a:buNone/>
            </a:pPr>
            <a:r>
              <a:rPr lang="tr-TR" b="1" dirty="0" smtClean="0">
                <a:latin typeface="Comic Sans MS" pitchFamily="66" charset="0"/>
              </a:rPr>
              <a:t>TEMEL AMAÇLAR </a:t>
            </a:r>
          </a:p>
          <a:p>
            <a:pPr lvl="1">
              <a:lnSpc>
                <a:spcPct val="120000"/>
              </a:lnSpc>
              <a:spcBef>
                <a:spcPts val="600"/>
              </a:spcBef>
              <a:buClrTx/>
              <a:buFont typeface="Wingdings" pitchFamily="2" charset="2"/>
              <a:buChar char="q"/>
            </a:pPr>
            <a:r>
              <a:rPr lang="tr-TR" dirty="0" smtClean="0">
                <a:latin typeface="Comic Sans MS" pitchFamily="66" charset="0"/>
              </a:rPr>
              <a:t>Karlılık, </a:t>
            </a:r>
          </a:p>
          <a:p>
            <a:pPr lvl="1">
              <a:lnSpc>
                <a:spcPct val="120000"/>
              </a:lnSpc>
              <a:spcBef>
                <a:spcPts val="600"/>
              </a:spcBef>
              <a:buClrTx/>
              <a:buFont typeface="Wingdings" pitchFamily="2" charset="2"/>
              <a:buChar char="q"/>
            </a:pPr>
            <a:r>
              <a:rPr lang="tr-TR" dirty="0" smtClean="0">
                <a:latin typeface="Comic Sans MS" pitchFamily="66" charset="0"/>
              </a:rPr>
              <a:t>Satış geliri sağlama amacı, </a:t>
            </a:r>
          </a:p>
          <a:p>
            <a:pPr lvl="1">
              <a:lnSpc>
                <a:spcPct val="120000"/>
              </a:lnSpc>
              <a:spcBef>
                <a:spcPts val="600"/>
              </a:spcBef>
              <a:buClrTx/>
              <a:buFont typeface="Wingdings" pitchFamily="2" charset="2"/>
              <a:buChar char="q"/>
            </a:pPr>
            <a:r>
              <a:rPr lang="tr-TR" dirty="0" smtClean="0">
                <a:latin typeface="Comic Sans MS" pitchFamily="66" charset="0"/>
              </a:rPr>
              <a:t>Sosyal sorumluluk amacı, </a:t>
            </a:r>
          </a:p>
          <a:p>
            <a:pPr lvl="1">
              <a:lnSpc>
                <a:spcPct val="120000"/>
              </a:lnSpc>
              <a:spcBef>
                <a:spcPts val="600"/>
              </a:spcBef>
              <a:buClrTx/>
              <a:buFont typeface="Wingdings" pitchFamily="2" charset="2"/>
              <a:buChar char="q"/>
            </a:pPr>
            <a:r>
              <a:rPr lang="tr-TR" dirty="0" smtClean="0">
                <a:latin typeface="Comic Sans MS" pitchFamily="66" charset="0"/>
              </a:rPr>
              <a:t>Varlığını sürdürme </a:t>
            </a:r>
          </a:p>
          <a:p>
            <a:pPr lvl="1">
              <a:lnSpc>
                <a:spcPct val="120000"/>
              </a:lnSpc>
              <a:spcBef>
                <a:spcPts val="600"/>
              </a:spcBef>
              <a:buClrTx/>
              <a:buFont typeface="Wingdings" pitchFamily="2" charset="2"/>
              <a:buChar char="q"/>
            </a:pPr>
            <a:r>
              <a:rPr lang="tr-TR" dirty="0" smtClean="0">
                <a:latin typeface="Comic Sans MS" pitchFamily="66" charset="0"/>
              </a:rPr>
              <a:t>Büyüme</a:t>
            </a:r>
          </a:p>
          <a:p>
            <a:pPr>
              <a:buNone/>
            </a:pPr>
            <a:endParaRPr lang="tr-TR" dirty="0">
              <a:latin typeface="Comic Sans MS" pitchFamily="66"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85720" y="0"/>
            <a:ext cx="8229600" cy="1143000"/>
          </a:xfrm>
        </p:spPr>
        <p:txBody>
          <a:bodyPr/>
          <a:lstStyle/>
          <a:p>
            <a:r>
              <a:rPr lang="tr-TR" b="1" dirty="0" smtClean="0">
                <a:latin typeface="Comic Sans MS" pitchFamily="66" charset="0"/>
              </a:rPr>
              <a:t>İşletmenin Amaçları</a:t>
            </a:r>
            <a:endParaRPr lang="tr-TR" b="1" dirty="0">
              <a:latin typeface="Comic Sans MS" pitchFamily="66" charset="0"/>
            </a:endParaRPr>
          </a:p>
        </p:txBody>
      </p:sp>
      <p:sp>
        <p:nvSpPr>
          <p:cNvPr id="3" name="2 İçerik Yer Tutucusu"/>
          <p:cNvSpPr>
            <a:spLocks noGrp="1"/>
          </p:cNvSpPr>
          <p:nvPr>
            <p:ph idx="1"/>
          </p:nvPr>
        </p:nvSpPr>
        <p:spPr>
          <a:xfrm>
            <a:off x="457200" y="1214422"/>
            <a:ext cx="8229600" cy="5110178"/>
          </a:xfrm>
        </p:spPr>
        <p:txBody>
          <a:bodyPr>
            <a:normAutofit/>
          </a:bodyPr>
          <a:lstStyle/>
          <a:p>
            <a:pPr algn="just">
              <a:lnSpc>
                <a:spcPct val="140000"/>
              </a:lnSpc>
              <a:spcBef>
                <a:spcPts val="600"/>
              </a:spcBef>
              <a:buNone/>
            </a:pPr>
            <a:r>
              <a:rPr lang="tr-TR" sz="2000" b="1" dirty="0" smtClean="0">
                <a:latin typeface="Comic Sans MS" pitchFamily="66" charset="0"/>
              </a:rPr>
              <a:t>Karlılık: </a:t>
            </a:r>
            <a:r>
              <a:rPr lang="tr-TR" sz="2000" dirty="0" smtClean="0">
                <a:latin typeface="Comic Sans MS" pitchFamily="66" charset="0"/>
              </a:rPr>
              <a:t>Kar, işletmenin belirli bir dönemindeki faaliyet sonucu olup, toplam gelirlerin toplam giderlerden farkı olarak düşünülür. </a:t>
            </a:r>
          </a:p>
          <a:p>
            <a:pPr algn="just">
              <a:lnSpc>
                <a:spcPct val="140000"/>
              </a:lnSpc>
              <a:spcBef>
                <a:spcPts val="600"/>
              </a:spcBef>
              <a:buNone/>
            </a:pPr>
            <a:r>
              <a:rPr lang="tr-TR" sz="2000" b="1" dirty="0" smtClean="0">
                <a:latin typeface="Comic Sans MS" pitchFamily="66" charset="0"/>
              </a:rPr>
              <a:t>Satış geliri sağlama amacı: </a:t>
            </a:r>
            <a:r>
              <a:rPr lang="tr-TR" sz="2000" dirty="0" smtClean="0">
                <a:latin typeface="Comic Sans MS" pitchFamily="66" charset="0"/>
              </a:rPr>
              <a:t>İşletme yöneticilerinin satış gelirini maksimum düzeye çıkarmaya çalışmasıdır. </a:t>
            </a:r>
          </a:p>
          <a:p>
            <a:pPr algn="just">
              <a:lnSpc>
                <a:spcPct val="140000"/>
              </a:lnSpc>
              <a:spcBef>
                <a:spcPts val="600"/>
              </a:spcBef>
              <a:buNone/>
            </a:pPr>
            <a:r>
              <a:rPr lang="tr-TR" sz="2000" b="1" dirty="0" smtClean="0">
                <a:latin typeface="Comic Sans MS" pitchFamily="66" charset="0"/>
              </a:rPr>
              <a:t>Topluma hizmet ve sosyal sorumluluk: </a:t>
            </a:r>
            <a:r>
              <a:rPr lang="tr-TR" sz="2000" dirty="0" smtClean="0">
                <a:latin typeface="Comic Sans MS" pitchFamily="66" charset="0"/>
              </a:rPr>
              <a:t>Günümüzde işletmeler topluma yararlı çalışmalar (enerji tasarrufu, doğaya saygı, insana değer kavramları gibi) ile gündeme gelmektedir.</a:t>
            </a:r>
          </a:p>
          <a:p>
            <a:pPr algn="just">
              <a:lnSpc>
                <a:spcPct val="140000"/>
              </a:lnSpc>
              <a:spcBef>
                <a:spcPts val="600"/>
              </a:spcBef>
              <a:buNone/>
            </a:pPr>
            <a:r>
              <a:rPr lang="tr-TR" sz="2000" b="1" dirty="0" smtClean="0">
                <a:latin typeface="Comic Sans MS" pitchFamily="66" charset="0"/>
              </a:rPr>
              <a:t>İşletmenin varlığını sürdürmesi: </a:t>
            </a:r>
            <a:r>
              <a:rPr lang="tr-TR" sz="2000" dirty="0" smtClean="0">
                <a:latin typeface="Comic Sans MS" pitchFamily="66" charset="0"/>
              </a:rPr>
              <a:t>işletmenin sürekliliği, büyüme ve gelişmesi vazgeçilmez bir işletme amacıdır. Bunu yapabilmeleri için çevreden sürekli girdiler alarak, bunlara göre stratejiler geliştirerek, dinamik dengeleri korumaya çalışırlar.</a:t>
            </a:r>
            <a:endParaRPr lang="tr-TR" sz="2000" dirty="0">
              <a:latin typeface="Comic Sans MS" pitchFamily="66"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85720" y="676300"/>
            <a:ext cx="8229600" cy="1143000"/>
          </a:xfrm>
        </p:spPr>
        <p:txBody>
          <a:bodyPr/>
          <a:lstStyle/>
          <a:p>
            <a:r>
              <a:rPr lang="tr-TR" b="1" dirty="0" smtClean="0">
                <a:latin typeface="Comic Sans MS" pitchFamily="66" charset="0"/>
              </a:rPr>
              <a:t>İşletmenin Amaçları</a:t>
            </a:r>
            <a:endParaRPr lang="tr-TR" b="1" dirty="0">
              <a:latin typeface="Comic Sans MS" pitchFamily="66" charset="0"/>
            </a:endParaRPr>
          </a:p>
        </p:txBody>
      </p:sp>
      <p:sp>
        <p:nvSpPr>
          <p:cNvPr id="3" name="2 İçerik Yer Tutucusu"/>
          <p:cNvSpPr>
            <a:spLocks noGrp="1"/>
          </p:cNvSpPr>
          <p:nvPr>
            <p:ph idx="1"/>
          </p:nvPr>
        </p:nvSpPr>
        <p:spPr>
          <a:xfrm>
            <a:off x="457200" y="1890722"/>
            <a:ext cx="8229600" cy="3681418"/>
          </a:xfrm>
        </p:spPr>
        <p:txBody>
          <a:bodyPr>
            <a:normAutofit/>
          </a:bodyPr>
          <a:lstStyle/>
          <a:p>
            <a:pPr algn="just">
              <a:lnSpc>
                <a:spcPct val="140000"/>
              </a:lnSpc>
              <a:spcBef>
                <a:spcPts val="600"/>
              </a:spcBef>
              <a:buNone/>
            </a:pPr>
            <a:r>
              <a:rPr lang="tr-TR" sz="2000" b="1" dirty="0" smtClean="0">
                <a:latin typeface="Comic Sans MS" pitchFamily="66" charset="0"/>
              </a:rPr>
              <a:t>Büyüme;</a:t>
            </a:r>
          </a:p>
          <a:p>
            <a:pPr algn="just">
              <a:lnSpc>
                <a:spcPct val="140000"/>
              </a:lnSpc>
              <a:spcBef>
                <a:spcPts val="600"/>
              </a:spcBef>
              <a:buNone/>
            </a:pPr>
            <a:r>
              <a:rPr lang="tr-TR" sz="2000" dirty="0" smtClean="0">
                <a:latin typeface="Comic Sans MS" pitchFamily="66" charset="0"/>
              </a:rPr>
              <a:t>	İşletmenin kendi öz kaynaklarından yararlanarak ve dış kaynakları değerlendirerek kendi yapısının genişlemesi sonucu ortaya çıkan büyüme İÇ BÜYÜME olarak adlandırılır. </a:t>
            </a:r>
          </a:p>
          <a:p>
            <a:pPr algn="just">
              <a:lnSpc>
                <a:spcPct val="140000"/>
              </a:lnSpc>
              <a:spcBef>
                <a:spcPts val="600"/>
              </a:spcBef>
              <a:buNone/>
            </a:pPr>
            <a:r>
              <a:rPr lang="tr-TR" sz="2000" dirty="0" smtClean="0">
                <a:latin typeface="Comic Sans MS" pitchFamily="66" charset="0"/>
              </a:rPr>
              <a:t>	İşletmenin yeni işletmeler kurması veya mevcut başka işletmelerle birleşmesine ise DIŞ BÜYÜME denilmektedir.</a:t>
            </a:r>
          </a:p>
          <a:p>
            <a:pPr algn="just">
              <a:lnSpc>
                <a:spcPct val="140000"/>
              </a:lnSpc>
              <a:spcBef>
                <a:spcPts val="600"/>
              </a:spcBef>
              <a:buNone/>
            </a:pPr>
            <a:endParaRPr lang="tr-TR" sz="2000" dirty="0">
              <a:latin typeface="Comic Sans MS" pitchFamily="66"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Comic Sans MS" pitchFamily="66" charset="0"/>
              </a:rPr>
              <a:t>İşletmenin Amaçları</a:t>
            </a:r>
            <a:endParaRPr lang="tr-TR" dirty="0"/>
          </a:p>
        </p:txBody>
      </p:sp>
      <p:sp>
        <p:nvSpPr>
          <p:cNvPr id="3" name="2 İçerik Yer Tutucusu"/>
          <p:cNvSpPr>
            <a:spLocks noGrp="1"/>
          </p:cNvSpPr>
          <p:nvPr>
            <p:ph idx="1"/>
          </p:nvPr>
        </p:nvSpPr>
        <p:spPr/>
        <p:txBody>
          <a:bodyPr>
            <a:normAutofit/>
          </a:bodyPr>
          <a:lstStyle/>
          <a:p>
            <a:pPr>
              <a:lnSpc>
                <a:spcPct val="120000"/>
              </a:lnSpc>
              <a:spcBef>
                <a:spcPts val="600"/>
              </a:spcBef>
              <a:buNone/>
            </a:pPr>
            <a:r>
              <a:rPr lang="tr-TR" sz="2200" b="1" dirty="0" smtClean="0">
                <a:latin typeface="Comic Sans MS" pitchFamily="66" charset="0"/>
              </a:rPr>
              <a:t>ÖZEL AMAÇLAR: </a:t>
            </a:r>
          </a:p>
          <a:p>
            <a:pPr>
              <a:lnSpc>
                <a:spcPct val="120000"/>
              </a:lnSpc>
              <a:spcBef>
                <a:spcPts val="600"/>
              </a:spcBef>
              <a:buClrTx/>
              <a:buFont typeface="Wingdings" pitchFamily="2" charset="2"/>
              <a:buChar char="q"/>
            </a:pPr>
            <a:r>
              <a:rPr lang="tr-TR" sz="2200" dirty="0" smtClean="0">
                <a:latin typeface="Comic Sans MS" pitchFamily="66" charset="0"/>
              </a:rPr>
              <a:t>Kaliteli mal ve/veya hizmet sunmak, </a:t>
            </a:r>
          </a:p>
          <a:p>
            <a:pPr>
              <a:lnSpc>
                <a:spcPct val="120000"/>
              </a:lnSpc>
              <a:spcBef>
                <a:spcPts val="600"/>
              </a:spcBef>
              <a:buClrTx/>
              <a:buFont typeface="Wingdings" pitchFamily="2" charset="2"/>
              <a:buChar char="q"/>
            </a:pPr>
            <a:r>
              <a:rPr lang="tr-TR" sz="2200" dirty="0" smtClean="0">
                <a:latin typeface="Comic Sans MS" pitchFamily="66" charset="0"/>
              </a:rPr>
              <a:t>Çalışanların çalışma koşullarını geliştirip, iyileştirmek,</a:t>
            </a:r>
          </a:p>
          <a:p>
            <a:pPr>
              <a:lnSpc>
                <a:spcPct val="120000"/>
              </a:lnSpc>
              <a:spcBef>
                <a:spcPts val="600"/>
              </a:spcBef>
              <a:buClrTx/>
              <a:buFont typeface="Wingdings" pitchFamily="2" charset="2"/>
              <a:buChar char="q"/>
            </a:pPr>
            <a:r>
              <a:rPr lang="tr-TR" sz="2200" dirty="0" smtClean="0">
                <a:latin typeface="Comic Sans MS" pitchFamily="66" charset="0"/>
              </a:rPr>
              <a:t>Hizmet içi eğitimleri ile çalışanlarını geliştirme ve meslekte ilerleme olanaklarına ve fırsatlarına kavuşmalarını sağlamak, </a:t>
            </a:r>
          </a:p>
          <a:p>
            <a:pPr>
              <a:lnSpc>
                <a:spcPct val="120000"/>
              </a:lnSpc>
              <a:spcBef>
                <a:spcPts val="600"/>
              </a:spcBef>
              <a:buClrTx/>
              <a:buFont typeface="Wingdings" pitchFamily="2" charset="2"/>
              <a:buChar char="q"/>
            </a:pPr>
            <a:r>
              <a:rPr lang="tr-TR" sz="2200" dirty="0" smtClean="0">
                <a:latin typeface="Comic Sans MS" pitchFamily="66" charset="0"/>
              </a:rPr>
              <a:t>Çalışanlarına sürekli istihdam sağlamak.</a:t>
            </a:r>
            <a:endParaRPr lang="tr-TR" sz="2200" dirty="0">
              <a:latin typeface="Comic Sans MS" pitchFamily="66"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Comic Sans MS" pitchFamily="66" charset="0"/>
              </a:rPr>
              <a:t>İşletmenin Amaçları</a:t>
            </a:r>
            <a:endParaRPr lang="tr-TR" dirty="0"/>
          </a:p>
        </p:txBody>
      </p:sp>
      <p:sp>
        <p:nvSpPr>
          <p:cNvPr id="3" name="2 İçerik Yer Tutucusu"/>
          <p:cNvSpPr>
            <a:spLocks noGrp="1"/>
          </p:cNvSpPr>
          <p:nvPr>
            <p:ph idx="1"/>
          </p:nvPr>
        </p:nvSpPr>
        <p:spPr/>
        <p:txBody>
          <a:bodyPr>
            <a:normAutofit/>
          </a:bodyPr>
          <a:lstStyle/>
          <a:p>
            <a:pPr>
              <a:lnSpc>
                <a:spcPct val="120000"/>
              </a:lnSpc>
              <a:spcBef>
                <a:spcPts val="600"/>
              </a:spcBef>
              <a:buNone/>
            </a:pPr>
            <a:r>
              <a:rPr lang="tr-TR" sz="2200" b="1" dirty="0" smtClean="0">
                <a:latin typeface="Comic Sans MS" pitchFamily="66" charset="0"/>
              </a:rPr>
              <a:t>SOSYAL AMAÇLAR: </a:t>
            </a:r>
          </a:p>
          <a:p>
            <a:pPr>
              <a:lnSpc>
                <a:spcPct val="120000"/>
              </a:lnSpc>
              <a:spcBef>
                <a:spcPts val="600"/>
              </a:spcBef>
              <a:buClrTx/>
              <a:buFont typeface="Wingdings" pitchFamily="2" charset="2"/>
              <a:buChar char="q"/>
            </a:pPr>
            <a:r>
              <a:rPr lang="tr-TR" sz="2200" dirty="0" smtClean="0">
                <a:latin typeface="Comic Sans MS" pitchFamily="66" charset="0"/>
              </a:rPr>
              <a:t>Doğanın ve kültürel mirasın korunması, </a:t>
            </a:r>
          </a:p>
          <a:p>
            <a:pPr>
              <a:lnSpc>
                <a:spcPct val="120000"/>
              </a:lnSpc>
              <a:spcBef>
                <a:spcPts val="600"/>
              </a:spcBef>
              <a:buClrTx/>
              <a:buFont typeface="Wingdings" pitchFamily="2" charset="2"/>
              <a:buChar char="q"/>
            </a:pPr>
            <a:r>
              <a:rPr lang="tr-TR" sz="2200" dirty="0" smtClean="0">
                <a:latin typeface="Comic Sans MS" pitchFamily="66" charset="0"/>
              </a:rPr>
              <a:t>Eğitim, kültür ve sanat faaliyetlerinin desteklenmesi, </a:t>
            </a:r>
          </a:p>
          <a:p>
            <a:pPr>
              <a:lnSpc>
                <a:spcPct val="120000"/>
              </a:lnSpc>
              <a:spcBef>
                <a:spcPts val="600"/>
              </a:spcBef>
              <a:buClrTx/>
              <a:buFont typeface="Wingdings" pitchFamily="2" charset="2"/>
              <a:buChar char="q"/>
            </a:pPr>
            <a:r>
              <a:rPr lang="tr-TR" sz="2200" dirty="0" smtClean="0">
                <a:latin typeface="Comic Sans MS" pitchFamily="66" charset="0"/>
              </a:rPr>
              <a:t>Toplumsal değerler ve iş ahlakı, </a:t>
            </a:r>
          </a:p>
          <a:p>
            <a:pPr>
              <a:lnSpc>
                <a:spcPct val="120000"/>
              </a:lnSpc>
              <a:spcBef>
                <a:spcPts val="600"/>
              </a:spcBef>
              <a:buClrTx/>
              <a:buFont typeface="Wingdings" pitchFamily="2" charset="2"/>
              <a:buChar char="q"/>
            </a:pPr>
            <a:r>
              <a:rPr lang="tr-TR" sz="2200" dirty="0" smtClean="0">
                <a:latin typeface="Comic Sans MS" pitchFamily="66" charset="0"/>
              </a:rPr>
              <a:t>Çalışma hayatının niteliğinin geliştirilmesi, </a:t>
            </a:r>
          </a:p>
          <a:p>
            <a:pPr>
              <a:lnSpc>
                <a:spcPct val="120000"/>
              </a:lnSpc>
              <a:spcBef>
                <a:spcPts val="600"/>
              </a:spcBef>
              <a:buClrTx/>
              <a:buFont typeface="Wingdings" pitchFamily="2" charset="2"/>
              <a:buChar char="q"/>
            </a:pPr>
            <a:r>
              <a:rPr lang="tr-TR" sz="2200" dirty="0" smtClean="0">
                <a:latin typeface="Comic Sans MS" pitchFamily="66" charset="0"/>
              </a:rPr>
              <a:t>Sosyal faydayı arttıracak yatırımın yapılması, </a:t>
            </a:r>
          </a:p>
          <a:p>
            <a:pPr>
              <a:lnSpc>
                <a:spcPct val="120000"/>
              </a:lnSpc>
              <a:spcBef>
                <a:spcPts val="600"/>
              </a:spcBef>
              <a:buClrTx/>
              <a:buFont typeface="Wingdings" pitchFamily="2" charset="2"/>
              <a:buChar char="q"/>
            </a:pPr>
            <a:r>
              <a:rPr lang="tr-TR" sz="2200" dirty="0" smtClean="0">
                <a:latin typeface="Comic Sans MS" pitchFamily="66" charset="0"/>
              </a:rPr>
              <a:t>Tüketicinin korunması.</a:t>
            </a:r>
            <a:endParaRPr lang="tr-TR" sz="2200" dirty="0">
              <a:latin typeface="Comic Sans MS" pitchFamily="66"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857232"/>
            <a:ext cx="8229600" cy="1143000"/>
          </a:xfrm>
        </p:spPr>
        <p:txBody>
          <a:bodyPr/>
          <a:lstStyle/>
          <a:p>
            <a:r>
              <a:rPr lang="tr-TR" dirty="0" smtClean="0">
                <a:latin typeface="Comic Sans MS" pitchFamily="66" charset="0"/>
              </a:rPr>
              <a:t>İşletme Kavramı</a:t>
            </a:r>
            <a:endParaRPr lang="tr-TR" dirty="0">
              <a:latin typeface="Comic Sans MS" pitchFamily="66" charset="0"/>
            </a:endParaRPr>
          </a:p>
        </p:txBody>
      </p:sp>
      <p:sp>
        <p:nvSpPr>
          <p:cNvPr id="3" name="2 İçerik Yer Tutucusu"/>
          <p:cNvSpPr>
            <a:spLocks noGrp="1"/>
          </p:cNvSpPr>
          <p:nvPr>
            <p:ph idx="1"/>
          </p:nvPr>
        </p:nvSpPr>
        <p:spPr>
          <a:xfrm>
            <a:off x="285720" y="2000240"/>
            <a:ext cx="8401080" cy="4357718"/>
          </a:xfrm>
        </p:spPr>
        <p:txBody>
          <a:bodyPr>
            <a:noAutofit/>
          </a:bodyPr>
          <a:lstStyle/>
          <a:p>
            <a:pPr algn="just">
              <a:lnSpc>
                <a:spcPct val="140000"/>
              </a:lnSpc>
              <a:spcBef>
                <a:spcPts val="600"/>
              </a:spcBef>
              <a:buClrTx/>
              <a:buFont typeface="Wingdings" pitchFamily="2" charset="2"/>
              <a:buChar char="q"/>
              <a:tabLst>
                <a:tab pos="0" algn="l"/>
                <a:tab pos="358775" algn="l"/>
              </a:tabLst>
            </a:pPr>
            <a:r>
              <a:rPr lang="tr-TR" sz="1900" dirty="0" smtClean="0">
                <a:latin typeface="Comic Sans MS" pitchFamily="66" charset="0"/>
              </a:rPr>
              <a:t>İşletme kavramı iş kökünden gelir ve iş gördürme, yer ve üretim birimi anlamında kullanılır. </a:t>
            </a:r>
          </a:p>
          <a:p>
            <a:pPr algn="just">
              <a:lnSpc>
                <a:spcPct val="140000"/>
              </a:lnSpc>
              <a:spcBef>
                <a:spcPts val="600"/>
              </a:spcBef>
              <a:buClrTx/>
              <a:buFont typeface="Wingdings" pitchFamily="2" charset="2"/>
              <a:buChar char="q"/>
              <a:tabLst>
                <a:tab pos="0" algn="l"/>
                <a:tab pos="358775" algn="l"/>
              </a:tabLst>
            </a:pPr>
            <a:r>
              <a:rPr lang="tr-TR" sz="1900" dirty="0" smtClean="0">
                <a:latin typeface="Comic Sans MS" pitchFamily="66" charset="0"/>
              </a:rPr>
              <a:t>Tarım, sanayi, ticaret, bankacılık vb. iş alanlarında, kâr amacıyla bir sermaye yatırılarak kurulan kurum.</a:t>
            </a:r>
          </a:p>
          <a:p>
            <a:pPr algn="just">
              <a:lnSpc>
                <a:spcPct val="140000"/>
              </a:lnSpc>
              <a:spcBef>
                <a:spcPts val="600"/>
              </a:spcBef>
              <a:buClrTx/>
              <a:buFont typeface="Wingdings" pitchFamily="2" charset="2"/>
              <a:buChar char="q"/>
              <a:tabLst>
                <a:tab pos="0" algn="l"/>
                <a:tab pos="358775" algn="l"/>
              </a:tabLst>
            </a:pPr>
            <a:r>
              <a:rPr lang="tr-TR" sz="1900" dirty="0" smtClean="0">
                <a:latin typeface="Comic Sans MS" pitchFamily="66" charset="0"/>
              </a:rPr>
              <a:t>Bir kuruluşu verimli bir duruma getirip kazanç sağlama yöntemi.</a:t>
            </a:r>
          </a:p>
          <a:p>
            <a:pPr algn="just">
              <a:lnSpc>
                <a:spcPct val="140000"/>
              </a:lnSpc>
              <a:spcBef>
                <a:spcPts val="600"/>
              </a:spcBef>
              <a:buClrTx/>
              <a:buFont typeface="Wingdings" pitchFamily="2" charset="2"/>
              <a:buChar char="q"/>
              <a:tabLst>
                <a:tab pos="0" algn="l"/>
                <a:tab pos="358775" algn="l"/>
              </a:tabLst>
            </a:pPr>
            <a:r>
              <a:rPr lang="tr-TR" sz="1900" dirty="0" smtClean="0">
                <a:latin typeface="Comic Sans MS" pitchFamily="66" charset="0"/>
              </a:rPr>
              <a:t>İş yeri</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571480"/>
            <a:ext cx="8229600" cy="1143000"/>
          </a:xfrm>
        </p:spPr>
        <p:txBody>
          <a:bodyPr/>
          <a:lstStyle/>
          <a:p>
            <a:r>
              <a:rPr lang="tr-TR" b="1" dirty="0" smtClean="0">
                <a:latin typeface="Comic Sans MS" pitchFamily="66" charset="0"/>
              </a:rPr>
              <a:t>İşletme Nedir?</a:t>
            </a:r>
            <a:endParaRPr lang="tr-TR" b="1" dirty="0">
              <a:latin typeface="Comic Sans MS" pitchFamily="66" charset="0"/>
            </a:endParaRPr>
          </a:p>
        </p:txBody>
      </p:sp>
      <p:sp>
        <p:nvSpPr>
          <p:cNvPr id="3" name="2 İçerik Yer Tutucusu"/>
          <p:cNvSpPr>
            <a:spLocks noGrp="1"/>
          </p:cNvSpPr>
          <p:nvPr>
            <p:ph idx="1"/>
          </p:nvPr>
        </p:nvSpPr>
        <p:spPr>
          <a:xfrm>
            <a:off x="285720" y="1785926"/>
            <a:ext cx="8401080" cy="4643470"/>
          </a:xfrm>
        </p:spPr>
        <p:txBody>
          <a:bodyPr>
            <a:noAutofit/>
          </a:bodyPr>
          <a:lstStyle/>
          <a:p>
            <a:pPr algn="just">
              <a:lnSpc>
                <a:spcPct val="140000"/>
              </a:lnSpc>
              <a:spcBef>
                <a:spcPts val="600"/>
              </a:spcBef>
              <a:buClrTx/>
              <a:buFont typeface="Wingdings" pitchFamily="2" charset="2"/>
              <a:buChar char="q"/>
              <a:tabLst>
                <a:tab pos="0" algn="l"/>
                <a:tab pos="358775" algn="l"/>
              </a:tabLst>
            </a:pPr>
            <a:r>
              <a:rPr lang="tr-TR" sz="1900" dirty="0" smtClean="0">
                <a:latin typeface="Comic Sans MS" pitchFamily="66" charset="0"/>
              </a:rPr>
              <a:t>İnsanların ihtiyaçlarını karşılamak ve sahibine kâr veya sosyal fayda sağlamak için üretim  faktörlerini planlı ve sistemli bir şekilde bir araya getirerek, ekonomik mal ve hizmet üretmek ve/veya pazarlamak için faaliyette bulunan kuruluştur. </a:t>
            </a:r>
          </a:p>
          <a:p>
            <a:pPr algn="just">
              <a:lnSpc>
                <a:spcPct val="140000"/>
              </a:lnSpc>
              <a:spcBef>
                <a:spcPts val="600"/>
              </a:spcBef>
              <a:buClrTx/>
              <a:buFont typeface="Wingdings" pitchFamily="2" charset="2"/>
              <a:buChar char="q"/>
            </a:pPr>
            <a:r>
              <a:rPr lang="tr-TR" sz="1900" dirty="0" smtClean="0">
                <a:latin typeface="Comic Sans MS" pitchFamily="66" charset="0"/>
              </a:rPr>
              <a:t>Kişi veya kurumların ihtiyaçlarını karşılamak üzere, üretim faktörlerini </a:t>
            </a:r>
            <a:r>
              <a:rPr lang="tr-TR" sz="1900" dirty="0" err="1" smtClean="0">
                <a:latin typeface="Comic Sans MS" pitchFamily="66" charset="0"/>
              </a:rPr>
              <a:t>biraraya</a:t>
            </a:r>
            <a:r>
              <a:rPr lang="tr-TR" sz="1900" dirty="0" smtClean="0">
                <a:latin typeface="Comic Sans MS" pitchFamily="66" charset="0"/>
              </a:rPr>
              <a:t> getirerek mal veya hizmet üreten, pazarlayan, maddi ve manevi kar elde etmeyi amaçlayan iktisadi, teknik ve hukuki birimlerdir.</a:t>
            </a:r>
          </a:p>
          <a:p>
            <a:pPr algn="just">
              <a:lnSpc>
                <a:spcPct val="140000"/>
              </a:lnSpc>
              <a:spcBef>
                <a:spcPts val="600"/>
              </a:spcBef>
              <a:buClrTx/>
              <a:buFont typeface="Wingdings" pitchFamily="2" charset="2"/>
              <a:buChar char="q"/>
            </a:pPr>
            <a:endParaRPr lang="tr-TR" sz="1900" dirty="0" smtClean="0">
              <a:latin typeface="Comic Sans MS" pitchFamily="66"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57158" y="714356"/>
            <a:ext cx="8229600" cy="1143000"/>
          </a:xfrm>
        </p:spPr>
        <p:txBody>
          <a:bodyPr/>
          <a:lstStyle/>
          <a:p>
            <a:r>
              <a:rPr lang="tr-TR" b="1" dirty="0" smtClean="0">
                <a:latin typeface="Comic Sans MS" pitchFamily="66" charset="0"/>
              </a:rPr>
              <a:t>İşletme Nedir?</a:t>
            </a:r>
            <a:endParaRPr lang="tr-TR" b="1" dirty="0">
              <a:latin typeface="Comic Sans MS" pitchFamily="66" charset="0"/>
            </a:endParaRPr>
          </a:p>
        </p:txBody>
      </p:sp>
      <p:sp>
        <p:nvSpPr>
          <p:cNvPr id="3" name="2 İçerik Yer Tutucusu"/>
          <p:cNvSpPr>
            <a:spLocks noGrp="1"/>
          </p:cNvSpPr>
          <p:nvPr>
            <p:ph idx="1"/>
          </p:nvPr>
        </p:nvSpPr>
        <p:spPr>
          <a:xfrm>
            <a:off x="285720" y="1357298"/>
            <a:ext cx="8401080" cy="5000660"/>
          </a:xfrm>
        </p:spPr>
        <p:txBody>
          <a:bodyPr>
            <a:noAutofit/>
          </a:bodyPr>
          <a:lstStyle/>
          <a:p>
            <a:pPr algn="just">
              <a:lnSpc>
                <a:spcPct val="140000"/>
              </a:lnSpc>
              <a:spcBef>
                <a:spcPts val="600"/>
              </a:spcBef>
              <a:buClrTx/>
              <a:buNone/>
            </a:pPr>
            <a:r>
              <a:rPr lang="tr-TR" sz="1900" dirty="0" smtClean="0">
                <a:latin typeface="Comic Sans MS" pitchFamily="66" charset="0"/>
              </a:rPr>
              <a:t>	</a:t>
            </a:r>
          </a:p>
          <a:p>
            <a:pPr algn="just">
              <a:lnSpc>
                <a:spcPct val="140000"/>
              </a:lnSpc>
              <a:spcBef>
                <a:spcPts val="600"/>
              </a:spcBef>
              <a:buClrTx/>
              <a:buNone/>
            </a:pPr>
            <a:r>
              <a:rPr lang="tr-TR" sz="1900" dirty="0" smtClean="0">
                <a:latin typeface="Comic Sans MS" pitchFamily="66" charset="0"/>
              </a:rPr>
              <a:t>Özetle;</a:t>
            </a:r>
          </a:p>
          <a:p>
            <a:pPr lvl="1" algn="just">
              <a:lnSpc>
                <a:spcPct val="140000"/>
              </a:lnSpc>
              <a:spcBef>
                <a:spcPts val="600"/>
              </a:spcBef>
              <a:buClrTx/>
              <a:buFont typeface="Wingdings" pitchFamily="2" charset="2"/>
              <a:buChar char="q"/>
            </a:pPr>
            <a:r>
              <a:rPr lang="tr-TR" sz="1700" dirty="0" smtClean="0">
                <a:latin typeface="Comic Sans MS" pitchFamily="66" charset="0"/>
              </a:rPr>
              <a:t>İşletmeler başkalarının ihtiyaçlarını karşılamak üzere mal ve hizmet üretirler. </a:t>
            </a:r>
          </a:p>
          <a:p>
            <a:pPr lvl="1" algn="just">
              <a:lnSpc>
                <a:spcPct val="140000"/>
              </a:lnSpc>
              <a:spcBef>
                <a:spcPts val="600"/>
              </a:spcBef>
              <a:buClrTx/>
              <a:buFont typeface="Wingdings" pitchFamily="2" charset="2"/>
              <a:buChar char="q"/>
            </a:pPr>
            <a:r>
              <a:rPr lang="tr-TR" sz="1700" dirty="0" smtClean="0">
                <a:latin typeface="Comic Sans MS" pitchFamily="66" charset="0"/>
              </a:rPr>
              <a:t>İşletmeler iktisadi mal ve hizmet üretirler. İktisadi mal ve hizmetlerin özelliği fayda yaratmaları ve kıt olmalarıdır. </a:t>
            </a:r>
          </a:p>
          <a:p>
            <a:pPr lvl="1" algn="just">
              <a:lnSpc>
                <a:spcPct val="140000"/>
              </a:lnSpc>
              <a:spcBef>
                <a:spcPts val="600"/>
              </a:spcBef>
              <a:buClrTx/>
              <a:buFont typeface="Wingdings" pitchFamily="2" charset="2"/>
              <a:buChar char="q"/>
            </a:pPr>
            <a:r>
              <a:rPr lang="tr-TR" sz="1700" dirty="0" smtClean="0">
                <a:latin typeface="Comic Sans MS" pitchFamily="66" charset="0"/>
              </a:rPr>
              <a:t>İşletmelerin bu üretimi gerçekleştirebilmeleri üretim faktörleri adı verilen emek, doğa, sermaye ve bilginin bir araya getirilmesine bağlıdır. </a:t>
            </a:r>
          </a:p>
          <a:p>
            <a:pPr lvl="1" algn="just">
              <a:lnSpc>
                <a:spcPct val="140000"/>
              </a:lnSpc>
              <a:spcBef>
                <a:spcPts val="600"/>
              </a:spcBef>
              <a:buClrTx/>
              <a:buFont typeface="Wingdings" pitchFamily="2" charset="2"/>
              <a:buChar char="q"/>
            </a:pPr>
            <a:r>
              <a:rPr lang="tr-TR" sz="1700" dirty="0" smtClean="0">
                <a:latin typeface="Comic Sans MS" pitchFamily="66" charset="0"/>
              </a:rPr>
              <a:t>İşletmeler kar amaçlı örgütlerdir.</a:t>
            </a:r>
          </a:p>
          <a:p>
            <a:pPr algn="just">
              <a:lnSpc>
                <a:spcPct val="140000"/>
              </a:lnSpc>
              <a:spcBef>
                <a:spcPts val="600"/>
              </a:spcBef>
              <a:buClrTx/>
              <a:buFont typeface="Wingdings" pitchFamily="2" charset="2"/>
              <a:buChar char="q"/>
            </a:pPr>
            <a:endParaRPr lang="tr-TR" sz="1900" dirty="0" smtClean="0">
              <a:latin typeface="Comic Sans MS" pitchFamily="66" charset="0"/>
            </a:endParaRPr>
          </a:p>
          <a:p>
            <a:pPr algn="just">
              <a:lnSpc>
                <a:spcPct val="140000"/>
              </a:lnSpc>
              <a:spcBef>
                <a:spcPts val="600"/>
              </a:spcBef>
              <a:buClrTx/>
              <a:buFont typeface="Wingdings" pitchFamily="2" charset="2"/>
              <a:buChar char="q"/>
            </a:pPr>
            <a:endParaRPr lang="tr-TR" sz="1900" dirty="0">
              <a:latin typeface="Comic Sans MS" pitchFamily="66"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285736"/>
            <a:ext cx="8229600" cy="1143000"/>
          </a:xfrm>
        </p:spPr>
        <p:txBody>
          <a:bodyPr>
            <a:normAutofit/>
          </a:bodyPr>
          <a:lstStyle/>
          <a:p>
            <a:r>
              <a:rPr lang="tr-TR" sz="4200" b="1" dirty="0" smtClean="0">
                <a:latin typeface="Comic Sans MS" pitchFamily="66" charset="0"/>
              </a:rPr>
              <a:t>İşletme ile ilgili Kavramlar</a:t>
            </a:r>
            <a:endParaRPr lang="tr-TR" sz="4200" b="1" dirty="0">
              <a:latin typeface="Comic Sans MS" pitchFamily="66" charset="0"/>
            </a:endParaRPr>
          </a:p>
        </p:txBody>
      </p:sp>
      <p:sp>
        <p:nvSpPr>
          <p:cNvPr id="3" name="2 İçerik Yer Tutucusu"/>
          <p:cNvSpPr>
            <a:spLocks noGrp="1"/>
          </p:cNvSpPr>
          <p:nvPr>
            <p:ph idx="1"/>
          </p:nvPr>
        </p:nvSpPr>
        <p:spPr>
          <a:xfrm>
            <a:off x="457200" y="1571612"/>
            <a:ext cx="8229600" cy="4643470"/>
          </a:xfrm>
        </p:spPr>
        <p:txBody>
          <a:bodyPr>
            <a:noAutofit/>
          </a:bodyPr>
          <a:lstStyle/>
          <a:p>
            <a:pPr algn="just">
              <a:lnSpc>
                <a:spcPct val="120000"/>
              </a:lnSpc>
              <a:spcBef>
                <a:spcPts val="600"/>
              </a:spcBef>
              <a:buClrTx/>
              <a:buFont typeface="Wingdings" pitchFamily="2" charset="2"/>
              <a:buChar char="q"/>
            </a:pPr>
            <a:r>
              <a:rPr lang="tr-TR" sz="1800" b="1" dirty="0" smtClean="0">
                <a:latin typeface="Comic Sans MS" pitchFamily="66" charset="0"/>
              </a:rPr>
              <a:t>İş;</a:t>
            </a:r>
          </a:p>
          <a:p>
            <a:pPr algn="just">
              <a:lnSpc>
                <a:spcPct val="120000"/>
              </a:lnSpc>
              <a:spcBef>
                <a:spcPts val="600"/>
              </a:spcBef>
              <a:buClrTx/>
              <a:buNone/>
            </a:pPr>
            <a:r>
              <a:rPr lang="tr-TR" sz="1800" dirty="0" smtClean="0">
                <a:latin typeface="Comic Sans MS" pitchFamily="66" charset="0"/>
              </a:rPr>
              <a:t>	İnsanların gelir elde etmek için yaptıkları bedeni ve fikri çabalardır. </a:t>
            </a:r>
          </a:p>
          <a:p>
            <a:pPr algn="just">
              <a:lnSpc>
                <a:spcPct val="120000"/>
              </a:lnSpc>
              <a:spcBef>
                <a:spcPts val="600"/>
              </a:spcBef>
              <a:buClrTx/>
              <a:buNone/>
            </a:pPr>
            <a:endParaRPr lang="tr-TR" sz="1800" dirty="0" smtClean="0">
              <a:latin typeface="Comic Sans MS" pitchFamily="66" charset="0"/>
            </a:endParaRPr>
          </a:p>
          <a:p>
            <a:pPr algn="just">
              <a:lnSpc>
                <a:spcPct val="120000"/>
              </a:lnSpc>
              <a:spcBef>
                <a:spcPts val="600"/>
              </a:spcBef>
              <a:buClrTx/>
              <a:buFont typeface="Wingdings" pitchFamily="2" charset="2"/>
              <a:buChar char="q"/>
            </a:pPr>
            <a:r>
              <a:rPr lang="tr-TR" sz="1800" b="1" dirty="0" smtClean="0">
                <a:latin typeface="Comic Sans MS" pitchFamily="66" charset="0"/>
              </a:rPr>
              <a:t>Meslek;</a:t>
            </a:r>
          </a:p>
          <a:p>
            <a:pPr algn="just">
              <a:lnSpc>
                <a:spcPct val="120000"/>
              </a:lnSpc>
              <a:spcBef>
                <a:spcPts val="600"/>
              </a:spcBef>
              <a:buClrTx/>
              <a:buNone/>
            </a:pPr>
            <a:r>
              <a:rPr lang="tr-TR" sz="1800" dirty="0" smtClean="0">
                <a:latin typeface="Comic Sans MS" pitchFamily="66" charset="0"/>
              </a:rPr>
              <a:t>	Bir kimsenin hayatını sürdürmek, geçimini sağlamak için yaptığı kuralları belirlenmiş sürekli bir iş olarak ifade edilebilir.</a:t>
            </a:r>
          </a:p>
          <a:p>
            <a:pPr algn="just">
              <a:lnSpc>
                <a:spcPct val="120000"/>
              </a:lnSpc>
              <a:spcBef>
                <a:spcPts val="600"/>
              </a:spcBef>
              <a:buClrTx/>
              <a:buNone/>
            </a:pPr>
            <a:endParaRPr lang="tr-TR" sz="1800" dirty="0" smtClean="0">
              <a:latin typeface="Comic Sans MS" pitchFamily="66" charset="0"/>
            </a:endParaRPr>
          </a:p>
          <a:p>
            <a:pPr algn="just">
              <a:lnSpc>
                <a:spcPct val="120000"/>
              </a:lnSpc>
              <a:spcBef>
                <a:spcPts val="600"/>
              </a:spcBef>
              <a:buClrTx/>
              <a:buFont typeface="Wingdings" pitchFamily="2" charset="2"/>
              <a:buChar char="q"/>
            </a:pPr>
            <a:r>
              <a:rPr lang="tr-TR" sz="1800" b="1" dirty="0" smtClean="0">
                <a:latin typeface="Comic Sans MS" pitchFamily="66" charset="0"/>
              </a:rPr>
              <a:t>Üretim; </a:t>
            </a:r>
          </a:p>
          <a:p>
            <a:pPr algn="just">
              <a:lnSpc>
                <a:spcPct val="120000"/>
              </a:lnSpc>
              <a:spcBef>
                <a:spcPts val="600"/>
              </a:spcBef>
              <a:buClrTx/>
              <a:buNone/>
            </a:pPr>
            <a:r>
              <a:rPr lang="tr-TR" sz="1800" dirty="0" smtClean="0">
                <a:latin typeface="Comic Sans MS" pitchFamily="66" charset="0"/>
              </a:rPr>
              <a:t>	İnsan ihtiyaçlarını karşılayan mal ve hizmetleri elde etmek için yapılan her türlü çabadır.</a:t>
            </a:r>
          </a:p>
          <a:p>
            <a:pPr algn="just">
              <a:lnSpc>
                <a:spcPct val="120000"/>
              </a:lnSpc>
              <a:spcBef>
                <a:spcPts val="600"/>
              </a:spcBef>
              <a:buNone/>
            </a:pPr>
            <a:endParaRPr lang="tr-TR" sz="1800" dirty="0" smtClean="0">
              <a:latin typeface="Comic Sans MS" pitchFamily="66"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57158" y="1428736"/>
            <a:ext cx="8229600" cy="5000660"/>
          </a:xfrm>
        </p:spPr>
        <p:txBody>
          <a:bodyPr>
            <a:noAutofit/>
          </a:bodyPr>
          <a:lstStyle/>
          <a:p>
            <a:pPr algn="just">
              <a:lnSpc>
                <a:spcPct val="120000"/>
              </a:lnSpc>
              <a:spcBef>
                <a:spcPts val="600"/>
              </a:spcBef>
              <a:buClrTx/>
              <a:buFont typeface="Wingdings" pitchFamily="2" charset="2"/>
              <a:buChar char="q"/>
            </a:pPr>
            <a:r>
              <a:rPr lang="tr-TR" sz="1700" b="1" dirty="0" smtClean="0">
                <a:latin typeface="Comic Sans MS" pitchFamily="66" charset="0"/>
              </a:rPr>
              <a:t>Kâr; </a:t>
            </a:r>
          </a:p>
          <a:p>
            <a:pPr algn="just">
              <a:lnSpc>
                <a:spcPct val="120000"/>
              </a:lnSpc>
              <a:spcBef>
                <a:spcPts val="600"/>
              </a:spcBef>
              <a:buClrTx/>
              <a:buNone/>
            </a:pPr>
            <a:r>
              <a:rPr lang="tr-TR" sz="1700" dirty="0" smtClean="0">
                <a:latin typeface="Comic Sans MS" pitchFamily="66" charset="0"/>
              </a:rPr>
              <a:t>	Bir işletmenin belirli bir dönemde elde ettiği gelirler ile bu gelirleri elde etmek için katlanmak durumunda olduğu giderler arasındaki olumlu farktır.</a:t>
            </a:r>
          </a:p>
          <a:p>
            <a:pPr algn="just">
              <a:lnSpc>
                <a:spcPct val="120000"/>
              </a:lnSpc>
              <a:spcBef>
                <a:spcPts val="600"/>
              </a:spcBef>
              <a:buClrTx/>
              <a:buFont typeface="Wingdings" pitchFamily="2" charset="2"/>
              <a:buChar char="q"/>
            </a:pPr>
            <a:r>
              <a:rPr lang="tr-TR" sz="1700" b="1" dirty="0" smtClean="0">
                <a:latin typeface="Comic Sans MS" pitchFamily="66" charset="0"/>
              </a:rPr>
              <a:t>Pazarlama; </a:t>
            </a:r>
          </a:p>
          <a:p>
            <a:pPr algn="just">
              <a:lnSpc>
                <a:spcPct val="120000"/>
              </a:lnSpc>
              <a:spcBef>
                <a:spcPts val="600"/>
              </a:spcBef>
              <a:buClrTx/>
              <a:buNone/>
            </a:pPr>
            <a:r>
              <a:rPr lang="tr-TR" sz="1700" dirty="0" smtClean="0">
                <a:latin typeface="Comic Sans MS" pitchFamily="66" charset="0"/>
              </a:rPr>
              <a:t>	Tüketici istek ve ihtiyaçlarının tespit edilmesi ve bu ihtiyaçların karşılanması için gerekli girdilerin temin edilip üretim sürecinden geçirilerek ürün haline getirilip, dağıtım, fiyatlama, tutundurma ve satış sonrası hizmetleri ifade eder.</a:t>
            </a:r>
          </a:p>
          <a:p>
            <a:pPr algn="just">
              <a:lnSpc>
                <a:spcPct val="120000"/>
              </a:lnSpc>
              <a:spcBef>
                <a:spcPts val="600"/>
              </a:spcBef>
              <a:buClrTx/>
              <a:buFont typeface="Wingdings" pitchFamily="2" charset="2"/>
              <a:buChar char="q"/>
            </a:pPr>
            <a:r>
              <a:rPr lang="tr-TR" sz="1700" b="1" dirty="0" smtClean="0">
                <a:latin typeface="Comic Sans MS" pitchFamily="66" charset="0"/>
              </a:rPr>
              <a:t>Ekonomi; </a:t>
            </a:r>
          </a:p>
          <a:p>
            <a:pPr algn="just">
              <a:lnSpc>
                <a:spcPct val="120000"/>
              </a:lnSpc>
              <a:spcBef>
                <a:spcPts val="600"/>
              </a:spcBef>
              <a:buClrTx/>
              <a:buNone/>
            </a:pPr>
            <a:r>
              <a:rPr lang="tr-TR" sz="1700" dirty="0" smtClean="0">
                <a:latin typeface="Comic Sans MS" pitchFamily="66" charset="0"/>
              </a:rPr>
              <a:t>	Üretim, dağıtım ve tüketim ile ilgili sistemi inceleyen ve insanların sınırsız olan ihtiyaçlarını, nispeten sınırlı olan kaynaklarla en az çaba ile en çok tatmini sağlayan teori ve yöntemlerini gösteren sosyal bir bilim dalıdır. </a:t>
            </a:r>
          </a:p>
          <a:p>
            <a:pPr algn="just">
              <a:lnSpc>
                <a:spcPct val="120000"/>
              </a:lnSpc>
              <a:spcBef>
                <a:spcPts val="600"/>
              </a:spcBef>
              <a:buClrTx/>
              <a:buNone/>
            </a:pPr>
            <a:r>
              <a:rPr lang="tr-TR" sz="1700" dirty="0" smtClean="0">
                <a:latin typeface="Comic Sans MS" pitchFamily="66" charset="0"/>
              </a:rPr>
              <a:t>	Ekonomik olay ise insanın parayla karşılanabilen veya ölçü birimi para olan ihtiyaçları için yapılan faaliyetlerdir. </a:t>
            </a:r>
          </a:p>
        </p:txBody>
      </p:sp>
      <p:sp>
        <p:nvSpPr>
          <p:cNvPr id="4" name="1 Başlık"/>
          <p:cNvSpPr txBox="1">
            <a:spLocks/>
          </p:cNvSpPr>
          <p:nvPr/>
        </p:nvSpPr>
        <p:spPr>
          <a:xfrm>
            <a:off x="357158" y="214290"/>
            <a:ext cx="8229600" cy="1143000"/>
          </a:xfrm>
          <a:prstGeom prst="rect">
            <a:avLst/>
          </a:prstGeom>
        </p:spPr>
        <p:txBody>
          <a:bodyPr vert="horz" lIns="0" rIns="0" bIns="0" anchor="b">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tr-TR" sz="4200" b="1" i="0" u="none" strike="noStrike" kern="1200" cap="none" spc="0" normalizeH="0" baseline="0" noProof="0" dirty="0" smtClean="0">
                <a:ln>
                  <a:noFill/>
                </a:ln>
                <a:solidFill>
                  <a:schemeClr val="tx2"/>
                </a:solidFill>
                <a:effectLst/>
                <a:uLnTx/>
                <a:uFillTx/>
                <a:latin typeface="Comic Sans MS" pitchFamily="66" charset="0"/>
                <a:ea typeface="+mj-ea"/>
                <a:cs typeface="+mj-cs"/>
              </a:rPr>
              <a:t>İşletme ile ilgili Kavramlar</a:t>
            </a:r>
            <a:endParaRPr kumimoji="0" lang="tr-TR" sz="4200" b="1" i="0" u="none" strike="noStrike" kern="1200" cap="none" spc="0" normalizeH="0" baseline="0" noProof="0" dirty="0">
              <a:ln>
                <a:noFill/>
              </a:ln>
              <a:solidFill>
                <a:schemeClr val="tx2"/>
              </a:solidFill>
              <a:effectLst/>
              <a:uLnTx/>
              <a:uFillTx/>
              <a:latin typeface="Comic Sans MS" pitchFamily="66" charset="0"/>
              <a:ea typeface="+mj-ea"/>
              <a:cs typeface="+mj-c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714488"/>
            <a:ext cx="8229600" cy="4714908"/>
          </a:xfrm>
        </p:spPr>
        <p:txBody>
          <a:bodyPr>
            <a:noAutofit/>
          </a:bodyPr>
          <a:lstStyle/>
          <a:p>
            <a:pPr algn="just">
              <a:lnSpc>
                <a:spcPct val="120000"/>
              </a:lnSpc>
              <a:spcBef>
                <a:spcPts val="600"/>
              </a:spcBef>
              <a:buClrTx/>
              <a:buFont typeface="Wingdings" pitchFamily="2" charset="2"/>
              <a:buChar char="q"/>
            </a:pPr>
            <a:r>
              <a:rPr lang="tr-TR" sz="1800" b="1" dirty="0" smtClean="0">
                <a:latin typeface="Comic Sans MS" pitchFamily="66" charset="0"/>
              </a:rPr>
              <a:t>Ekonomik mal ve hizmet; </a:t>
            </a:r>
          </a:p>
          <a:p>
            <a:pPr algn="just">
              <a:lnSpc>
                <a:spcPct val="120000"/>
              </a:lnSpc>
              <a:spcBef>
                <a:spcPts val="600"/>
              </a:spcBef>
              <a:buClrTx/>
              <a:buNone/>
            </a:pPr>
            <a:r>
              <a:rPr lang="tr-TR" sz="1800" dirty="0" smtClean="0">
                <a:latin typeface="Comic Sans MS" pitchFamily="66" charset="0"/>
              </a:rPr>
              <a:t>	İnsan ihtiyaçlarını karşılama niteliğine sahip ve çevrede kıt veya sınırlı olan ve karşılığının para ile ifade edildiği ürünlerdir. </a:t>
            </a:r>
          </a:p>
          <a:p>
            <a:pPr algn="just">
              <a:lnSpc>
                <a:spcPct val="120000"/>
              </a:lnSpc>
              <a:spcBef>
                <a:spcPts val="600"/>
              </a:spcBef>
              <a:buClrTx/>
              <a:buFont typeface="Wingdings" pitchFamily="2" charset="2"/>
              <a:buChar char="q"/>
            </a:pPr>
            <a:r>
              <a:rPr lang="tr-TR" sz="1800" b="1" dirty="0" smtClean="0">
                <a:latin typeface="Comic Sans MS" pitchFamily="66" charset="0"/>
              </a:rPr>
              <a:t>Serbest mallar; </a:t>
            </a:r>
          </a:p>
          <a:p>
            <a:pPr algn="just">
              <a:lnSpc>
                <a:spcPct val="120000"/>
              </a:lnSpc>
              <a:spcBef>
                <a:spcPts val="600"/>
              </a:spcBef>
              <a:buClrTx/>
              <a:buNone/>
            </a:pPr>
            <a:r>
              <a:rPr lang="tr-TR" sz="1800" b="1" dirty="0" smtClean="0">
                <a:latin typeface="Comic Sans MS" pitchFamily="66" charset="0"/>
              </a:rPr>
              <a:t>	</a:t>
            </a:r>
            <a:r>
              <a:rPr lang="tr-TR" sz="1800" dirty="0" smtClean="0">
                <a:latin typeface="Comic Sans MS" pitchFamily="66" charset="0"/>
              </a:rPr>
              <a:t>Ç</a:t>
            </a:r>
            <a:r>
              <a:rPr lang="tr-TR" sz="1800" dirty="0" smtClean="0">
                <a:latin typeface="Comic Sans MS" pitchFamily="66" charset="0"/>
              </a:rPr>
              <a:t>evrede </a:t>
            </a:r>
            <a:r>
              <a:rPr lang="tr-TR" sz="1800" dirty="0" smtClean="0">
                <a:latin typeface="Comic Sans MS" pitchFamily="66" charset="0"/>
              </a:rPr>
              <a:t>bol miktarda bulunan ve bir çaba harcamadan insan ihtiyacını karşılayan mallar ekonomik mal olmayıp serbest mallardır ve işletme faaliyetlerine konu olmazlar. </a:t>
            </a:r>
          </a:p>
          <a:p>
            <a:pPr algn="just">
              <a:lnSpc>
                <a:spcPct val="120000"/>
              </a:lnSpc>
              <a:spcBef>
                <a:spcPts val="600"/>
              </a:spcBef>
              <a:buClrTx/>
              <a:buFont typeface="Wingdings" pitchFamily="2" charset="2"/>
              <a:buChar char="q"/>
            </a:pPr>
            <a:r>
              <a:rPr lang="tr-TR" sz="1800" b="1" dirty="0" smtClean="0">
                <a:latin typeface="Comic Sans MS" pitchFamily="66" charset="0"/>
              </a:rPr>
              <a:t>Personel; </a:t>
            </a:r>
          </a:p>
          <a:p>
            <a:pPr algn="just">
              <a:lnSpc>
                <a:spcPct val="120000"/>
              </a:lnSpc>
              <a:spcBef>
                <a:spcPts val="600"/>
              </a:spcBef>
              <a:buClrTx/>
              <a:buNone/>
            </a:pPr>
            <a:r>
              <a:rPr lang="tr-TR" sz="1800" dirty="0" smtClean="0">
                <a:latin typeface="Comic Sans MS" pitchFamily="66" charset="0"/>
              </a:rPr>
              <a:t>	Bir işletmede görev yapan en üst konumda bulunan yöneticiden en alt konumdaki vasıfsız işçilere kadar tüm çalışanları ifade eder.</a:t>
            </a:r>
          </a:p>
          <a:p>
            <a:pPr algn="just">
              <a:lnSpc>
                <a:spcPct val="120000"/>
              </a:lnSpc>
              <a:spcBef>
                <a:spcPts val="600"/>
              </a:spcBef>
              <a:buClrTx/>
              <a:buNone/>
            </a:pPr>
            <a:endParaRPr lang="tr-TR" sz="1800" dirty="0">
              <a:latin typeface="Comic Sans MS" pitchFamily="66" charset="0"/>
            </a:endParaRPr>
          </a:p>
        </p:txBody>
      </p:sp>
      <p:sp>
        <p:nvSpPr>
          <p:cNvPr id="4" name="1 Başlık"/>
          <p:cNvSpPr>
            <a:spLocks noGrp="1"/>
          </p:cNvSpPr>
          <p:nvPr>
            <p:ph type="title"/>
          </p:nvPr>
        </p:nvSpPr>
        <p:spPr>
          <a:xfrm>
            <a:off x="500034" y="785794"/>
            <a:ext cx="8229600" cy="714372"/>
          </a:xfrm>
        </p:spPr>
        <p:txBody>
          <a:bodyPr>
            <a:normAutofit/>
          </a:bodyPr>
          <a:lstStyle/>
          <a:p>
            <a:r>
              <a:rPr lang="tr-TR" sz="4200" b="1" dirty="0" smtClean="0">
                <a:latin typeface="Comic Sans MS" pitchFamily="66" charset="0"/>
              </a:rPr>
              <a:t>İşletme ile ilgili Kavramlar</a:t>
            </a:r>
            <a:endParaRPr lang="tr-TR" sz="4200" b="1" dirty="0">
              <a:latin typeface="Comic Sans MS" pitchFamily="66"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785926"/>
            <a:ext cx="8229600" cy="4643470"/>
          </a:xfrm>
        </p:spPr>
        <p:txBody>
          <a:bodyPr>
            <a:noAutofit/>
          </a:bodyPr>
          <a:lstStyle/>
          <a:p>
            <a:pPr algn="just">
              <a:lnSpc>
                <a:spcPct val="120000"/>
              </a:lnSpc>
              <a:spcBef>
                <a:spcPts val="600"/>
              </a:spcBef>
              <a:buClrTx/>
              <a:buFont typeface="Wingdings" pitchFamily="2" charset="2"/>
              <a:buChar char="q"/>
            </a:pPr>
            <a:r>
              <a:rPr lang="tr-TR" sz="1800" b="1" dirty="0" smtClean="0">
                <a:latin typeface="Comic Sans MS" pitchFamily="66" charset="0"/>
              </a:rPr>
              <a:t>Ticaret</a:t>
            </a:r>
            <a:r>
              <a:rPr lang="tr-TR" sz="1800" b="1" dirty="0" smtClean="0">
                <a:latin typeface="Comic Sans MS" pitchFamily="66" charset="0"/>
              </a:rPr>
              <a:t>; </a:t>
            </a:r>
          </a:p>
          <a:p>
            <a:pPr algn="just">
              <a:lnSpc>
                <a:spcPct val="120000"/>
              </a:lnSpc>
              <a:spcBef>
                <a:spcPts val="600"/>
              </a:spcBef>
              <a:buClrTx/>
              <a:buNone/>
            </a:pPr>
            <a:r>
              <a:rPr lang="tr-TR" sz="1800" dirty="0" smtClean="0">
                <a:latin typeface="Comic Sans MS" pitchFamily="66" charset="0"/>
              </a:rPr>
              <a:t>	Kazanç elde etmek gayesiyle yürütülen ürünlerin alım ve satım faaliyetleridir. Üretilen ürünlerin elde tutulmayıp piyasaya sunularak alım ve satıma konu olması için ticarileştirilmesi gerekir. </a:t>
            </a:r>
          </a:p>
          <a:p>
            <a:pPr algn="just">
              <a:lnSpc>
                <a:spcPct val="120000"/>
              </a:lnSpc>
              <a:spcBef>
                <a:spcPts val="600"/>
              </a:spcBef>
              <a:buClrTx/>
              <a:buFont typeface="Wingdings" pitchFamily="2" charset="2"/>
              <a:buChar char="q"/>
            </a:pPr>
            <a:r>
              <a:rPr lang="tr-TR" sz="1800" b="1" dirty="0" smtClean="0">
                <a:latin typeface="Comic Sans MS" pitchFamily="66" charset="0"/>
              </a:rPr>
              <a:t>Ticarileştirme; </a:t>
            </a:r>
          </a:p>
          <a:p>
            <a:pPr algn="just">
              <a:lnSpc>
                <a:spcPct val="120000"/>
              </a:lnSpc>
              <a:spcBef>
                <a:spcPts val="600"/>
              </a:spcBef>
              <a:buClrTx/>
              <a:buNone/>
            </a:pPr>
            <a:r>
              <a:rPr lang="tr-TR" sz="1800" dirty="0" smtClean="0">
                <a:latin typeface="Comic Sans MS" pitchFamily="66" charset="0"/>
              </a:rPr>
              <a:t>	</a:t>
            </a:r>
            <a:r>
              <a:rPr lang="tr-TR" sz="1800" dirty="0" smtClean="0">
                <a:latin typeface="Comic Sans MS" pitchFamily="66" charset="0"/>
              </a:rPr>
              <a:t>Ü</a:t>
            </a:r>
            <a:r>
              <a:rPr lang="tr-TR" sz="1800" dirty="0" smtClean="0">
                <a:latin typeface="Comic Sans MS" pitchFamily="66" charset="0"/>
              </a:rPr>
              <a:t>rünün </a:t>
            </a:r>
            <a:r>
              <a:rPr lang="tr-TR" sz="1800" dirty="0" smtClean="0">
                <a:latin typeface="Comic Sans MS" pitchFamily="66" charset="0"/>
              </a:rPr>
              <a:t>ticarete konu olacak şekilde değerinin serbestçe belirlenmesi ve fırsat eşitliğinin oluşturulmasıdır</a:t>
            </a:r>
            <a:r>
              <a:rPr lang="tr-TR" sz="1800" dirty="0" smtClean="0">
                <a:latin typeface="Comic Sans MS" pitchFamily="66" charset="0"/>
              </a:rPr>
              <a:t>.</a:t>
            </a:r>
          </a:p>
          <a:p>
            <a:pPr algn="just">
              <a:lnSpc>
                <a:spcPct val="110000"/>
              </a:lnSpc>
              <a:spcBef>
                <a:spcPts val="600"/>
              </a:spcBef>
              <a:buClrTx/>
              <a:buFont typeface="Wingdings" pitchFamily="2" charset="2"/>
              <a:buChar char="q"/>
            </a:pPr>
            <a:r>
              <a:rPr lang="tr-TR" sz="1800" b="1" dirty="0" smtClean="0">
                <a:latin typeface="Comic Sans MS" pitchFamily="66" charset="0"/>
              </a:rPr>
              <a:t>Elektronik Ticaret (e-ticaret);</a:t>
            </a:r>
          </a:p>
          <a:p>
            <a:pPr algn="just">
              <a:lnSpc>
                <a:spcPct val="110000"/>
              </a:lnSpc>
              <a:spcBef>
                <a:spcPts val="600"/>
              </a:spcBef>
              <a:buClrTx/>
              <a:buNone/>
            </a:pPr>
            <a:r>
              <a:rPr lang="tr-TR" sz="1800" dirty="0" smtClean="0">
                <a:latin typeface="Comic Sans MS" pitchFamily="66" charset="0"/>
              </a:rPr>
              <a:t>	İnternet üzerinden mal ve/veya hizmet alış verişidir. E-ticaret, mal ve hizmetlerin üretim, tanıtım, satış, sigorta, dağıtım ve ödeme işlemlerinin bilgisayar ağları üzerinden yapılmasıdır. </a:t>
            </a:r>
          </a:p>
          <a:p>
            <a:pPr algn="just">
              <a:lnSpc>
                <a:spcPct val="120000"/>
              </a:lnSpc>
              <a:spcBef>
                <a:spcPts val="600"/>
              </a:spcBef>
              <a:buClrTx/>
              <a:buNone/>
            </a:pPr>
            <a:endParaRPr lang="tr-TR" sz="1800" dirty="0" smtClean="0">
              <a:latin typeface="Comic Sans MS" pitchFamily="66" charset="0"/>
            </a:endParaRPr>
          </a:p>
          <a:p>
            <a:pPr algn="just">
              <a:lnSpc>
                <a:spcPct val="120000"/>
              </a:lnSpc>
              <a:spcBef>
                <a:spcPts val="600"/>
              </a:spcBef>
              <a:buClrTx/>
              <a:buNone/>
            </a:pPr>
            <a:endParaRPr lang="tr-TR" sz="1800" dirty="0">
              <a:latin typeface="Comic Sans MS" pitchFamily="66" charset="0"/>
            </a:endParaRPr>
          </a:p>
        </p:txBody>
      </p:sp>
      <p:sp>
        <p:nvSpPr>
          <p:cNvPr id="4" name="1 Başlık"/>
          <p:cNvSpPr>
            <a:spLocks noGrp="1"/>
          </p:cNvSpPr>
          <p:nvPr>
            <p:ph type="title"/>
          </p:nvPr>
        </p:nvSpPr>
        <p:spPr>
          <a:xfrm>
            <a:off x="500034" y="928670"/>
            <a:ext cx="8229600" cy="714372"/>
          </a:xfrm>
        </p:spPr>
        <p:txBody>
          <a:bodyPr>
            <a:normAutofit/>
          </a:bodyPr>
          <a:lstStyle/>
          <a:p>
            <a:r>
              <a:rPr lang="tr-TR" sz="4200" b="1" dirty="0" smtClean="0">
                <a:latin typeface="Comic Sans MS" pitchFamily="66" charset="0"/>
              </a:rPr>
              <a:t>İşletme ile ilgili Kavramlar</a:t>
            </a:r>
            <a:endParaRPr lang="tr-TR" sz="4200" b="1" dirty="0">
              <a:latin typeface="Comic Sans MS" pitchFamily="66"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57158" y="928670"/>
            <a:ext cx="8229600" cy="796086"/>
          </a:xfrm>
        </p:spPr>
        <p:txBody>
          <a:bodyPr>
            <a:normAutofit/>
          </a:bodyPr>
          <a:lstStyle/>
          <a:p>
            <a:r>
              <a:rPr lang="tr-TR" sz="3600" b="1" dirty="0" smtClean="0">
                <a:latin typeface="Comic Sans MS" pitchFamily="66" charset="0"/>
              </a:rPr>
              <a:t>İşletme ile ilgili Kavramlar</a:t>
            </a:r>
            <a:endParaRPr lang="tr-TR" sz="3600" b="1" dirty="0"/>
          </a:p>
        </p:txBody>
      </p:sp>
      <p:sp>
        <p:nvSpPr>
          <p:cNvPr id="3" name="2 İçerik Yer Tutucusu"/>
          <p:cNvSpPr>
            <a:spLocks noGrp="1"/>
          </p:cNvSpPr>
          <p:nvPr>
            <p:ph idx="1"/>
          </p:nvPr>
        </p:nvSpPr>
        <p:spPr>
          <a:xfrm>
            <a:off x="357158" y="1785926"/>
            <a:ext cx="8329642" cy="4786346"/>
          </a:xfrm>
        </p:spPr>
        <p:txBody>
          <a:bodyPr>
            <a:noAutofit/>
          </a:bodyPr>
          <a:lstStyle/>
          <a:p>
            <a:pPr algn="just">
              <a:lnSpc>
                <a:spcPct val="110000"/>
              </a:lnSpc>
              <a:spcBef>
                <a:spcPts val="600"/>
              </a:spcBef>
              <a:buClrTx/>
              <a:buFont typeface="Wingdings" pitchFamily="2" charset="2"/>
              <a:buChar char="q"/>
            </a:pPr>
            <a:r>
              <a:rPr lang="tr-TR" sz="1800" b="1" dirty="0" smtClean="0">
                <a:latin typeface="Comic Sans MS" pitchFamily="66" charset="0"/>
              </a:rPr>
              <a:t>Sektör</a:t>
            </a:r>
            <a:r>
              <a:rPr lang="tr-TR" sz="1800" b="1" dirty="0" smtClean="0">
                <a:latin typeface="Comic Sans MS" pitchFamily="66" charset="0"/>
              </a:rPr>
              <a:t>;</a:t>
            </a:r>
          </a:p>
          <a:p>
            <a:pPr algn="just">
              <a:lnSpc>
                <a:spcPct val="110000"/>
              </a:lnSpc>
              <a:spcBef>
                <a:spcPts val="600"/>
              </a:spcBef>
              <a:buClrTx/>
              <a:buNone/>
            </a:pPr>
            <a:r>
              <a:rPr lang="tr-TR" sz="1800" dirty="0" smtClean="0">
                <a:latin typeface="Comic Sans MS" pitchFamily="66" charset="0"/>
              </a:rPr>
              <a:t>	Bölüm, kol, dal olarak, ekonomik faaliyetlerin sınıflandırılması; belirli kriterlere göre tasnif edilmesidir.</a:t>
            </a:r>
          </a:p>
          <a:p>
            <a:pPr algn="just">
              <a:lnSpc>
                <a:spcPct val="110000"/>
              </a:lnSpc>
              <a:spcBef>
                <a:spcPts val="600"/>
              </a:spcBef>
              <a:buClrTx/>
              <a:buFont typeface="Wingdings" pitchFamily="2" charset="2"/>
              <a:buChar char="q"/>
            </a:pPr>
            <a:r>
              <a:rPr lang="tr-TR" sz="1800" b="1" dirty="0" smtClean="0">
                <a:latin typeface="Comic Sans MS" pitchFamily="66" charset="0"/>
              </a:rPr>
              <a:t>Mübadele (değişim);</a:t>
            </a:r>
          </a:p>
          <a:p>
            <a:pPr algn="just">
              <a:lnSpc>
                <a:spcPct val="110000"/>
              </a:lnSpc>
              <a:spcBef>
                <a:spcPts val="600"/>
              </a:spcBef>
              <a:buClrTx/>
              <a:buNone/>
            </a:pPr>
            <a:r>
              <a:rPr lang="tr-TR" sz="1800" dirty="0" smtClean="0">
                <a:latin typeface="Comic Sans MS" pitchFamily="66" charset="0"/>
              </a:rPr>
              <a:t>	Mal, hizmet ve üretim faktörlerinin iktisadi karar birimleri arasında el değiştirmesidir.</a:t>
            </a:r>
          </a:p>
          <a:p>
            <a:pPr algn="just">
              <a:lnSpc>
                <a:spcPct val="110000"/>
              </a:lnSpc>
              <a:spcBef>
                <a:spcPts val="600"/>
              </a:spcBef>
              <a:buClrTx/>
              <a:buFont typeface="Wingdings" pitchFamily="2" charset="2"/>
              <a:buChar char="q"/>
            </a:pPr>
            <a:r>
              <a:rPr lang="tr-TR" sz="1800" b="1" dirty="0" smtClean="0">
                <a:latin typeface="Comic Sans MS" pitchFamily="66" charset="0"/>
              </a:rPr>
              <a:t>Fayda; </a:t>
            </a:r>
          </a:p>
          <a:p>
            <a:pPr algn="just">
              <a:lnSpc>
                <a:spcPct val="110000"/>
              </a:lnSpc>
              <a:spcBef>
                <a:spcPts val="600"/>
              </a:spcBef>
              <a:buClrTx/>
              <a:buNone/>
            </a:pPr>
            <a:r>
              <a:rPr lang="tr-TR" sz="1800" dirty="0" smtClean="0">
                <a:latin typeface="Comic Sans MS" pitchFamily="66" charset="0"/>
              </a:rPr>
              <a:t>	Üretilen mal ve hizmetlerin insan ihtiyaçlarını tatmin etme niteliğine ve düzeyine denir. </a:t>
            </a:r>
          </a:p>
          <a:p>
            <a:pPr algn="just">
              <a:lnSpc>
                <a:spcPct val="110000"/>
              </a:lnSpc>
              <a:spcBef>
                <a:spcPts val="600"/>
              </a:spcBef>
              <a:buClrTx/>
              <a:buNone/>
            </a:pPr>
            <a:r>
              <a:rPr lang="tr-TR" sz="1800" dirty="0" smtClean="0">
                <a:latin typeface="Comic Sans MS" pitchFamily="66" charset="0"/>
              </a:rPr>
              <a:t>	İşletmeler insanların ihtiyaç duyduğu ekonomik mal ve hizmetleri üreterek, onlara en uygun şartlarda sunmak ve toplumun kaynaklarını etkin ve verimli kullanmaya çalışırlar. </a:t>
            </a:r>
          </a:p>
          <a:p>
            <a:pPr algn="just">
              <a:lnSpc>
                <a:spcPct val="110000"/>
              </a:lnSpc>
              <a:spcBef>
                <a:spcPts val="600"/>
              </a:spcBef>
              <a:buClrTx/>
              <a:buNone/>
            </a:pPr>
            <a:endParaRPr lang="tr-TR" sz="18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463</TotalTime>
  <Words>488</Words>
  <Application>Microsoft Office PowerPoint</Application>
  <PresentationFormat>Ekran Gösterisi (4:3)</PresentationFormat>
  <Paragraphs>103</Paragraphs>
  <Slides>16</Slides>
  <Notes>0</Notes>
  <HiddenSlides>0</HiddenSlides>
  <MMClips>0</MMClips>
  <ScaleCrop>false</ScaleCrop>
  <HeadingPairs>
    <vt:vector size="4" baseType="variant">
      <vt:variant>
        <vt:lpstr>Tema</vt:lpstr>
      </vt:variant>
      <vt:variant>
        <vt:i4>1</vt:i4>
      </vt:variant>
      <vt:variant>
        <vt:lpstr>Slayt Başlıkları</vt:lpstr>
      </vt:variant>
      <vt:variant>
        <vt:i4>16</vt:i4>
      </vt:variant>
    </vt:vector>
  </HeadingPairs>
  <TitlesOfParts>
    <vt:vector size="17" baseType="lpstr">
      <vt:lpstr>Akış</vt:lpstr>
      <vt:lpstr>İşletme ve İşletme Kavramları</vt:lpstr>
      <vt:lpstr>İşletme Kavramı</vt:lpstr>
      <vt:lpstr>İşletme Nedir?</vt:lpstr>
      <vt:lpstr>İşletme Nedir?</vt:lpstr>
      <vt:lpstr>İşletme ile ilgili Kavramlar</vt:lpstr>
      <vt:lpstr>Slayt 6</vt:lpstr>
      <vt:lpstr>İşletme ile ilgili Kavramlar</vt:lpstr>
      <vt:lpstr>İşletme ile ilgili Kavramlar</vt:lpstr>
      <vt:lpstr>İşletme ile ilgili Kavramlar</vt:lpstr>
      <vt:lpstr>İşletmelerin kuruluş sebepleri; </vt:lpstr>
      <vt:lpstr>İşletmenin Temel Özellikleri</vt:lpstr>
      <vt:lpstr>İşletmenin Amaçları</vt:lpstr>
      <vt:lpstr>İşletmenin Amaçları</vt:lpstr>
      <vt:lpstr>İşletmenin Amaçları</vt:lpstr>
      <vt:lpstr>İşletmenin Amaçları</vt:lpstr>
      <vt:lpstr>İşletmenin Amaçları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İşletme ve İşletme Kavramları</dc:title>
  <dc:creator>User</dc:creator>
  <cp:lastModifiedBy>User</cp:lastModifiedBy>
  <cp:revision>21</cp:revision>
  <dcterms:created xsi:type="dcterms:W3CDTF">2020-05-01T14:10:09Z</dcterms:created>
  <dcterms:modified xsi:type="dcterms:W3CDTF">2020-05-01T22:15:40Z</dcterms:modified>
</cp:coreProperties>
</file>