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7" r:id="rId2"/>
    <p:sldId id="270" r:id="rId3"/>
    <p:sldId id="271" r:id="rId4"/>
    <p:sldId id="272" r:id="rId5"/>
    <p:sldId id="273" r:id="rId6"/>
    <p:sldId id="274" r:id="rId7"/>
    <p:sldId id="275" r:id="rId8"/>
    <p:sldId id="277" r:id="rId9"/>
    <p:sldId id="278" r:id="rId10"/>
    <p:sldId id="279" r:id="rId11"/>
    <p:sldId id="313" r:id="rId12"/>
    <p:sldId id="280" r:id="rId13"/>
    <p:sldId id="282" r:id="rId14"/>
    <p:sldId id="281" r:id="rId15"/>
    <p:sldId id="283" r:id="rId16"/>
    <p:sldId id="284" r:id="rId17"/>
    <p:sldId id="285" r:id="rId18"/>
    <p:sldId id="286" r:id="rId19"/>
    <p:sldId id="314" r:id="rId20"/>
    <p:sldId id="291" r:id="rId21"/>
    <p:sldId id="292" r:id="rId22"/>
    <p:sldId id="305" r:id="rId23"/>
    <p:sldId id="304" r:id="rId24"/>
    <p:sldId id="294" r:id="rId25"/>
    <p:sldId id="295" r:id="rId26"/>
    <p:sldId id="296" r:id="rId27"/>
    <p:sldId id="298" r:id="rId28"/>
    <p:sldId id="299" r:id="rId29"/>
    <p:sldId id="300" r:id="rId30"/>
    <p:sldId id="302" r:id="rId31"/>
    <p:sldId id="303" r:id="rId32"/>
    <p:sldId id="306" r:id="rId33"/>
    <p:sldId id="312" r:id="rId34"/>
    <p:sldId id="315"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9091820-0BDA-4AAE-B601-0FCB57A39FFF}" type="datetimeFigureOut">
              <a:rPr lang="tr-TR" smtClean="0"/>
              <a:t>23.6.2021</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83057B32-6348-462B-81E0-A12862FD5DD8}" type="slidenum">
              <a:rPr lang="tr-TR" smtClean="0"/>
              <a:t>‹#›</a:t>
            </a:fld>
            <a:endParaRPr lang="tr-T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9091820-0BDA-4AAE-B601-0FCB57A39FFF}" type="datetimeFigureOut">
              <a:rPr lang="tr-TR" smtClean="0"/>
              <a:t>23.6.2021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057B32-6348-462B-81E0-A12862FD5DD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091820-0BDA-4AAE-B601-0FCB57A39FFF}" type="datetimeFigureOut">
              <a:rPr lang="tr-TR" smtClean="0"/>
              <a:t>23.6.2021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057B32-6348-462B-81E0-A12862FD5DD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9091820-0BDA-4AAE-B601-0FCB57A39FFF}" type="datetimeFigureOut">
              <a:rPr lang="tr-TR" smtClean="0"/>
              <a:t>23.6.2021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057B32-6348-462B-81E0-A12862FD5DD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9091820-0BDA-4AAE-B601-0FCB57A39FFF}" type="datetimeFigureOut">
              <a:rPr lang="tr-TR" smtClean="0"/>
              <a:t>23.6.2021</a:t>
            </a:fld>
            <a:endParaRPr lang="tr-T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057B32-6348-462B-81E0-A12862FD5DD8}" type="slidenum">
              <a:rPr lang="tr-TR" smtClean="0"/>
              <a:t>‹#›</a:t>
            </a:fld>
            <a:endParaRPr lang="tr-T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Asıl başlık stili için tıklatın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091820-0BDA-4AAE-B601-0FCB57A39FFF}" type="datetimeFigureOut">
              <a:rPr lang="tr-TR" smtClean="0"/>
              <a:t>23.6.2021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057B32-6348-462B-81E0-A12862FD5DD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091820-0BDA-4AAE-B601-0FCB57A39FFF}" type="datetimeFigureOut">
              <a:rPr lang="tr-TR" smtClean="0"/>
              <a:t>23.6.2021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3057B32-6348-462B-81E0-A12862FD5DD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D9091820-0BDA-4AAE-B601-0FCB57A39FFF}" type="datetimeFigureOut">
              <a:rPr lang="tr-TR" smtClean="0"/>
              <a:t>23.6.2021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3057B32-6348-462B-81E0-A12862FD5DD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9091820-0BDA-4AAE-B601-0FCB57A39FFF}" type="datetimeFigureOut">
              <a:rPr lang="tr-TR" smtClean="0"/>
              <a:t>23.6.2021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3057B32-6348-462B-81E0-A12862FD5DD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091820-0BDA-4AAE-B601-0FCB57A39FFF}" type="datetimeFigureOut">
              <a:rPr lang="tr-TR" smtClean="0"/>
              <a:t>23.6.2021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057B32-6348-462B-81E0-A12862FD5DD8}" type="slidenum">
              <a:rPr lang="tr-TR" smtClean="0"/>
              <a:t>‹#›</a:t>
            </a:fld>
            <a:endParaRPr lang="tr-T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D9091820-0BDA-4AAE-B601-0FCB57A39FFF}" type="datetimeFigureOut">
              <a:rPr lang="tr-TR" smtClean="0"/>
              <a:t>23.6.2021</a:t>
            </a:fld>
            <a:endParaRPr lang="tr-TR"/>
          </a:p>
        </p:txBody>
      </p:sp>
      <p:sp>
        <p:nvSpPr>
          <p:cNvPr id="7" name="Slide Number Placeholder 6"/>
          <p:cNvSpPr>
            <a:spLocks noGrp="1"/>
          </p:cNvSpPr>
          <p:nvPr>
            <p:ph type="sldNum" sz="quarter" idx="12"/>
          </p:nvPr>
        </p:nvSpPr>
        <p:spPr/>
        <p:txBody>
          <a:bodyPr/>
          <a:lstStyle/>
          <a:p>
            <a:fld id="{83057B32-6348-462B-81E0-A12862FD5DD8}" type="slidenum">
              <a:rPr lang="tr-TR" smtClean="0"/>
              <a:t>‹#›</a:t>
            </a:fld>
            <a:endParaRPr lang="tr-T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D9091820-0BDA-4AAE-B601-0FCB57A39FFF}" type="datetimeFigureOut">
              <a:rPr lang="tr-TR" smtClean="0"/>
              <a:t>23.6.2021</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83057B32-6348-462B-81E0-A12862FD5DD8}" type="slidenum">
              <a:rPr lang="tr-TR" smtClean="0"/>
              <a:t>‹#›</a:t>
            </a:fld>
            <a:endParaRPr lang="tr-T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3"/>
          <p:cNvSpPr>
            <a:spLocks noGrp="1"/>
          </p:cNvSpPr>
          <p:nvPr>
            <p:ph type="subTitle" idx="1"/>
          </p:nvPr>
        </p:nvSpPr>
        <p:spPr/>
        <p:txBody>
          <a:bodyPr>
            <a:noAutofit/>
          </a:bodyPr>
          <a:lstStyle/>
          <a:p>
            <a:pPr algn="r"/>
            <a:r>
              <a:rPr lang="tr-TR" sz="1600" b="1" dirty="0" smtClean="0">
                <a:latin typeface="Times New Roman" panose="02020603050405020304" pitchFamily="18" charset="0"/>
                <a:cs typeface="Times New Roman" panose="02020603050405020304" pitchFamily="18" charset="0"/>
              </a:rPr>
              <a:t>Perşembe: 15:30 / Cuma : 14:00</a:t>
            </a:r>
          </a:p>
          <a:p>
            <a:pPr algn="r"/>
            <a:r>
              <a:rPr lang="tr-TR" sz="1600" b="1" dirty="0" smtClean="0">
                <a:latin typeface="Times New Roman" panose="02020603050405020304" pitchFamily="18" charset="0"/>
                <a:cs typeface="Times New Roman" panose="02020603050405020304" pitchFamily="18" charset="0"/>
              </a:rPr>
              <a:t>Prof. Dr. Paşa YAVUZARSLAN</a:t>
            </a:r>
            <a:endParaRPr lang="tr-TR" sz="1600" b="1" dirty="0">
              <a:latin typeface="Times New Roman" panose="02020603050405020304" pitchFamily="18" charset="0"/>
              <a:cs typeface="Times New Roman" panose="02020603050405020304" pitchFamily="18" charset="0"/>
            </a:endParaRPr>
          </a:p>
        </p:txBody>
      </p:sp>
      <p:sp>
        <p:nvSpPr>
          <p:cNvPr id="2" name="Başlık 1"/>
          <p:cNvSpPr>
            <a:spLocks noGrp="1"/>
          </p:cNvSpPr>
          <p:nvPr>
            <p:ph type="ctrTitle"/>
          </p:nvPr>
        </p:nvSpPr>
        <p:spPr/>
        <p:txBody>
          <a:bodyPr>
            <a:normAutofit/>
          </a:bodyPr>
          <a:lstStyle/>
          <a:p>
            <a:pPr algn="r"/>
            <a:r>
              <a:rPr lang="tr-TR" sz="2800" dirty="0" smtClean="0">
                <a:latin typeface="Times New Roman" panose="02020603050405020304" pitchFamily="18" charset="0"/>
                <a:cs typeface="Times New Roman" panose="02020603050405020304" pitchFamily="18" charset="0"/>
              </a:rPr>
              <a:t>TUR170</a:t>
            </a:r>
            <a:br>
              <a:rPr lang="tr-TR" sz="2800" dirty="0" smtClean="0">
                <a:latin typeface="Times New Roman" panose="02020603050405020304" pitchFamily="18" charset="0"/>
                <a:cs typeface="Times New Roman" panose="02020603050405020304" pitchFamily="18" charset="0"/>
              </a:rPr>
            </a:br>
            <a:r>
              <a:rPr lang="tr-TR" sz="2800" b="1" dirty="0" smtClean="0">
                <a:latin typeface="Times New Roman" panose="02020603050405020304" pitchFamily="18" charset="0"/>
                <a:cs typeface="Times New Roman" panose="02020603050405020304" pitchFamily="18" charset="0"/>
              </a:rPr>
              <a:t>Türkiye Türkçesi Biçim Bilgisi</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15858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latin typeface="Times New Roman" panose="02020603050405020304" pitchFamily="18" charset="0"/>
                <a:cs typeface="Times New Roman" panose="02020603050405020304" pitchFamily="18" charset="0"/>
              </a:rPr>
              <a:t>Cinsiyet Kategorisi</a:t>
            </a:r>
            <a:endParaRPr lang="tr-TR" sz="2800" dirty="0"/>
          </a:p>
        </p:txBody>
      </p:sp>
      <p:sp>
        <p:nvSpPr>
          <p:cNvPr id="3" name="İçerik Yer Tutucusu 2"/>
          <p:cNvSpPr>
            <a:spLocks noGrp="1"/>
          </p:cNvSpPr>
          <p:nvPr>
            <p:ph idx="1"/>
          </p:nvPr>
        </p:nvSpPr>
        <p:spPr/>
        <p:txBody>
          <a:bodyPr>
            <a:normAutofit fontScale="77500" lnSpcReduction="20000"/>
          </a:bodyPr>
          <a:lstStyle/>
          <a:p>
            <a:pPr algn="just"/>
            <a:r>
              <a:rPr lang="tr-TR" sz="2800" dirty="0" smtClean="0">
                <a:solidFill>
                  <a:schemeClr val="tx1">
                    <a:lumMod val="65000"/>
                    <a:lumOff val="35000"/>
                  </a:schemeClr>
                </a:solidFill>
                <a:latin typeface="Times New Roman" panose="02020603050405020304" pitchFamily="18" charset="0"/>
                <a:cs typeface="Times New Roman" panose="02020603050405020304" pitchFamily="18" charset="0"/>
              </a:rPr>
              <a:t>Türkçede yabancı dillerden alınan </a:t>
            </a:r>
            <a:r>
              <a:rPr lang="tr-TR" sz="2800" dirty="0" err="1" smtClean="0">
                <a:solidFill>
                  <a:schemeClr val="tx1">
                    <a:lumMod val="65000"/>
                    <a:lumOff val="35000"/>
                  </a:schemeClr>
                </a:solidFill>
                <a:latin typeface="Times New Roman" panose="02020603050405020304" pitchFamily="18" charset="0"/>
                <a:cs typeface="Times New Roman" panose="02020603050405020304" pitchFamily="18" charset="0"/>
              </a:rPr>
              <a:t>dilbilgisel</a:t>
            </a:r>
            <a:r>
              <a:rPr lang="tr-TR" sz="2800" dirty="0" smtClean="0">
                <a:solidFill>
                  <a:schemeClr val="tx1">
                    <a:lumMod val="65000"/>
                    <a:lumOff val="35000"/>
                  </a:schemeClr>
                </a:solidFill>
                <a:latin typeface="Times New Roman" panose="02020603050405020304" pitchFamily="18" charset="0"/>
                <a:cs typeface="Times New Roman" panose="02020603050405020304" pitchFamily="18" charset="0"/>
              </a:rPr>
              <a:t> cinsiyetli sözcükler bulunabilir ama bunlar kaynak dile ait özelliklerdir. Bu sözcükler, Türkçenin öbek yapı kuruluşunda cinsiyet uyumu göstermemekle birlikte Osmanlı Türkçesinden kalma bazı birleşik yapılarda kaynak dildeki özellikler gözlemlenebilmektedir. Ancak bugün için Türkçede alıntı sözcüğün eril-dişil biçimleri </a:t>
            </a:r>
            <a:r>
              <a:rPr lang="tr-TR" sz="2800" dirty="0" err="1" smtClean="0">
                <a:solidFill>
                  <a:schemeClr val="tx1">
                    <a:lumMod val="65000"/>
                    <a:lumOff val="35000"/>
                  </a:schemeClr>
                </a:solidFill>
                <a:latin typeface="Times New Roman" panose="02020603050405020304" pitchFamily="18" charset="0"/>
                <a:cs typeface="Times New Roman" panose="02020603050405020304" pitchFamily="18" charset="0"/>
              </a:rPr>
              <a:t>dilbilgisel</a:t>
            </a:r>
            <a:r>
              <a:rPr lang="tr-TR" sz="2800" dirty="0" smtClean="0">
                <a:solidFill>
                  <a:schemeClr val="tx1">
                    <a:lumMod val="65000"/>
                    <a:lumOff val="35000"/>
                  </a:schemeClr>
                </a:solidFill>
                <a:latin typeface="Times New Roman" panose="02020603050405020304" pitchFamily="18" charset="0"/>
                <a:cs typeface="Times New Roman" panose="02020603050405020304" pitchFamily="18" charset="0"/>
              </a:rPr>
              <a:t> özellik sergilememektedir.</a:t>
            </a:r>
          </a:p>
          <a:p>
            <a:pPr marL="0" indent="0" algn="just">
              <a:buNone/>
            </a:pPr>
            <a:r>
              <a:rPr lang="tr-TR" sz="2800" dirty="0" smtClean="0">
                <a:latin typeface="Times New Roman" panose="02020603050405020304" pitchFamily="18" charset="0"/>
                <a:cs typeface="Times New Roman" panose="02020603050405020304" pitchFamily="18" charset="0"/>
              </a:rPr>
              <a:t>   (6) 	a. </a:t>
            </a:r>
            <a:r>
              <a:rPr lang="tr-TR" sz="2800" dirty="0" err="1" smtClean="0">
                <a:latin typeface="Times New Roman" panose="02020603050405020304" pitchFamily="18" charset="0"/>
                <a:cs typeface="Times New Roman" panose="02020603050405020304" pitchFamily="18" charset="0"/>
              </a:rPr>
              <a:t>müdir</a:t>
            </a:r>
            <a:r>
              <a:rPr lang="tr-TR" sz="2800" dirty="0" smtClean="0">
                <a:latin typeface="Times New Roman" panose="02020603050405020304" pitchFamily="18" charset="0"/>
                <a:cs typeface="Times New Roman" panose="02020603050405020304" pitchFamily="18" charset="0"/>
              </a:rPr>
              <a:t>/müdire</a:t>
            </a:r>
          </a:p>
          <a:p>
            <a:pPr marL="0" indent="0" algn="just">
              <a:buNone/>
            </a:pP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b. Nuri / Nuriye</a:t>
            </a:r>
          </a:p>
          <a:p>
            <a:pPr marL="0" indent="0" algn="just">
              <a:buNone/>
            </a:pP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c. aktör / aktris</a:t>
            </a:r>
          </a:p>
          <a:p>
            <a:pPr marL="0" indent="0" algn="just">
              <a:buNone/>
            </a:pP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d. kral/kraliçe</a:t>
            </a:r>
          </a:p>
          <a:p>
            <a:pPr marL="0" indent="0" algn="just">
              <a:buNone/>
            </a:pP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e. </a:t>
            </a:r>
            <a:r>
              <a:rPr lang="tr-TR" sz="2800" dirty="0">
                <a:latin typeface="Times New Roman" panose="02020603050405020304" pitchFamily="18" charset="0"/>
                <a:cs typeface="Times New Roman" panose="02020603050405020304" pitchFamily="18" charset="0"/>
              </a:rPr>
              <a:t>ç</a:t>
            </a:r>
            <a:r>
              <a:rPr lang="tr-TR" sz="2800" dirty="0" smtClean="0">
                <a:latin typeface="Times New Roman" panose="02020603050405020304" pitchFamily="18" charset="0"/>
                <a:cs typeface="Times New Roman" panose="02020603050405020304" pitchFamily="18" charset="0"/>
              </a:rPr>
              <a:t>ar/çariçe</a:t>
            </a:r>
          </a:p>
          <a:p>
            <a:pPr marL="0" indent="0" algn="just">
              <a:buNone/>
            </a:pPr>
            <a:r>
              <a:rPr lang="tr-TR" dirty="0">
                <a:latin typeface="Times New Roman" panose="02020603050405020304" pitchFamily="18" charset="0"/>
                <a:cs typeface="Times New Roman" panose="02020603050405020304" pitchFamily="18" charset="0"/>
              </a:rPr>
              <a:t>	</a:t>
            </a:r>
            <a:endParaRPr lang="tr-T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6207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34208" y="1752600"/>
            <a:ext cx="2875584" cy="4373563"/>
          </a:xfrm>
          <a:prstGeom prst="rect">
            <a:avLst/>
          </a:prstGeom>
        </p:spPr>
      </p:pic>
    </p:spTree>
    <p:extLst>
      <p:ext uri="{BB962C8B-B14F-4D97-AF65-F5344CB8AC3E}">
        <p14:creationId xmlns:p14="http://schemas.microsoft.com/office/powerpoint/2010/main" val="3961137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408372"/>
            <a:ext cx="8640960" cy="1039427"/>
          </a:xfrm>
        </p:spPr>
        <p:txBody>
          <a:bodyPr>
            <a:normAutofit/>
          </a:bodyPr>
          <a:lstStyle/>
          <a:p>
            <a:r>
              <a:rPr lang="tr-TR" sz="2800" dirty="0" smtClean="0">
                <a:latin typeface="Times New Roman" panose="02020603050405020304" pitchFamily="18" charset="0"/>
                <a:cs typeface="Times New Roman" panose="02020603050405020304" pitchFamily="18" charset="0"/>
              </a:rPr>
              <a:t>Belirlilik Kategorisi (</a:t>
            </a:r>
            <a:r>
              <a:rPr lang="tr-TR" sz="2800" dirty="0" err="1" smtClean="0">
                <a:latin typeface="Times New Roman" panose="02020603050405020304" pitchFamily="18" charset="0"/>
                <a:cs typeface="Times New Roman" panose="02020603050405020304" pitchFamily="18" charset="0"/>
              </a:rPr>
              <a:t>DefInIteness</a:t>
            </a:r>
            <a:r>
              <a:rPr lang="tr-TR" sz="2800" dirty="0" smtClean="0">
                <a:latin typeface="Times New Roman" panose="02020603050405020304" pitchFamily="18" charset="0"/>
                <a:cs typeface="Times New Roman" panose="02020603050405020304" pitchFamily="18" charset="0"/>
              </a:rPr>
              <a:t> </a:t>
            </a:r>
            <a:r>
              <a:rPr lang="tr-TR" sz="2800" dirty="0" err="1" smtClean="0">
                <a:latin typeface="Times New Roman" panose="02020603050405020304" pitchFamily="18" charset="0"/>
                <a:cs typeface="Times New Roman" panose="02020603050405020304" pitchFamily="18" charset="0"/>
              </a:rPr>
              <a:t>Category</a:t>
            </a:r>
            <a:r>
              <a:rPr lang="tr-TR" sz="2800" dirty="0" smtClean="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Belirlilik kategorisi, dil incelemelerinde genellikle </a:t>
            </a:r>
            <a:r>
              <a:rPr lang="tr-TR" sz="2400" i="1" dirty="0" smtClean="0">
                <a:latin typeface="Times New Roman" panose="02020603050405020304" pitchFamily="18" charset="0"/>
                <a:cs typeface="Times New Roman" panose="02020603050405020304" pitchFamily="18" charset="0"/>
              </a:rPr>
              <a:t>tanımlık</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article</a:t>
            </a:r>
            <a:r>
              <a:rPr lang="tr-TR" sz="2400" dirty="0" smtClean="0">
                <a:latin typeface="Times New Roman" panose="02020603050405020304" pitchFamily="18" charset="0"/>
                <a:cs typeface="Times New Roman" panose="02020603050405020304" pitchFamily="18" charset="0"/>
              </a:rPr>
              <a:t>) bulunduran dillerle ilişkilendirilerek açıklanmaktadır. </a:t>
            </a:r>
          </a:p>
          <a:p>
            <a:pPr algn="just"/>
            <a:r>
              <a:rPr lang="tr-TR" sz="2400" dirty="0" smtClean="0">
                <a:latin typeface="Times New Roman" panose="02020603050405020304" pitchFamily="18" charset="0"/>
                <a:cs typeface="Times New Roman" panose="02020603050405020304" pitchFamily="18" charset="0"/>
              </a:rPr>
              <a:t>Belirlilik, kişi veya nesnenin konuşucu veya dinleyici tarafından bilinirliği, tanınırlığı ile ilgili bir kategoridir. </a:t>
            </a:r>
          </a:p>
          <a:p>
            <a:pPr algn="just"/>
            <a:r>
              <a:rPr lang="tr-TR" sz="2400" dirty="0" smtClean="0">
                <a:latin typeface="Times New Roman" panose="02020603050405020304" pitchFamily="18" charset="0"/>
                <a:cs typeface="Times New Roman" panose="02020603050405020304" pitchFamily="18" charset="0"/>
              </a:rPr>
              <a:t>Tanımlığın bulunduğu dillerde </a:t>
            </a:r>
            <a:r>
              <a:rPr lang="tr-TR" i="1" dirty="0">
                <a:latin typeface="Times New Roman" panose="02020603050405020304" pitchFamily="18" charset="0"/>
                <a:cs typeface="Times New Roman" panose="02020603050405020304" pitchFamily="18" charset="0"/>
              </a:rPr>
              <a:t>belirlilik</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definiteness</a:t>
            </a:r>
            <a:r>
              <a:rPr lang="tr-TR"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ve </a:t>
            </a:r>
            <a:r>
              <a:rPr lang="tr-TR" sz="2400" i="1" dirty="0" smtClean="0">
                <a:latin typeface="Times New Roman" panose="02020603050405020304" pitchFamily="18" charset="0"/>
                <a:cs typeface="Times New Roman" panose="02020603050405020304" pitchFamily="18" charset="0"/>
              </a:rPr>
              <a:t>belirsizlik</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indefiniteness</a:t>
            </a:r>
            <a:r>
              <a:rPr lang="tr-TR" sz="2400" dirty="0" smtClean="0">
                <a:latin typeface="Times New Roman" panose="02020603050405020304" pitchFamily="18" charset="0"/>
                <a:cs typeface="Times New Roman" panose="02020603050405020304" pitchFamily="18" charset="0"/>
              </a:rPr>
              <a:t>) farklı tanımlıklarla karşılanır.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2308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latin typeface="Times New Roman" panose="02020603050405020304" pitchFamily="18" charset="0"/>
                <a:cs typeface="Times New Roman" panose="02020603050405020304" pitchFamily="18" charset="0"/>
              </a:rPr>
              <a:t>Belirlilik kategorisi</a:t>
            </a:r>
            <a:endParaRPr lang="tr-TR" sz="2800" dirty="0"/>
          </a:p>
        </p:txBody>
      </p:sp>
      <p:sp>
        <p:nvSpPr>
          <p:cNvPr id="3" name="İçerik Yer Tutucusu 2"/>
          <p:cNvSpPr>
            <a:spLocks noGrp="1"/>
          </p:cNvSpPr>
          <p:nvPr>
            <p:ph idx="1"/>
          </p:nvPr>
        </p:nvSpPr>
        <p:spPr/>
        <p:txBody>
          <a:bodyPr/>
          <a:lstStyle/>
          <a:p>
            <a:r>
              <a:rPr lang="tr-TR" sz="2400" dirty="0" smtClean="0">
                <a:latin typeface="Times New Roman" panose="02020603050405020304" pitchFamily="18" charset="0"/>
                <a:cs typeface="Times New Roman" panose="02020603050405020304" pitchFamily="18" charset="0"/>
              </a:rPr>
              <a:t>Örneğin İngilizcede ‘</a:t>
            </a:r>
            <a:r>
              <a:rPr lang="tr-TR" sz="2400" dirty="0" err="1" smtClean="0">
                <a:latin typeface="Times New Roman" panose="02020603050405020304" pitchFamily="18" charset="0"/>
                <a:cs typeface="Times New Roman" panose="02020603050405020304" pitchFamily="18" charset="0"/>
              </a:rPr>
              <a:t>the</a:t>
            </a:r>
            <a:r>
              <a:rPr lang="tr-TR" sz="2400" dirty="0" smtClean="0">
                <a:latin typeface="Times New Roman" panose="02020603050405020304" pitchFamily="18" charset="0"/>
                <a:cs typeface="Times New Roman" panose="02020603050405020304" pitchFamily="18" charset="0"/>
              </a:rPr>
              <a:t>’ belirli </a:t>
            </a:r>
            <a:r>
              <a:rPr lang="tr-TR" sz="2400" dirty="0" smtClean="0">
                <a:latin typeface="Times New Roman" panose="02020603050405020304" pitchFamily="18" charset="0"/>
                <a:cs typeface="Times New Roman" panose="02020603050405020304" pitchFamily="18" charset="0"/>
              </a:rPr>
              <a:t>adları, </a:t>
            </a:r>
            <a:r>
              <a:rPr lang="tr-TR" sz="2400" dirty="0" smtClean="0">
                <a:latin typeface="Times New Roman" panose="02020603050405020304" pitchFamily="18" charset="0"/>
                <a:cs typeface="Times New Roman" panose="02020603050405020304" pitchFamily="18" charset="0"/>
              </a:rPr>
              <a:t>‘a/an’ belirsiz adları gösterir.</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(8) a. I </a:t>
            </a:r>
            <a:r>
              <a:rPr lang="tr-TR" sz="2400" dirty="0" err="1" smtClean="0">
                <a:latin typeface="Times New Roman" panose="02020603050405020304" pitchFamily="18" charset="0"/>
                <a:cs typeface="Times New Roman" panose="02020603050405020304" pitchFamily="18" charset="0"/>
              </a:rPr>
              <a:t>read</a:t>
            </a:r>
            <a:r>
              <a:rPr lang="tr-TR" sz="2400" dirty="0" smtClean="0">
                <a:latin typeface="Times New Roman" panose="02020603050405020304" pitchFamily="18" charset="0"/>
                <a:cs typeface="Times New Roman" panose="02020603050405020304" pitchFamily="18" charset="0"/>
              </a:rPr>
              <a:t> </a:t>
            </a:r>
            <a:r>
              <a:rPr lang="tr-TR" sz="2400" dirty="0" smtClean="0">
                <a:solidFill>
                  <a:srgbClr val="FF0000"/>
                </a:solidFill>
                <a:latin typeface="Times New Roman" panose="02020603050405020304" pitchFamily="18" charset="0"/>
                <a:cs typeface="Times New Roman" panose="02020603050405020304" pitchFamily="18" charset="0"/>
              </a:rPr>
              <a:t>a </a:t>
            </a:r>
            <a:r>
              <a:rPr lang="tr-TR" sz="2400" dirty="0" err="1" smtClean="0">
                <a:solidFill>
                  <a:srgbClr val="FF0000"/>
                </a:solidFill>
                <a:latin typeface="Times New Roman" panose="02020603050405020304" pitchFamily="18" charset="0"/>
                <a:cs typeface="Times New Roman" panose="02020603050405020304" pitchFamily="18" charset="0"/>
              </a:rPr>
              <a:t>book</a:t>
            </a:r>
            <a:endParaRPr lang="tr-TR" sz="2400"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400" dirty="0">
                <a:solidFill>
                  <a:srgbClr val="FF0000"/>
                </a:solidFill>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(Ben kitap okuyorum)</a:t>
            </a:r>
            <a:endParaRPr lang="tr-TR" sz="2400"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I </a:t>
            </a:r>
            <a:r>
              <a:rPr lang="tr-TR" sz="2400" dirty="0" err="1" smtClean="0">
                <a:latin typeface="Times New Roman" panose="02020603050405020304" pitchFamily="18" charset="0"/>
                <a:cs typeface="Times New Roman" panose="02020603050405020304" pitchFamily="18" charset="0"/>
              </a:rPr>
              <a:t>read</a:t>
            </a:r>
            <a:r>
              <a:rPr lang="tr-TR" sz="2400" dirty="0" smtClean="0">
                <a:latin typeface="Times New Roman" panose="02020603050405020304" pitchFamily="18" charset="0"/>
                <a:cs typeface="Times New Roman" panose="02020603050405020304" pitchFamily="18" charset="0"/>
              </a:rPr>
              <a:t> </a:t>
            </a:r>
            <a:r>
              <a:rPr lang="tr-TR" sz="2400" dirty="0" err="1" smtClean="0">
                <a:solidFill>
                  <a:srgbClr val="FF0000"/>
                </a:solidFill>
                <a:latin typeface="Times New Roman" panose="02020603050405020304" pitchFamily="18" charset="0"/>
                <a:cs typeface="Times New Roman" panose="02020603050405020304" pitchFamily="18" charset="0"/>
              </a:rPr>
              <a:t>the</a:t>
            </a:r>
            <a:r>
              <a:rPr lang="tr-TR" sz="2400" dirty="0" smtClean="0">
                <a:solidFill>
                  <a:srgbClr val="FF0000"/>
                </a:solidFill>
                <a:latin typeface="Times New Roman" panose="02020603050405020304" pitchFamily="18" charset="0"/>
                <a:cs typeface="Times New Roman" panose="02020603050405020304" pitchFamily="18" charset="0"/>
              </a:rPr>
              <a:t> </a:t>
            </a:r>
            <a:r>
              <a:rPr lang="tr-TR" sz="2400" dirty="0" err="1" smtClean="0">
                <a:solidFill>
                  <a:srgbClr val="FF0000"/>
                </a:solidFill>
                <a:latin typeface="Times New Roman" panose="02020603050405020304" pitchFamily="18" charset="0"/>
                <a:cs typeface="Times New Roman" panose="02020603050405020304" pitchFamily="18" charset="0"/>
              </a:rPr>
              <a:t>book</a:t>
            </a:r>
            <a:endParaRPr lang="tr-TR" sz="2400"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400"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(Ben </a:t>
            </a:r>
            <a:r>
              <a:rPr lang="tr-TR" sz="2400" dirty="0" smtClean="0">
                <a:latin typeface="Times New Roman" panose="02020603050405020304" pitchFamily="18" charset="0"/>
                <a:cs typeface="Times New Roman" panose="02020603050405020304" pitchFamily="18" charset="0"/>
              </a:rPr>
              <a:t>kitabı </a:t>
            </a:r>
            <a:r>
              <a:rPr lang="tr-TR" sz="2400" dirty="0">
                <a:latin typeface="Times New Roman" panose="02020603050405020304" pitchFamily="18" charset="0"/>
                <a:cs typeface="Times New Roman" panose="02020603050405020304" pitchFamily="18" charset="0"/>
              </a:rPr>
              <a:t>okuyorum)</a:t>
            </a:r>
            <a:endParaRPr lang="tr-TR" sz="2400" dirty="0">
              <a:solidFill>
                <a:srgbClr val="FF0000"/>
              </a:solidFill>
              <a:latin typeface="Times New Roman" panose="02020603050405020304" pitchFamily="18" charset="0"/>
              <a:cs typeface="Times New Roman" panose="02020603050405020304" pitchFamily="18" charset="0"/>
            </a:endParaRPr>
          </a:p>
          <a:p>
            <a:pPr marL="0" indent="0">
              <a:buNone/>
            </a:pPr>
            <a:endParaRPr lang="tr-TR" dirty="0">
              <a:solidFill>
                <a:srgbClr val="FF0000"/>
              </a:solidFill>
            </a:endParaRPr>
          </a:p>
        </p:txBody>
      </p:sp>
    </p:spTree>
    <p:extLst>
      <p:ext uri="{BB962C8B-B14F-4D97-AF65-F5344CB8AC3E}">
        <p14:creationId xmlns:p14="http://schemas.microsoft.com/office/powerpoint/2010/main" val="615599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l"/>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sz="3600" dirty="0">
                <a:latin typeface="Times New Roman" panose="02020603050405020304" pitchFamily="18" charset="0"/>
                <a:cs typeface="Times New Roman" panose="02020603050405020304" pitchFamily="18" charset="0"/>
              </a:rPr>
              <a:t>Belirlilik kategorisi</a:t>
            </a:r>
            <a:r>
              <a:rPr lang="tr-TR" dirty="0" smtClean="0"/>
              <a:t/>
            </a:r>
            <a:br>
              <a:rPr lang="tr-TR" dirty="0" smtClean="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sz="2700" cap="none" dirty="0" smtClean="0">
                <a:latin typeface="Times New Roman" panose="02020603050405020304" pitchFamily="18" charset="0"/>
                <a:cs typeface="Times New Roman" panose="02020603050405020304" pitchFamily="18" charset="0"/>
              </a:rPr>
              <a:t/>
            </a:r>
            <a:br>
              <a:rPr lang="tr-TR" sz="2700" cap="none" dirty="0" smtClean="0">
                <a:latin typeface="Times New Roman" panose="02020603050405020304" pitchFamily="18" charset="0"/>
                <a:cs typeface="Times New Roman" panose="02020603050405020304" pitchFamily="18" charset="0"/>
              </a:rPr>
            </a:br>
            <a:r>
              <a:rPr lang="tr-TR" sz="2700" cap="none" dirty="0" smtClean="0">
                <a:latin typeface="Times New Roman" panose="02020603050405020304" pitchFamily="18" charset="0"/>
                <a:cs typeface="Times New Roman" panose="02020603050405020304" pitchFamily="18" charset="0"/>
              </a:rPr>
              <a:t>(7) a. Tu </a:t>
            </a:r>
            <a:r>
              <a:rPr lang="tr-TR" sz="2700" cap="none" dirty="0" err="1" smtClean="0">
                <a:latin typeface="Times New Roman" panose="02020603050405020304" pitchFamily="18" charset="0"/>
                <a:cs typeface="Times New Roman" panose="02020603050405020304" pitchFamily="18" charset="0"/>
              </a:rPr>
              <a:t>vas</a:t>
            </a:r>
            <a:r>
              <a:rPr lang="tr-TR" sz="2700" cap="none" dirty="0" smtClean="0">
                <a:latin typeface="Times New Roman" panose="02020603050405020304" pitchFamily="18" charset="0"/>
                <a:cs typeface="Times New Roman" panose="02020603050405020304" pitchFamily="18" charset="0"/>
              </a:rPr>
              <a:t> </a:t>
            </a:r>
            <a:r>
              <a:rPr lang="tr-TR" sz="2700" cap="none" dirty="0" err="1" smtClean="0">
                <a:latin typeface="Times New Roman" panose="02020603050405020304" pitchFamily="18" charset="0"/>
                <a:cs typeface="Times New Roman" panose="02020603050405020304" pitchFamily="18" charset="0"/>
              </a:rPr>
              <a:t>voir</a:t>
            </a:r>
            <a:r>
              <a:rPr lang="tr-TR" sz="2700" cap="none" dirty="0" smtClean="0">
                <a:latin typeface="Times New Roman" panose="02020603050405020304" pitchFamily="18" charset="0"/>
                <a:cs typeface="Times New Roman" panose="02020603050405020304" pitchFamily="18" charset="0"/>
              </a:rPr>
              <a:t> </a:t>
            </a:r>
            <a:r>
              <a:rPr lang="tr-TR" sz="2700" cap="none" dirty="0" smtClean="0">
                <a:solidFill>
                  <a:srgbClr val="FF0000"/>
                </a:solidFill>
                <a:latin typeface="Times New Roman" panose="02020603050405020304" pitchFamily="18" charset="0"/>
                <a:cs typeface="Times New Roman" panose="02020603050405020304" pitchFamily="18" charset="0"/>
              </a:rPr>
              <a:t>un film? </a:t>
            </a:r>
            <a:r>
              <a:rPr lang="tr-TR" sz="2700" cap="none" dirty="0" smtClean="0">
                <a:latin typeface="Times New Roman" panose="02020603050405020304" pitchFamily="18" charset="0"/>
                <a:cs typeface="Times New Roman" panose="02020603050405020304" pitchFamily="18" charset="0"/>
              </a:rPr>
              <a:t>(belirsiz) (Sen film izleyecek misin?)</a:t>
            </a:r>
            <a:br>
              <a:rPr lang="tr-TR" sz="2700" cap="none" dirty="0" smtClean="0">
                <a:latin typeface="Times New Roman" panose="02020603050405020304" pitchFamily="18" charset="0"/>
                <a:cs typeface="Times New Roman" panose="02020603050405020304" pitchFamily="18" charset="0"/>
              </a:rPr>
            </a:br>
            <a:r>
              <a:rPr lang="tr-TR" sz="2700" cap="none" dirty="0" smtClean="0">
                <a:latin typeface="Times New Roman" panose="02020603050405020304" pitchFamily="18" charset="0"/>
                <a:cs typeface="Times New Roman" panose="02020603050405020304" pitchFamily="18" charset="0"/>
              </a:rPr>
              <a:t>     B. Tu </a:t>
            </a:r>
            <a:r>
              <a:rPr lang="tr-TR" sz="2700" cap="none" dirty="0" err="1" smtClean="0">
                <a:latin typeface="Times New Roman" panose="02020603050405020304" pitchFamily="18" charset="0"/>
                <a:cs typeface="Times New Roman" panose="02020603050405020304" pitchFamily="18" charset="0"/>
              </a:rPr>
              <a:t>vas</a:t>
            </a:r>
            <a:r>
              <a:rPr lang="tr-TR" sz="2700" cap="none" dirty="0" smtClean="0">
                <a:latin typeface="Times New Roman" panose="02020603050405020304" pitchFamily="18" charset="0"/>
                <a:cs typeface="Times New Roman" panose="02020603050405020304" pitchFamily="18" charset="0"/>
              </a:rPr>
              <a:t> </a:t>
            </a:r>
            <a:r>
              <a:rPr lang="tr-TR" sz="2700" cap="none" dirty="0" err="1" smtClean="0">
                <a:latin typeface="Times New Roman" panose="02020603050405020304" pitchFamily="18" charset="0"/>
                <a:cs typeface="Times New Roman" panose="02020603050405020304" pitchFamily="18" charset="0"/>
              </a:rPr>
              <a:t>voir</a:t>
            </a:r>
            <a:r>
              <a:rPr lang="tr-TR" sz="2700" cap="none" dirty="0" smtClean="0">
                <a:latin typeface="Times New Roman" panose="02020603050405020304" pitchFamily="18" charset="0"/>
                <a:cs typeface="Times New Roman" panose="02020603050405020304" pitchFamily="18" charset="0"/>
              </a:rPr>
              <a:t> </a:t>
            </a:r>
            <a:r>
              <a:rPr lang="tr-TR" sz="2700" cap="none" dirty="0" smtClean="0">
                <a:solidFill>
                  <a:srgbClr val="FF0000"/>
                </a:solidFill>
                <a:latin typeface="Times New Roman" panose="02020603050405020304" pitchFamily="18" charset="0"/>
                <a:cs typeface="Times New Roman" panose="02020603050405020304" pitchFamily="18" charset="0"/>
              </a:rPr>
              <a:t>le film? </a:t>
            </a:r>
            <a:r>
              <a:rPr lang="tr-TR" sz="2700" cap="none" dirty="0" smtClean="0">
                <a:latin typeface="Times New Roman" panose="02020603050405020304" pitchFamily="18" charset="0"/>
                <a:cs typeface="Times New Roman" panose="02020603050405020304" pitchFamily="18" charset="0"/>
              </a:rPr>
              <a:t>(belirli) (Sen filmi izleyecek misin?)</a:t>
            </a:r>
            <a:br>
              <a:rPr lang="tr-TR" sz="2700" cap="none" dirty="0" smtClean="0">
                <a:latin typeface="Times New Roman" panose="02020603050405020304" pitchFamily="18" charset="0"/>
                <a:cs typeface="Times New Roman" panose="02020603050405020304" pitchFamily="18" charset="0"/>
              </a:rPr>
            </a:br>
            <a:r>
              <a:rPr lang="tr-TR" sz="2700" cap="none" dirty="0" smtClean="0">
                <a:latin typeface="Times New Roman" panose="02020603050405020304" pitchFamily="18" charset="0"/>
                <a:cs typeface="Times New Roman" panose="02020603050405020304" pitchFamily="18" charset="0"/>
              </a:rPr>
              <a:t>     C. </a:t>
            </a:r>
            <a:r>
              <a:rPr lang="tr-TR" sz="2700" cap="none" dirty="0" err="1" smtClean="0">
                <a:latin typeface="Times New Roman" panose="02020603050405020304" pitchFamily="18" charset="0"/>
                <a:cs typeface="Times New Roman" panose="02020603050405020304" pitchFamily="18" charset="0"/>
              </a:rPr>
              <a:t>J'ai</a:t>
            </a:r>
            <a:r>
              <a:rPr lang="tr-TR" sz="2700" cap="none" dirty="0" smtClean="0">
                <a:latin typeface="Times New Roman" panose="02020603050405020304" pitchFamily="18" charset="0"/>
                <a:cs typeface="Times New Roman" panose="02020603050405020304" pitchFamily="18" charset="0"/>
              </a:rPr>
              <a:t> </a:t>
            </a:r>
            <a:r>
              <a:rPr lang="tr-TR" sz="2700" cap="none" dirty="0" err="1" smtClean="0">
                <a:latin typeface="Times New Roman" panose="02020603050405020304" pitchFamily="18" charset="0"/>
                <a:cs typeface="Times New Roman" panose="02020603050405020304" pitchFamily="18" charset="0"/>
              </a:rPr>
              <a:t>acheté</a:t>
            </a:r>
            <a:r>
              <a:rPr lang="tr-TR" sz="2700" cap="none" dirty="0" smtClean="0">
                <a:latin typeface="Times New Roman" panose="02020603050405020304" pitchFamily="18" charset="0"/>
                <a:cs typeface="Times New Roman" panose="02020603050405020304" pitchFamily="18" charset="0"/>
              </a:rPr>
              <a:t> </a:t>
            </a:r>
            <a:r>
              <a:rPr lang="tr-TR" sz="2700" cap="none" dirty="0" err="1" smtClean="0">
                <a:solidFill>
                  <a:srgbClr val="FF0000"/>
                </a:solidFill>
                <a:latin typeface="Times New Roman" panose="02020603050405020304" pitchFamily="18" charset="0"/>
                <a:cs typeface="Times New Roman" panose="02020603050405020304" pitchFamily="18" charset="0"/>
              </a:rPr>
              <a:t>une</a:t>
            </a:r>
            <a:r>
              <a:rPr lang="tr-TR" sz="2700" cap="none" dirty="0" smtClean="0">
                <a:solidFill>
                  <a:srgbClr val="FF0000"/>
                </a:solidFill>
                <a:latin typeface="Times New Roman" panose="02020603050405020304" pitchFamily="18" charset="0"/>
                <a:cs typeface="Times New Roman" panose="02020603050405020304" pitchFamily="18" charset="0"/>
              </a:rPr>
              <a:t> </a:t>
            </a:r>
            <a:r>
              <a:rPr lang="tr-TR" sz="2700" cap="none" dirty="0" err="1" smtClean="0">
                <a:solidFill>
                  <a:srgbClr val="FF0000"/>
                </a:solidFill>
                <a:latin typeface="Times New Roman" panose="02020603050405020304" pitchFamily="18" charset="0"/>
                <a:cs typeface="Times New Roman" panose="02020603050405020304" pitchFamily="18" charset="0"/>
              </a:rPr>
              <a:t>voiture</a:t>
            </a:r>
            <a:r>
              <a:rPr lang="tr-TR" sz="2700" cap="none" dirty="0" smtClean="0">
                <a:solidFill>
                  <a:srgbClr val="FF0000"/>
                </a:solidFill>
                <a:latin typeface="Times New Roman" panose="02020603050405020304" pitchFamily="18" charset="0"/>
                <a:cs typeface="Times New Roman" panose="02020603050405020304" pitchFamily="18" charset="0"/>
              </a:rPr>
              <a:t> </a:t>
            </a:r>
            <a:r>
              <a:rPr lang="tr-TR" sz="2700" cap="none" dirty="0" smtClean="0">
                <a:latin typeface="Times New Roman" panose="02020603050405020304" pitchFamily="18" charset="0"/>
                <a:cs typeface="Times New Roman" panose="02020603050405020304" pitchFamily="18" charset="0"/>
              </a:rPr>
              <a:t>(belirsiz) (Ben araba satın aldım)</a:t>
            </a:r>
            <a:br>
              <a:rPr lang="tr-TR" sz="2700" cap="none" dirty="0" smtClean="0">
                <a:latin typeface="Times New Roman" panose="02020603050405020304" pitchFamily="18" charset="0"/>
                <a:cs typeface="Times New Roman" panose="02020603050405020304" pitchFamily="18" charset="0"/>
              </a:rPr>
            </a:br>
            <a:r>
              <a:rPr lang="tr-TR" sz="2700" cap="none" dirty="0" smtClean="0">
                <a:latin typeface="Times New Roman" panose="02020603050405020304" pitchFamily="18" charset="0"/>
                <a:cs typeface="Times New Roman" panose="02020603050405020304" pitchFamily="18" charset="0"/>
              </a:rPr>
              <a:t>     d. </a:t>
            </a:r>
            <a:r>
              <a:rPr lang="tr-TR" sz="2700" cap="none" dirty="0" err="1" smtClean="0">
                <a:latin typeface="Times New Roman" panose="02020603050405020304" pitchFamily="18" charset="0"/>
                <a:cs typeface="Times New Roman" panose="02020603050405020304" pitchFamily="18" charset="0"/>
              </a:rPr>
              <a:t>J'ai</a:t>
            </a:r>
            <a:r>
              <a:rPr lang="tr-TR" sz="2700" cap="none" dirty="0" smtClean="0">
                <a:latin typeface="Times New Roman" panose="02020603050405020304" pitchFamily="18" charset="0"/>
                <a:cs typeface="Times New Roman" panose="02020603050405020304" pitchFamily="18" charset="0"/>
              </a:rPr>
              <a:t> </a:t>
            </a:r>
            <a:r>
              <a:rPr lang="tr-TR" sz="2700" cap="none" dirty="0" err="1" smtClean="0">
                <a:latin typeface="Times New Roman" panose="02020603050405020304" pitchFamily="18" charset="0"/>
                <a:cs typeface="Times New Roman" panose="02020603050405020304" pitchFamily="18" charset="0"/>
              </a:rPr>
              <a:t>acheté</a:t>
            </a:r>
            <a:r>
              <a:rPr lang="tr-TR" sz="2700" cap="none" dirty="0" smtClean="0">
                <a:latin typeface="Times New Roman" panose="02020603050405020304" pitchFamily="18" charset="0"/>
                <a:cs typeface="Times New Roman" panose="02020603050405020304" pitchFamily="18" charset="0"/>
              </a:rPr>
              <a:t> </a:t>
            </a:r>
            <a:r>
              <a:rPr lang="tr-TR" sz="2700" cap="none" dirty="0" smtClean="0">
                <a:solidFill>
                  <a:srgbClr val="FF0000"/>
                </a:solidFill>
                <a:latin typeface="Times New Roman" panose="02020603050405020304" pitchFamily="18" charset="0"/>
                <a:cs typeface="Times New Roman" panose="02020603050405020304" pitchFamily="18" charset="0"/>
              </a:rPr>
              <a:t>la </a:t>
            </a:r>
            <a:r>
              <a:rPr lang="tr-TR" sz="2700" cap="none" dirty="0" err="1" smtClean="0">
                <a:solidFill>
                  <a:srgbClr val="FF0000"/>
                </a:solidFill>
                <a:latin typeface="Times New Roman" panose="02020603050405020304" pitchFamily="18" charset="0"/>
                <a:cs typeface="Times New Roman" panose="02020603050405020304" pitchFamily="18" charset="0"/>
              </a:rPr>
              <a:t>voiture</a:t>
            </a:r>
            <a:r>
              <a:rPr lang="tr-TR" sz="2700" cap="none" dirty="0" smtClean="0">
                <a:solidFill>
                  <a:srgbClr val="FF0000"/>
                </a:solidFill>
                <a:latin typeface="Times New Roman" panose="02020603050405020304" pitchFamily="18" charset="0"/>
                <a:cs typeface="Times New Roman" panose="02020603050405020304" pitchFamily="18" charset="0"/>
              </a:rPr>
              <a:t> </a:t>
            </a:r>
            <a:r>
              <a:rPr lang="tr-TR" sz="2700" cap="none" dirty="0" smtClean="0">
                <a:latin typeface="Times New Roman" panose="02020603050405020304" pitchFamily="18" charset="0"/>
                <a:cs typeface="Times New Roman" panose="02020603050405020304" pitchFamily="18" charset="0"/>
              </a:rPr>
              <a:t>(belirli) (Ben arabayı satın aldım)</a:t>
            </a:r>
            <a:endParaRPr lang="tr-TR" sz="2700" cap="none" dirty="0">
              <a:solidFill>
                <a:srgbClr val="FF0000"/>
              </a:solidFill>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248818342"/>
              </p:ext>
            </p:extLst>
          </p:nvPr>
        </p:nvGraphicFramePr>
        <p:xfrm>
          <a:off x="467544" y="1844824"/>
          <a:ext cx="8208912" cy="1188720"/>
        </p:xfrm>
        <a:graphic>
          <a:graphicData uri="http://schemas.openxmlformats.org/drawingml/2006/table">
            <a:tbl>
              <a:tblPr firstRow="1" bandRow="1">
                <a:tableStyleId>{5C22544A-7EE6-4342-B048-85BDC9FD1C3A}</a:tableStyleId>
              </a:tblPr>
              <a:tblGrid>
                <a:gridCol w="2736304">
                  <a:extLst>
                    <a:ext uri="{9D8B030D-6E8A-4147-A177-3AD203B41FA5}">
                      <a16:colId xmlns="" xmlns:a16="http://schemas.microsoft.com/office/drawing/2014/main" val="20000"/>
                    </a:ext>
                  </a:extLst>
                </a:gridCol>
                <a:gridCol w="2736304">
                  <a:extLst>
                    <a:ext uri="{9D8B030D-6E8A-4147-A177-3AD203B41FA5}">
                      <a16:colId xmlns="" xmlns:a16="http://schemas.microsoft.com/office/drawing/2014/main" val="20001"/>
                    </a:ext>
                  </a:extLst>
                </a:gridCol>
                <a:gridCol w="2736304">
                  <a:extLst>
                    <a:ext uri="{9D8B030D-6E8A-4147-A177-3AD203B41FA5}">
                      <a16:colId xmlns="" xmlns:a16="http://schemas.microsoft.com/office/drawing/2014/main" val="20002"/>
                    </a:ext>
                  </a:extLst>
                </a:gridCol>
              </a:tblGrid>
              <a:tr h="0">
                <a:tc>
                  <a:txBody>
                    <a:bodyPr/>
                    <a:lstStyle/>
                    <a:p>
                      <a:r>
                        <a:rPr lang="tr-TR" sz="2000" dirty="0" smtClean="0">
                          <a:latin typeface="Times New Roman" panose="02020603050405020304" pitchFamily="18" charset="0"/>
                          <a:cs typeface="Times New Roman" panose="02020603050405020304" pitchFamily="18" charset="0"/>
                        </a:rPr>
                        <a:t>Fransızca</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Eril</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Dişil</a:t>
                      </a:r>
                      <a:endParaRPr lang="tr-TR" sz="2000" dirty="0">
                        <a:latin typeface="Times New Roman" panose="02020603050405020304" pitchFamily="18" charset="0"/>
                        <a:cs typeface="Times New Roman" panose="02020603050405020304" pitchFamily="18" charset="0"/>
                      </a:endParaRPr>
                    </a:p>
                  </a:txBody>
                  <a:tcPr marL="91438" marR="91438"/>
                </a:tc>
                <a:extLst>
                  <a:ext uri="{0D108BD9-81ED-4DB2-BD59-A6C34878D82A}">
                    <a16:rowId xmlns="" xmlns:a16="http://schemas.microsoft.com/office/drawing/2014/main" val="10000"/>
                  </a:ext>
                </a:extLst>
              </a:tr>
              <a:tr h="370840">
                <a:tc>
                  <a:txBody>
                    <a:bodyPr/>
                    <a:lstStyle/>
                    <a:p>
                      <a:r>
                        <a:rPr lang="tr-TR" sz="2000" dirty="0" smtClean="0">
                          <a:latin typeface="Times New Roman" panose="02020603050405020304" pitchFamily="18" charset="0"/>
                          <a:cs typeface="Times New Roman" panose="02020603050405020304" pitchFamily="18" charset="0"/>
                        </a:rPr>
                        <a:t>Belirli</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Le  </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La</a:t>
                      </a:r>
                      <a:endParaRPr lang="tr-TR" sz="2000" dirty="0">
                        <a:latin typeface="Times New Roman" panose="02020603050405020304" pitchFamily="18" charset="0"/>
                        <a:cs typeface="Times New Roman" panose="02020603050405020304" pitchFamily="18" charset="0"/>
                      </a:endParaRPr>
                    </a:p>
                  </a:txBody>
                  <a:tcPr marL="91438" marR="91438"/>
                </a:tc>
                <a:extLst>
                  <a:ext uri="{0D108BD9-81ED-4DB2-BD59-A6C34878D82A}">
                    <a16:rowId xmlns="" xmlns:a16="http://schemas.microsoft.com/office/drawing/2014/main" val="10001"/>
                  </a:ext>
                </a:extLst>
              </a:tr>
              <a:tr h="370840">
                <a:tc>
                  <a:txBody>
                    <a:bodyPr/>
                    <a:lstStyle/>
                    <a:p>
                      <a:r>
                        <a:rPr lang="tr-TR" sz="2000" dirty="0" smtClean="0">
                          <a:latin typeface="Times New Roman" panose="02020603050405020304" pitchFamily="18" charset="0"/>
                          <a:cs typeface="Times New Roman" panose="02020603050405020304" pitchFamily="18" charset="0"/>
                        </a:rPr>
                        <a:t>Belirsiz</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Un</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err="1" smtClean="0">
                          <a:latin typeface="Times New Roman" panose="02020603050405020304" pitchFamily="18" charset="0"/>
                          <a:cs typeface="Times New Roman" panose="02020603050405020304" pitchFamily="18" charset="0"/>
                        </a:rPr>
                        <a:t>Une</a:t>
                      </a:r>
                      <a:r>
                        <a:rPr lang="tr-TR" sz="2000" dirty="0" smtClean="0">
                          <a:latin typeface="Times New Roman" panose="02020603050405020304" pitchFamily="18" charset="0"/>
                          <a:cs typeface="Times New Roman" panose="02020603050405020304" pitchFamily="18" charset="0"/>
                        </a:rPr>
                        <a:t> </a:t>
                      </a:r>
                      <a:endParaRPr lang="tr-TR" sz="2000" dirty="0">
                        <a:latin typeface="Times New Roman" panose="02020603050405020304" pitchFamily="18" charset="0"/>
                        <a:cs typeface="Times New Roman" panose="02020603050405020304" pitchFamily="18" charset="0"/>
                      </a:endParaRPr>
                    </a:p>
                  </a:txBody>
                  <a:tcPr marL="91438" marR="91438"/>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1106284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smtClean="0">
                <a:latin typeface="Times New Roman" panose="02020603050405020304" pitchFamily="18" charset="0"/>
                <a:cs typeface="Times New Roman" panose="02020603050405020304" pitchFamily="18" charset="0"/>
              </a:rPr>
              <a:t>Belirlilik kategorisi</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Türkçede cinsiyet kategorisinde olduğu gibi belirliliği de işaretleyen herhangi bir </a:t>
            </a:r>
            <a:r>
              <a:rPr lang="tr-TR" sz="2400" dirty="0" err="1" smtClean="0">
                <a:latin typeface="Times New Roman" panose="02020603050405020304" pitchFamily="18" charset="0"/>
                <a:cs typeface="Times New Roman" panose="02020603050405020304" pitchFamily="18" charset="0"/>
              </a:rPr>
              <a:t>dilbilgisel</a:t>
            </a:r>
            <a:r>
              <a:rPr lang="tr-TR" sz="2400" dirty="0" smtClean="0">
                <a:latin typeface="Times New Roman" panose="02020603050405020304" pitchFamily="18" charset="0"/>
                <a:cs typeface="Times New Roman" panose="02020603050405020304" pitchFamily="18" charset="0"/>
              </a:rPr>
              <a:t> işaretleyici bulunmamaktadır.</a:t>
            </a:r>
          </a:p>
          <a:p>
            <a:pPr algn="just"/>
            <a:r>
              <a:rPr lang="tr-TR" sz="2400" dirty="0" smtClean="0">
                <a:latin typeface="Times New Roman" panose="02020603050405020304" pitchFamily="18" charset="0"/>
                <a:cs typeface="Times New Roman" panose="02020603050405020304" pitchFamily="18" charset="0"/>
              </a:rPr>
              <a:t> Türkçedeki durum kategorisi belirliliği işaretlemek için bir araç olarak kullanılabilir.</a:t>
            </a:r>
          </a:p>
          <a:p>
            <a:pPr algn="just"/>
            <a:r>
              <a:rPr lang="tr-TR" sz="2400" dirty="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9) a. Ali </a:t>
            </a:r>
            <a:r>
              <a:rPr lang="tr-TR" sz="2400" dirty="0" smtClean="0">
                <a:solidFill>
                  <a:srgbClr val="FF0000"/>
                </a:solidFill>
                <a:latin typeface="Times New Roman" panose="02020603050405020304" pitchFamily="18" charset="0"/>
                <a:cs typeface="Times New Roman" panose="02020603050405020304" pitchFamily="18" charset="0"/>
              </a:rPr>
              <a:t>makale</a:t>
            </a:r>
            <a:r>
              <a:rPr lang="tr-TR" sz="24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yazıyor</a:t>
            </a:r>
            <a:r>
              <a:rPr lang="tr-TR" sz="2400" dirty="0" smtClean="0">
                <a:latin typeface="Times New Roman" panose="02020603050405020304" pitchFamily="18" charset="0"/>
                <a:cs typeface="Times New Roman" panose="02020603050405020304" pitchFamily="18" charset="0"/>
              </a:rPr>
              <a:t> (belirsiz).</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t>
            </a:r>
            <a:r>
              <a:rPr lang="tr-TR" sz="2400" dirty="0">
                <a:latin typeface="Times New Roman" panose="02020603050405020304" pitchFamily="18" charset="0"/>
                <a:cs typeface="Times New Roman" panose="02020603050405020304" pitchFamily="18" charset="0"/>
              </a:rPr>
              <a:t>Ali </a:t>
            </a:r>
            <a:r>
              <a:rPr lang="tr-TR" sz="2400" dirty="0" smtClean="0">
                <a:solidFill>
                  <a:srgbClr val="FF0000"/>
                </a:solidFill>
                <a:latin typeface="Times New Roman" panose="02020603050405020304" pitchFamily="18" charset="0"/>
                <a:cs typeface="Times New Roman" panose="02020603050405020304" pitchFamily="18" charset="0"/>
              </a:rPr>
              <a:t>makale-</a:t>
            </a:r>
            <a:r>
              <a:rPr lang="tr-TR" sz="2400" dirty="0" err="1" smtClean="0">
                <a:solidFill>
                  <a:srgbClr val="FF0000"/>
                </a:solidFill>
                <a:latin typeface="Times New Roman" panose="02020603050405020304" pitchFamily="18" charset="0"/>
                <a:cs typeface="Times New Roman" panose="02020603050405020304" pitchFamily="18" charset="0"/>
              </a:rPr>
              <a:t>yi</a:t>
            </a:r>
            <a:r>
              <a:rPr lang="tr-TR" sz="24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yazıyor</a:t>
            </a:r>
            <a:r>
              <a:rPr lang="tr-TR" sz="2400" dirty="0" smtClean="0">
                <a:latin typeface="Times New Roman" panose="02020603050405020304" pitchFamily="18" charset="0"/>
                <a:cs typeface="Times New Roman" panose="02020603050405020304" pitchFamily="18" charset="0"/>
              </a:rPr>
              <a:t> (belirli).</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6294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dirty="0">
                <a:latin typeface="Times New Roman" panose="02020603050405020304" pitchFamily="18" charset="0"/>
                <a:cs typeface="Times New Roman" panose="02020603050405020304" pitchFamily="18" charset="0"/>
              </a:rPr>
              <a:t>Belirlilik kategorisi</a:t>
            </a:r>
            <a:endParaRPr lang="tr-TR" dirty="0"/>
          </a:p>
        </p:txBody>
      </p:sp>
      <p:sp>
        <p:nvSpPr>
          <p:cNvPr id="3" name="İçerik Yer Tutucusu 2"/>
          <p:cNvSpPr>
            <a:spLocks noGrp="1"/>
          </p:cNvSpPr>
          <p:nvPr>
            <p:ph idx="1"/>
          </p:nvPr>
        </p:nvSpPr>
        <p:spPr/>
        <p:txBody>
          <a:bodyPr/>
          <a:lstStyle/>
          <a:p>
            <a:pPr algn="just"/>
            <a:r>
              <a:rPr lang="tr-TR" sz="2400" dirty="0" smtClean="0">
                <a:latin typeface="Times New Roman" panose="02020603050405020304" pitchFamily="18" charset="0"/>
                <a:cs typeface="Times New Roman" panose="02020603050405020304" pitchFamily="18" charset="0"/>
              </a:rPr>
              <a:t> 	(10) 	a. Ali, </a:t>
            </a:r>
            <a:r>
              <a:rPr lang="tr-TR" dirty="0">
                <a:solidFill>
                  <a:srgbClr val="FF0000"/>
                </a:solidFill>
                <a:latin typeface="Times New Roman" panose="02020603050405020304" pitchFamily="18" charset="0"/>
                <a:cs typeface="Times New Roman" panose="02020603050405020304" pitchFamily="18" charset="0"/>
              </a:rPr>
              <a:t>ç</a:t>
            </a:r>
            <a:r>
              <a:rPr lang="tr-TR" sz="2400" dirty="0" smtClean="0">
                <a:solidFill>
                  <a:srgbClr val="FF0000"/>
                </a:solidFill>
                <a:latin typeface="Times New Roman" panose="02020603050405020304" pitchFamily="18" charset="0"/>
                <a:cs typeface="Times New Roman" panose="02020603050405020304" pitchFamily="18" charset="0"/>
              </a:rPr>
              <a:t>içek kokusunu </a:t>
            </a:r>
            <a:r>
              <a:rPr lang="tr-TR" sz="2400" dirty="0" smtClean="0">
                <a:latin typeface="Times New Roman" panose="02020603050405020304" pitchFamily="18" charset="0"/>
                <a:cs typeface="Times New Roman" panose="02020603050405020304" pitchFamily="18" charset="0"/>
              </a:rPr>
              <a:t>sever (belirsiz).</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b. </a:t>
            </a:r>
            <a:r>
              <a:rPr lang="tr-TR" dirty="0" smtClean="0">
                <a:solidFill>
                  <a:srgbClr val="FF0000"/>
                </a:solidFill>
                <a:latin typeface="Times New Roman" panose="02020603050405020304" pitchFamily="18" charset="0"/>
                <a:cs typeface="Times New Roman" panose="02020603050405020304" pitchFamily="18" charset="0"/>
              </a:rPr>
              <a:t>Ç</a:t>
            </a:r>
            <a:r>
              <a:rPr lang="tr-TR" sz="2400" dirty="0" smtClean="0">
                <a:solidFill>
                  <a:srgbClr val="FF0000"/>
                </a:solidFill>
                <a:latin typeface="Times New Roman" panose="02020603050405020304" pitchFamily="18" charset="0"/>
                <a:cs typeface="Times New Roman" panose="02020603050405020304" pitchFamily="18" charset="0"/>
              </a:rPr>
              <a:t>içeğin</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kokusunu </a:t>
            </a:r>
            <a:r>
              <a:rPr lang="tr-TR" sz="2400" dirty="0" smtClean="0">
                <a:latin typeface="Times New Roman" panose="02020603050405020304" pitchFamily="18" charset="0"/>
                <a:cs typeface="Times New Roman" panose="02020603050405020304" pitchFamily="18" charset="0"/>
              </a:rPr>
              <a:t>severim (belirli).</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   	(11) 	</a:t>
            </a:r>
            <a:r>
              <a:rPr lang="tr-TR" sz="2400" dirty="0" smtClean="0">
                <a:solidFill>
                  <a:srgbClr val="FF0000"/>
                </a:solidFill>
                <a:latin typeface="Times New Roman" panose="02020603050405020304" pitchFamily="18" charset="0"/>
                <a:cs typeface="Times New Roman" panose="02020603050405020304" pitchFamily="18" charset="0"/>
              </a:rPr>
              <a:t>Çocuk</a:t>
            </a:r>
            <a:r>
              <a:rPr lang="tr-TR" sz="2400" dirty="0" smtClean="0">
                <a:latin typeface="Times New Roman" panose="02020603050405020304" pitchFamily="18" charset="0"/>
                <a:cs typeface="Times New Roman" panose="02020603050405020304" pitchFamily="18" charset="0"/>
              </a:rPr>
              <a:t> okula gitti.</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dirty="0" smtClean="0">
                <a:solidFill>
                  <a:schemeClr val="tx1"/>
                </a:solidFill>
                <a:latin typeface="Times New Roman" panose="02020603050405020304" pitchFamily="18" charset="0"/>
                <a:cs typeface="Times New Roman" panose="02020603050405020304" pitchFamily="18" charset="0"/>
              </a:rPr>
              <a:t>Belirtme </a:t>
            </a:r>
            <a:r>
              <a:rPr lang="tr-TR" dirty="0">
                <a:solidFill>
                  <a:schemeClr val="tx1"/>
                </a:solidFill>
                <a:latin typeface="Times New Roman" panose="02020603050405020304" pitchFamily="18" charset="0"/>
                <a:cs typeface="Times New Roman" panose="02020603050405020304" pitchFamily="18" charset="0"/>
              </a:rPr>
              <a:t>durumu (10a</a:t>
            </a:r>
            <a:r>
              <a:rPr lang="tr-TR" dirty="0" smtClean="0">
                <a:solidFill>
                  <a:schemeClr val="tx1"/>
                </a:solidFill>
                <a:latin typeface="Times New Roman" panose="02020603050405020304" pitchFamily="18" charset="0"/>
                <a:cs typeface="Times New Roman" panose="02020603050405020304" pitchFamily="18" charset="0"/>
              </a:rPr>
              <a:t>) ve ilgi </a:t>
            </a:r>
            <a:r>
              <a:rPr lang="tr-TR" sz="2400" dirty="0" smtClean="0">
                <a:solidFill>
                  <a:schemeClr val="tx1"/>
                </a:solidFill>
                <a:latin typeface="Times New Roman" panose="02020603050405020304" pitchFamily="18" charset="0"/>
                <a:cs typeface="Times New Roman" panose="02020603050405020304" pitchFamily="18" charset="0"/>
              </a:rPr>
              <a:t>durumu (10b</a:t>
            </a:r>
            <a:r>
              <a:rPr lang="tr-TR" sz="2400" dirty="0" smtClean="0">
                <a:solidFill>
                  <a:schemeClr val="tx1"/>
                </a:solidFill>
                <a:latin typeface="Times New Roman" panose="02020603050405020304" pitchFamily="18" charset="0"/>
                <a:cs typeface="Times New Roman" panose="02020603050405020304" pitchFamily="18" charset="0"/>
              </a:rPr>
              <a:t>) biçimbirimlerini </a:t>
            </a:r>
            <a:r>
              <a:rPr lang="tr-TR" sz="2400" dirty="0" smtClean="0">
                <a:solidFill>
                  <a:schemeClr val="tx1"/>
                </a:solidFill>
                <a:latin typeface="Times New Roman" panose="02020603050405020304" pitchFamily="18" charset="0"/>
                <a:cs typeface="Times New Roman" panose="02020603050405020304" pitchFamily="18" charset="0"/>
              </a:rPr>
              <a:t>alan adların Türkçede belirli olduğu kabul edilmektedir. </a:t>
            </a:r>
          </a:p>
          <a:p>
            <a:pPr marL="0" indent="0" algn="just">
              <a:buNone/>
            </a:pPr>
            <a:r>
              <a:rPr lang="tr-TR" sz="2400" dirty="0" smtClean="0">
                <a:solidFill>
                  <a:schemeClr val="tx1"/>
                </a:solidFill>
                <a:latin typeface="Times New Roman" panose="02020603050405020304" pitchFamily="18" charset="0"/>
                <a:cs typeface="Times New Roman" panose="02020603050405020304" pitchFamily="18" charset="0"/>
              </a:rPr>
              <a:t>(11)’de görüldüğü gibi Türkçede tümce-başı konumundaki birim belirlidir</a:t>
            </a:r>
            <a:r>
              <a:rPr lang="tr-TR" sz="2400" dirty="0" smtClean="0">
                <a:latin typeface="Times New Roman" panose="02020603050405020304" pitchFamily="18" charset="0"/>
                <a:cs typeface="Times New Roman" panose="02020603050405020304" pitchFamily="18" charset="0"/>
              </a:rPr>
              <a:t>.</a:t>
            </a:r>
          </a:p>
          <a:p>
            <a:pPr marL="0" indent="0">
              <a:buNone/>
            </a:pPr>
            <a:endParaRPr lang="tr-TR" dirty="0"/>
          </a:p>
          <a:p>
            <a:pPr marL="0" indent="0">
              <a:buNone/>
            </a:pPr>
            <a:endParaRPr lang="tr-TR" dirty="0" smtClean="0"/>
          </a:p>
        </p:txBody>
      </p:sp>
    </p:spTree>
    <p:extLst>
      <p:ext uri="{BB962C8B-B14F-4D97-AF65-F5344CB8AC3E}">
        <p14:creationId xmlns:p14="http://schemas.microsoft.com/office/powerpoint/2010/main" val="4148676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dirty="0">
                <a:latin typeface="Times New Roman" panose="02020603050405020304" pitchFamily="18" charset="0"/>
                <a:cs typeface="Times New Roman" panose="02020603050405020304" pitchFamily="18" charset="0"/>
              </a:rPr>
              <a:t>Belirlilik kategorisi</a:t>
            </a:r>
            <a:endParaRPr lang="tr-TR" dirty="0"/>
          </a:p>
        </p:txBody>
      </p:sp>
      <p:sp>
        <p:nvSpPr>
          <p:cNvPr id="3" name="İçerik Yer Tutucusu 2"/>
          <p:cNvSpPr>
            <a:spLocks noGrp="1"/>
          </p:cNvSpPr>
          <p:nvPr>
            <p:ph idx="1"/>
          </p:nvPr>
        </p:nvSpPr>
        <p:spPr/>
        <p:txBody>
          <a:bodyPr/>
          <a:lstStyle/>
          <a:p>
            <a:pPr algn="just"/>
            <a:r>
              <a:rPr lang="tr-TR" sz="2400" dirty="0" smtClean="0">
                <a:latin typeface="Times New Roman" panose="02020603050405020304" pitchFamily="18" charset="0"/>
                <a:cs typeface="Times New Roman" panose="02020603050405020304" pitchFamily="18" charset="0"/>
              </a:rPr>
              <a:t>(12) a. Yolda </a:t>
            </a:r>
            <a:r>
              <a:rPr lang="tr-TR" sz="2400" dirty="0" smtClean="0">
                <a:solidFill>
                  <a:srgbClr val="FF0000"/>
                </a:solidFill>
                <a:latin typeface="Times New Roman" panose="02020603050405020304" pitchFamily="18" charset="0"/>
                <a:cs typeface="Times New Roman" panose="02020603050405020304" pitchFamily="18" charset="0"/>
              </a:rPr>
              <a:t>adam</a:t>
            </a:r>
            <a:r>
              <a:rPr lang="tr-TR" sz="2400" dirty="0" smtClean="0">
                <a:latin typeface="Times New Roman" panose="02020603050405020304" pitchFamily="18" charset="0"/>
                <a:cs typeface="Times New Roman" panose="02020603050405020304" pitchFamily="18" charset="0"/>
              </a:rPr>
              <a:t> gördüm.</a:t>
            </a:r>
          </a:p>
          <a:p>
            <a:pPr marL="0" indent="0" algn="just">
              <a:buNone/>
            </a:pPr>
            <a:r>
              <a:rPr lang="tr-TR"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Yolda </a:t>
            </a:r>
            <a:r>
              <a:rPr lang="tr-TR" sz="2400" dirty="0" smtClean="0">
                <a:solidFill>
                  <a:srgbClr val="FF0000"/>
                </a:solidFill>
                <a:latin typeface="Times New Roman" panose="02020603050405020304" pitchFamily="18" charset="0"/>
                <a:cs typeface="Times New Roman" panose="02020603050405020304" pitchFamily="18" charset="0"/>
              </a:rPr>
              <a:t>adamı</a:t>
            </a:r>
            <a:r>
              <a:rPr lang="tr-TR" sz="2400" dirty="0" smtClean="0">
                <a:latin typeface="Times New Roman" panose="02020603050405020304" pitchFamily="18" charset="0"/>
                <a:cs typeface="Times New Roman" panose="02020603050405020304" pitchFamily="18" charset="0"/>
              </a:rPr>
              <a:t> gördüm.</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c. Yolda </a:t>
            </a:r>
            <a:r>
              <a:rPr lang="tr-TR" sz="2400" dirty="0">
                <a:solidFill>
                  <a:srgbClr val="FF0000"/>
                </a:solidFill>
                <a:latin typeface="Times New Roman" panose="02020603050405020304" pitchFamily="18" charset="0"/>
                <a:cs typeface="Times New Roman" panose="02020603050405020304" pitchFamily="18" charset="0"/>
              </a:rPr>
              <a:t>bir </a:t>
            </a:r>
            <a:r>
              <a:rPr lang="tr-TR" sz="2400" dirty="0" smtClean="0">
                <a:solidFill>
                  <a:srgbClr val="FF0000"/>
                </a:solidFill>
                <a:latin typeface="Times New Roman" panose="02020603050405020304" pitchFamily="18" charset="0"/>
                <a:cs typeface="Times New Roman" panose="02020603050405020304" pitchFamily="18" charset="0"/>
              </a:rPr>
              <a:t>adam </a:t>
            </a:r>
            <a:r>
              <a:rPr lang="tr-TR" sz="2400" dirty="0">
                <a:latin typeface="Times New Roman" panose="02020603050405020304" pitchFamily="18" charset="0"/>
                <a:cs typeface="Times New Roman" panose="02020603050405020304" pitchFamily="18" charset="0"/>
              </a:rPr>
              <a:t>gördüm</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e. </a:t>
            </a:r>
            <a:r>
              <a:rPr lang="tr-TR" sz="2400" dirty="0">
                <a:latin typeface="Times New Roman" panose="02020603050405020304" pitchFamily="18" charset="0"/>
                <a:cs typeface="Times New Roman" panose="02020603050405020304" pitchFamily="18" charset="0"/>
              </a:rPr>
              <a:t>Yolda </a:t>
            </a:r>
            <a:r>
              <a:rPr lang="tr-TR" sz="2400" dirty="0">
                <a:solidFill>
                  <a:srgbClr val="FF0000"/>
                </a:solidFill>
                <a:latin typeface="Times New Roman" panose="02020603050405020304" pitchFamily="18" charset="0"/>
                <a:cs typeface="Times New Roman" panose="02020603050405020304" pitchFamily="18" charset="0"/>
              </a:rPr>
              <a:t>bir adamı </a:t>
            </a:r>
            <a:r>
              <a:rPr lang="tr-TR" sz="2400" dirty="0">
                <a:latin typeface="Times New Roman" panose="02020603050405020304" pitchFamily="18" charset="0"/>
                <a:cs typeface="Times New Roman" panose="02020603050405020304" pitchFamily="18" charset="0"/>
              </a:rPr>
              <a:t>gördüm</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smtClean="0">
                <a:latin typeface="Times New Roman" panose="02020603050405020304" pitchFamily="18" charset="0"/>
                <a:cs typeface="Times New Roman" panose="02020603050405020304" pitchFamily="18" charset="0"/>
              </a:rPr>
              <a:t>Türkçede «bir» sözcüğü </a:t>
            </a:r>
            <a:r>
              <a:rPr lang="tr-TR" sz="2400" i="1" dirty="0" smtClean="0">
                <a:latin typeface="Times New Roman" panose="02020603050405020304" pitchFamily="18" charset="0"/>
                <a:cs typeface="Times New Roman" panose="02020603050405020304" pitchFamily="18" charset="0"/>
              </a:rPr>
              <a:t>belirsiz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indefinite</a:t>
            </a:r>
            <a:r>
              <a:rPr lang="tr-TR" sz="2400" dirty="0" smtClean="0">
                <a:latin typeface="Times New Roman" panose="02020603050405020304" pitchFamily="18" charset="0"/>
                <a:cs typeface="Times New Roman" panose="02020603050405020304" pitchFamily="18" charset="0"/>
              </a:rPr>
              <a:t>) olarak değerlendirilebilir. </a:t>
            </a:r>
            <a:endParaRPr lang="tr-TR" dirty="0" smtClean="0"/>
          </a:p>
        </p:txBody>
      </p:sp>
    </p:spTree>
    <p:extLst>
      <p:ext uri="{BB962C8B-B14F-4D97-AF65-F5344CB8AC3E}">
        <p14:creationId xmlns:p14="http://schemas.microsoft.com/office/powerpoint/2010/main" val="1721377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26128" y="408373"/>
            <a:ext cx="8260672" cy="788380"/>
          </a:xfrm>
        </p:spPr>
        <p:txBody>
          <a:bodyPr>
            <a:normAutofit/>
          </a:bodyPr>
          <a:lstStyle/>
          <a:p>
            <a:r>
              <a:rPr lang="tr-TR" sz="2400" dirty="0">
                <a:latin typeface="Times New Roman" panose="02020603050405020304" pitchFamily="18" charset="0"/>
                <a:cs typeface="Times New Roman" panose="02020603050405020304" pitchFamily="18" charset="0"/>
              </a:rPr>
              <a:t>Belirlilik </a:t>
            </a:r>
            <a:r>
              <a:rPr lang="tr-TR" sz="2400" dirty="0" smtClean="0">
                <a:latin typeface="Times New Roman" panose="02020603050405020304" pitchFamily="18" charset="0"/>
                <a:cs typeface="Times New Roman" panose="02020603050405020304" pitchFamily="18" charset="0"/>
              </a:rPr>
              <a:t>kategorisi ve işaret sözcükleri</a:t>
            </a:r>
            <a:endParaRPr lang="tr-TR" sz="2400" dirty="0"/>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(13) a. </a:t>
            </a:r>
            <a:r>
              <a:rPr lang="tr-TR" sz="2400" dirty="0" smtClean="0">
                <a:solidFill>
                  <a:srgbClr val="FF0000"/>
                </a:solidFill>
                <a:latin typeface="Times New Roman" panose="02020603050405020304" pitchFamily="18" charset="0"/>
                <a:cs typeface="Times New Roman" panose="02020603050405020304" pitchFamily="18" charset="0"/>
              </a:rPr>
              <a:t>Bu</a:t>
            </a:r>
            <a:r>
              <a:rPr lang="tr-TR" sz="2400" dirty="0" smtClean="0">
                <a:latin typeface="Times New Roman" panose="02020603050405020304" pitchFamily="18" charset="0"/>
                <a:cs typeface="Times New Roman" panose="02020603050405020304" pitchFamily="18" charset="0"/>
              </a:rPr>
              <a:t> ev</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	  b. </a:t>
            </a:r>
            <a:r>
              <a:rPr lang="tr-TR" sz="2400" dirty="0" smtClean="0">
                <a:solidFill>
                  <a:srgbClr val="FF0000"/>
                </a:solidFill>
                <a:latin typeface="Times New Roman" panose="02020603050405020304" pitchFamily="18" charset="0"/>
                <a:cs typeface="Times New Roman" panose="02020603050405020304" pitchFamily="18" charset="0"/>
              </a:rPr>
              <a:t>Şu</a:t>
            </a:r>
            <a:r>
              <a:rPr lang="tr-TR" sz="2400" dirty="0" smtClean="0">
                <a:latin typeface="Times New Roman" panose="02020603050405020304" pitchFamily="18" charset="0"/>
                <a:cs typeface="Times New Roman" panose="02020603050405020304" pitchFamily="18" charset="0"/>
              </a:rPr>
              <a:t> nehir</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c.</a:t>
            </a:r>
            <a:r>
              <a:rPr lang="tr-TR" sz="2400" dirty="0" smtClean="0">
                <a:solidFill>
                  <a:srgbClr val="FF0000"/>
                </a:solidFill>
                <a:latin typeface="Times New Roman" panose="02020603050405020304" pitchFamily="18" charset="0"/>
                <a:cs typeface="Times New Roman" panose="02020603050405020304" pitchFamily="18" charset="0"/>
              </a:rPr>
              <a:t> O </a:t>
            </a:r>
            <a:r>
              <a:rPr lang="tr-TR" sz="2400" dirty="0" smtClean="0">
                <a:latin typeface="Times New Roman" panose="02020603050405020304" pitchFamily="18" charset="0"/>
                <a:cs typeface="Times New Roman" panose="02020603050405020304" pitchFamily="18" charset="0"/>
              </a:rPr>
              <a:t>kasaba</a:t>
            </a:r>
          </a:p>
          <a:p>
            <a:pPr marL="0" indent="0" algn="just">
              <a:buNone/>
            </a:pPr>
            <a:r>
              <a:rPr lang="tr-TR" sz="2400" dirty="0" smtClean="0">
                <a:latin typeface="Times New Roman" panose="02020603050405020304" pitchFamily="18" charset="0"/>
                <a:cs typeface="Times New Roman" panose="02020603050405020304" pitchFamily="18" charset="0"/>
              </a:rPr>
              <a:t>Türkçede </a:t>
            </a:r>
            <a:r>
              <a:rPr lang="tr-TR" sz="2400" i="1" dirty="0" smtClean="0">
                <a:latin typeface="Times New Roman" panose="02020603050405020304" pitchFamily="18" charset="0"/>
                <a:cs typeface="Times New Roman" panose="02020603050405020304" pitchFamily="18" charset="0"/>
              </a:rPr>
              <a:t>işaret </a:t>
            </a:r>
            <a:r>
              <a:rPr lang="tr-TR" i="1" dirty="0" smtClean="0">
                <a:latin typeface="Times New Roman" panose="02020603050405020304" pitchFamily="18" charset="0"/>
                <a:cs typeface="Times New Roman" panose="02020603050405020304" pitchFamily="18" charset="0"/>
              </a:rPr>
              <a:t>sözcükleri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demonstratives</a:t>
            </a:r>
            <a:r>
              <a:rPr lang="tr-TR"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belirlilik bildirir.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7333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68718" y="1752600"/>
            <a:ext cx="2806564" cy="4373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66499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smtClean="0">
                <a:latin typeface="Times New Roman" panose="02020603050405020304" pitchFamily="18" charset="0"/>
                <a:cs typeface="Times New Roman" panose="02020603050405020304" pitchFamily="18" charset="0"/>
              </a:rPr>
              <a:t>Kategori (ulam)</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400" i="1" dirty="0">
                <a:latin typeface="Times New Roman" panose="02020603050405020304" pitchFamily="18" charset="0"/>
                <a:cs typeface="Times New Roman" panose="02020603050405020304" pitchFamily="18" charset="0"/>
              </a:rPr>
              <a:t>K</a:t>
            </a:r>
            <a:r>
              <a:rPr lang="tr-TR" sz="2400" i="1" dirty="0" smtClean="0">
                <a:latin typeface="Times New Roman" panose="02020603050405020304" pitchFamily="18" charset="0"/>
                <a:cs typeface="Times New Roman" panose="02020603050405020304" pitchFamily="18" charset="0"/>
              </a:rPr>
              <a:t>ategori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category</a:t>
            </a:r>
            <a:r>
              <a:rPr lang="tr-TR" sz="2400" dirty="0" smtClean="0">
                <a:latin typeface="Times New Roman" panose="02020603050405020304" pitchFamily="18" charset="0"/>
                <a:cs typeface="Times New Roman" panose="02020603050405020304" pitchFamily="18" charset="0"/>
              </a:rPr>
              <a:t>), dil ögelerinin belirli dilbilgisi, anlam ya da işlev ölçütlerine göre oluşturdukları küme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İmer</a:t>
            </a:r>
            <a:r>
              <a:rPr lang="tr-TR" dirty="0" smtClean="0">
                <a:latin typeface="Times New Roman" panose="02020603050405020304" pitchFamily="18" charset="0"/>
                <a:cs typeface="Times New Roman" panose="02020603050405020304" pitchFamily="18" charset="0"/>
              </a:rPr>
              <a:t>, Kocaman ve Özsoy, 2011: 253).</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374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smtClean="0">
                <a:latin typeface="Times New Roman" panose="02020603050405020304" pitchFamily="18" charset="0"/>
                <a:cs typeface="Times New Roman" panose="02020603050405020304" pitchFamily="18" charset="0"/>
              </a:rPr>
              <a:t>SayI</a:t>
            </a:r>
            <a:r>
              <a:rPr lang="tr-TR" sz="2800" dirty="0" smtClean="0">
                <a:latin typeface="Times New Roman" panose="02020603050405020304" pitchFamily="18" charset="0"/>
                <a:cs typeface="Times New Roman" panose="02020603050405020304" pitchFamily="18" charset="0"/>
              </a:rPr>
              <a:t> Kategorisi (NUMBER </a:t>
            </a:r>
            <a:r>
              <a:rPr lang="tr-TR" sz="2800" dirty="0" err="1" smtClean="0">
                <a:latin typeface="Times New Roman" panose="02020603050405020304" pitchFamily="18" charset="0"/>
                <a:cs typeface="Times New Roman" panose="02020603050405020304" pitchFamily="18" charset="0"/>
              </a:rPr>
              <a:t>category</a:t>
            </a:r>
            <a:r>
              <a:rPr lang="tr-TR" sz="2800" dirty="0" smtClean="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Varlıkların niceliğini gösteren dilbilgisi kategorisi.</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Genellikle </a:t>
            </a:r>
            <a:r>
              <a:rPr lang="tr-TR" i="1" dirty="0" smtClean="0">
                <a:latin typeface="Times New Roman" panose="02020603050405020304" pitchFamily="18" charset="0"/>
                <a:cs typeface="Times New Roman" panose="02020603050405020304" pitchFamily="18" charset="0"/>
              </a:rPr>
              <a:t>teklik</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singular</a:t>
            </a:r>
            <a:r>
              <a:rPr lang="tr-TR" dirty="0">
                <a:latin typeface="Times New Roman" panose="02020603050405020304" pitchFamily="18" charset="0"/>
                <a:cs typeface="Times New Roman" panose="02020603050405020304" pitchFamily="18" charset="0"/>
              </a:rPr>
              <a:t>) ve </a:t>
            </a:r>
            <a:r>
              <a:rPr lang="tr-TR" i="1" dirty="0" smtClean="0">
                <a:latin typeface="Times New Roman" panose="02020603050405020304" pitchFamily="18" charset="0"/>
                <a:cs typeface="Times New Roman" panose="02020603050405020304" pitchFamily="18" charset="0"/>
              </a:rPr>
              <a:t>çokluk</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plural</a:t>
            </a:r>
            <a:r>
              <a:rPr lang="tr-TR" dirty="0">
                <a:latin typeface="Times New Roman" panose="02020603050405020304" pitchFamily="18" charset="0"/>
                <a:cs typeface="Times New Roman" panose="02020603050405020304" pitchFamily="18" charset="0"/>
              </a:rPr>
              <a:t>) olarak iki </a:t>
            </a:r>
            <a:r>
              <a:rPr lang="tr-TR" dirty="0" smtClean="0">
                <a:latin typeface="Times New Roman" panose="02020603050405020304" pitchFamily="18" charset="0"/>
                <a:cs typeface="Times New Roman" panose="02020603050405020304" pitchFamily="18" charset="0"/>
              </a:rPr>
              <a:t>alt türe </a:t>
            </a:r>
            <a:r>
              <a:rPr lang="tr-TR" dirty="0">
                <a:latin typeface="Times New Roman" panose="02020603050405020304" pitchFamily="18" charset="0"/>
                <a:cs typeface="Times New Roman" panose="02020603050405020304" pitchFamily="18" charset="0"/>
              </a:rPr>
              <a:t>ayrılır.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66540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3) 	a. Ali </a:t>
            </a:r>
            <a:r>
              <a:rPr lang="tr-TR" dirty="0" smtClean="0">
                <a:solidFill>
                  <a:srgbClr val="FF0000"/>
                </a:solidFill>
                <a:latin typeface="Times New Roman" panose="02020603050405020304" pitchFamily="18" charset="0"/>
                <a:cs typeface="Times New Roman" panose="02020603050405020304" pitchFamily="18" charset="0"/>
              </a:rPr>
              <a:t>üç kilo </a:t>
            </a:r>
            <a:r>
              <a:rPr lang="tr-TR" dirty="0" smtClean="0">
                <a:latin typeface="Times New Roman" panose="02020603050405020304" pitchFamily="18" charset="0"/>
                <a:cs typeface="Times New Roman" panose="02020603050405020304" pitchFamily="18" charset="0"/>
              </a:rPr>
              <a:t>domates aldı.</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Bu zamana kadar Chomsky’nin </a:t>
            </a:r>
            <a:r>
              <a:rPr lang="tr-TR" dirty="0" smtClean="0">
                <a:solidFill>
                  <a:srgbClr val="FF0000"/>
                </a:solidFill>
                <a:latin typeface="Times New Roman" panose="02020603050405020304" pitchFamily="18" charset="0"/>
                <a:cs typeface="Times New Roman" panose="02020603050405020304" pitchFamily="18" charset="0"/>
              </a:rPr>
              <a:t>beş makalesini </a:t>
            </a:r>
            <a:r>
              <a:rPr lang="tr-TR" dirty="0" smtClean="0">
                <a:latin typeface="Times New Roman" panose="02020603050405020304" pitchFamily="18" charset="0"/>
                <a:cs typeface="Times New Roman" panose="02020603050405020304" pitchFamily="18" charset="0"/>
              </a:rPr>
              <a:t>okudum.</a:t>
            </a:r>
          </a:p>
          <a:p>
            <a:pPr marL="114300" indent="0" algn="just">
              <a:buNone/>
            </a:pP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114300" indent="0" algn="just">
              <a:buNone/>
            </a:pPr>
            <a:r>
              <a:rPr lang="tr-TR" dirty="0" smtClean="0">
                <a:latin typeface="Times New Roman" panose="02020603050405020304" pitchFamily="18" charset="0"/>
                <a:cs typeface="Times New Roman" panose="02020603050405020304" pitchFamily="18" charset="0"/>
              </a:rPr>
              <a:t>(3a ve b)</a:t>
            </a:r>
            <a:r>
              <a:rPr lang="tr-TR" dirty="0">
                <a:latin typeface="Times New Roman" panose="02020603050405020304" pitchFamily="18" charset="0"/>
                <a:cs typeface="Times New Roman" panose="02020603050405020304" pitchFamily="18" charset="0"/>
              </a:rPr>
              <a:t>’de </a:t>
            </a:r>
            <a:r>
              <a:rPr lang="tr-TR" dirty="0" smtClean="0">
                <a:latin typeface="Times New Roman" panose="02020603050405020304" pitchFamily="18" charset="0"/>
                <a:cs typeface="Times New Roman" panose="02020603050405020304" pitchFamily="18" charset="0"/>
              </a:rPr>
              <a:t>‘üç, beş’ sayıları niteledikleri adların nicelik bakımından birden fazla olduğunu belirtir. Ancak, bu nicelik </a:t>
            </a:r>
            <a:r>
              <a:rPr lang="tr-TR" dirty="0" err="1" smtClean="0">
                <a:latin typeface="Times New Roman" panose="02020603050405020304" pitchFamily="18" charset="0"/>
                <a:cs typeface="Times New Roman" panose="02020603050405020304" pitchFamily="18" charset="0"/>
              </a:rPr>
              <a:t>dilbilgisel</a:t>
            </a:r>
            <a:r>
              <a:rPr lang="tr-TR" dirty="0" smtClean="0">
                <a:latin typeface="Times New Roman" panose="02020603050405020304" pitchFamily="18" charset="0"/>
                <a:cs typeface="Times New Roman" panose="02020603050405020304" pitchFamily="18" charset="0"/>
              </a:rPr>
              <a:t> değil </a:t>
            </a:r>
            <a:r>
              <a:rPr lang="tr-TR" dirty="0" err="1" smtClean="0">
                <a:latin typeface="Times New Roman" panose="02020603050405020304" pitchFamily="18" charset="0"/>
                <a:cs typeface="Times New Roman" panose="02020603050405020304" pitchFamily="18" charset="0"/>
              </a:rPr>
              <a:t>sözlükseldir</a:t>
            </a:r>
            <a:r>
              <a:rPr lang="tr-TR" dirty="0" smtClean="0">
                <a:latin typeface="Times New Roman" panose="02020603050405020304" pitchFamily="18" charset="0"/>
                <a:cs typeface="Times New Roman" panose="02020603050405020304" pitchFamily="18" charset="0"/>
              </a:rPr>
              <a:t>. Bundan </a:t>
            </a:r>
            <a:r>
              <a:rPr lang="tr-TR" dirty="0">
                <a:latin typeface="Times New Roman" panose="02020603050405020304" pitchFamily="18" charset="0"/>
                <a:cs typeface="Times New Roman" panose="02020603050405020304" pitchFamily="18" charset="0"/>
              </a:rPr>
              <a:t>dolayı (3a ve b)</a:t>
            </a:r>
            <a:r>
              <a:rPr lang="tr-TR" dirty="0" smtClean="0">
                <a:latin typeface="Times New Roman" panose="02020603050405020304" pitchFamily="18" charset="0"/>
                <a:cs typeface="Times New Roman" panose="02020603050405020304" pitchFamily="18" charset="0"/>
              </a:rPr>
              <a:t>’deki yapılar, </a:t>
            </a:r>
            <a:r>
              <a:rPr lang="tr-TR" dirty="0" err="1" smtClean="0">
                <a:latin typeface="Times New Roman" panose="02020603050405020304" pitchFamily="18" charset="0"/>
                <a:cs typeface="Times New Roman" panose="02020603050405020304" pitchFamily="18" charset="0"/>
              </a:rPr>
              <a:t>dilbilgisel</a:t>
            </a:r>
            <a:r>
              <a:rPr lang="tr-TR" dirty="0" smtClean="0">
                <a:latin typeface="Times New Roman" panose="02020603050405020304" pitchFamily="18" charset="0"/>
                <a:cs typeface="Times New Roman" panose="02020603050405020304" pitchFamily="18" charset="0"/>
              </a:rPr>
              <a:t> biçimlenmenin </a:t>
            </a:r>
            <a:r>
              <a:rPr lang="tr-TR" dirty="0">
                <a:latin typeface="Times New Roman" panose="02020603050405020304" pitchFamily="18" charset="0"/>
                <a:cs typeface="Times New Roman" panose="02020603050405020304" pitchFamily="18" charset="0"/>
              </a:rPr>
              <a:t>tamamen </a:t>
            </a:r>
            <a:r>
              <a:rPr lang="tr-TR" dirty="0" smtClean="0">
                <a:latin typeface="Times New Roman" panose="02020603050405020304" pitchFamily="18" charset="0"/>
                <a:cs typeface="Times New Roman" panose="02020603050405020304" pitchFamily="18" charset="0"/>
              </a:rPr>
              <a:t>dışında bir durumdur.</a:t>
            </a:r>
            <a:endParaRPr lang="tr-TR" dirty="0" smtClean="0"/>
          </a:p>
          <a:p>
            <a:pPr marL="114300" indent="0">
              <a:buNone/>
            </a:pPr>
            <a:endParaRPr lang="tr-TR" dirty="0"/>
          </a:p>
        </p:txBody>
      </p:sp>
    </p:spTree>
    <p:extLst>
      <p:ext uri="{BB962C8B-B14F-4D97-AF65-F5344CB8AC3E}">
        <p14:creationId xmlns:p14="http://schemas.microsoft.com/office/powerpoint/2010/main" val="2001424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Çokluk sözcük tekrarıyla da karşılanabilir.</a:t>
            </a:r>
          </a:p>
          <a:p>
            <a:pPr marL="114300" indent="0">
              <a:buNone/>
            </a:pPr>
            <a:r>
              <a:rPr lang="tr-TR" dirty="0" smtClean="0">
                <a:latin typeface="Times New Roman" panose="02020603050405020304" pitchFamily="18" charset="0"/>
                <a:cs typeface="Times New Roman" panose="02020603050405020304" pitchFamily="18" charset="0"/>
              </a:rPr>
              <a:t>(4) 	a. </a:t>
            </a:r>
            <a:r>
              <a:rPr lang="tr-TR" dirty="0" smtClean="0">
                <a:solidFill>
                  <a:srgbClr val="FF0000"/>
                </a:solidFill>
                <a:latin typeface="Times New Roman" panose="02020603050405020304" pitchFamily="18" charset="0"/>
                <a:cs typeface="Times New Roman" panose="02020603050405020304" pitchFamily="18" charset="0"/>
              </a:rPr>
              <a:t>kapı </a:t>
            </a:r>
            <a:r>
              <a:rPr lang="tr-TR" dirty="0" err="1" smtClean="0">
                <a:solidFill>
                  <a:srgbClr val="FF0000"/>
                </a:solidFill>
                <a:latin typeface="Times New Roman" panose="02020603050405020304" pitchFamily="18" charset="0"/>
                <a:cs typeface="Times New Roman" panose="02020603050405020304" pitchFamily="18" charset="0"/>
              </a:rPr>
              <a:t>kapı</a:t>
            </a:r>
            <a:r>
              <a:rPr lang="tr-TR" dirty="0" smtClean="0">
                <a:solidFill>
                  <a:srgbClr val="FF0000"/>
                </a:solidFill>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dolaşmak</a:t>
            </a:r>
          </a:p>
          <a:p>
            <a:pPr marL="114300" indent="0">
              <a:buNone/>
            </a:pPr>
            <a:r>
              <a:rPr lang="tr-TR" dirty="0" smtClean="0">
                <a:latin typeface="Times New Roman" panose="02020603050405020304" pitchFamily="18" charset="0"/>
                <a:cs typeface="Times New Roman" panose="02020603050405020304" pitchFamily="18" charset="0"/>
              </a:rPr>
              <a:t>	b. </a:t>
            </a:r>
            <a:r>
              <a:rPr lang="tr-TR" dirty="0" smtClean="0">
                <a:solidFill>
                  <a:srgbClr val="FF0000"/>
                </a:solidFill>
                <a:latin typeface="Times New Roman" panose="02020603050405020304" pitchFamily="18" charset="0"/>
                <a:cs typeface="Times New Roman" panose="02020603050405020304" pitchFamily="18" charset="0"/>
              </a:rPr>
              <a:t>ev ev </a:t>
            </a:r>
            <a:r>
              <a:rPr lang="tr-TR" dirty="0" smtClean="0">
                <a:latin typeface="Times New Roman" panose="02020603050405020304" pitchFamily="18" charset="0"/>
                <a:cs typeface="Times New Roman" panose="02020603050405020304" pitchFamily="18" charset="0"/>
              </a:rPr>
              <a:t>aramak</a:t>
            </a:r>
          </a:p>
          <a:p>
            <a:pPr marL="114300" indent="0">
              <a:buNone/>
            </a:pPr>
            <a:r>
              <a:rPr lang="tr-TR" dirty="0" smtClean="0">
                <a:latin typeface="Times New Roman" panose="02020603050405020304" pitchFamily="18" charset="0"/>
                <a:cs typeface="Times New Roman" panose="02020603050405020304" pitchFamily="18" charset="0"/>
              </a:rPr>
              <a:t>	c. </a:t>
            </a:r>
            <a:r>
              <a:rPr lang="tr-TR" dirty="0" smtClean="0">
                <a:solidFill>
                  <a:srgbClr val="FF0000"/>
                </a:solidFill>
                <a:latin typeface="Times New Roman" panose="02020603050405020304" pitchFamily="18" charset="0"/>
                <a:cs typeface="Times New Roman" panose="02020603050405020304" pitchFamily="18" charset="0"/>
              </a:rPr>
              <a:t>sokak </a:t>
            </a:r>
            <a:r>
              <a:rPr lang="tr-TR" dirty="0" err="1" smtClean="0">
                <a:solidFill>
                  <a:srgbClr val="FF0000"/>
                </a:solidFill>
                <a:latin typeface="Times New Roman" panose="02020603050405020304" pitchFamily="18" charset="0"/>
                <a:cs typeface="Times New Roman" panose="02020603050405020304" pitchFamily="18" charset="0"/>
              </a:rPr>
              <a:t>sokak</a:t>
            </a:r>
            <a:r>
              <a:rPr lang="tr-TR" dirty="0" smtClean="0">
                <a:solidFill>
                  <a:srgbClr val="FF0000"/>
                </a:solidFill>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gezmek</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8091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Türkçede çokluk sözdizimsel ögelerle de karşılanabilir.</a:t>
            </a:r>
          </a:p>
          <a:p>
            <a:r>
              <a:rPr lang="tr-TR" dirty="0" smtClean="0">
                <a:latin typeface="Times New Roman" panose="02020603050405020304" pitchFamily="18" charset="0"/>
                <a:cs typeface="Times New Roman" panose="02020603050405020304" pitchFamily="18" charset="0"/>
              </a:rPr>
              <a:t>(5)	a. </a:t>
            </a:r>
            <a:r>
              <a:rPr lang="tr-TR" dirty="0" smtClean="0">
                <a:solidFill>
                  <a:srgbClr val="FF0000"/>
                </a:solidFill>
                <a:latin typeface="Times New Roman" panose="02020603050405020304" pitchFamily="18" charset="0"/>
                <a:cs typeface="Times New Roman" panose="02020603050405020304" pitchFamily="18" charset="0"/>
              </a:rPr>
              <a:t>birkaç </a:t>
            </a:r>
            <a:r>
              <a:rPr lang="tr-TR" dirty="0" smtClean="0">
                <a:latin typeface="Times New Roman" panose="02020603050405020304" pitchFamily="18" charset="0"/>
                <a:cs typeface="Times New Roman" panose="02020603050405020304" pitchFamily="18" charset="0"/>
              </a:rPr>
              <a:t>sokak</a:t>
            </a:r>
          </a:p>
          <a:p>
            <a:pPr marL="11430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a:t>
            </a:r>
            <a:r>
              <a:rPr lang="tr-TR" dirty="0">
                <a:solidFill>
                  <a:srgbClr val="FF0000"/>
                </a:solidFill>
                <a:latin typeface="Times New Roman" panose="02020603050405020304" pitchFamily="18" charset="0"/>
                <a:cs typeface="Times New Roman" panose="02020603050405020304" pitchFamily="18" charset="0"/>
              </a:rPr>
              <a:t>b</a:t>
            </a:r>
            <a:r>
              <a:rPr lang="tr-TR" dirty="0" smtClean="0">
                <a:solidFill>
                  <a:srgbClr val="FF0000"/>
                </a:solidFill>
                <a:latin typeface="Times New Roman" panose="02020603050405020304" pitchFamily="18" charset="0"/>
                <a:cs typeface="Times New Roman" panose="02020603050405020304" pitchFamily="18" charset="0"/>
              </a:rPr>
              <a:t>irçok</a:t>
            </a:r>
            <a:r>
              <a:rPr lang="tr-TR" dirty="0" smtClean="0">
                <a:latin typeface="Times New Roman" panose="02020603050405020304" pitchFamily="18" charset="0"/>
                <a:cs typeface="Times New Roman" panose="02020603050405020304" pitchFamily="18" charset="0"/>
              </a:rPr>
              <a:t> kişi  </a:t>
            </a:r>
          </a:p>
          <a:p>
            <a:pPr marL="114300" indent="0">
              <a:buNone/>
            </a:pPr>
            <a:r>
              <a:rPr lang="tr-TR" dirty="0"/>
              <a:t>	</a:t>
            </a:r>
          </a:p>
        </p:txBody>
      </p:sp>
    </p:spTree>
    <p:extLst>
      <p:ext uri="{BB962C8B-B14F-4D97-AF65-F5344CB8AC3E}">
        <p14:creationId xmlns:p14="http://schemas.microsoft.com/office/powerpoint/2010/main" val="4082205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normAutofit/>
          </a:bodyPr>
          <a:lstStyle/>
          <a:p>
            <a:pPr algn="just"/>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Sayı kategorisi, </a:t>
            </a:r>
            <a:r>
              <a:rPr lang="tr-TR" dirty="0" err="1">
                <a:solidFill>
                  <a:schemeClr val="tx1">
                    <a:lumMod val="65000"/>
                    <a:lumOff val="35000"/>
                  </a:schemeClr>
                </a:solidFill>
                <a:latin typeface="Times New Roman" panose="02020603050405020304" pitchFamily="18" charset="0"/>
                <a:cs typeface="Times New Roman" panose="02020603050405020304" pitchFamily="18" charset="0"/>
              </a:rPr>
              <a:t>sözlüksel</a:t>
            </a:r>
            <a:r>
              <a:rPr lang="tr-TR" dirty="0">
                <a:solidFill>
                  <a:schemeClr val="tx1">
                    <a:lumMod val="65000"/>
                    <a:lumOff val="35000"/>
                  </a:schemeClr>
                </a:solidFill>
                <a:latin typeface="Times New Roman" panose="02020603050405020304" pitchFamily="18" charset="0"/>
                <a:cs typeface="Times New Roman" panose="02020603050405020304" pitchFamily="18" charset="0"/>
              </a:rPr>
              <a:t> olarak yansıtılan </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ögeleri içermemektedir</a:t>
            </a:r>
            <a:r>
              <a:rPr lang="tr-TR" dirty="0">
                <a:solidFill>
                  <a:schemeClr val="tx1">
                    <a:lumMod val="65000"/>
                    <a:lumOff val="35000"/>
                  </a:schemeClr>
                </a:solidFill>
                <a:latin typeface="Times New Roman" panose="02020603050405020304" pitchFamily="18" charset="0"/>
                <a:cs typeface="Times New Roman" panose="02020603050405020304" pitchFamily="18" charset="0"/>
              </a:rPr>
              <a:t>. </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Bir yapının </a:t>
            </a:r>
            <a:r>
              <a:rPr lang="tr-TR" dirty="0">
                <a:solidFill>
                  <a:schemeClr val="tx1">
                    <a:lumMod val="65000"/>
                    <a:lumOff val="35000"/>
                  </a:schemeClr>
                </a:solidFill>
                <a:latin typeface="Times New Roman" panose="02020603050405020304" pitchFamily="18" charset="0"/>
                <a:cs typeface="Times New Roman" panose="02020603050405020304" pitchFamily="18" charset="0"/>
              </a:rPr>
              <a:t>sayı kategorisi olarak </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değerlendirilebilmesi için  </a:t>
            </a:r>
            <a:r>
              <a:rPr lang="tr-TR" dirty="0" err="1" smtClean="0">
                <a:solidFill>
                  <a:schemeClr val="tx1">
                    <a:lumMod val="65000"/>
                    <a:lumOff val="35000"/>
                  </a:schemeClr>
                </a:solidFill>
                <a:latin typeface="Times New Roman" panose="02020603050405020304" pitchFamily="18" charset="0"/>
                <a:cs typeface="Times New Roman" panose="02020603050405020304" pitchFamily="18" charset="0"/>
              </a:rPr>
              <a:t>dilbilgisel</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 araçlarla işaretlenmiş (biçimsel veya soyut) olması gerekir.</a:t>
            </a:r>
          </a:p>
          <a:p>
            <a:pPr algn="just"/>
            <a:r>
              <a:rPr lang="tr-TR" dirty="0" smtClean="0">
                <a:latin typeface="Times New Roman" panose="02020603050405020304" pitchFamily="18" charset="0"/>
                <a:cs typeface="Times New Roman" panose="02020603050405020304" pitchFamily="18" charset="0"/>
              </a:rPr>
              <a:t> (6) a</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 Ayşe, </a:t>
            </a:r>
            <a:r>
              <a:rPr lang="tr-TR" dirty="0" smtClean="0">
                <a:solidFill>
                  <a:srgbClr val="FF0000"/>
                </a:solidFill>
                <a:latin typeface="Times New Roman" panose="02020603050405020304" pitchFamily="18" charset="0"/>
                <a:cs typeface="Times New Roman" panose="02020603050405020304" pitchFamily="18" charset="0"/>
              </a:rPr>
              <a:t>kalemlerini </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hızlıca topladı. </a:t>
            </a:r>
          </a:p>
          <a:p>
            <a:pPr marL="114300" indent="0" algn="just">
              <a:buNone/>
            </a:pPr>
            <a:r>
              <a:rPr lang="tr-TR" dirty="0" smtClean="0">
                <a:latin typeface="Times New Roman" panose="02020603050405020304" pitchFamily="18" charset="0"/>
                <a:cs typeface="Times New Roman" panose="02020603050405020304" pitchFamily="18" charset="0"/>
              </a:rPr>
              <a:t>	</a:t>
            </a:r>
            <a:r>
              <a:rPr lang="tr-TR" dirty="0">
                <a:solidFill>
                  <a:schemeClr val="tx1">
                    <a:lumMod val="65000"/>
                    <a:lumOff val="35000"/>
                  </a:schemeClr>
                </a:solidFill>
                <a:latin typeface="Times New Roman" panose="02020603050405020304" pitchFamily="18" charset="0"/>
                <a:cs typeface="Times New Roman" panose="02020603050405020304" pitchFamily="18" charset="0"/>
              </a:rPr>
              <a:t>-</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Toplanılan kalem</a:t>
            </a:r>
          </a:p>
          <a:p>
            <a:pPr marL="114300" indent="0" algn="just">
              <a:buNone/>
            </a:pPr>
            <a:r>
              <a:rPr lang="tr-TR" dirty="0">
                <a:solidFill>
                  <a:schemeClr val="tx1">
                    <a:lumMod val="65000"/>
                    <a:lumOff val="35000"/>
                  </a:schemeClr>
                </a:solidFill>
                <a:latin typeface="Times New Roman" panose="02020603050405020304" pitchFamily="18" charset="0"/>
                <a:cs typeface="Times New Roman" panose="02020603050405020304" pitchFamily="18" charset="0"/>
              </a:rPr>
              <a:t>	</a:t>
            </a:r>
            <a:r>
              <a:rPr lang="tr-TR" dirty="0">
                <a:solidFill>
                  <a:schemeClr val="tx1">
                    <a:lumMod val="65000"/>
                    <a:lumOff val="35000"/>
                  </a:schemeClr>
                </a:solidFill>
                <a:latin typeface="Times New Roman" panose="02020603050405020304" pitchFamily="18" charset="0"/>
                <a:cs typeface="Times New Roman" panose="02020603050405020304" pitchFamily="18" charset="0"/>
              </a:rPr>
              <a:t>-</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 </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Toplanılan kalemlerin sayısı (+</a:t>
            </a:r>
            <a:r>
              <a:rPr lang="tr-TR" dirty="0" err="1" smtClean="0">
                <a:solidFill>
                  <a:schemeClr val="tx1">
                    <a:lumMod val="65000"/>
                    <a:lumOff val="35000"/>
                  </a:schemeClr>
                </a:solidFill>
                <a:latin typeface="Times New Roman" panose="02020603050405020304" pitchFamily="18" charset="0"/>
                <a:cs typeface="Times New Roman" panose="02020603050405020304" pitchFamily="18" charset="0"/>
              </a:rPr>
              <a:t>lAr</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a:t>
            </a:r>
          </a:p>
          <a:p>
            <a:pPr algn="just"/>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6)’da </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çokluk, </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bağımlı </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biçimbirimle (+</a:t>
            </a:r>
            <a:r>
              <a:rPr lang="tr-TR" dirty="0" err="1" smtClean="0">
                <a:solidFill>
                  <a:schemeClr val="tx1">
                    <a:lumMod val="65000"/>
                    <a:lumOff val="35000"/>
                  </a:schemeClr>
                </a:solidFill>
                <a:latin typeface="Times New Roman" panose="02020603050405020304" pitchFamily="18" charset="0"/>
                <a:cs typeface="Times New Roman" panose="02020603050405020304" pitchFamily="18" charset="0"/>
              </a:rPr>
              <a:t>lAr</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 sunulduğu için sayı kategorisinin görünümü </a:t>
            </a:r>
            <a:r>
              <a:rPr lang="tr-TR" dirty="0" err="1" smtClean="0">
                <a:solidFill>
                  <a:schemeClr val="tx1">
                    <a:lumMod val="65000"/>
                    <a:lumOff val="35000"/>
                  </a:schemeClr>
                </a:solidFill>
                <a:latin typeface="Times New Roman" panose="02020603050405020304" pitchFamily="18" charset="0"/>
                <a:cs typeface="Times New Roman" panose="02020603050405020304" pitchFamily="18" charset="0"/>
              </a:rPr>
              <a:t>dilbilgiseldir</a:t>
            </a:r>
            <a:r>
              <a:rPr lang="tr-TR" dirty="0" smtClean="0">
                <a:solidFill>
                  <a:schemeClr val="tx1">
                    <a:lumMod val="65000"/>
                    <a:lumOff val="35000"/>
                  </a:schemeClr>
                </a:solidFill>
                <a:latin typeface="Times New Roman" panose="02020603050405020304" pitchFamily="18" charset="0"/>
                <a:cs typeface="Times New Roman" panose="02020603050405020304" pitchFamily="18" charset="0"/>
              </a:rPr>
              <a:t>.</a:t>
            </a:r>
            <a:endParaRPr lang="tr-TR" dirty="0">
              <a:solidFill>
                <a:schemeClr val="tx1">
                  <a:lumMod val="65000"/>
                  <a:lumOff val="35000"/>
                </a:schemeClr>
              </a:solidFill>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193903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cs typeface="Times New Roman" panose="02020603050405020304" pitchFamily="18" charset="0"/>
              </a:rPr>
              <a:t>Sayı, temelde adlar ve eylemler üzerinde görülen </a:t>
            </a:r>
            <a:r>
              <a:rPr lang="tr-TR" dirty="0" err="1" smtClean="0">
                <a:latin typeface="Times New Roman" panose="02020603050405020304" pitchFamily="18" charset="0"/>
                <a:cs typeface="Times New Roman" panose="02020603050405020304" pitchFamily="18" charset="0"/>
              </a:rPr>
              <a:t>dilbilgisel</a:t>
            </a:r>
            <a:r>
              <a:rPr lang="tr-TR" dirty="0" smtClean="0">
                <a:latin typeface="Times New Roman" panose="02020603050405020304" pitchFamily="18" charset="0"/>
                <a:cs typeface="Times New Roman" panose="02020603050405020304" pitchFamily="18" charset="0"/>
              </a:rPr>
              <a:t> bir kategoridir.</a:t>
            </a:r>
          </a:p>
          <a:p>
            <a:r>
              <a:rPr lang="tr-TR" dirty="0" smtClean="0">
                <a:latin typeface="Times New Roman" panose="02020603050405020304" pitchFamily="18" charset="0"/>
                <a:cs typeface="Times New Roman" panose="02020603050405020304" pitchFamily="18" charset="0"/>
              </a:rPr>
              <a:t>Sayı kategorisi, genel olarak </a:t>
            </a:r>
            <a:r>
              <a:rPr lang="tr-TR" i="1" dirty="0" smtClean="0">
                <a:latin typeface="Times New Roman" panose="02020603050405020304" pitchFamily="18" charset="0"/>
                <a:cs typeface="Times New Roman" panose="02020603050405020304" pitchFamily="18" charset="0"/>
              </a:rPr>
              <a:t>teklik</a:t>
            </a:r>
            <a:r>
              <a:rPr lang="tr-TR" dirty="0" smtClean="0">
                <a:latin typeface="Times New Roman" panose="02020603050405020304" pitchFamily="18" charset="0"/>
                <a:cs typeface="Times New Roman" panose="02020603050405020304" pitchFamily="18" charset="0"/>
              </a:rPr>
              <a:t> ve </a:t>
            </a:r>
            <a:r>
              <a:rPr lang="tr-TR" i="1" dirty="0" smtClean="0">
                <a:latin typeface="Times New Roman" panose="02020603050405020304" pitchFamily="18" charset="0"/>
                <a:cs typeface="Times New Roman" panose="02020603050405020304" pitchFamily="18" charset="0"/>
              </a:rPr>
              <a:t>çokluk</a:t>
            </a:r>
            <a:r>
              <a:rPr lang="tr-TR" dirty="0" smtClean="0">
                <a:latin typeface="Times New Roman" panose="02020603050405020304" pitchFamily="18" charset="0"/>
                <a:cs typeface="Times New Roman" panose="02020603050405020304" pitchFamily="18" charset="0"/>
              </a:rPr>
              <a:t> olarak iki gruba ayrılmasına rağmen Arapça, İbranice, Sanskritçe gibi dillerde </a:t>
            </a:r>
            <a:r>
              <a:rPr lang="tr-TR" i="1" dirty="0" smtClean="0">
                <a:latin typeface="Times New Roman" panose="02020603050405020304" pitchFamily="18" charset="0"/>
                <a:cs typeface="Times New Roman" panose="02020603050405020304" pitchFamily="18" charset="0"/>
              </a:rPr>
              <a:t>ikil</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dual</a:t>
            </a:r>
            <a:r>
              <a:rPr lang="tr-TR" dirty="0" smtClean="0">
                <a:latin typeface="Times New Roman" panose="02020603050405020304" pitchFamily="18" charset="0"/>
                <a:cs typeface="Times New Roman" panose="02020603050405020304" pitchFamily="18" charset="0"/>
              </a:rPr>
              <a:t>) denilen ve iki adet olmayı gösteren bir alt kategoriyi de içerir (Uzun, 2004: 119).</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6745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lstStyle/>
          <a:p>
            <a:r>
              <a:rPr lang="tr-TR" dirty="0" smtClean="0"/>
              <a:t>(</a:t>
            </a:r>
            <a:r>
              <a:rPr lang="tr-TR" dirty="0" smtClean="0">
                <a:latin typeface="Times New Roman" panose="02020603050405020304" pitchFamily="18" charset="0"/>
                <a:cs typeface="Times New Roman" panose="02020603050405020304" pitchFamily="18" charset="0"/>
              </a:rPr>
              <a:t>7)	a.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book</a:t>
            </a:r>
            <a:r>
              <a:rPr lang="tr-TR" dirty="0" smtClean="0">
                <a:latin typeface="Times New Roman" panose="02020603050405020304" pitchFamily="18" charset="0"/>
                <a:cs typeface="Times New Roman" panose="02020603050405020304" pitchFamily="18" charset="0"/>
              </a:rPr>
              <a:t> → Teklik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ngilizce)</a:t>
            </a:r>
          </a:p>
          <a:p>
            <a:pPr marL="11430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a:t>
            </a:r>
            <a:r>
              <a:rPr lang="tr-TR" dirty="0" err="1">
                <a:latin typeface="Times New Roman" panose="02020603050405020304" pitchFamily="18" charset="0"/>
                <a:cs typeface="Times New Roman" panose="02020603050405020304" pitchFamily="18" charset="0"/>
              </a:rPr>
              <a:t>t</a:t>
            </a:r>
            <a:r>
              <a:rPr lang="tr-TR" dirty="0" err="1" smtClean="0">
                <a:latin typeface="Times New Roman" panose="02020603050405020304" pitchFamily="18" charset="0"/>
                <a:cs typeface="Times New Roman" panose="02020603050405020304" pitchFamily="18" charset="0"/>
              </a:rPr>
              <a: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book</a:t>
            </a:r>
            <a:r>
              <a:rPr lang="tr-TR" dirty="0" smtClean="0">
                <a:latin typeface="Times New Roman" panose="02020603050405020304" pitchFamily="18" charset="0"/>
                <a:cs typeface="Times New Roman" panose="02020603050405020304" pitchFamily="18" charset="0"/>
              </a:rPr>
              <a:t> + s→ </a:t>
            </a:r>
            <a:r>
              <a:rPr lang="tr-TR" dirty="0">
                <a:latin typeface="Times New Roman" panose="02020603050405020304" pitchFamily="18" charset="0"/>
                <a:cs typeface="Times New Roman" panose="02020603050405020304" pitchFamily="18" charset="0"/>
              </a:rPr>
              <a:t>Çokluk	(İngilizce</a:t>
            </a:r>
            <a:r>
              <a:rPr lang="tr-TR" dirty="0" smtClean="0">
                <a:latin typeface="Times New Roman" panose="02020603050405020304" pitchFamily="18" charset="0"/>
                <a:cs typeface="Times New Roman" panose="02020603050405020304" pitchFamily="18" charset="0"/>
              </a:rPr>
              <a:t>)</a:t>
            </a:r>
          </a:p>
          <a:p>
            <a:pPr marL="11430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 kalem-ân</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İkil 		(Arapça)</a:t>
            </a:r>
          </a:p>
          <a:p>
            <a:pPr marL="11430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627183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p>
        </p:txBody>
      </p:sp>
      <p:sp>
        <p:nvSpPr>
          <p:cNvPr id="3" name="İçerik Yer Tutucusu 2"/>
          <p:cNvSpPr>
            <a:spLocks noGrp="1"/>
          </p:cNvSpPr>
          <p:nvPr>
            <p:ph idx="1"/>
          </p:nvPr>
        </p:nvSpPr>
        <p:spPr/>
        <p:txBody>
          <a:bodyPr/>
          <a:lstStyle/>
          <a:p>
            <a:pPr algn="just"/>
            <a:r>
              <a:rPr lang="tr-TR" dirty="0" err="1" smtClean="0">
                <a:latin typeface="Times New Roman" panose="02020603050405020304" pitchFamily="18" charset="0"/>
                <a:cs typeface="Times New Roman" panose="02020603050405020304" pitchFamily="18" charset="0"/>
              </a:rPr>
              <a:t>Sözlüksel</a:t>
            </a:r>
            <a:r>
              <a:rPr lang="tr-TR" dirty="0" smtClean="0">
                <a:latin typeface="Times New Roman" panose="02020603050405020304" pitchFamily="18" charset="0"/>
                <a:cs typeface="Times New Roman" panose="02020603050405020304" pitchFamily="18" charset="0"/>
              </a:rPr>
              <a:t> sayının bazen içsel olarak bulunduğu söylenebilir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(Uzun, 2004: 126)</a:t>
            </a:r>
          </a:p>
          <a:p>
            <a:pPr algn="just"/>
            <a:r>
              <a:rPr lang="tr-TR" dirty="0" smtClean="0">
                <a:latin typeface="Times New Roman" panose="02020603050405020304" pitchFamily="18" charset="0"/>
                <a:cs typeface="Times New Roman" panose="02020603050405020304" pitchFamily="18" charset="0"/>
              </a:rPr>
              <a:t> (8)	a. ordu</a:t>
            </a:r>
            <a:endParaRPr lang="tr-TR" dirty="0">
              <a:latin typeface="Times New Roman" panose="02020603050405020304" pitchFamily="18" charset="0"/>
              <a:cs typeface="Times New Roman" panose="02020603050405020304" pitchFamily="18" charset="0"/>
            </a:endParaRPr>
          </a:p>
          <a:p>
            <a:pPr marL="114300" indent="0" algn="just">
              <a:buNone/>
            </a:pPr>
            <a:r>
              <a:rPr lang="tr-TR" dirty="0" smtClean="0">
                <a:latin typeface="Times New Roman" panose="02020603050405020304" pitchFamily="18" charset="0"/>
                <a:cs typeface="Times New Roman" panose="02020603050405020304" pitchFamily="18" charset="0"/>
              </a:rPr>
              <a:t>	b. sürü</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 küme</a:t>
            </a:r>
          </a:p>
          <a:p>
            <a:pPr marL="114300" indent="0" algn="just">
              <a:buNone/>
            </a:pPr>
            <a:r>
              <a:rPr lang="tr-TR" dirty="0" smtClean="0">
                <a:latin typeface="Times New Roman" panose="02020603050405020304" pitchFamily="18" charset="0"/>
                <a:cs typeface="Times New Roman" panose="02020603050405020304" pitchFamily="18" charset="0"/>
              </a:rPr>
              <a:t>Ama (8a, b ve c) </a:t>
            </a:r>
            <a:r>
              <a:rPr lang="tr-TR" dirty="0" err="1" smtClean="0">
                <a:latin typeface="Times New Roman" panose="02020603050405020304" pitchFamily="18" charset="0"/>
                <a:cs typeface="Times New Roman" panose="02020603050405020304" pitchFamily="18" charset="0"/>
              </a:rPr>
              <a:t>dilbilgisel</a:t>
            </a:r>
            <a:r>
              <a:rPr lang="tr-TR" dirty="0" smtClean="0">
                <a:latin typeface="Times New Roman" panose="02020603050405020304" pitchFamily="18" charset="0"/>
                <a:cs typeface="Times New Roman" panose="02020603050405020304" pitchFamily="18" charset="0"/>
              </a:rPr>
              <a:t> değildir eğer bunlar </a:t>
            </a:r>
            <a:r>
              <a:rPr lang="tr-TR" dirty="0" err="1" smtClean="0">
                <a:latin typeface="Times New Roman" panose="02020603050405020304" pitchFamily="18" charset="0"/>
                <a:cs typeface="Times New Roman" panose="02020603050405020304" pitchFamily="18" charset="0"/>
              </a:rPr>
              <a:t>dilbilgisel</a:t>
            </a:r>
            <a:r>
              <a:rPr lang="tr-TR" dirty="0" smtClean="0">
                <a:latin typeface="Times New Roman" panose="02020603050405020304" pitchFamily="18" charset="0"/>
                <a:cs typeface="Times New Roman" panose="02020603050405020304" pitchFamily="18" charset="0"/>
              </a:rPr>
              <a:t> çokluk olsaydı (8)’deki örüntüyü paylaşırlardı.</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(9)	a.* Ordu sefere çıktılar.</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Ordular </a:t>
            </a:r>
            <a:r>
              <a:rPr lang="tr-TR" dirty="0">
                <a:latin typeface="Times New Roman" panose="02020603050405020304" pitchFamily="18" charset="0"/>
                <a:cs typeface="Times New Roman" panose="02020603050405020304" pitchFamily="18" charset="0"/>
              </a:rPr>
              <a:t>sefere çıktılar.</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88798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Diller tipolojilerine göre </a:t>
            </a:r>
            <a:r>
              <a:rPr lang="tr-TR" dirty="0" err="1" smtClean="0">
                <a:latin typeface="Times New Roman" panose="02020603050405020304" pitchFamily="18" charset="0"/>
                <a:cs typeface="Times New Roman" panose="02020603050405020304" pitchFamily="18" charset="0"/>
              </a:rPr>
              <a:t>dilbilgisel</a:t>
            </a:r>
            <a:r>
              <a:rPr lang="tr-TR" dirty="0" smtClean="0">
                <a:latin typeface="Times New Roman" panose="02020603050405020304" pitchFamily="18" charset="0"/>
                <a:cs typeface="Times New Roman" panose="02020603050405020304" pitchFamily="18" charset="0"/>
              </a:rPr>
              <a:t>  çokluğu farklı şekilde gerçekleştirmektedir.</a:t>
            </a:r>
          </a:p>
          <a:p>
            <a:pPr algn="just"/>
            <a:r>
              <a:rPr lang="tr-TR" dirty="0" smtClean="0">
                <a:latin typeface="Times New Roman" panose="02020603050405020304" pitchFamily="18" charset="0"/>
                <a:cs typeface="Times New Roman" panose="02020603050405020304" pitchFamily="18" charset="0"/>
              </a:rPr>
              <a:t>(10) Arapça</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 </a:t>
            </a:r>
            <a:r>
              <a:rPr lang="tr-TR" dirty="0" err="1" smtClean="0">
                <a:latin typeface="Times New Roman" panose="02020603050405020304" pitchFamily="18" charset="0"/>
                <a:cs typeface="Times New Roman" panose="02020603050405020304" pitchFamily="18" charset="0"/>
              </a:rPr>
              <a:t>garîb</a:t>
            </a:r>
            <a:r>
              <a:rPr lang="tr-TR" dirty="0" smtClean="0">
                <a:latin typeface="Times New Roman" panose="02020603050405020304" pitchFamily="18" charset="0"/>
                <a:cs typeface="Times New Roman" panose="02020603050405020304" pitchFamily="18" charset="0"/>
              </a:rPr>
              <a:t>		(teklik)</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a:t>
            </a:r>
            <a:r>
              <a:rPr lang="tr-TR" dirty="0" err="1" smtClean="0">
                <a:latin typeface="Times New Roman" panose="02020603050405020304" pitchFamily="18" charset="0"/>
                <a:cs typeface="Times New Roman" panose="02020603050405020304" pitchFamily="18" charset="0"/>
              </a:rPr>
              <a:t>gurabā</a:t>
            </a:r>
            <a:r>
              <a:rPr lang="tr-TR" dirty="0" smtClean="0">
                <a:latin typeface="Times New Roman" panose="02020603050405020304" pitchFamily="18" charset="0"/>
                <a:cs typeface="Times New Roman" panose="02020603050405020304" pitchFamily="18" charset="0"/>
              </a:rPr>
              <a:t> 	(çokluk)</a:t>
            </a:r>
          </a:p>
          <a:p>
            <a:pPr marL="114300" indent="0" algn="just">
              <a:buNone/>
            </a:pPr>
            <a:r>
              <a:rPr lang="tr-TR" dirty="0" smtClean="0">
                <a:latin typeface="Times New Roman" panose="02020603050405020304" pitchFamily="18" charset="0"/>
                <a:cs typeface="Times New Roman" panose="02020603050405020304" pitchFamily="18" charset="0"/>
              </a:rPr>
              <a:t>(11) Farsça </a:t>
            </a:r>
          </a:p>
          <a:p>
            <a:pPr marL="114300" indent="0" algn="just">
              <a:buNone/>
            </a:pPr>
            <a:r>
              <a:rPr lang="tr-TR" dirty="0" smtClean="0">
                <a:latin typeface="Times New Roman" panose="02020603050405020304" pitchFamily="18" charset="0"/>
                <a:cs typeface="Times New Roman" panose="02020603050405020304" pitchFamily="18" charset="0"/>
              </a:rPr>
              <a:t>Canlı/cansız ayrımı</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 zen (teklik)		</a:t>
            </a:r>
            <a:r>
              <a:rPr lang="tr-TR" dirty="0">
                <a:latin typeface="Times New Roman" panose="02020603050405020304" pitchFamily="18" charset="0"/>
                <a:cs typeface="Times New Roman" panose="02020603050405020304" pitchFamily="18" charset="0"/>
              </a:rPr>
              <a:t>b. </a:t>
            </a:r>
            <a:r>
              <a:rPr lang="tr-TR" dirty="0" smtClean="0">
                <a:latin typeface="Times New Roman" panose="02020603050405020304" pitchFamily="18" charset="0"/>
                <a:cs typeface="Times New Roman" panose="02020603050405020304" pitchFamily="18" charset="0"/>
              </a:rPr>
              <a:t>zen-</a:t>
            </a:r>
            <a:r>
              <a:rPr lang="tr-TR" dirty="0" err="1" smtClean="0">
                <a:latin typeface="Times New Roman" panose="02020603050405020304" pitchFamily="18" charset="0"/>
                <a:cs typeface="Times New Roman" panose="02020603050405020304" pitchFamily="18" charset="0"/>
              </a:rPr>
              <a:t>ān</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çokluk)</a:t>
            </a:r>
            <a:endParaRPr lang="tr-TR" dirty="0">
              <a:latin typeface="Times New Roman" panose="02020603050405020304" pitchFamily="18" charset="0"/>
              <a:cs typeface="Times New Roman" panose="02020603050405020304" pitchFamily="18" charset="0"/>
            </a:endParaRP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 </a:t>
            </a:r>
            <a:r>
              <a:rPr lang="tr-TR" dirty="0" err="1">
                <a:latin typeface="Times New Roman" panose="02020603050405020304" pitchFamily="18" charset="0"/>
                <a:cs typeface="Times New Roman" panose="02020603050405020304" pitchFamily="18" charset="0"/>
              </a:rPr>
              <a:t>āb</a:t>
            </a:r>
            <a:r>
              <a:rPr lang="tr-TR"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teklik) 		c.</a:t>
            </a:r>
            <a:r>
              <a:rPr lang="tr-TR" dirty="0">
                <a:solidFill>
                  <a:srgbClr val="FF0000"/>
                </a:solidFill>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āb-h</a:t>
            </a:r>
            <a:r>
              <a:rPr lang="tr-TR" dirty="0" err="1">
                <a:latin typeface="Times New Roman" panose="02020603050405020304" pitchFamily="18" charset="0"/>
                <a:cs typeface="Times New Roman" panose="02020603050405020304" pitchFamily="18" charset="0"/>
              </a:rPr>
              <a:t>ā</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(çokluk</a:t>
            </a:r>
            <a:r>
              <a:rPr lang="tr-TR" dirty="0" smtClean="0">
                <a:latin typeface="Times New Roman" panose="02020603050405020304" pitchFamily="18" charset="0"/>
                <a:cs typeface="Times New Roman" panose="02020603050405020304" pitchFamily="18" charset="0"/>
              </a:rPr>
              <a:t>)</a:t>
            </a:r>
            <a:endParaRPr lang="tr-TR" dirty="0" smtClean="0">
              <a:solidFill>
                <a:srgbClr val="FF0000"/>
              </a:solidFill>
              <a:latin typeface="Times New Roman" panose="02020603050405020304" pitchFamily="18" charset="0"/>
              <a:cs typeface="Times New Roman" panose="02020603050405020304" pitchFamily="18" charset="0"/>
            </a:endParaRPr>
          </a:p>
          <a:p>
            <a:pPr marL="114300" indent="0">
              <a:buNone/>
            </a:pPr>
            <a:r>
              <a:rPr lang="tr-TR" dirty="0"/>
              <a:t>	</a:t>
            </a:r>
            <a:endParaRPr lang="tr-TR" dirty="0" smtClean="0"/>
          </a:p>
        </p:txBody>
      </p:sp>
    </p:spTree>
    <p:extLst>
      <p:ext uri="{BB962C8B-B14F-4D97-AF65-F5344CB8AC3E}">
        <p14:creationId xmlns:p14="http://schemas.microsoft.com/office/powerpoint/2010/main" val="13672643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(12)  Fransızca</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 </a:t>
            </a:r>
            <a:r>
              <a:rPr lang="tr-TR" dirty="0" err="1" smtClean="0">
                <a:latin typeface="Times New Roman" panose="02020603050405020304" pitchFamily="18" charset="0"/>
                <a:cs typeface="Times New Roman" panose="02020603050405020304" pitchFamily="18" charset="0"/>
              </a:rPr>
              <a:t>livre</a:t>
            </a:r>
            <a:r>
              <a:rPr lang="tr-TR" dirty="0" smtClean="0">
                <a:latin typeface="Times New Roman" panose="02020603050405020304" pitchFamily="18" charset="0"/>
                <a:cs typeface="Times New Roman" panose="02020603050405020304" pitchFamily="18" charset="0"/>
              </a:rPr>
              <a:t> → </a:t>
            </a:r>
            <a:r>
              <a:rPr lang="tr-TR" dirty="0" err="1" smtClean="0">
                <a:latin typeface="Times New Roman" panose="02020603050405020304" pitchFamily="18" charset="0"/>
                <a:cs typeface="Times New Roman" panose="02020603050405020304" pitchFamily="18" charset="0"/>
              </a:rPr>
              <a:t>les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livres</a:t>
            </a:r>
            <a:r>
              <a:rPr lang="tr-TR" dirty="0" smtClean="0">
                <a:latin typeface="Times New Roman" panose="02020603050405020304" pitchFamily="18" charset="0"/>
                <a:cs typeface="Times New Roman" panose="02020603050405020304" pitchFamily="18" charset="0"/>
              </a:rPr>
              <a:t> (belirli)</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a:t>
            </a:r>
            <a:r>
              <a:rPr lang="tr-TR" dirty="0" err="1" smtClean="0">
                <a:latin typeface="Times New Roman" panose="02020603050405020304" pitchFamily="18" charset="0"/>
                <a:cs typeface="Times New Roman" panose="02020603050405020304" pitchFamily="18" charset="0"/>
              </a:rPr>
              <a:t>détail</a:t>
            </a:r>
            <a:r>
              <a:rPr lang="tr-TR" dirty="0" smtClean="0">
                <a:latin typeface="Times New Roman" panose="02020603050405020304" pitchFamily="18" charset="0"/>
                <a:cs typeface="Times New Roman" panose="02020603050405020304" pitchFamily="18" charset="0"/>
              </a:rPr>
              <a:t> → </a:t>
            </a:r>
            <a:r>
              <a:rPr lang="tr-TR" dirty="0" err="1" smtClean="0">
                <a:latin typeface="Times New Roman" panose="02020603050405020304" pitchFamily="18" charset="0"/>
                <a:cs typeface="Times New Roman" panose="02020603050405020304" pitchFamily="18" charset="0"/>
              </a:rPr>
              <a:t>des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détails</a:t>
            </a:r>
            <a:r>
              <a:rPr lang="tr-TR" dirty="0" smtClean="0">
                <a:latin typeface="Times New Roman" panose="02020603050405020304" pitchFamily="18" charset="0"/>
                <a:cs typeface="Times New Roman" panose="02020603050405020304" pitchFamily="18" charset="0"/>
              </a:rPr>
              <a:t> (belirsiz)</a:t>
            </a:r>
          </a:p>
          <a:p>
            <a:pPr marL="114300" indent="0" algn="just">
              <a:buNone/>
            </a:pPr>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(13) a. ev		</a:t>
            </a:r>
            <a:r>
              <a:rPr lang="tr-TR" dirty="0">
                <a:latin typeface="Times New Roman" panose="02020603050405020304" pitchFamily="18" charset="0"/>
                <a:cs typeface="Times New Roman" panose="02020603050405020304" pitchFamily="18" charset="0"/>
              </a:rPr>
              <a:t> b. e</a:t>
            </a:r>
            <a:r>
              <a:rPr lang="tr-TR" dirty="0" smtClean="0">
                <a:latin typeface="Times New Roman" panose="02020603050405020304" pitchFamily="18" charset="0"/>
                <a:cs typeface="Times New Roman" panose="02020603050405020304" pitchFamily="18" charset="0"/>
              </a:rPr>
              <a:t>v + </a:t>
            </a:r>
            <a:r>
              <a:rPr lang="tr-TR" dirty="0" err="1" smtClean="0">
                <a:latin typeface="Times New Roman" panose="02020603050405020304" pitchFamily="18" charset="0"/>
                <a:cs typeface="Times New Roman" panose="02020603050405020304" pitchFamily="18" charset="0"/>
              </a:rPr>
              <a:t>ler</a:t>
            </a:r>
            <a:endParaRPr lang="tr-TR" dirty="0" smtClean="0">
              <a:latin typeface="Times New Roman" panose="02020603050405020304" pitchFamily="18" charset="0"/>
              <a:cs typeface="Times New Roman" panose="02020603050405020304" pitchFamily="18" charset="0"/>
            </a:endParaRP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c. araba	 d. araba + </a:t>
            </a:r>
            <a:r>
              <a:rPr lang="tr-TR" dirty="0" err="1" smtClean="0">
                <a:latin typeface="Times New Roman" panose="02020603050405020304" pitchFamily="18" charset="0"/>
                <a:cs typeface="Times New Roman" panose="02020603050405020304" pitchFamily="18" charset="0"/>
              </a:rPr>
              <a:t>lar</a:t>
            </a:r>
            <a:endParaRPr lang="tr-TR" dirty="0" smtClean="0">
              <a:latin typeface="Times New Roman" panose="02020603050405020304" pitchFamily="18" charset="0"/>
              <a:cs typeface="Times New Roman" panose="02020603050405020304" pitchFamily="18" charset="0"/>
            </a:endParaRPr>
          </a:p>
          <a:p>
            <a:pPr marL="114300" indent="0" algn="just">
              <a:buNone/>
            </a:pPr>
            <a:r>
              <a:rPr lang="tr-TR" dirty="0" smtClean="0">
                <a:latin typeface="Times New Roman" panose="02020603050405020304" pitchFamily="18" charset="0"/>
                <a:cs typeface="Times New Roman" panose="02020603050405020304" pitchFamily="18" charset="0"/>
              </a:rPr>
              <a:t>Türkçede </a:t>
            </a:r>
            <a:r>
              <a:rPr lang="tr-TR" dirty="0" err="1" smtClean="0">
                <a:latin typeface="Times New Roman" panose="02020603050405020304" pitchFamily="18" charset="0"/>
                <a:cs typeface="Times New Roman" panose="02020603050405020304" pitchFamily="18" charset="0"/>
              </a:rPr>
              <a:t>sesbilgisel</a:t>
            </a:r>
            <a:r>
              <a:rPr lang="tr-TR" dirty="0" smtClean="0">
                <a:latin typeface="Times New Roman" panose="02020603050405020304" pitchFamily="18" charset="0"/>
                <a:cs typeface="Times New Roman" panose="02020603050405020304" pitchFamily="18" charset="0"/>
              </a:rPr>
              <a:t> koşullanmaya göre +</a:t>
            </a:r>
            <a:r>
              <a:rPr lang="tr-TR" dirty="0" err="1" smtClean="0">
                <a:latin typeface="Times New Roman" panose="02020603050405020304" pitchFamily="18" charset="0"/>
                <a:cs typeface="Times New Roman" panose="02020603050405020304" pitchFamily="18" charset="0"/>
              </a:rPr>
              <a:t>lar</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ler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altbiçimlenmeleri</a:t>
            </a:r>
            <a:r>
              <a:rPr lang="tr-TR" dirty="0" smtClean="0">
                <a:latin typeface="Times New Roman" panose="02020603050405020304" pitchFamily="18" charset="0"/>
                <a:cs typeface="Times New Roman" panose="02020603050405020304" pitchFamily="18" charset="0"/>
              </a:rPr>
              <a:t> bulunmaktadır.</a:t>
            </a:r>
          </a:p>
          <a:p>
            <a:pPr marL="114300" indent="0">
              <a:buNone/>
            </a:pPr>
            <a:endParaRPr lang="tr-TR" dirty="0" smtClean="0"/>
          </a:p>
          <a:p>
            <a:pPr marL="114300" indent="0">
              <a:buNone/>
            </a:pPr>
            <a:r>
              <a:rPr lang="tr-TR" dirty="0"/>
              <a:t>	</a:t>
            </a:r>
          </a:p>
        </p:txBody>
      </p:sp>
    </p:spTree>
    <p:extLst>
      <p:ext uri="{BB962C8B-B14F-4D97-AF65-F5344CB8AC3E}">
        <p14:creationId xmlns:p14="http://schemas.microsoft.com/office/powerpoint/2010/main" val="4294544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26128" y="408373"/>
            <a:ext cx="8260672" cy="788380"/>
          </a:xfrm>
        </p:spPr>
        <p:txBody>
          <a:bodyPr>
            <a:normAutofit fontScale="90000"/>
          </a:bodyPr>
          <a:lstStyle/>
          <a:p>
            <a:pPr lvl="1" algn="ctr" rtl="0">
              <a:spcBef>
                <a:spcPct val="0"/>
              </a:spcBef>
            </a:pPr>
            <a:r>
              <a:rPr lang="tr-TR" sz="3100" dirty="0" smtClean="0">
                <a:latin typeface="Times New Roman" panose="02020603050405020304" pitchFamily="18" charset="0"/>
                <a:cs typeface="Times New Roman" panose="02020603050405020304" pitchFamily="18" charset="0"/>
              </a:rPr>
              <a:t>Dilsel Kategoriler</a:t>
            </a:r>
            <a:r>
              <a:rPr lang="tr-TR" sz="2000" dirty="0" smtClean="0">
                <a:latin typeface="Times New Roman" panose="02020603050405020304" pitchFamily="18" charset="0"/>
                <a:cs typeface="Times New Roman" panose="02020603050405020304" pitchFamily="18" charset="0"/>
              </a:rPr>
              <a:t/>
            </a:r>
            <a:br>
              <a:rPr lang="tr-TR" sz="2000" dirty="0" smtClean="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normAutofit fontScale="62500" lnSpcReduction="20000"/>
          </a:bodyPr>
          <a:lstStyle/>
          <a:p>
            <a:pPr marL="457200" lvl="1" indent="0" algn="just">
              <a:buNone/>
            </a:pPr>
            <a:r>
              <a:rPr lang="tr-TR" dirty="0" smtClean="0"/>
              <a:t>		</a:t>
            </a:r>
            <a:r>
              <a:rPr lang="tr-TR" sz="2000" dirty="0" smtClean="0">
                <a:latin typeface="Times New Roman" panose="02020603050405020304" pitchFamily="18" charset="0"/>
                <a:cs typeface="Times New Roman" panose="02020603050405020304" pitchFamily="18" charset="0"/>
              </a:rPr>
              <a:t>		 Kategoriler</a:t>
            </a:r>
          </a:p>
          <a:p>
            <a:pPr marL="457200" lvl="1" indent="0" algn="just">
              <a:buNone/>
            </a:pPr>
            <a:endParaRPr lang="tr-TR" sz="2000" dirty="0" smtClean="0">
              <a:latin typeface="Times New Roman" panose="02020603050405020304" pitchFamily="18" charset="0"/>
              <a:cs typeface="Times New Roman" panose="02020603050405020304" pitchFamily="18" charset="0"/>
            </a:endParaRPr>
          </a:p>
          <a:p>
            <a:pPr marL="457200" lvl="1" indent="0" algn="just">
              <a:buNone/>
            </a:pPr>
            <a:endParaRPr lang="tr-TR" sz="2000" dirty="0" smtClean="0">
              <a:latin typeface="Times New Roman" panose="02020603050405020304" pitchFamily="18" charset="0"/>
              <a:cs typeface="Times New Roman" panose="02020603050405020304" pitchFamily="18" charset="0"/>
            </a:endParaRPr>
          </a:p>
          <a:p>
            <a:pPr marL="457200" lvl="1" indent="0" algn="just">
              <a:buNone/>
            </a:pPr>
            <a:endParaRPr lang="tr-TR" sz="2000" dirty="0" smtClean="0">
              <a:latin typeface="Times New Roman" panose="02020603050405020304" pitchFamily="18" charset="0"/>
              <a:cs typeface="Times New Roman" panose="02020603050405020304" pitchFamily="18" charset="0"/>
            </a:endParaRPr>
          </a:p>
          <a:p>
            <a:pPr marL="457200" lvl="1" indent="0" algn="just">
              <a:buNone/>
            </a:pPr>
            <a:r>
              <a:rPr lang="tr-TR" sz="2000" dirty="0" err="1" smtClean="0">
                <a:latin typeface="Times New Roman" panose="02020603050405020304" pitchFamily="18" charset="0"/>
                <a:cs typeface="Times New Roman" panose="02020603050405020304" pitchFamily="18" charset="0"/>
              </a:rPr>
              <a:t>Sözlüksel</a:t>
            </a:r>
            <a:r>
              <a:rPr lang="tr-TR" sz="2000" dirty="0" smtClean="0">
                <a:latin typeface="Times New Roman" panose="02020603050405020304" pitchFamily="18" charset="0"/>
                <a:cs typeface="Times New Roman" panose="02020603050405020304" pitchFamily="18" charset="0"/>
              </a:rPr>
              <a:t>   Kategoriler				</a:t>
            </a:r>
            <a:r>
              <a:rPr lang="tr-TR" sz="2000" dirty="0" err="1" smtClean="0">
                <a:latin typeface="Times New Roman" panose="02020603050405020304" pitchFamily="18" charset="0"/>
                <a:cs typeface="Times New Roman" panose="02020603050405020304" pitchFamily="18" charset="0"/>
              </a:rPr>
              <a:t>Dilbilgisel</a:t>
            </a:r>
            <a:r>
              <a:rPr lang="tr-TR" sz="2000" dirty="0" smtClean="0">
                <a:latin typeface="Times New Roman" panose="02020603050405020304" pitchFamily="18" charset="0"/>
                <a:cs typeface="Times New Roman" panose="02020603050405020304" pitchFamily="18" charset="0"/>
              </a:rPr>
              <a:t>   Kategoriler</a:t>
            </a:r>
          </a:p>
          <a:p>
            <a:pPr marL="457200" lvl="1" indent="0" algn="just">
              <a:buNone/>
            </a:pPr>
            <a:r>
              <a:rPr lang="tr-TR" sz="2000" dirty="0" smtClean="0">
                <a:latin typeface="Times New Roman" panose="02020603050405020304" pitchFamily="18" charset="0"/>
                <a:cs typeface="Times New Roman" panose="02020603050405020304" pitchFamily="18" charset="0"/>
              </a:rPr>
              <a:t>						</a:t>
            </a:r>
          </a:p>
          <a:p>
            <a:pPr marL="457200" lvl="1" indent="0" algn="just">
              <a:buNone/>
            </a:pPr>
            <a:endParaRPr lang="tr-TR" sz="2000" dirty="0">
              <a:latin typeface="Times New Roman" panose="02020603050405020304" pitchFamily="18" charset="0"/>
              <a:cs typeface="Times New Roman" panose="02020603050405020304" pitchFamily="18" charset="0"/>
            </a:endParaRPr>
          </a:p>
          <a:p>
            <a:pPr marL="457200" lvl="1" indent="0" algn="just">
              <a:buNone/>
            </a:pPr>
            <a:endParaRPr lang="tr-TR" sz="2000" dirty="0">
              <a:latin typeface="Times New Roman" panose="02020603050405020304" pitchFamily="18" charset="0"/>
              <a:cs typeface="Times New Roman" panose="02020603050405020304" pitchFamily="18" charset="0"/>
            </a:endParaRPr>
          </a:p>
          <a:p>
            <a:pPr marL="457200" lvl="1" indent="0" algn="just">
              <a:buNone/>
            </a:pPr>
            <a:endParaRPr lang="tr-TR" sz="2000" dirty="0" smtClean="0">
              <a:latin typeface="Times New Roman" panose="02020603050405020304" pitchFamily="18" charset="0"/>
              <a:cs typeface="Times New Roman" panose="02020603050405020304" pitchFamily="18" charset="0"/>
            </a:endParaRPr>
          </a:p>
          <a:p>
            <a:pPr marL="457200" lvl="1" indent="0" algn="just">
              <a:buNone/>
            </a:pPr>
            <a:r>
              <a:rPr lang="tr-TR" sz="2000" dirty="0" err="1" smtClean="0">
                <a:latin typeface="Times New Roman" panose="02020603050405020304" pitchFamily="18" charset="0"/>
                <a:cs typeface="Times New Roman" panose="02020603050405020304" pitchFamily="18" charset="0"/>
              </a:rPr>
              <a:t>İçeriksel</a:t>
            </a:r>
            <a:r>
              <a:rPr lang="tr-TR" sz="2000" dirty="0" smtClean="0">
                <a:latin typeface="Times New Roman" panose="02020603050405020304" pitchFamily="18" charset="0"/>
                <a:cs typeface="Times New Roman" panose="02020603050405020304" pitchFamily="18" charset="0"/>
              </a:rPr>
              <a:t>	  İşlevsel 			            Ad</a:t>
            </a:r>
            <a:r>
              <a:rPr lang="tr-TR" sz="20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         	         Eylem</a:t>
            </a:r>
            <a:endParaRPr lang="tr-TR" sz="2000" dirty="0">
              <a:latin typeface="Times New Roman" panose="02020603050405020304" pitchFamily="18" charset="0"/>
              <a:cs typeface="Times New Roman" panose="02020603050405020304" pitchFamily="18" charset="0"/>
            </a:endParaRPr>
          </a:p>
          <a:p>
            <a:pPr marL="457200" lvl="1" indent="0" algn="just">
              <a:buNone/>
            </a:pPr>
            <a:r>
              <a:rPr lang="tr-TR" sz="2000" dirty="0" smtClean="0">
                <a:latin typeface="Times New Roman" panose="02020603050405020304" pitchFamily="18" charset="0"/>
                <a:cs typeface="Times New Roman" panose="02020603050405020304" pitchFamily="18" charset="0"/>
              </a:rPr>
              <a:t>Kategoriler</a:t>
            </a:r>
            <a:r>
              <a:rPr lang="tr-TR" sz="20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 Kategoriler 		</a:t>
            </a:r>
            <a:r>
              <a:rPr lang="tr-TR" sz="20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     	       Kategorileri</a:t>
            </a:r>
            <a:r>
              <a:rPr lang="tr-TR" sz="20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     Kate</a:t>
            </a:r>
            <a:r>
              <a:rPr lang="tr-TR" dirty="0">
                <a:latin typeface="Times New Roman" panose="02020603050405020304" pitchFamily="18" charset="0"/>
                <a:cs typeface="Times New Roman" panose="02020603050405020304" pitchFamily="18" charset="0"/>
              </a:rPr>
              <a:t>g</a:t>
            </a:r>
            <a:r>
              <a:rPr lang="tr-TR" sz="2000" dirty="0" smtClean="0">
                <a:latin typeface="Times New Roman" panose="02020603050405020304" pitchFamily="18" charset="0"/>
                <a:cs typeface="Times New Roman" panose="02020603050405020304" pitchFamily="18" charset="0"/>
              </a:rPr>
              <a:t>orileri</a:t>
            </a:r>
          </a:p>
          <a:p>
            <a:pPr marL="457200" lvl="1" indent="0" algn="just">
              <a:buNone/>
            </a:pPr>
            <a:r>
              <a:rPr lang="tr-TR" sz="2000" dirty="0" smtClean="0">
                <a:latin typeface="Times New Roman" panose="02020603050405020304" pitchFamily="18" charset="0"/>
                <a:cs typeface="Times New Roman" panose="02020603050405020304" pitchFamily="18" charset="0"/>
              </a:rPr>
              <a:t>-Ad		-Adıl			       -Cinsiyet	     	     -Çatı</a:t>
            </a:r>
          </a:p>
          <a:p>
            <a:pPr marL="457200" lvl="1" indent="0" algn="just">
              <a:buNone/>
            </a:pPr>
            <a:r>
              <a:rPr lang="tr-TR" sz="2000" dirty="0" smtClean="0">
                <a:latin typeface="Times New Roman" panose="02020603050405020304" pitchFamily="18" charset="0"/>
                <a:cs typeface="Times New Roman" panose="02020603050405020304" pitchFamily="18" charset="0"/>
              </a:rPr>
              <a:t>-Sıfat		-İlgeç			       -Belirlilik	     -Olumsuzluk</a:t>
            </a:r>
          </a:p>
          <a:p>
            <a:pPr marL="457200" lvl="1" indent="0" algn="just">
              <a:buNone/>
            </a:pPr>
            <a:r>
              <a:rPr lang="tr-TR" sz="2000" dirty="0" smtClean="0">
                <a:latin typeface="Times New Roman" panose="02020603050405020304" pitchFamily="18" charset="0"/>
                <a:cs typeface="Times New Roman" panose="02020603050405020304" pitchFamily="18" charset="0"/>
              </a:rPr>
              <a:t>-Belirteç	-Bağlaç			       </a:t>
            </a:r>
            <a:r>
              <a:rPr lang="tr-TR" sz="2000"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Sayı</a:t>
            </a:r>
            <a:r>
              <a:rPr lang="tr-TR" sz="2000" dirty="0" smtClean="0">
                <a:latin typeface="Times New Roman" panose="02020603050405020304" pitchFamily="18" charset="0"/>
                <a:cs typeface="Times New Roman" panose="02020603050405020304" pitchFamily="18" charset="0"/>
              </a:rPr>
              <a:t>	   	     -Zaman</a:t>
            </a:r>
          </a:p>
          <a:p>
            <a:pPr marL="457200" lvl="1" indent="0" algn="just">
              <a:buNone/>
            </a:pPr>
            <a:r>
              <a:rPr lang="tr-TR" sz="2000" dirty="0" smtClean="0">
                <a:latin typeface="Times New Roman" panose="02020603050405020304" pitchFamily="18" charset="0"/>
                <a:cs typeface="Times New Roman" panose="02020603050405020304" pitchFamily="18" charset="0"/>
              </a:rPr>
              <a:t>-Eylem	-Ünlem			       </a:t>
            </a:r>
            <a:r>
              <a:rPr lang="tr-TR" sz="2000"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Kişi</a:t>
            </a:r>
            <a:r>
              <a:rPr lang="tr-TR" sz="2000" dirty="0" smtClean="0">
                <a:latin typeface="Times New Roman" panose="02020603050405020304" pitchFamily="18" charset="0"/>
                <a:cs typeface="Times New Roman" panose="02020603050405020304" pitchFamily="18" charset="0"/>
              </a:rPr>
              <a:t>	       	     -Görünüş</a:t>
            </a:r>
          </a:p>
          <a:p>
            <a:pPr marL="457200" lvl="1" indent="0" algn="just">
              <a:buNone/>
            </a:pPr>
            <a:r>
              <a:rPr lang="tr-TR" sz="20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İyelik</a:t>
            </a:r>
            <a:r>
              <a:rPr lang="tr-TR" sz="2000" dirty="0" smtClean="0">
                <a:latin typeface="Times New Roman" panose="02020603050405020304" pitchFamily="18" charset="0"/>
                <a:cs typeface="Times New Roman" panose="02020603050405020304" pitchFamily="18" charset="0"/>
              </a:rPr>
              <a:t>	   	     -</a:t>
            </a:r>
            <a:r>
              <a:rPr lang="tr-TR" sz="2000" dirty="0" err="1" smtClean="0">
                <a:latin typeface="Times New Roman" panose="02020603050405020304" pitchFamily="18" charset="0"/>
                <a:cs typeface="Times New Roman" panose="02020603050405020304" pitchFamily="18" charset="0"/>
              </a:rPr>
              <a:t>Kiplik</a:t>
            </a:r>
            <a:endParaRPr lang="tr-TR" sz="2000" dirty="0" smtClean="0">
              <a:latin typeface="Times New Roman" panose="02020603050405020304" pitchFamily="18" charset="0"/>
              <a:cs typeface="Times New Roman" panose="02020603050405020304" pitchFamily="18" charset="0"/>
            </a:endParaRPr>
          </a:p>
          <a:p>
            <a:pPr marL="457200" lvl="1" indent="0" algn="just">
              <a:buNone/>
            </a:pPr>
            <a:r>
              <a:rPr lang="tr-TR" sz="20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Durum</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-Eylemsi</a:t>
            </a:r>
            <a:endParaRPr lang="tr-TR" sz="2000" dirty="0" smtClean="0">
              <a:latin typeface="Times New Roman" panose="02020603050405020304" pitchFamily="18" charset="0"/>
              <a:cs typeface="Times New Roman" panose="02020603050405020304" pitchFamily="18" charset="0"/>
            </a:endParaRPr>
          </a:p>
          <a:p>
            <a:pPr marL="457200" lvl="1" indent="0" algn="just">
              <a:buNone/>
            </a:pPr>
            <a:r>
              <a:rPr lang="tr-TR" sz="20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sz="2000" dirty="0" smtClean="0">
                <a:latin typeface="Times New Roman" panose="02020603050405020304" pitchFamily="18" charset="0"/>
                <a:cs typeface="Times New Roman" panose="02020603050405020304" pitchFamily="18" charset="0"/>
              </a:rPr>
              <a:t>Soru	</a:t>
            </a:r>
            <a:r>
              <a:rPr lang="tr-TR" sz="2000"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-Kişi</a:t>
            </a:r>
          </a:p>
          <a:p>
            <a:pPr marL="457200" lvl="1" indent="0" algn="just">
              <a:buNone/>
            </a:pPr>
            <a:r>
              <a:rPr lang="tr-TR" sz="2000" dirty="0" smtClean="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Haber </a:t>
            </a:r>
            <a:r>
              <a:rPr lang="tr-TR" sz="18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a:t>
            </a:r>
            <a:r>
              <a:rPr lang="tr-TR" sz="2000" dirty="0" smtClean="0">
                <a:latin typeface="Times New Roman" panose="02020603050405020304" pitchFamily="18" charset="0"/>
                <a:cs typeface="Times New Roman" panose="02020603050405020304" pitchFamily="18" charset="0"/>
              </a:rPr>
              <a:t>Sayı</a:t>
            </a:r>
          </a:p>
          <a:p>
            <a:pPr marL="457200" lvl="1" indent="0" algn="just">
              <a:buNone/>
            </a:pPr>
            <a:r>
              <a:rPr lang="tr-TR" sz="2000" dirty="0">
                <a:latin typeface="Times New Roman" panose="02020603050405020304" pitchFamily="18" charset="0"/>
                <a:cs typeface="Times New Roman" panose="02020603050405020304" pitchFamily="18" charset="0"/>
              </a:rPr>
              <a:t>	</a:t>
            </a:r>
            <a:r>
              <a:rPr lang="tr-TR" sz="20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endParaRPr lang="tr-TR" sz="2000" dirty="0" smtClean="0">
              <a:latin typeface="Times New Roman" panose="02020603050405020304" pitchFamily="18" charset="0"/>
              <a:cs typeface="Times New Roman" panose="02020603050405020304" pitchFamily="18" charset="0"/>
            </a:endParaRPr>
          </a:p>
          <a:p>
            <a:pPr marL="457200" lvl="1" indent="0" algn="just">
              <a:buNone/>
            </a:pPr>
            <a:r>
              <a:rPr lang="tr-TR" sz="2000" dirty="0" smtClean="0">
                <a:latin typeface="Times New Roman" panose="02020603050405020304" pitchFamily="18" charset="0"/>
                <a:cs typeface="Times New Roman" panose="02020603050405020304" pitchFamily="18" charset="0"/>
              </a:rPr>
              <a:t>		</a:t>
            </a:r>
            <a:endParaRPr lang="tr-TR" sz="2000" dirty="0">
              <a:latin typeface="Times New Roman" panose="02020603050405020304" pitchFamily="18" charset="0"/>
              <a:cs typeface="Times New Roman" panose="02020603050405020304" pitchFamily="18" charset="0"/>
            </a:endParaRPr>
          </a:p>
        </p:txBody>
      </p:sp>
      <p:cxnSp>
        <p:nvCxnSpPr>
          <p:cNvPr id="8" name="Düz Ok Bağlayıcısı 7"/>
          <p:cNvCxnSpPr/>
          <p:nvPr/>
        </p:nvCxnSpPr>
        <p:spPr>
          <a:xfrm>
            <a:off x="1907704" y="213285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Düz Ok Bağlayıcısı 9"/>
          <p:cNvCxnSpPr/>
          <p:nvPr/>
        </p:nvCxnSpPr>
        <p:spPr>
          <a:xfrm>
            <a:off x="6948264" y="213285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907704" y="2132856"/>
            <a:ext cx="504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Ok Bağlayıcısı 15"/>
          <p:cNvCxnSpPr/>
          <p:nvPr/>
        </p:nvCxnSpPr>
        <p:spPr>
          <a:xfrm>
            <a:off x="3059832" y="3068960"/>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1043608" y="3068960"/>
            <a:ext cx="20162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Düz Ok Bağlayıcısı 20"/>
          <p:cNvCxnSpPr/>
          <p:nvPr/>
        </p:nvCxnSpPr>
        <p:spPr>
          <a:xfrm>
            <a:off x="1043608" y="3068960"/>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Düz Ok Bağlayıcısı 29"/>
          <p:cNvCxnSpPr/>
          <p:nvPr/>
        </p:nvCxnSpPr>
        <p:spPr>
          <a:xfrm>
            <a:off x="5796136" y="3068960"/>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Düz Ok Bağlayıcısı 31"/>
          <p:cNvCxnSpPr/>
          <p:nvPr/>
        </p:nvCxnSpPr>
        <p:spPr>
          <a:xfrm>
            <a:off x="7846671" y="3067681"/>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Düz Bağlayıcı 36"/>
          <p:cNvCxnSpPr/>
          <p:nvPr/>
        </p:nvCxnSpPr>
        <p:spPr>
          <a:xfrm>
            <a:off x="5796136" y="3068960"/>
            <a:ext cx="201622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21075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Bazı </a:t>
            </a:r>
            <a:r>
              <a:rPr lang="tr-TR" dirty="0" smtClean="0">
                <a:latin typeface="Times New Roman" panose="02020603050405020304" pitchFamily="18" charset="0"/>
                <a:cs typeface="Times New Roman" panose="02020603050405020304" pitchFamily="18" charset="0"/>
              </a:rPr>
              <a:t>dillerde </a:t>
            </a:r>
            <a:r>
              <a:rPr lang="tr-TR" dirty="0" err="1" smtClean="0">
                <a:latin typeface="Times New Roman" panose="02020603050405020304" pitchFamily="18" charset="0"/>
                <a:cs typeface="Times New Roman" panose="02020603050405020304" pitchFamily="18" charset="0"/>
              </a:rPr>
              <a:t>çoğullanma</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sayılabilen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countable</a:t>
            </a:r>
            <a:r>
              <a:rPr lang="tr-TR" dirty="0" smtClean="0">
                <a:latin typeface="Times New Roman" panose="02020603050405020304" pitchFamily="18" charset="0"/>
                <a:cs typeface="Times New Roman" panose="02020603050405020304" pitchFamily="18" charset="0"/>
              </a:rPr>
              <a:t>) ve </a:t>
            </a:r>
            <a:r>
              <a:rPr lang="tr-TR" i="1" dirty="0" smtClean="0">
                <a:latin typeface="Times New Roman" panose="02020603050405020304" pitchFamily="18" charset="0"/>
                <a:cs typeface="Times New Roman" panose="02020603050405020304" pitchFamily="18" charset="0"/>
              </a:rPr>
              <a:t>sayılamayan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uncountable</a:t>
            </a:r>
            <a:r>
              <a:rPr lang="tr-TR" dirty="0" smtClean="0">
                <a:latin typeface="Times New Roman" panose="02020603050405020304" pitchFamily="18" charset="0"/>
                <a:cs typeface="Times New Roman" panose="02020603050405020304" pitchFamily="18" charset="0"/>
              </a:rPr>
              <a:t>) ayrımına göre gerçekleşmektedir.</a:t>
            </a:r>
          </a:p>
          <a:p>
            <a:pPr algn="just"/>
            <a:r>
              <a:rPr lang="tr-TR" dirty="0" smtClean="0">
                <a:latin typeface="Times New Roman" panose="02020603050405020304" pitchFamily="18" charset="0"/>
                <a:cs typeface="Times New Roman" panose="02020603050405020304" pitchFamily="18" charset="0"/>
              </a:rPr>
              <a:t>(13)  İngilizce</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water</a:t>
            </a:r>
            <a:r>
              <a:rPr lang="tr-TR" dirty="0" smtClean="0">
                <a:latin typeface="Times New Roman" panose="02020603050405020304" pitchFamily="18" charset="0"/>
                <a:cs typeface="Times New Roman" panose="02020603050405020304" pitchFamily="18" charset="0"/>
              </a:rPr>
              <a:t> is </a:t>
            </a:r>
            <a:r>
              <a:rPr lang="tr-TR" dirty="0" err="1" smtClean="0">
                <a:latin typeface="Times New Roman" panose="02020603050405020304" pitchFamily="18" charset="0"/>
                <a:cs typeface="Times New Roman" panose="02020603050405020304" pitchFamily="18" charset="0"/>
              </a:rPr>
              <a:t>flowing</a:t>
            </a:r>
            <a:r>
              <a:rPr lang="tr-TR" dirty="0" smtClean="0">
                <a:latin typeface="Times New Roman" panose="02020603050405020304" pitchFamily="18" charset="0"/>
                <a:cs typeface="Times New Roman" panose="02020603050405020304" pitchFamily="18" charset="0"/>
              </a:rPr>
              <a:t> (su akıyor)</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waters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are</a:t>
            </a:r>
            <a:r>
              <a:rPr lang="tr-TR" dirty="0" smtClean="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flowing</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sular </a:t>
            </a:r>
            <a:r>
              <a:rPr lang="tr-TR" dirty="0">
                <a:latin typeface="Times New Roman" panose="02020603050405020304" pitchFamily="18" charset="0"/>
                <a:cs typeface="Times New Roman" panose="02020603050405020304" pitchFamily="18" charset="0"/>
              </a:rPr>
              <a:t>akıyor)</a:t>
            </a:r>
          </a:p>
          <a:p>
            <a:pPr marL="114300" indent="0">
              <a:buNone/>
            </a:pPr>
            <a:endParaRPr lang="tr-TR" dirty="0" smtClean="0"/>
          </a:p>
        </p:txBody>
      </p:sp>
    </p:spTree>
    <p:extLst>
      <p:ext uri="{BB962C8B-B14F-4D97-AF65-F5344CB8AC3E}">
        <p14:creationId xmlns:p14="http://schemas.microsoft.com/office/powerpoint/2010/main" val="8667729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lstStyle/>
          <a:p>
            <a:pPr algn="just"/>
            <a:r>
              <a:rPr lang="tr-TR" dirty="0" smtClean="0"/>
              <a:t>(</a:t>
            </a:r>
            <a:r>
              <a:rPr lang="tr-TR" dirty="0" smtClean="0">
                <a:latin typeface="Times New Roman" panose="02020603050405020304" pitchFamily="18" charset="0"/>
                <a:cs typeface="Times New Roman" panose="02020603050405020304" pitchFamily="18" charset="0"/>
              </a:rPr>
              <a:t>14) a. </a:t>
            </a:r>
            <a:r>
              <a:rPr lang="tr-TR" dirty="0" err="1" smtClean="0">
                <a:latin typeface="Times New Roman" panose="02020603050405020304" pitchFamily="18" charset="0"/>
                <a:cs typeface="Times New Roman" panose="02020603050405020304" pitchFamily="18" charset="0"/>
              </a:rPr>
              <a:t>three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book</a:t>
            </a:r>
            <a:r>
              <a:rPr lang="tr-TR" dirty="0" err="1" smtClean="0">
                <a:solidFill>
                  <a:srgbClr val="FF0000"/>
                </a:solidFill>
                <a:latin typeface="Times New Roman" panose="02020603050405020304" pitchFamily="18" charset="0"/>
                <a:cs typeface="Times New Roman" panose="02020603050405020304" pitchFamily="18" charset="0"/>
              </a:rPr>
              <a:t>s</a:t>
            </a:r>
            <a:r>
              <a:rPr lang="tr-TR" dirty="0" smtClean="0">
                <a:solidFill>
                  <a:srgbClr val="FF0000"/>
                </a:solidFill>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(üç kitaplar)		(İngilizce)</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b. </a:t>
            </a:r>
            <a:r>
              <a:rPr lang="tr-TR" dirty="0" err="1">
                <a:latin typeface="Times New Roman" panose="02020603050405020304" pitchFamily="18" charset="0"/>
                <a:cs typeface="Times New Roman" panose="02020603050405020304" pitchFamily="18" charset="0"/>
              </a:rPr>
              <a:t>t</a:t>
            </a:r>
            <a:r>
              <a:rPr lang="tr-TR" dirty="0" err="1" smtClean="0">
                <a:latin typeface="Times New Roman" panose="02020603050405020304" pitchFamily="18" charset="0"/>
                <a:cs typeface="Times New Roman" panose="02020603050405020304" pitchFamily="18" charset="0"/>
              </a:rPr>
              <a:t>rois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livre</a:t>
            </a:r>
            <a:r>
              <a:rPr lang="tr-TR" dirty="0" err="1" smtClean="0">
                <a:solidFill>
                  <a:srgbClr val="FF0000"/>
                </a:solidFill>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	      	 (üç kitaplar)		(Fransızca)</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c. * üç kitaplar  </a:t>
            </a:r>
          </a:p>
          <a:p>
            <a:pPr marL="114300" indent="0" algn="just">
              <a:buNone/>
            </a:pPr>
            <a:r>
              <a:rPr lang="tr-TR" dirty="0" smtClean="0">
                <a:latin typeface="Times New Roman" panose="02020603050405020304" pitchFamily="18" charset="0"/>
                <a:cs typeface="Times New Roman" panose="02020603050405020304" pitchFamily="18" charset="0"/>
              </a:rPr>
              <a:t>(14)’te görüldüğü gibi diller arasında sayı sözcükleri ile niteledikleri ad arasında </a:t>
            </a:r>
            <a:r>
              <a:rPr lang="tr-TR" dirty="0" err="1" smtClean="0">
                <a:latin typeface="Times New Roman" panose="02020603050405020304" pitchFamily="18" charset="0"/>
                <a:cs typeface="Times New Roman" panose="02020603050405020304" pitchFamily="18" charset="0"/>
              </a:rPr>
              <a:t>çoğullanma</a:t>
            </a:r>
            <a:r>
              <a:rPr lang="tr-TR" dirty="0" smtClean="0">
                <a:latin typeface="Times New Roman" panose="02020603050405020304" pitchFamily="18" charset="0"/>
                <a:cs typeface="Times New Roman" panose="02020603050405020304" pitchFamily="18" charset="0"/>
              </a:rPr>
              <a:t> bakımından farklı örüntüler bulunmaktadır.</a:t>
            </a:r>
          </a:p>
          <a:p>
            <a:endParaRPr lang="tr-TR" dirty="0"/>
          </a:p>
        </p:txBody>
      </p:sp>
    </p:spTree>
    <p:extLst>
      <p:ext uri="{BB962C8B-B14F-4D97-AF65-F5344CB8AC3E}">
        <p14:creationId xmlns:p14="http://schemas.microsoft.com/office/powerpoint/2010/main" val="287517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err="1">
                <a:latin typeface="Times New Roman" panose="02020603050405020304" pitchFamily="18" charset="0"/>
                <a:cs typeface="Times New Roman" panose="02020603050405020304" pitchFamily="18" charset="0"/>
              </a:rPr>
              <a:t>SayI</a:t>
            </a:r>
            <a:r>
              <a:rPr lang="tr-TR" sz="2800" dirty="0">
                <a:latin typeface="Times New Roman" panose="02020603050405020304" pitchFamily="18" charset="0"/>
                <a:cs typeface="Times New Roman" panose="02020603050405020304" pitchFamily="18" charset="0"/>
              </a:rPr>
              <a:t> Kategorisi</a:t>
            </a:r>
            <a:endParaRPr lang="tr-TR" sz="2800" dirty="0"/>
          </a:p>
        </p:txBody>
      </p:sp>
      <p:sp>
        <p:nvSpPr>
          <p:cNvPr id="3" name="İçerik Yer Tutucusu 2"/>
          <p:cNvSpPr>
            <a:spLocks noGrp="1"/>
          </p:cNvSpPr>
          <p:nvPr>
            <p:ph idx="1"/>
          </p:nvPr>
        </p:nvSpPr>
        <p:spPr/>
        <p:txBody>
          <a:bodyPr>
            <a:normAutofit fontScale="85000" lnSpcReduction="20000"/>
          </a:bodyPr>
          <a:lstStyle/>
          <a:p>
            <a:pPr algn="just"/>
            <a:r>
              <a:rPr lang="tr-TR" dirty="0" smtClean="0">
                <a:latin typeface="Times New Roman" panose="02020603050405020304" pitchFamily="18" charset="0"/>
                <a:cs typeface="Times New Roman" panose="02020603050405020304" pitchFamily="18" charset="0"/>
              </a:rPr>
              <a:t>Türkçede adlar</a:t>
            </a:r>
            <a:r>
              <a:rPr lang="tr-TR" dirty="0">
                <a:latin typeface="Times New Roman" panose="02020603050405020304" pitchFamily="18" charset="0"/>
                <a:cs typeface="Times New Roman" panose="02020603050405020304" pitchFamily="18" charset="0"/>
              </a:rPr>
              <a:t>, (bazen adıllar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çoğullanabilirken</a:t>
            </a:r>
            <a:r>
              <a:rPr lang="tr-TR" dirty="0" smtClean="0">
                <a:latin typeface="Times New Roman" panose="02020603050405020304" pitchFamily="18" charset="0"/>
                <a:cs typeface="Times New Roman" panose="02020603050405020304" pitchFamily="18" charset="0"/>
              </a:rPr>
              <a:t> sıfat,  belirteç, ilgeç, bağlaç ve ünlemler </a:t>
            </a:r>
            <a:r>
              <a:rPr lang="tr-TR" dirty="0" err="1" smtClean="0">
                <a:latin typeface="Times New Roman" panose="02020603050405020304" pitchFamily="18" charset="0"/>
                <a:cs typeface="Times New Roman" panose="02020603050405020304" pitchFamily="18" charset="0"/>
              </a:rPr>
              <a:t>çoğullanamaz</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(15) </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 yol + </a:t>
            </a:r>
            <a:r>
              <a:rPr lang="tr-TR" dirty="0" err="1" smtClean="0">
                <a:latin typeface="Times New Roman" panose="02020603050405020304" pitchFamily="18" charset="0"/>
                <a:cs typeface="Times New Roman" panose="02020603050405020304" pitchFamily="18" charset="0"/>
              </a:rPr>
              <a:t>lar</a:t>
            </a:r>
            <a:endParaRPr lang="tr-TR" dirty="0" smtClean="0">
              <a:latin typeface="Times New Roman" panose="02020603050405020304" pitchFamily="18" charset="0"/>
              <a:cs typeface="Times New Roman" panose="02020603050405020304" pitchFamily="18" charset="0"/>
            </a:endParaRP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c.* Ali eve hızlı + </a:t>
            </a:r>
            <a:r>
              <a:rPr lang="tr-TR" dirty="0" err="1" smtClean="0">
                <a:latin typeface="Times New Roman" panose="02020603050405020304" pitchFamily="18" charset="0"/>
                <a:cs typeface="Times New Roman" panose="02020603050405020304" pitchFamily="18" charset="0"/>
              </a:rPr>
              <a:t>lar</a:t>
            </a:r>
            <a:r>
              <a:rPr lang="tr-TR" dirty="0" smtClean="0">
                <a:latin typeface="Times New Roman" panose="02020603050405020304" pitchFamily="18" charset="0"/>
                <a:cs typeface="Times New Roman" panose="02020603050405020304" pitchFamily="18" charset="0"/>
              </a:rPr>
              <a:t> gitti.</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d.* Senin için + </a:t>
            </a:r>
            <a:r>
              <a:rPr lang="tr-TR" dirty="0" err="1" smtClean="0">
                <a:latin typeface="Times New Roman" panose="02020603050405020304" pitchFamily="18" charset="0"/>
                <a:cs typeface="Times New Roman" panose="02020603050405020304" pitchFamily="18" charset="0"/>
              </a:rPr>
              <a:t>ler</a:t>
            </a:r>
            <a:r>
              <a:rPr lang="tr-TR" dirty="0" smtClean="0">
                <a:latin typeface="Times New Roman" panose="02020603050405020304" pitchFamily="18" charset="0"/>
                <a:cs typeface="Times New Roman" panose="02020603050405020304" pitchFamily="18" charset="0"/>
              </a:rPr>
              <a:t> </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e.* ben + </a:t>
            </a:r>
            <a:r>
              <a:rPr lang="tr-TR" dirty="0" err="1" smtClean="0">
                <a:latin typeface="Times New Roman" panose="02020603050405020304" pitchFamily="18" charset="0"/>
                <a:cs typeface="Times New Roman" panose="02020603050405020304" pitchFamily="18" charset="0"/>
              </a:rPr>
              <a:t>ler</a:t>
            </a:r>
            <a:endParaRPr lang="tr-TR" dirty="0" smtClean="0">
              <a:latin typeface="Times New Roman" panose="02020603050405020304" pitchFamily="18" charset="0"/>
              <a:cs typeface="Times New Roman" panose="02020603050405020304" pitchFamily="18" charset="0"/>
            </a:endParaRPr>
          </a:p>
          <a:p>
            <a:pPr marL="114300" indent="0" algn="just">
              <a:buNone/>
            </a:pP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Ama sıfatlarda durum biraz farklıdır. Çünkü sıfatların niteledikleri adlar düştüğünde/silindiğinde adın sayı kategorisini sıfat üstlenir ancak </a:t>
            </a:r>
            <a:r>
              <a:rPr lang="tr-TR" dirty="0" err="1" smtClean="0">
                <a:latin typeface="Times New Roman" panose="02020603050405020304" pitchFamily="18" charset="0"/>
                <a:cs typeface="Times New Roman" panose="02020603050405020304" pitchFamily="18" charset="0"/>
              </a:rPr>
              <a:t>çoğullanan</a:t>
            </a:r>
            <a:r>
              <a:rPr lang="tr-TR" dirty="0" smtClean="0">
                <a:latin typeface="Times New Roman" panose="02020603050405020304" pitchFamily="18" charset="0"/>
                <a:cs typeface="Times New Roman" panose="02020603050405020304" pitchFamily="18" charset="0"/>
              </a:rPr>
              <a:t> sıfat değil hâlen addır. Sıfata eklenen çokluk biçimbirimi çoğul bir adın düştüğüne işaret eder.</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(16)	a. güzel + </a:t>
            </a:r>
            <a:r>
              <a:rPr lang="tr-TR" dirty="0" err="1" smtClean="0">
                <a:latin typeface="Times New Roman" panose="02020603050405020304" pitchFamily="18" charset="0"/>
                <a:cs typeface="Times New Roman" panose="02020603050405020304" pitchFamily="18" charset="0"/>
              </a:rPr>
              <a:t>ler</a:t>
            </a:r>
            <a:endParaRPr lang="tr-TR" dirty="0" smtClean="0">
              <a:latin typeface="Times New Roman" panose="02020603050405020304" pitchFamily="18" charset="0"/>
              <a:cs typeface="Times New Roman" panose="02020603050405020304" pitchFamily="18" charset="0"/>
            </a:endParaRP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a:t>
            </a:r>
            <a:r>
              <a:rPr lang="tr-TR" dirty="0">
                <a:latin typeface="Times New Roman" panose="02020603050405020304" pitchFamily="18" charset="0"/>
                <a:cs typeface="Times New Roman" panose="02020603050405020304" pitchFamily="18" charset="0"/>
              </a:rPr>
              <a:t>g</a:t>
            </a:r>
            <a:r>
              <a:rPr lang="tr-TR" dirty="0" smtClean="0">
                <a:latin typeface="Times New Roman" panose="02020603050405020304" pitchFamily="18" charset="0"/>
                <a:cs typeface="Times New Roman" panose="02020603050405020304" pitchFamily="18" charset="0"/>
              </a:rPr>
              <a:t>üzeller kitaplar</a:t>
            </a:r>
          </a:p>
          <a:p>
            <a:pPr marL="11430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 </a:t>
            </a:r>
            <a:r>
              <a:rPr lang="tr-TR" dirty="0">
                <a:latin typeface="Times New Roman" panose="02020603050405020304" pitchFamily="18" charset="0"/>
                <a:cs typeface="Times New Roman" panose="02020603050405020304" pitchFamily="18" charset="0"/>
              </a:rPr>
              <a:t>g</a:t>
            </a:r>
            <a:r>
              <a:rPr lang="tr-TR" dirty="0" smtClean="0">
                <a:latin typeface="Times New Roman" panose="02020603050405020304" pitchFamily="18" charset="0"/>
                <a:cs typeface="Times New Roman" panose="02020603050405020304" pitchFamily="18" charset="0"/>
              </a:rPr>
              <a:t>üzel kitaplar</a:t>
            </a:r>
          </a:p>
          <a:p>
            <a:pPr marL="114300" indent="0">
              <a:buNone/>
            </a:pPr>
            <a:endParaRPr lang="tr-TR" dirty="0" smtClean="0">
              <a:solidFill>
                <a:srgbClr val="FF0000"/>
              </a:solidFill>
              <a:latin typeface="Times New Roman" panose="02020603050405020304" pitchFamily="18" charset="0"/>
              <a:cs typeface="Times New Roman" panose="02020603050405020304" pitchFamily="18" charset="0"/>
            </a:endParaRPr>
          </a:p>
          <a:p>
            <a:pPr marL="11430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29082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95372" y="1752600"/>
            <a:ext cx="2753256" cy="4373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118106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smtClean="0">
                <a:latin typeface="Times New Roman" panose="02020603050405020304" pitchFamily="18" charset="0"/>
                <a:cs typeface="Times New Roman" panose="02020603050405020304" pitchFamily="18" charset="0"/>
              </a:rPr>
              <a:t>Kaynakça</a:t>
            </a:r>
            <a:r>
              <a:rPr lang="tr-TR" dirty="0" smtClean="0"/>
              <a:t> </a:t>
            </a:r>
            <a:endParaRPr lang="tr-TR" dirty="0"/>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Can</a:t>
            </a:r>
            <a:r>
              <a:rPr lang="tr-TR" dirty="0">
                <a:latin typeface="Times New Roman" panose="02020603050405020304" pitchFamily="18" charset="0"/>
                <a:cs typeface="Times New Roman" panose="02020603050405020304" pitchFamily="18" charset="0"/>
              </a:rPr>
              <a:t>, Ö., Akşehirli, S., Koşaner, Ö., Özgen, M., (2020), </a:t>
            </a:r>
            <a:r>
              <a:rPr lang="tr-TR" b="1" i="1" dirty="0">
                <a:latin typeface="Times New Roman" panose="02020603050405020304" pitchFamily="18" charset="0"/>
                <a:cs typeface="Times New Roman" panose="02020603050405020304" pitchFamily="18" charset="0"/>
              </a:rPr>
              <a:t>Dilbilgisi Bileşenleri</a:t>
            </a:r>
            <a:r>
              <a:rPr lang="tr-TR" dirty="0">
                <a:latin typeface="Times New Roman" panose="02020603050405020304" pitchFamily="18" charset="0"/>
                <a:cs typeface="Times New Roman" panose="02020603050405020304" pitchFamily="18" charset="0"/>
              </a:rPr>
              <a:t>, İstanbul: </a:t>
            </a:r>
            <a:r>
              <a:rPr lang="tr-TR" dirty="0" err="1">
                <a:latin typeface="Times New Roman" panose="02020603050405020304" pitchFamily="18" charset="0"/>
                <a:cs typeface="Times New Roman" panose="02020603050405020304" pitchFamily="18" charset="0"/>
              </a:rPr>
              <a:t>İthaki</a:t>
            </a:r>
            <a:r>
              <a:rPr lang="tr-TR" dirty="0">
                <a:latin typeface="Times New Roman" panose="02020603050405020304" pitchFamily="18" charset="0"/>
                <a:cs typeface="Times New Roman" panose="02020603050405020304" pitchFamily="18" charset="0"/>
              </a:rPr>
              <a:t> Yayınları.</a:t>
            </a:r>
          </a:p>
          <a:p>
            <a:pPr algn="just"/>
            <a:r>
              <a:rPr lang="tr-TR" dirty="0" err="1">
                <a:latin typeface="Times New Roman" panose="02020603050405020304" pitchFamily="18" charset="0"/>
                <a:cs typeface="Times New Roman" panose="02020603050405020304" pitchFamily="18" charset="0"/>
              </a:rPr>
              <a:t>İmer</a:t>
            </a:r>
            <a:r>
              <a:rPr lang="tr-TR" dirty="0">
                <a:latin typeface="Times New Roman" panose="02020603050405020304" pitchFamily="18" charset="0"/>
                <a:cs typeface="Times New Roman" panose="02020603050405020304" pitchFamily="18" charset="0"/>
              </a:rPr>
              <a:t>, K., Kocaman, A. ve Özsoy, S. (2011), </a:t>
            </a:r>
            <a:r>
              <a:rPr lang="tr-TR" b="1" i="1" dirty="0">
                <a:latin typeface="Times New Roman" panose="02020603050405020304" pitchFamily="18" charset="0"/>
                <a:cs typeface="Times New Roman" panose="02020603050405020304" pitchFamily="18" charset="0"/>
              </a:rPr>
              <a:t>Dilbilim Sözlüğü</a:t>
            </a:r>
            <a:r>
              <a:rPr lang="tr-TR" dirty="0">
                <a:latin typeface="Times New Roman" panose="02020603050405020304" pitchFamily="18" charset="0"/>
                <a:cs typeface="Times New Roman" panose="02020603050405020304" pitchFamily="18" charset="0"/>
              </a:rPr>
              <a:t>, Boğaziçi Üniversitesi Yayınları</a:t>
            </a:r>
            <a:r>
              <a:rPr lang="tr-TR"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Uzun, Nadir Engin (2004), </a:t>
            </a:r>
            <a:r>
              <a:rPr lang="tr-TR" b="1" i="1" dirty="0">
                <a:latin typeface="Times New Roman" panose="02020603050405020304" pitchFamily="18" charset="0"/>
                <a:cs typeface="Times New Roman" panose="02020603050405020304" pitchFamily="18" charset="0"/>
              </a:rPr>
              <a:t>Dilbilgisinin Temel Kavramları</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İstanbul: TDAD.</a:t>
            </a:r>
          </a:p>
          <a:p>
            <a:pPr algn="just"/>
            <a:endParaRPr lang="tr-TR" dirty="0"/>
          </a:p>
          <a:p>
            <a:endParaRPr lang="tr-TR" dirty="0"/>
          </a:p>
        </p:txBody>
      </p:sp>
    </p:spTree>
    <p:extLst>
      <p:ext uri="{BB962C8B-B14F-4D97-AF65-F5344CB8AC3E}">
        <p14:creationId xmlns:p14="http://schemas.microsoft.com/office/powerpoint/2010/main" val="316244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smtClean="0">
                <a:latin typeface="Times New Roman" panose="02020603050405020304" pitchFamily="18" charset="0"/>
                <a:cs typeface="Times New Roman" panose="02020603050405020304" pitchFamily="18" charset="0"/>
              </a:rPr>
              <a:t>1) Cinsiyet Kategorisi (</a:t>
            </a:r>
            <a:r>
              <a:rPr lang="tr-TR" sz="2800" dirty="0" err="1" smtClean="0">
                <a:latin typeface="Times New Roman" panose="02020603050405020304" pitchFamily="18" charset="0"/>
                <a:cs typeface="Times New Roman" panose="02020603050405020304" pitchFamily="18" charset="0"/>
              </a:rPr>
              <a:t>Gender</a:t>
            </a:r>
            <a:r>
              <a:rPr lang="tr-TR" sz="2800" dirty="0" smtClean="0">
                <a:latin typeface="Times New Roman" panose="02020603050405020304" pitchFamily="18" charset="0"/>
                <a:cs typeface="Times New Roman" panose="02020603050405020304" pitchFamily="18" charset="0"/>
              </a:rPr>
              <a:t> </a:t>
            </a:r>
            <a:r>
              <a:rPr lang="tr-TR" sz="2800" dirty="0" err="1" smtClean="0">
                <a:latin typeface="Times New Roman" panose="02020603050405020304" pitchFamily="18" charset="0"/>
                <a:cs typeface="Times New Roman" panose="02020603050405020304" pitchFamily="18" charset="0"/>
              </a:rPr>
              <a:t>Category</a:t>
            </a:r>
            <a:r>
              <a:rPr lang="tr-TR" sz="2800" dirty="0" smtClean="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Cinsiyet, gerçek cinsiyetten çok ‘tür’ anlamındadır.</a:t>
            </a:r>
          </a:p>
          <a:p>
            <a:pPr algn="just"/>
            <a:r>
              <a:rPr lang="tr-TR" sz="2400" dirty="0" smtClean="0">
                <a:latin typeface="Times New Roman" panose="02020603050405020304" pitchFamily="18" charset="0"/>
                <a:cs typeface="Times New Roman" panose="02020603050405020304" pitchFamily="18" charset="0"/>
              </a:rPr>
              <a:t>Cinsiyetin bir kategori olarak yansıtıldığı dillerde bu kategori </a:t>
            </a:r>
            <a:r>
              <a:rPr lang="tr-TR" sz="2400" i="1" dirty="0" err="1" smtClean="0">
                <a:latin typeface="Times New Roman" panose="02020603050405020304" pitchFamily="18" charset="0"/>
                <a:cs typeface="Times New Roman" panose="02020603050405020304" pitchFamily="18" charset="0"/>
              </a:rPr>
              <a:t>dilbilgisel</a:t>
            </a:r>
            <a:r>
              <a:rPr lang="tr-TR" sz="2400" i="1" dirty="0" smtClean="0">
                <a:latin typeface="Times New Roman" panose="02020603050405020304" pitchFamily="18" charset="0"/>
                <a:cs typeface="Times New Roman" panose="02020603050405020304" pitchFamily="18" charset="0"/>
              </a:rPr>
              <a:t> cinsiyet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grammatical</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gender</a:t>
            </a:r>
            <a:r>
              <a:rPr lang="tr-TR" sz="2400" dirty="0" smtClean="0">
                <a:latin typeface="Times New Roman" panose="02020603050405020304" pitchFamily="18" charset="0"/>
                <a:cs typeface="Times New Roman" panose="02020603050405020304" pitchFamily="18" charset="0"/>
              </a:rPr>
              <a:t>) adı altında, doğrudan dünyadaki cinsiyet kavramına dayanan </a:t>
            </a:r>
            <a:r>
              <a:rPr lang="tr-TR" sz="2400" i="1" dirty="0" smtClean="0">
                <a:latin typeface="Times New Roman" panose="02020603050405020304" pitchFamily="18" charset="0"/>
                <a:cs typeface="Times New Roman" panose="02020603050405020304" pitchFamily="18" charset="0"/>
              </a:rPr>
              <a:t>doğal </a:t>
            </a:r>
            <a:r>
              <a:rPr lang="tr-TR" sz="2400" dirty="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natural</a:t>
            </a:r>
            <a:r>
              <a:rPr lang="tr-TR" sz="2400" dirty="0" smtClean="0">
                <a:latin typeface="Times New Roman" panose="02020603050405020304" pitchFamily="18" charset="0"/>
                <a:cs typeface="Times New Roman" panose="02020603050405020304" pitchFamily="18" charset="0"/>
              </a:rPr>
              <a:t>) cinsiyet/ </a:t>
            </a:r>
            <a:r>
              <a:rPr lang="tr-TR" sz="2400" dirty="0" err="1" smtClean="0">
                <a:latin typeface="Times New Roman" panose="02020603050405020304" pitchFamily="18" charset="0"/>
                <a:cs typeface="Times New Roman" panose="02020603050405020304" pitchFamily="18" charset="0"/>
              </a:rPr>
              <a:t>s</a:t>
            </a:r>
            <a:r>
              <a:rPr lang="tr-TR" sz="2400" i="1" dirty="0" err="1" smtClean="0">
                <a:latin typeface="Times New Roman" panose="02020603050405020304" pitchFamily="18" charset="0"/>
                <a:cs typeface="Times New Roman" panose="02020603050405020304" pitchFamily="18" charset="0"/>
              </a:rPr>
              <a:t>özlüksel</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lexical</a:t>
            </a:r>
            <a:r>
              <a:rPr lang="tr-TR" sz="2400" dirty="0" smtClean="0">
                <a:latin typeface="Times New Roman" panose="02020603050405020304" pitchFamily="18" charset="0"/>
                <a:cs typeface="Times New Roman" panose="02020603050405020304" pitchFamily="18" charset="0"/>
              </a:rPr>
              <a:t>) cinsiyetten ayrılır.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6193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latin typeface="Times New Roman" panose="02020603050405020304" pitchFamily="18" charset="0"/>
                <a:cs typeface="Times New Roman" panose="02020603050405020304" pitchFamily="18" charset="0"/>
              </a:rPr>
              <a:t>Cinsiyet Kategorisi</a:t>
            </a:r>
            <a:endParaRPr lang="tr-TR" sz="2800" dirty="0"/>
          </a:p>
        </p:txBody>
      </p:sp>
      <p:sp>
        <p:nvSpPr>
          <p:cNvPr id="3" name="İçerik Yer Tutucusu 2"/>
          <p:cNvSpPr>
            <a:spLocks noGrp="1"/>
          </p:cNvSpPr>
          <p:nvPr>
            <p:ph idx="1"/>
          </p:nvPr>
        </p:nvSpPr>
        <p:spPr/>
        <p:txBody>
          <a:bodyPr/>
          <a:lstStyle/>
          <a:p>
            <a:pPr algn="just"/>
            <a:r>
              <a:rPr lang="tr-TR" sz="2400" dirty="0" err="1" smtClean="0">
                <a:latin typeface="Times New Roman" panose="02020603050405020304" pitchFamily="18" charset="0"/>
                <a:cs typeface="Times New Roman" panose="02020603050405020304" pitchFamily="18" charset="0"/>
              </a:rPr>
              <a:t>Dilbilgisel</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cinsiyet, dillerde </a:t>
            </a:r>
            <a:r>
              <a:rPr lang="tr-TR" sz="2400" i="1" dirty="0">
                <a:latin typeface="Times New Roman" panose="02020603050405020304" pitchFamily="18" charset="0"/>
                <a:cs typeface="Times New Roman" panose="02020603050405020304" pitchFamily="18" charset="0"/>
              </a:rPr>
              <a:t>eril</a:t>
            </a:r>
            <a:r>
              <a:rPr lang="tr-TR" sz="2400" dirty="0">
                <a:latin typeface="Times New Roman" panose="02020603050405020304" pitchFamily="18" charset="0"/>
                <a:cs typeface="Times New Roman" panose="02020603050405020304" pitchFamily="18" charset="0"/>
              </a:rPr>
              <a:t> </a:t>
            </a:r>
            <a:r>
              <a:rPr lang="tr-TR" sz="2400" dirty="0">
                <a:solidFill>
                  <a:srgbClr val="FF0000"/>
                </a:solidFill>
                <a:latin typeface="Times New Roman" panose="02020603050405020304" pitchFamily="18" charset="0"/>
                <a:cs typeface="Times New Roman" panose="02020603050405020304" pitchFamily="18" charset="0"/>
              </a:rPr>
              <a:t>(</a:t>
            </a:r>
            <a:r>
              <a:rPr lang="tr-TR" sz="2400" dirty="0" err="1">
                <a:solidFill>
                  <a:srgbClr val="FF0000"/>
                </a:solidFill>
                <a:latin typeface="Times New Roman" panose="02020603050405020304" pitchFamily="18" charset="0"/>
                <a:cs typeface="Times New Roman" panose="02020603050405020304" pitchFamily="18" charset="0"/>
              </a:rPr>
              <a:t>masculine</a:t>
            </a:r>
            <a:r>
              <a:rPr lang="tr-TR" sz="2400"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dişil</a:t>
            </a:r>
            <a:r>
              <a:rPr lang="tr-TR" sz="2400" dirty="0">
                <a:latin typeface="Times New Roman" panose="02020603050405020304" pitchFamily="18" charset="0"/>
                <a:cs typeface="Times New Roman" panose="02020603050405020304" pitchFamily="18" charset="0"/>
              </a:rPr>
              <a:t> </a:t>
            </a:r>
            <a:r>
              <a:rPr lang="tr-TR" sz="2400" dirty="0">
                <a:solidFill>
                  <a:srgbClr val="FF0000"/>
                </a:solidFill>
                <a:latin typeface="Times New Roman" panose="02020603050405020304" pitchFamily="18" charset="0"/>
                <a:cs typeface="Times New Roman" panose="02020603050405020304" pitchFamily="18" charset="0"/>
              </a:rPr>
              <a:t>(</a:t>
            </a:r>
            <a:r>
              <a:rPr lang="tr-TR" sz="2400" dirty="0" err="1">
                <a:solidFill>
                  <a:srgbClr val="FF0000"/>
                </a:solidFill>
                <a:latin typeface="Times New Roman" panose="02020603050405020304" pitchFamily="18" charset="0"/>
                <a:cs typeface="Times New Roman" panose="02020603050405020304" pitchFamily="18" charset="0"/>
              </a:rPr>
              <a:t>feminine</a:t>
            </a:r>
            <a:r>
              <a:rPr lang="tr-TR" sz="2400" dirty="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ve </a:t>
            </a:r>
            <a:r>
              <a:rPr lang="tr-TR" sz="2400" i="1" dirty="0">
                <a:latin typeface="Times New Roman" panose="02020603050405020304" pitchFamily="18" charset="0"/>
                <a:cs typeface="Times New Roman" panose="02020603050405020304" pitchFamily="18" charset="0"/>
              </a:rPr>
              <a:t>yansız</a:t>
            </a:r>
            <a:r>
              <a:rPr lang="tr-TR" sz="2400" dirty="0">
                <a:latin typeface="Times New Roman" panose="02020603050405020304" pitchFamily="18" charset="0"/>
                <a:cs typeface="Times New Roman" panose="02020603050405020304" pitchFamily="18" charset="0"/>
              </a:rPr>
              <a:t> </a:t>
            </a:r>
            <a:r>
              <a:rPr lang="tr-TR" sz="2400" dirty="0">
                <a:solidFill>
                  <a:srgbClr val="FF0000"/>
                </a:solidFill>
                <a:latin typeface="Times New Roman" panose="02020603050405020304" pitchFamily="18" charset="0"/>
                <a:cs typeface="Times New Roman" panose="02020603050405020304" pitchFamily="18" charset="0"/>
              </a:rPr>
              <a:t>(</a:t>
            </a:r>
            <a:r>
              <a:rPr lang="tr-TR" sz="2400" dirty="0" err="1" smtClean="0">
                <a:solidFill>
                  <a:srgbClr val="FF0000"/>
                </a:solidFill>
                <a:latin typeface="Times New Roman" panose="02020603050405020304" pitchFamily="18" charset="0"/>
                <a:cs typeface="Times New Roman" panose="02020603050405020304" pitchFamily="18" charset="0"/>
              </a:rPr>
              <a:t>neutral</a:t>
            </a:r>
            <a:r>
              <a:rPr lang="tr-TR" sz="2400" dirty="0" smtClean="0">
                <a:solidFill>
                  <a:srgbClr val="FF0000"/>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şeklinde görülebilmektedir</a:t>
            </a:r>
            <a:r>
              <a:rPr lang="tr-TR" sz="2400" dirty="0" smtClean="0">
                <a:latin typeface="Times New Roman" panose="02020603050405020304" pitchFamily="18" charset="0"/>
                <a:cs typeface="Times New Roman" panose="02020603050405020304" pitchFamily="18" charset="0"/>
              </a:rPr>
              <a:t>. Ama bazı dillerde eril-dişil ikilisi görünürken (İtalyanca, İspanyolca, Fransızca, Arapça) </a:t>
            </a:r>
            <a:r>
              <a:rPr lang="tr-TR" dirty="0" smtClean="0">
                <a:latin typeface="Times New Roman" panose="02020603050405020304" pitchFamily="18" charset="0"/>
                <a:cs typeface="Times New Roman" panose="02020603050405020304" pitchFamily="18" charset="0"/>
              </a:rPr>
              <a:t>bazı</a:t>
            </a:r>
            <a:r>
              <a:rPr lang="tr-TR" sz="2400" dirty="0" smtClean="0">
                <a:latin typeface="Times New Roman" panose="02020603050405020304" pitchFamily="18" charset="0"/>
                <a:cs typeface="Times New Roman" panose="02020603050405020304" pitchFamily="18" charset="0"/>
              </a:rPr>
              <a:t> dillerde ise eril-dişil-nötr üçlüsü (Yunanca, Rusça) görünür.</a:t>
            </a:r>
            <a:endParaRPr lang="tr-TR" sz="24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8782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latin typeface="Times New Roman" panose="02020603050405020304" pitchFamily="18" charset="0"/>
                <a:cs typeface="Times New Roman" panose="02020603050405020304" pitchFamily="18" charset="0"/>
              </a:rPr>
              <a:t>Cinsiyet Kategorisi</a:t>
            </a:r>
            <a:endParaRPr lang="tr-TR" sz="28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318834134"/>
              </p:ext>
            </p:extLst>
          </p:nvPr>
        </p:nvGraphicFramePr>
        <p:xfrm>
          <a:off x="457200" y="1752600"/>
          <a:ext cx="8229600" cy="1584960"/>
        </p:xfrm>
        <a:graphic>
          <a:graphicData uri="http://schemas.openxmlformats.org/drawingml/2006/table">
            <a:tbl>
              <a:tblPr firstRow="1" bandRow="1">
                <a:tableStyleId>{5C22544A-7EE6-4342-B048-85BDC9FD1C3A}</a:tableStyleId>
              </a:tblPr>
              <a:tblGrid>
                <a:gridCol w="2743200">
                  <a:extLst>
                    <a:ext uri="{9D8B030D-6E8A-4147-A177-3AD203B41FA5}">
                      <a16:colId xmlns="" xmlns:a16="http://schemas.microsoft.com/office/drawing/2014/main" val="20000"/>
                    </a:ext>
                  </a:extLst>
                </a:gridCol>
                <a:gridCol w="2743200">
                  <a:extLst>
                    <a:ext uri="{9D8B030D-6E8A-4147-A177-3AD203B41FA5}">
                      <a16:colId xmlns="" xmlns:a16="http://schemas.microsoft.com/office/drawing/2014/main" val="20001"/>
                    </a:ext>
                  </a:extLst>
                </a:gridCol>
                <a:gridCol w="2743200">
                  <a:extLst>
                    <a:ext uri="{9D8B030D-6E8A-4147-A177-3AD203B41FA5}">
                      <a16:colId xmlns="" xmlns:a16="http://schemas.microsoft.com/office/drawing/2014/main" val="20002"/>
                    </a:ext>
                  </a:extLst>
                </a:gridCol>
              </a:tblGrid>
              <a:tr h="370840">
                <a:tc>
                  <a:txBody>
                    <a:bodyPr/>
                    <a:lstStyle/>
                    <a:p>
                      <a:r>
                        <a:rPr lang="tr-TR" sz="2000" dirty="0" smtClean="0">
                          <a:latin typeface="Times New Roman" panose="02020603050405020304" pitchFamily="18" charset="0"/>
                          <a:cs typeface="Times New Roman" panose="02020603050405020304" pitchFamily="18" charset="0"/>
                        </a:rPr>
                        <a:t>Fransızca</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Eril </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Dişil</a:t>
                      </a:r>
                      <a:endParaRPr lang="tr-TR" sz="2000" dirty="0">
                        <a:latin typeface="Times New Roman" panose="02020603050405020304" pitchFamily="18" charset="0"/>
                        <a:cs typeface="Times New Roman" panose="02020603050405020304" pitchFamily="18" charset="0"/>
                      </a:endParaRPr>
                    </a:p>
                  </a:txBody>
                  <a:tcPr marL="91438" marR="91438"/>
                </a:tc>
                <a:extLst>
                  <a:ext uri="{0D108BD9-81ED-4DB2-BD59-A6C34878D82A}">
                    <a16:rowId xmlns="" xmlns:a16="http://schemas.microsoft.com/office/drawing/2014/main" val="10000"/>
                  </a:ext>
                </a:extLst>
              </a:tr>
              <a:tr h="370840">
                <a:tc>
                  <a:txBody>
                    <a:bodyPr/>
                    <a:lstStyle/>
                    <a:p>
                      <a:endParaRPr lang="tr-TR" sz="2000" dirty="0" smtClean="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(le) </a:t>
                      </a:r>
                      <a:r>
                        <a:rPr lang="tr-TR" sz="2000" dirty="0" err="1" smtClean="0">
                          <a:latin typeface="Times New Roman" panose="02020603050405020304" pitchFamily="18" charset="0"/>
                          <a:cs typeface="Times New Roman" panose="02020603050405020304" pitchFamily="18" charset="0"/>
                        </a:rPr>
                        <a:t>livre</a:t>
                      </a:r>
                      <a:r>
                        <a:rPr lang="tr-TR" sz="2000" dirty="0" smtClean="0">
                          <a:latin typeface="Times New Roman" panose="02020603050405020304" pitchFamily="18" charset="0"/>
                          <a:cs typeface="Times New Roman" panose="02020603050405020304" pitchFamily="18" charset="0"/>
                        </a:rPr>
                        <a:t> </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(la)</a:t>
                      </a:r>
                      <a:r>
                        <a:rPr lang="tr-TR" sz="2000" baseline="0" dirty="0" smtClean="0">
                          <a:latin typeface="Times New Roman" panose="02020603050405020304" pitchFamily="18" charset="0"/>
                          <a:cs typeface="Times New Roman" panose="02020603050405020304" pitchFamily="18" charset="0"/>
                        </a:rPr>
                        <a:t> porte</a:t>
                      </a:r>
                      <a:endParaRPr lang="tr-TR" sz="2000" dirty="0">
                        <a:latin typeface="Times New Roman" panose="02020603050405020304" pitchFamily="18" charset="0"/>
                        <a:cs typeface="Times New Roman" panose="02020603050405020304" pitchFamily="18" charset="0"/>
                      </a:endParaRPr>
                    </a:p>
                  </a:txBody>
                  <a:tcPr marL="91438" marR="91438"/>
                </a:tc>
                <a:extLst>
                  <a:ext uri="{0D108BD9-81ED-4DB2-BD59-A6C34878D82A}">
                    <a16:rowId xmlns="" xmlns:a16="http://schemas.microsoft.com/office/drawing/2014/main" val="10001"/>
                  </a:ext>
                </a:extLst>
              </a:tr>
              <a:tr h="370840">
                <a:tc>
                  <a:txBody>
                    <a:bodyPr/>
                    <a:lstStyle/>
                    <a:p>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(le) </a:t>
                      </a:r>
                      <a:r>
                        <a:rPr lang="tr-TR" sz="2000" dirty="0" err="1" smtClean="0">
                          <a:latin typeface="Times New Roman" panose="02020603050405020304" pitchFamily="18" charset="0"/>
                          <a:cs typeface="Times New Roman" panose="02020603050405020304" pitchFamily="18" charset="0"/>
                        </a:rPr>
                        <a:t>projet</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(la) </a:t>
                      </a:r>
                      <a:r>
                        <a:rPr lang="tr-TR" sz="2000" dirty="0" err="1" smtClean="0">
                          <a:latin typeface="Times New Roman" panose="02020603050405020304" pitchFamily="18" charset="0"/>
                          <a:cs typeface="Times New Roman" panose="02020603050405020304" pitchFamily="18" charset="0"/>
                        </a:rPr>
                        <a:t>mer</a:t>
                      </a:r>
                      <a:endParaRPr lang="tr-TR" sz="2000" dirty="0">
                        <a:latin typeface="Times New Roman" panose="02020603050405020304" pitchFamily="18" charset="0"/>
                        <a:cs typeface="Times New Roman" panose="02020603050405020304" pitchFamily="18" charset="0"/>
                      </a:endParaRPr>
                    </a:p>
                  </a:txBody>
                  <a:tcPr marL="91438" marR="91438"/>
                </a:tc>
                <a:extLst>
                  <a:ext uri="{0D108BD9-81ED-4DB2-BD59-A6C34878D82A}">
                    <a16:rowId xmlns="" xmlns:a16="http://schemas.microsoft.com/office/drawing/2014/main" val="10002"/>
                  </a:ext>
                </a:extLst>
              </a:tr>
              <a:tr h="370840">
                <a:tc>
                  <a:txBody>
                    <a:bodyPr/>
                    <a:lstStyle/>
                    <a:p>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(le) </a:t>
                      </a:r>
                      <a:r>
                        <a:rPr lang="tr-TR" sz="2000" dirty="0" err="1" smtClean="0">
                          <a:latin typeface="Times New Roman" panose="02020603050405020304" pitchFamily="18" charset="0"/>
                          <a:cs typeface="Times New Roman" panose="02020603050405020304" pitchFamily="18" charset="0"/>
                        </a:rPr>
                        <a:t>garage</a:t>
                      </a:r>
                      <a:endParaRPr lang="tr-TR" sz="2000" dirty="0">
                        <a:latin typeface="Times New Roman" panose="02020603050405020304" pitchFamily="18" charset="0"/>
                        <a:cs typeface="Times New Roman" panose="02020603050405020304" pitchFamily="18" charset="0"/>
                      </a:endParaRPr>
                    </a:p>
                  </a:txBody>
                  <a:tcPr marL="91438" marR="91438"/>
                </a:tc>
                <a:tc>
                  <a:txBody>
                    <a:bodyPr/>
                    <a:lstStyle/>
                    <a:p>
                      <a:r>
                        <a:rPr lang="tr-TR" sz="2000" dirty="0" smtClean="0">
                          <a:latin typeface="Times New Roman" panose="02020603050405020304" pitchFamily="18" charset="0"/>
                          <a:cs typeface="Times New Roman" panose="02020603050405020304" pitchFamily="18" charset="0"/>
                        </a:rPr>
                        <a:t>(la) </a:t>
                      </a:r>
                      <a:r>
                        <a:rPr lang="tr-TR" sz="2000" dirty="0" err="1" smtClean="0">
                          <a:latin typeface="Times New Roman" panose="02020603050405020304" pitchFamily="18" charset="0"/>
                          <a:cs typeface="Times New Roman" panose="02020603050405020304" pitchFamily="18" charset="0"/>
                        </a:rPr>
                        <a:t>faculty</a:t>
                      </a:r>
                      <a:endParaRPr lang="tr-TR" sz="2000" dirty="0" smtClean="0">
                        <a:latin typeface="Times New Roman" panose="02020603050405020304" pitchFamily="18" charset="0"/>
                        <a:cs typeface="Times New Roman" panose="02020603050405020304" pitchFamily="18" charset="0"/>
                      </a:endParaRPr>
                    </a:p>
                  </a:txBody>
                  <a:tcPr marL="91438" marR="91438"/>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325646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latin typeface="Times New Roman" panose="02020603050405020304" pitchFamily="18" charset="0"/>
                <a:cs typeface="Times New Roman" panose="02020603050405020304" pitchFamily="18" charset="0"/>
              </a:rPr>
              <a:t>Cinsiyet Kategorisi</a:t>
            </a:r>
            <a:endParaRPr lang="tr-TR" sz="2800" dirty="0"/>
          </a:p>
        </p:txBody>
      </p:sp>
      <p:sp>
        <p:nvSpPr>
          <p:cNvPr id="3" name="İçerik Yer Tutucusu 2"/>
          <p:cNvSpPr>
            <a:spLocks noGrp="1"/>
          </p:cNvSpPr>
          <p:nvPr>
            <p:ph idx="1"/>
          </p:nvPr>
        </p:nvSpPr>
        <p:spPr/>
        <p:txBody>
          <a:bodyPr>
            <a:normAutofit/>
          </a:bodyPr>
          <a:lstStyle/>
          <a:p>
            <a:pPr algn="just"/>
            <a:r>
              <a:rPr lang="tr-TR" sz="2400" dirty="0" err="1" smtClean="0">
                <a:latin typeface="Times New Roman" panose="02020603050405020304" pitchFamily="18" charset="0"/>
                <a:cs typeface="Times New Roman" panose="02020603050405020304" pitchFamily="18" charset="0"/>
              </a:rPr>
              <a:t>Dilbilgisel</a:t>
            </a:r>
            <a:r>
              <a:rPr lang="tr-TR" sz="2400" dirty="0" smtClean="0">
                <a:latin typeface="Times New Roman" panose="02020603050405020304" pitchFamily="18" charset="0"/>
                <a:cs typeface="Times New Roman" panose="02020603050405020304" pitchFamily="18" charset="0"/>
              </a:rPr>
              <a:t> cinsiyet, sözcüklerle ilgili cinsiyet ayrımına bağlı olarak çeşitli ortak biçimlemeler sergiler. Sıfatlar, iyelik adılları, belirlilikler cinsiyete göre biçimlenir.</a:t>
            </a:r>
          </a:p>
          <a:p>
            <a:pPr algn="just" fontAlgn="base"/>
            <a:r>
              <a:rPr lang="tr-TR" sz="2400" i="1" dirty="0" smtClean="0">
                <a:latin typeface="Times New Roman" panose="02020603050405020304" pitchFamily="18" charset="0"/>
                <a:cs typeface="Times New Roman" panose="02020603050405020304" pitchFamily="18" charset="0"/>
              </a:rPr>
              <a:t>(4) a.</a:t>
            </a:r>
            <a:r>
              <a:rPr lang="fr-FR" sz="2400" b="1" i="1" dirty="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un </a:t>
            </a:r>
            <a:r>
              <a:rPr lang="fr-FR" sz="2400" dirty="0">
                <a:solidFill>
                  <a:srgbClr val="FF0000"/>
                </a:solidFill>
                <a:latin typeface="Times New Roman" panose="02020603050405020304" pitchFamily="18" charset="0"/>
                <a:cs typeface="Times New Roman" panose="02020603050405020304" pitchFamily="18" charset="0"/>
              </a:rPr>
              <a:t>petit</a:t>
            </a:r>
            <a:r>
              <a:rPr lang="fr-FR" sz="2400" dirty="0">
                <a:latin typeface="Times New Roman" panose="02020603050405020304" pitchFamily="18" charset="0"/>
                <a:cs typeface="Times New Roman" panose="02020603050405020304" pitchFamily="18" charset="0"/>
              </a:rPr>
              <a:t> sac </a:t>
            </a:r>
            <a:r>
              <a:rPr lang="tr-TR" sz="2400" dirty="0" smtClean="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a:t>
            </a:r>
            <a:r>
              <a:rPr lang="fr-FR" sz="2400" dirty="0" err="1">
                <a:latin typeface="Times New Roman" panose="02020603050405020304" pitchFamily="18" charset="0"/>
                <a:cs typeface="Times New Roman" panose="02020603050405020304" pitchFamily="18" charset="0"/>
              </a:rPr>
              <a:t>küçük</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bir</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çanta</a:t>
            </a:r>
            <a:r>
              <a:rPr lang="fr-FR" sz="2400" dirty="0">
                <a:latin typeface="Times New Roman" panose="02020603050405020304" pitchFamily="18" charset="0"/>
                <a:cs typeface="Times New Roman" panose="02020603050405020304" pitchFamily="18" charset="0"/>
              </a:rPr>
              <a:t>)</a:t>
            </a:r>
            <a:br>
              <a:rPr lang="fr-FR" sz="2400" dirty="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une </a:t>
            </a:r>
            <a:r>
              <a:rPr lang="fr-FR" sz="2400" dirty="0">
                <a:solidFill>
                  <a:srgbClr val="FF0000"/>
                </a:solidFill>
                <a:latin typeface="Times New Roman" panose="02020603050405020304" pitchFamily="18" charset="0"/>
                <a:cs typeface="Times New Roman" panose="02020603050405020304" pitchFamily="18" charset="0"/>
              </a:rPr>
              <a:t>petite</a:t>
            </a:r>
            <a:r>
              <a:rPr lang="fr-FR" sz="2400" dirty="0">
                <a:latin typeface="Times New Roman" panose="02020603050405020304" pitchFamily="18" charset="0"/>
                <a:cs typeface="Times New Roman" panose="02020603050405020304" pitchFamily="18" charset="0"/>
              </a:rPr>
              <a:t> fille</a:t>
            </a:r>
            <a:r>
              <a:rPr lang="fr-FR" sz="2400" b="1" i="1"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a:t>
            </a:r>
            <a:r>
              <a:rPr lang="fr-FR" sz="2400" dirty="0" err="1">
                <a:latin typeface="Times New Roman" panose="02020603050405020304" pitchFamily="18" charset="0"/>
                <a:cs typeface="Times New Roman" panose="02020603050405020304" pitchFamily="18" charset="0"/>
              </a:rPr>
              <a:t>küçük</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bir</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kız</a:t>
            </a:r>
            <a:r>
              <a:rPr lang="fr-FR" sz="2400" dirty="0">
                <a:latin typeface="Times New Roman" panose="02020603050405020304" pitchFamily="18" charset="0"/>
                <a:cs typeface="Times New Roman" panose="02020603050405020304" pitchFamily="18" charset="0"/>
              </a:rPr>
              <a:t>)</a:t>
            </a:r>
            <a:endParaRPr lang="tr-TR" sz="2400" i="1" dirty="0" smtClean="0">
              <a:latin typeface="Times New Roman" panose="02020603050405020304" pitchFamily="18" charset="0"/>
              <a:cs typeface="Times New Roman" panose="02020603050405020304" pitchFamily="18" charset="0"/>
            </a:endParaRPr>
          </a:p>
          <a:p>
            <a:pPr marL="0" indent="0" algn="just" fontAlgn="base">
              <a:buNone/>
            </a:pPr>
            <a:r>
              <a:rPr lang="fr-FR" sz="2400" i="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	 b.</a:t>
            </a:r>
            <a:r>
              <a:rPr lang="fr-FR" sz="2400" b="1" i="1"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une nourriture </a:t>
            </a:r>
            <a:r>
              <a:rPr lang="fr-FR" sz="2400" dirty="0">
                <a:solidFill>
                  <a:srgbClr val="FF0000"/>
                </a:solidFill>
                <a:latin typeface="Times New Roman" panose="02020603050405020304" pitchFamily="18" charset="0"/>
                <a:cs typeface="Times New Roman" panose="02020603050405020304" pitchFamily="18" charset="0"/>
              </a:rPr>
              <a:t>délicieuse</a:t>
            </a:r>
            <a:r>
              <a:rPr lang="fr-FR" sz="2400" b="1" i="1"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a:t>
            </a:r>
            <a:r>
              <a:rPr lang="fr-FR" sz="2400" dirty="0" err="1" smtClean="0">
                <a:latin typeface="Times New Roman" panose="02020603050405020304" pitchFamily="18" charset="0"/>
                <a:cs typeface="Times New Roman" panose="02020603050405020304" pitchFamily="18" charset="0"/>
              </a:rPr>
              <a:t>lezzetli</a:t>
            </a:r>
            <a:r>
              <a:rPr lang="fr-FR" sz="2400" dirty="0" smtClean="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bir</a:t>
            </a:r>
            <a:r>
              <a:rPr lang="fr-FR" sz="2400" dirty="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yemek</a:t>
            </a:r>
            <a:r>
              <a:rPr lang="tr-TR" sz="2400" dirty="0" smtClean="0">
                <a:latin typeface="Times New Roman" panose="02020603050405020304" pitchFamily="18" charset="0"/>
                <a:cs typeface="Times New Roman" panose="02020603050405020304" pitchFamily="18" charset="0"/>
              </a:rPr>
              <a:t>)</a:t>
            </a:r>
          </a:p>
          <a:p>
            <a:pPr marL="0" indent="0" algn="just" fontAlgn="base">
              <a:buNone/>
            </a:pPr>
            <a:r>
              <a:rPr lang="tr-TR" sz="2400"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un </a:t>
            </a:r>
            <a:r>
              <a:rPr lang="fr-FR" sz="2400" dirty="0">
                <a:solidFill>
                  <a:srgbClr val="FF0000"/>
                </a:solidFill>
                <a:latin typeface="Times New Roman" panose="02020603050405020304" pitchFamily="18" charset="0"/>
                <a:cs typeface="Times New Roman" panose="02020603050405020304" pitchFamily="18" charset="0"/>
              </a:rPr>
              <a:t>délicieux</a:t>
            </a:r>
            <a:r>
              <a:rPr lang="fr-FR" sz="2400" dirty="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gâteau</a:t>
            </a:r>
            <a:r>
              <a:rPr lang="tr-T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lezzetli</a:t>
            </a:r>
            <a:r>
              <a:rPr lang="fr-FR" sz="2400" dirty="0" smtClean="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bir</a:t>
            </a:r>
            <a:r>
              <a:rPr lang="fr-FR" sz="2400" dirty="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pasta</a:t>
            </a:r>
            <a:r>
              <a:rPr lang="tr-TR" sz="24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40148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latin typeface="Times New Roman" panose="02020603050405020304" pitchFamily="18" charset="0"/>
                <a:cs typeface="Times New Roman" panose="02020603050405020304" pitchFamily="18" charset="0"/>
              </a:rPr>
              <a:t>Cinsiyet Kategorisi</a:t>
            </a:r>
            <a:endParaRPr lang="tr-TR" sz="2800" dirty="0"/>
          </a:p>
        </p:txBody>
      </p:sp>
      <p:sp>
        <p:nvSpPr>
          <p:cNvPr id="3" name="İçerik Yer Tutucusu 2"/>
          <p:cNvSpPr>
            <a:spLocks noGrp="1"/>
          </p:cNvSpPr>
          <p:nvPr>
            <p:ph idx="1"/>
          </p:nvPr>
        </p:nvSpPr>
        <p:spPr/>
        <p:txBody>
          <a:bodyPr>
            <a:normAutofit/>
          </a:bodyPr>
          <a:lstStyle/>
          <a:p>
            <a:pPr algn="just"/>
            <a:r>
              <a:rPr lang="tr-TR" sz="2400" dirty="0" err="1">
                <a:latin typeface="Times New Roman" panose="02020603050405020304" pitchFamily="18" charset="0"/>
                <a:cs typeface="Times New Roman" panose="02020603050405020304" pitchFamily="18" charset="0"/>
              </a:rPr>
              <a:t>D</a:t>
            </a:r>
            <a:r>
              <a:rPr lang="tr-TR" sz="2400" dirty="0" err="1" smtClean="0">
                <a:latin typeface="Times New Roman" panose="02020603050405020304" pitchFamily="18" charset="0"/>
                <a:cs typeface="Times New Roman" panose="02020603050405020304" pitchFamily="18" charset="0"/>
              </a:rPr>
              <a:t>ilbilgisel</a:t>
            </a:r>
            <a:r>
              <a:rPr lang="tr-TR" sz="2400" dirty="0" smtClean="0">
                <a:latin typeface="Times New Roman" panose="02020603050405020304" pitchFamily="18" charset="0"/>
                <a:cs typeface="Times New Roman" panose="02020603050405020304" pitchFamily="18" charset="0"/>
              </a:rPr>
              <a:t> cinsiyetin olmadığı dillerde bile dünyadaki cinsiyet kavramıyla bağıntılı olarak farklı sözcükler veya cinsiyet farklılıklarını veren </a:t>
            </a:r>
            <a:r>
              <a:rPr lang="tr-TR" sz="2400" dirty="0" err="1" smtClean="0">
                <a:latin typeface="Times New Roman" panose="02020603050405020304" pitchFamily="18" charset="0"/>
                <a:cs typeface="Times New Roman" panose="02020603050405020304" pitchFamily="18" charset="0"/>
              </a:rPr>
              <a:t>sözlüksel</a:t>
            </a:r>
            <a:r>
              <a:rPr lang="tr-TR" sz="2400" dirty="0" smtClean="0">
                <a:latin typeface="Times New Roman" panose="02020603050405020304" pitchFamily="18" charset="0"/>
                <a:cs typeface="Times New Roman" panose="02020603050405020304" pitchFamily="18" charset="0"/>
              </a:rPr>
              <a:t> cinsiyet bulunabilir (Uzun, 2004: 111).</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2122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latin typeface="Times New Roman" panose="02020603050405020304" pitchFamily="18" charset="0"/>
                <a:cs typeface="Times New Roman" panose="02020603050405020304" pitchFamily="18" charset="0"/>
              </a:rPr>
              <a:t>Cinsiyet Kategorisi</a:t>
            </a:r>
            <a:endParaRPr lang="tr-TR" sz="2800" dirty="0"/>
          </a:p>
        </p:txBody>
      </p:sp>
      <p:sp>
        <p:nvSpPr>
          <p:cNvPr id="3" name="İçerik Yer Tutucusu 2"/>
          <p:cNvSpPr>
            <a:spLocks noGrp="1"/>
          </p:cNvSpPr>
          <p:nvPr>
            <p:ph idx="1"/>
          </p:nvPr>
        </p:nvSpPr>
        <p:spPr/>
        <p:txBody>
          <a:bodyPr>
            <a:normAutofit/>
          </a:bodyPr>
          <a:lstStyle/>
          <a:p>
            <a:r>
              <a:rPr lang="tr-TR" sz="2400" dirty="0" smtClean="0">
                <a:latin typeface="Times New Roman" panose="02020603050405020304" pitchFamily="18" charset="0"/>
                <a:cs typeface="Times New Roman" panose="02020603050405020304" pitchFamily="18" charset="0"/>
              </a:rPr>
              <a:t>Türkçede </a:t>
            </a:r>
            <a:r>
              <a:rPr lang="tr-TR" sz="2400" dirty="0" err="1" smtClean="0">
                <a:latin typeface="Times New Roman" panose="02020603050405020304" pitchFamily="18" charset="0"/>
                <a:cs typeface="Times New Roman" panose="02020603050405020304" pitchFamily="18" charset="0"/>
              </a:rPr>
              <a:t>dilbilgisel</a:t>
            </a:r>
            <a:r>
              <a:rPr lang="tr-TR" sz="2400" dirty="0" smtClean="0">
                <a:latin typeface="Times New Roman" panose="02020603050405020304" pitchFamily="18" charset="0"/>
                <a:cs typeface="Times New Roman" panose="02020603050405020304" pitchFamily="18" charset="0"/>
              </a:rPr>
              <a:t> cinsiyet olmamasına rağmen </a:t>
            </a:r>
            <a:r>
              <a:rPr lang="tr-TR" sz="2400" dirty="0" err="1" smtClean="0">
                <a:latin typeface="Times New Roman" panose="02020603050405020304" pitchFamily="18" charset="0"/>
                <a:cs typeface="Times New Roman" panose="02020603050405020304" pitchFamily="18" charset="0"/>
              </a:rPr>
              <a:t>sözlüksel</a:t>
            </a:r>
            <a:r>
              <a:rPr lang="tr-TR" sz="2400" dirty="0" smtClean="0">
                <a:latin typeface="Times New Roman" panose="02020603050405020304" pitchFamily="18" charset="0"/>
                <a:cs typeface="Times New Roman" panose="02020603050405020304" pitchFamily="18" charset="0"/>
              </a:rPr>
              <a:t> cinsiyet vardır.</a:t>
            </a:r>
          </a:p>
          <a:p>
            <a:pPr marL="0" indent="0">
              <a:buNone/>
            </a:pPr>
            <a:r>
              <a:rPr lang="tr-TR" sz="2400" dirty="0" smtClean="0">
                <a:latin typeface="Times New Roman" panose="02020603050405020304" pitchFamily="18" charset="0"/>
                <a:cs typeface="Times New Roman" panose="02020603050405020304" pitchFamily="18" charset="0"/>
              </a:rPr>
              <a:t>	(5) a. horoz/tavuk</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b. öküz/inek</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c.  koyun/koç</a:t>
            </a: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d.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ısrak/aygır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86206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zacı">
  <a:themeElements>
    <a:clrScheme name="Eczacı">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Eczacı">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czacı">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1058</TotalTime>
  <Words>789</Words>
  <Application>Microsoft Office PowerPoint</Application>
  <PresentationFormat>Ekran Gösterisi (4:3)</PresentationFormat>
  <Paragraphs>193</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Eczacı</vt:lpstr>
      <vt:lpstr>TUR170 Türkiye Türkçesi Biçim Bilgisi</vt:lpstr>
      <vt:lpstr>Kategori (ulam)</vt:lpstr>
      <vt:lpstr>Dilsel Kategoriler </vt:lpstr>
      <vt:lpstr>1) Cinsiyet Kategorisi (Gender Category)</vt:lpstr>
      <vt:lpstr>Cinsiyet Kategorisi</vt:lpstr>
      <vt:lpstr>Cinsiyet Kategorisi</vt:lpstr>
      <vt:lpstr>Cinsiyet Kategorisi</vt:lpstr>
      <vt:lpstr>Cinsiyet Kategorisi</vt:lpstr>
      <vt:lpstr>Cinsiyet Kategorisi</vt:lpstr>
      <vt:lpstr>Cinsiyet Kategorisi</vt:lpstr>
      <vt:lpstr>PowerPoint Sunusu</vt:lpstr>
      <vt:lpstr>Belirlilik Kategorisi (DefInIteness Category)</vt:lpstr>
      <vt:lpstr>Belirlilik kategorisi</vt:lpstr>
      <vt:lpstr>        Belirlilik kategorisi      (7) a. Tu vas voir un film? (belirsiz) (Sen film izleyecek misin?)      B. Tu vas voir le film? (belirli) (Sen filmi izleyecek misin?)      C. J'ai acheté une voiture (belirsiz) (Ben araba satın aldım)      d. J'ai acheté la voiture (belirli) (Ben arabayı satın aldım)</vt:lpstr>
      <vt:lpstr>Belirlilik kategorisi</vt:lpstr>
      <vt:lpstr>Belirlilik kategorisi</vt:lpstr>
      <vt:lpstr>Belirlilik kategorisi</vt:lpstr>
      <vt:lpstr>Belirlilik kategorisi ve işaret sözcükleri</vt:lpstr>
      <vt:lpstr>PowerPoint Sunusu</vt:lpstr>
      <vt:lpstr>SayI Kategorisi (NUMBER category)</vt:lpstr>
      <vt:lpstr>SayI Kategorisi</vt:lpstr>
      <vt:lpstr>SayI Kategorisi</vt:lpstr>
      <vt:lpstr>SayI Kategorisi</vt:lpstr>
      <vt:lpstr>SayI Kategorisi</vt:lpstr>
      <vt:lpstr>SayI Kategorisi</vt:lpstr>
      <vt:lpstr>SayI Kategorisi</vt:lpstr>
      <vt:lpstr>SayI Kategorisi</vt:lpstr>
      <vt:lpstr>SayI Kategorisi</vt:lpstr>
      <vt:lpstr>SayI Kategorisi</vt:lpstr>
      <vt:lpstr>SayI Kategorisi</vt:lpstr>
      <vt:lpstr>SayI Kategorisi</vt:lpstr>
      <vt:lpstr>SayI Kategorisi</vt:lpstr>
      <vt:lpstr>PowerPoint Sunusu</vt:lpstr>
      <vt:lpstr>Kaynakça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TUR170 Türkiye Türkçesi Biçim Bilgisi</dc:title>
  <dc:creator>bilgisayar</dc:creator>
  <cp:lastModifiedBy>bilgisayar</cp:lastModifiedBy>
  <cp:revision>105</cp:revision>
  <dcterms:created xsi:type="dcterms:W3CDTF">2021-03-08T19:27:12Z</dcterms:created>
  <dcterms:modified xsi:type="dcterms:W3CDTF">2021-06-23T08:14:04Z</dcterms:modified>
</cp:coreProperties>
</file>