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8" r:id="rId5"/>
    <p:sldId id="259" r:id="rId6"/>
    <p:sldId id="260" r:id="rId7"/>
    <p:sldId id="261" r:id="rId8"/>
    <p:sldId id="262" r:id="rId9"/>
    <p:sldId id="263" r:id="rId10"/>
    <p:sldId id="297" r:id="rId11"/>
    <p:sldId id="298" r:id="rId12"/>
    <p:sldId id="299" r:id="rId13"/>
    <p:sldId id="300" r:id="rId14"/>
    <p:sldId id="301" r:id="rId15"/>
    <p:sldId id="302" r:id="rId16"/>
    <p:sldId id="264" r:id="rId17"/>
    <p:sldId id="265" r:id="rId18"/>
    <p:sldId id="266" r:id="rId19"/>
    <p:sldId id="267" r:id="rId20"/>
    <p:sldId id="268" r:id="rId21"/>
    <p:sldId id="269" r:id="rId22"/>
    <p:sldId id="270" r:id="rId23"/>
    <p:sldId id="303" r:id="rId24"/>
    <p:sldId id="271" r:id="rId25"/>
    <p:sldId id="272" r:id="rId26"/>
    <p:sldId id="273" r:id="rId27"/>
    <p:sldId id="275"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A68FE4A-53E4-42D2-B61C-BC26420782EA}"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410262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68FE4A-53E4-42D2-B61C-BC26420782EA}"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80579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68FE4A-53E4-42D2-B61C-BC26420782EA}"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23232304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4731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8906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28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3747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9931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0458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7621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83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68FE4A-53E4-42D2-B61C-BC26420782EA}"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4119121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5015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3513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09102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389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85901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4704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18085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700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86069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507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A68FE4A-53E4-42D2-B61C-BC26420782EA}" type="datetimeFigureOut">
              <a:rPr lang="tr-TR" smtClean="0"/>
              <a:t>8.03.2022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30303691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55265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25689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58009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42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68FE4A-53E4-42D2-B61C-BC26420782EA}" type="datetimeFigureOut">
              <a:rPr lang="tr-TR" smtClean="0"/>
              <a:t>8.03.2022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74971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68FE4A-53E4-42D2-B61C-BC26420782EA}" type="datetimeFigureOut">
              <a:rPr lang="tr-TR" smtClean="0"/>
              <a:t>8.03.2022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191925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68FE4A-53E4-42D2-B61C-BC26420782EA}" type="datetimeFigureOut">
              <a:rPr lang="tr-TR" smtClean="0"/>
              <a:t>8.03.2022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150534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68FE4A-53E4-42D2-B61C-BC26420782EA}" type="datetimeFigureOut">
              <a:rPr lang="tr-TR" smtClean="0"/>
              <a:t>8.03.2022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4216633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A68FE4A-53E4-42D2-B61C-BC26420782EA}" type="datetimeFigureOut">
              <a:rPr lang="tr-TR" smtClean="0"/>
              <a:t>8.03.2022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127925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A68FE4A-53E4-42D2-B61C-BC26420782EA}" type="datetimeFigureOut">
              <a:rPr lang="tr-TR" smtClean="0"/>
              <a:t>8.03.2022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E642783-CD94-4DD3-A258-D1D3E133A6A2}" type="slidenum">
              <a:rPr lang="tr-TR" smtClean="0"/>
              <a:t>‹#›</a:t>
            </a:fld>
            <a:endParaRPr lang="tr-TR"/>
          </a:p>
        </p:txBody>
      </p:sp>
    </p:spTree>
    <p:extLst>
      <p:ext uri="{BB962C8B-B14F-4D97-AF65-F5344CB8AC3E}">
        <p14:creationId xmlns:p14="http://schemas.microsoft.com/office/powerpoint/2010/main" val="7847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8FE4A-53E4-42D2-B61C-BC26420782EA}" type="datetimeFigureOut">
              <a:rPr lang="tr-TR" smtClean="0"/>
              <a:t>8.03.2022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42783-CD94-4DD3-A258-D1D3E133A6A2}" type="slidenum">
              <a:rPr lang="tr-TR" smtClean="0"/>
              <a:t>‹#›</a:t>
            </a:fld>
            <a:endParaRPr lang="tr-TR"/>
          </a:p>
        </p:txBody>
      </p:sp>
    </p:spTree>
    <p:extLst>
      <p:ext uri="{BB962C8B-B14F-4D97-AF65-F5344CB8AC3E}">
        <p14:creationId xmlns:p14="http://schemas.microsoft.com/office/powerpoint/2010/main" val="1926635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4337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2E43745-05B3-4119-8395-76BDA005C877}"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8.03.2022</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97AB7D2-6CA2-43AC-BBDD-F00B9197F038}"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62647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4" name="Alt Başlık 2"/>
          <p:cNvSpPr>
            <a:spLocks noGrp="1"/>
          </p:cNvSpPr>
          <p:nvPr/>
        </p:nvSpPr>
        <p:spPr>
          <a:xfrm>
            <a:off x="1278340" y="1562919"/>
            <a:ext cx="9144000" cy="24029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b="1" dirty="0" smtClean="0">
                <a:latin typeface="Times New Roman" panose="02020603050405020304" pitchFamily="18" charset="0"/>
                <a:cs typeface="Times New Roman" panose="02020603050405020304" pitchFamily="18" charset="0"/>
              </a:rPr>
              <a:t>TARIMSAL KURAKLIK YÖNETİMİ </a:t>
            </a:r>
          </a:p>
          <a:p>
            <a:endParaRPr lang="tr-TR" b="1" dirty="0" smtClean="0">
              <a:latin typeface="Times New Roman" panose="02020603050405020304" pitchFamily="18" charset="0"/>
              <a:cs typeface="Times New Roman" panose="02020603050405020304" pitchFamily="18" charset="0"/>
            </a:endParaRPr>
          </a:p>
          <a:p>
            <a:pPr lvl="0"/>
            <a:r>
              <a:rPr lang="tr-TR" dirty="0" smtClean="0">
                <a:latin typeface="Times New Roman" panose="02020603050405020304" pitchFamily="18" charset="0"/>
                <a:cs typeface="Times New Roman" panose="02020603050405020304" pitchFamily="18" charset="0"/>
              </a:rPr>
              <a:t>3. </a:t>
            </a:r>
            <a:r>
              <a:rPr lang="tr-TR" dirty="0">
                <a:solidFill>
                  <a:prstClr val="black"/>
                </a:solidFill>
                <a:latin typeface="Times New Roman" panose="02020603050405020304" pitchFamily="18" charset="0"/>
                <a:cs typeface="Times New Roman" panose="02020603050405020304" pitchFamily="18" charset="0"/>
              </a:rPr>
              <a:t>Kuraklığın Nedenleri, İklim Değişikliği ve Su Kaynakları</a:t>
            </a:r>
          </a:p>
          <a:p>
            <a:r>
              <a:rPr lang="tr-TR" dirty="0" err="1" smtClean="0">
                <a:latin typeface="Times New Roman" panose="02020603050405020304" pitchFamily="18" charset="0"/>
                <a:cs typeface="Times New Roman" panose="02020603050405020304" pitchFamily="18" charset="0"/>
              </a:rPr>
              <a:t>Prof.Dr.Belgin</a:t>
            </a:r>
            <a:r>
              <a:rPr lang="tr-TR" dirty="0" smtClean="0">
                <a:latin typeface="Times New Roman" panose="02020603050405020304" pitchFamily="18" charset="0"/>
                <a:cs typeface="Times New Roman" panose="02020603050405020304" pitchFamily="18" charset="0"/>
              </a:rPr>
              <a:t> ÇAKMAK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310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2666" y="310722"/>
            <a:ext cx="10515600" cy="5121087"/>
          </a:xfrm>
        </p:spPr>
        <p:txBody>
          <a:bodyPr>
            <a:normAutofit fontScale="85000" lnSpcReduction="20000"/>
          </a:bodyPr>
          <a:lstStyle/>
          <a:p>
            <a:pPr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Tarım ve </a:t>
            </a:r>
            <a:r>
              <a:rPr lang="tr-TR" dirty="0" err="1">
                <a:solidFill>
                  <a:srgbClr val="000000"/>
                </a:solidFill>
                <a:latin typeface="Times New Roman" panose="02020603050405020304" pitchFamily="18" charset="0"/>
                <a:ea typeface="Calibri" panose="020F0502020204030204" pitchFamily="34" charset="0"/>
              </a:rPr>
              <a:t>Köyişleri</a:t>
            </a:r>
            <a:r>
              <a:rPr lang="tr-TR" dirty="0">
                <a:solidFill>
                  <a:srgbClr val="000000"/>
                </a:solidFill>
                <a:latin typeface="Times New Roman" panose="02020603050405020304" pitchFamily="18" charset="0"/>
                <a:ea typeface="Calibri" panose="020F0502020204030204" pitchFamily="34" charset="0"/>
              </a:rPr>
              <a:t> Bakanlığı tarafından uygulamaya konulan “Kırsal Kalkınma Yatırımlarının Desteklenmesi Programı” kapsamında; bireysel sulama sistemlerine yönelik makine ve ekipman alımlarında yatırım tutarının %50’si, sulama altyapı yatırımlarında ise yatırım tutarının %75’si hibe desteği olarak karşılanmaktadır. Hibe tutarı, bireysel başvuru makine ve ekipman alımlarında 25 000 TL, şirket başvurularında 175 000 TL, sulama altyapı yatırımları ile ilgili kooperatif başvurularında ise 300 000 TL’ye kadar çıkmaktadır. Bu programla 2005-2007 yıllarında toplam 2337 adet basınçlı sulama projesine 66 milyon TL hibe desteği sağlanmış, 32 000 çiftçiye ait toplam 213 000 dekar alana basınçlı sulama sistemi kurulmuştur. </a:t>
            </a:r>
            <a:endParaRPr lang="tr-TR" dirty="0" smtClean="0">
              <a:solidFill>
                <a:srgbClr val="000000"/>
              </a:solidFill>
              <a:latin typeface="Times New Roman" panose="02020603050405020304" pitchFamily="18" charset="0"/>
              <a:ea typeface="Calibri" panose="020F0502020204030204" pitchFamily="34" charset="0"/>
            </a:endParaRPr>
          </a:p>
          <a:p>
            <a:pPr indent="0" algn="just">
              <a:spcAft>
                <a:spcPts val="0"/>
              </a:spcAft>
              <a:buNone/>
            </a:pPr>
            <a:r>
              <a:rPr lang="tr-TR" dirty="0" smtClean="0">
                <a:solidFill>
                  <a:srgbClr val="000000"/>
                </a:solidFill>
                <a:latin typeface="Times New Roman" panose="02020603050405020304" pitchFamily="18" charset="0"/>
                <a:ea typeface="Calibri" panose="020F0502020204030204" pitchFamily="34" charset="0"/>
              </a:rPr>
              <a:t>Özellikle </a:t>
            </a:r>
            <a:r>
              <a:rPr lang="tr-TR" dirty="0">
                <a:solidFill>
                  <a:srgbClr val="000000"/>
                </a:solidFill>
                <a:latin typeface="Times New Roman" panose="02020603050405020304" pitchFamily="18" charset="0"/>
                <a:ea typeface="Calibri" panose="020F0502020204030204" pitchFamily="34" charset="0"/>
              </a:rPr>
              <a:t>yeraltı suyunun yoğun olarak kullanıldığı illerde (Konya, Eskişehir, Isparta, Diyarbakır, Şanlıurfa, Antalya, Ankara) ve Pazar değeri yüksek ürünlerin yetiştirildiği alanlarda programa yoğun bir talep olmaktadır. Ayrıca tarla içi basınçlı sulama sistemlerinin yaygınlaştırılması amacıyla </a:t>
            </a:r>
            <a:r>
              <a:rPr lang="tr-TR" dirty="0" err="1">
                <a:solidFill>
                  <a:srgbClr val="000000"/>
                </a:solidFill>
                <a:latin typeface="Times New Roman" panose="02020603050405020304" pitchFamily="18" charset="0"/>
                <a:ea typeface="Calibri" panose="020F0502020204030204" pitchFamily="34" charset="0"/>
              </a:rPr>
              <a:t>T.C.Ziraat</a:t>
            </a:r>
            <a:r>
              <a:rPr lang="tr-TR" dirty="0">
                <a:solidFill>
                  <a:srgbClr val="000000"/>
                </a:solidFill>
                <a:latin typeface="Times New Roman" panose="02020603050405020304" pitchFamily="18" charset="0"/>
                <a:ea typeface="Calibri" panose="020F0502020204030204" pitchFamily="34" charset="0"/>
              </a:rPr>
              <a:t> Bankası tarafından da 2007/12012 sayılı kararname ile üreticilere sıfır faizli kredi imkanı sağlanmıştır. Kredilerin geri ödemesi çiftçilere sağlanan desteklerin temliki ile yapılmaktadır. Bu program kapsamında 22.11.2007 tarihi </a:t>
            </a:r>
            <a:r>
              <a:rPr lang="tr-TR" dirty="0" err="1">
                <a:solidFill>
                  <a:srgbClr val="000000"/>
                </a:solidFill>
                <a:latin typeface="Times New Roman" panose="02020603050405020304" pitchFamily="18" charset="0"/>
                <a:ea typeface="Calibri" panose="020F0502020204030204" pitchFamily="34" charset="0"/>
              </a:rPr>
              <a:t>itibarıyle</a:t>
            </a:r>
            <a:r>
              <a:rPr lang="tr-TR" dirty="0">
                <a:solidFill>
                  <a:srgbClr val="000000"/>
                </a:solidFill>
                <a:latin typeface="Times New Roman" panose="02020603050405020304" pitchFamily="18" charset="0"/>
                <a:ea typeface="Calibri" panose="020F0502020204030204" pitchFamily="34" charset="0"/>
              </a:rPr>
              <a:t> 7600 çiftçiye 102 milyon TL sıfır faizli kredi kullandırılmış ve 180 000 dekar alana basınçlı sulama sistemi tesis </a:t>
            </a:r>
            <a:r>
              <a:rPr lang="tr-TR" dirty="0" smtClean="0">
                <a:solidFill>
                  <a:srgbClr val="000000"/>
                </a:solidFill>
                <a:latin typeface="Times New Roman" panose="02020603050405020304" pitchFamily="18" charset="0"/>
                <a:ea typeface="Calibri" panose="020F0502020204030204" pitchFamily="34" charset="0"/>
              </a:rPr>
              <a:t>edilmiştir. </a:t>
            </a:r>
            <a:endParaRPr lang="tr-TR" sz="4000" dirty="0">
              <a:latin typeface="Times New Roman" panose="02020603050405020304" pitchFamily="18" charset="0"/>
              <a:ea typeface="Calibri" panose="020F0502020204030204" pitchFamily="34" charset="0"/>
            </a:endParaRPr>
          </a:p>
          <a:p>
            <a:pPr marL="0" indent="0">
              <a:buNone/>
            </a:pPr>
            <a:endParaRPr lang="tr-TR" dirty="0"/>
          </a:p>
        </p:txBody>
      </p:sp>
    </p:spTree>
    <p:extLst>
      <p:ext uri="{BB962C8B-B14F-4D97-AF65-F5344CB8AC3E}">
        <p14:creationId xmlns:p14="http://schemas.microsoft.com/office/powerpoint/2010/main" val="349710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3206" y="150124"/>
            <a:ext cx="10698708" cy="6578221"/>
          </a:xfrm>
        </p:spPr>
        <p:txBody>
          <a:bodyPr>
            <a:normAutofit fontScale="77500" lnSpcReduction="20000"/>
          </a:bodyPr>
          <a:lstStyle/>
          <a:p>
            <a:pPr indent="0" algn="just">
              <a:spcAft>
                <a:spcPts val="0"/>
              </a:spcAft>
              <a:buNone/>
            </a:pPr>
            <a:r>
              <a:rPr lang="tr-TR" b="1" dirty="0">
                <a:solidFill>
                  <a:srgbClr val="000000"/>
                </a:solidFill>
                <a:latin typeface="Times New Roman" panose="02020603050405020304" pitchFamily="18" charset="0"/>
                <a:ea typeface="Calibri" panose="020F0502020204030204" pitchFamily="34" charset="0"/>
              </a:rPr>
              <a:t>Birleşmiş Milletler </a:t>
            </a:r>
            <a:r>
              <a:rPr lang="tr-TR" b="1" dirty="0" err="1">
                <a:solidFill>
                  <a:srgbClr val="000000"/>
                </a:solidFill>
                <a:latin typeface="Times New Roman" panose="02020603050405020304" pitchFamily="18" charset="0"/>
                <a:ea typeface="Calibri" panose="020F0502020204030204" pitchFamily="34" charset="0"/>
              </a:rPr>
              <a:t>Iklim</a:t>
            </a:r>
            <a:r>
              <a:rPr lang="tr-TR" b="1" dirty="0">
                <a:solidFill>
                  <a:srgbClr val="000000"/>
                </a:solidFill>
                <a:latin typeface="Times New Roman" panose="02020603050405020304" pitchFamily="18" charset="0"/>
                <a:ea typeface="Calibri" panose="020F0502020204030204" pitchFamily="34" charset="0"/>
              </a:rPr>
              <a:t> </a:t>
            </a:r>
            <a:r>
              <a:rPr lang="tr-TR" b="1" dirty="0" err="1">
                <a:solidFill>
                  <a:srgbClr val="000000"/>
                </a:solidFill>
                <a:latin typeface="Times New Roman" panose="02020603050405020304" pitchFamily="18" charset="0"/>
                <a:ea typeface="Calibri" panose="020F0502020204030204" pitchFamily="34" charset="0"/>
              </a:rPr>
              <a:t>Degişikligi</a:t>
            </a:r>
            <a:r>
              <a:rPr lang="tr-TR" b="1" dirty="0">
                <a:solidFill>
                  <a:srgbClr val="000000"/>
                </a:solidFill>
                <a:latin typeface="Times New Roman" panose="02020603050405020304" pitchFamily="18" charset="0"/>
                <a:ea typeface="Calibri" panose="020F0502020204030204" pitchFamily="34" charset="0"/>
              </a:rPr>
              <a:t> Çerçeve Sözleşmesi, Kyoto Protokolü </a:t>
            </a:r>
            <a:r>
              <a:rPr lang="tr-TR" b="1" dirty="0" smtClean="0">
                <a:solidFill>
                  <a:srgbClr val="000000"/>
                </a:solidFill>
                <a:latin typeface="Times New Roman" panose="02020603050405020304" pitchFamily="18" charset="0"/>
                <a:ea typeface="Calibri" panose="020F0502020204030204" pitchFamily="34" charset="0"/>
              </a:rPr>
              <a:t>ve </a:t>
            </a:r>
            <a:r>
              <a:rPr lang="tr-TR" b="1" dirty="0">
                <a:solidFill>
                  <a:srgbClr val="000000"/>
                </a:solidFill>
                <a:latin typeface="Times New Roman" panose="02020603050405020304" pitchFamily="18" charset="0"/>
                <a:ea typeface="Calibri" panose="020F0502020204030204" pitchFamily="34" charset="0"/>
              </a:rPr>
              <a:t>Türkiye</a:t>
            </a:r>
            <a:endParaRPr lang="tr-TR" sz="4000" dirty="0">
              <a:latin typeface="Times New Roman" panose="02020603050405020304" pitchFamily="18" charset="0"/>
              <a:ea typeface="Calibri" panose="020F0502020204030204" pitchFamily="34" charset="0"/>
            </a:endParaRPr>
          </a:p>
          <a:p>
            <a:pPr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Sera gazlarının atmosferik birikimlerini, insanın iklim sistemi üzerindeki olumsuz etkilerini en aza indirecek bir düzeyde durdurmayı sağlayabilecek en önemli ve tek </a:t>
            </a:r>
            <a:r>
              <a:rPr lang="tr-TR" dirty="0" err="1">
                <a:solidFill>
                  <a:srgbClr val="000000"/>
                </a:solidFill>
                <a:latin typeface="Times New Roman" panose="02020603050405020304" pitchFamily="18" charset="0"/>
                <a:ea typeface="Calibri" panose="020F0502020204030204" pitchFamily="34" charset="0"/>
              </a:rPr>
              <a:t>hükümetlerarası</a:t>
            </a:r>
            <a:r>
              <a:rPr lang="tr-TR" dirty="0">
                <a:solidFill>
                  <a:srgbClr val="000000"/>
                </a:solidFill>
                <a:latin typeface="Times New Roman" panose="02020603050405020304" pitchFamily="18" charset="0"/>
                <a:ea typeface="Calibri" panose="020F0502020204030204" pitchFamily="34" charset="0"/>
              </a:rPr>
              <a:t> girişim, Birleşmiş Milletler İklim Değişikliği Çerçeve Sözleşmesi (BM/İDÇS ya da Sözleşme) ve onun Kyoto Protokolü’dür (KP ya da Protokol). BM/</a:t>
            </a:r>
            <a:r>
              <a:rPr lang="tr-TR" dirty="0" err="1">
                <a:solidFill>
                  <a:srgbClr val="000000"/>
                </a:solidFill>
                <a:latin typeface="Times New Roman" panose="02020603050405020304" pitchFamily="18" charset="0"/>
                <a:ea typeface="Calibri" panose="020F0502020204030204" pitchFamily="34" charset="0"/>
              </a:rPr>
              <a:t>İDÇS’de</a:t>
            </a:r>
            <a:r>
              <a:rPr lang="tr-TR" dirty="0">
                <a:solidFill>
                  <a:srgbClr val="000000"/>
                </a:solidFill>
                <a:latin typeface="Times New Roman" panose="02020603050405020304" pitchFamily="18" charset="0"/>
                <a:ea typeface="Calibri" panose="020F0502020204030204" pitchFamily="34" charset="0"/>
              </a:rPr>
              <a:t>, ülkelerin ortak fakat farklı ulusal ve bölgesel kalkınma öncelikleri, amaçları ve özel koşulları dikkate alınarak, insan kaynaklı sera gazı </a:t>
            </a:r>
            <a:r>
              <a:rPr lang="tr-TR" dirty="0" err="1">
                <a:solidFill>
                  <a:srgbClr val="000000"/>
                </a:solidFill>
                <a:latin typeface="Times New Roman" panose="02020603050405020304" pitchFamily="18" charset="0"/>
                <a:ea typeface="Calibri" panose="020F0502020204030204" pitchFamily="34" charset="0"/>
              </a:rPr>
              <a:t>salımlarının</a:t>
            </a:r>
            <a:r>
              <a:rPr lang="tr-TR" dirty="0">
                <a:solidFill>
                  <a:srgbClr val="000000"/>
                </a:solidFill>
                <a:latin typeface="Times New Roman" panose="02020603050405020304" pitchFamily="18" charset="0"/>
                <a:ea typeface="Calibri" panose="020F0502020204030204" pitchFamily="34" charset="0"/>
              </a:rPr>
              <a:t> azaltılması, iklim değişikliğinin önlenmesi ve etkilerinin azaltılması vb. alanlarda ortak yükümlülükler verilmiştir.</a:t>
            </a:r>
            <a:endParaRPr lang="tr-TR" sz="4000" dirty="0">
              <a:latin typeface="Times New Roman" panose="02020603050405020304" pitchFamily="18" charset="0"/>
              <a:ea typeface="Calibri" panose="020F0502020204030204" pitchFamily="34" charset="0"/>
            </a:endParaRPr>
          </a:p>
          <a:p>
            <a:pPr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İnsan kaynaklı sera gazı </a:t>
            </a:r>
            <a:r>
              <a:rPr lang="tr-TR" dirty="0" err="1">
                <a:solidFill>
                  <a:srgbClr val="000000"/>
                </a:solidFill>
                <a:latin typeface="Times New Roman" panose="02020603050405020304" pitchFamily="18" charset="0"/>
                <a:ea typeface="Calibri" panose="020F0502020204030204" pitchFamily="34" charset="0"/>
              </a:rPr>
              <a:t>salımlarını</a:t>
            </a:r>
            <a:r>
              <a:rPr lang="tr-TR" dirty="0">
                <a:solidFill>
                  <a:srgbClr val="000000"/>
                </a:solidFill>
                <a:latin typeface="Times New Roman" panose="02020603050405020304" pitchFamily="18" charset="0"/>
                <a:ea typeface="Calibri" panose="020F0502020204030204" pitchFamily="34" charset="0"/>
              </a:rPr>
              <a:t> 2000 yılına kadar 1990 düzeyine çekme yükümlülüğü OECD ve ekonomileri geçiş sürecinde olan ülkelere (Ek-I); gelişme yolundaki ülkelere mali kaynak ve teknoloji aktarılması, onların özel gereksinimlerinin karşılanması vb. konularındaki ana yükümlülükler ise sadece OECD ülkelerine (Ek-II) bırakılmıştır. BM/</a:t>
            </a:r>
            <a:r>
              <a:rPr lang="tr-TR" dirty="0" err="1">
                <a:solidFill>
                  <a:srgbClr val="000000"/>
                </a:solidFill>
                <a:latin typeface="Times New Roman" panose="02020603050405020304" pitchFamily="18" charset="0"/>
                <a:ea typeface="Calibri" panose="020F0502020204030204" pitchFamily="34" charset="0"/>
              </a:rPr>
              <a:t>İDÇS’nde</a:t>
            </a:r>
            <a:r>
              <a:rPr lang="tr-TR" dirty="0">
                <a:solidFill>
                  <a:srgbClr val="000000"/>
                </a:solidFill>
                <a:latin typeface="Times New Roman" panose="02020603050405020304" pitchFamily="18" charset="0"/>
                <a:ea typeface="Calibri" panose="020F0502020204030204" pitchFamily="34" charset="0"/>
              </a:rPr>
              <a:t> belirtilen OECD ve ekonomileri geçiş sürecinde olan ülkeler, 2000 yılı itibarı ile toplam sera gazı </a:t>
            </a:r>
            <a:r>
              <a:rPr lang="tr-TR" dirty="0" err="1">
                <a:solidFill>
                  <a:srgbClr val="000000"/>
                </a:solidFill>
                <a:latin typeface="Times New Roman" panose="02020603050405020304" pitchFamily="18" charset="0"/>
                <a:ea typeface="Calibri" panose="020F0502020204030204" pitchFamily="34" charset="0"/>
              </a:rPr>
              <a:t>salımlarını</a:t>
            </a:r>
            <a:r>
              <a:rPr lang="tr-TR" dirty="0">
                <a:solidFill>
                  <a:srgbClr val="000000"/>
                </a:solidFill>
                <a:latin typeface="Times New Roman" panose="02020603050405020304" pitchFamily="18" charset="0"/>
                <a:ea typeface="Calibri" panose="020F0502020204030204" pitchFamily="34" charset="0"/>
              </a:rPr>
              <a:t> 1990 yılına göre %6.5 oranında azaltmıştır. Bu azaltmada, </a:t>
            </a:r>
            <a:r>
              <a:rPr lang="tr-TR" dirty="0" err="1">
                <a:solidFill>
                  <a:srgbClr val="000000"/>
                </a:solidFill>
                <a:latin typeface="Times New Roman" panose="02020603050405020304" pitchFamily="18" charset="0"/>
                <a:ea typeface="Calibri" panose="020F0502020204030204" pitchFamily="34" charset="0"/>
              </a:rPr>
              <a:t>salımları</a:t>
            </a:r>
            <a:r>
              <a:rPr lang="tr-TR" dirty="0">
                <a:solidFill>
                  <a:srgbClr val="000000"/>
                </a:solidFill>
                <a:latin typeface="Times New Roman" panose="02020603050405020304" pitchFamily="18" charset="0"/>
                <a:ea typeface="Calibri" panose="020F0502020204030204" pitchFamily="34" charset="0"/>
              </a:rPr>
              <a:t> %40 oranında azalan ekonomileri geçiş sürecinde olan ülkelerin rolü büyüktür. Ek-II listesindeki ülkelerin </a:t>
            </a:r>
            <a:r>
              <a:rPr lang="tr-TR" dirty="0" err="1">
                <a:solidFill>
                  <a:srgbClr val="000000"/>
                </a:solidFill>
                <a:latin typeface="Times New Roman" panose="02020603050405020304" pitchFamily="18" charset="0"/>
                <a:ea typeface="Calibri" panose="020F0502020204030204" pitchFamily="34" charset="0"/>
              </a:rPr>
              <a:t>salımları</a:t>
            </a:r>
            <a:r>
              <a:rPr lang="tr-TR" dirty="0">
                <a:solidFill>
                  <a:srgbClr val="000000"/>
                </a:solidFill>
                <a:latin typeface="Times New Roman" panose="02020603050405020304" pitchFamily="18" charset="0"/>
                <a:ea typeface="Calibri" panose="020F0502020204030204" pitchFamily="34" charset="0"/>
              </a:rPr>
              <a:t> ise 1990 düzeylerine göre %7.5 oranında artış göstermiştir. AB-15’in toplam </a:t>
            </a:r>
            <a:r>
              <a:rPr lang="tr-TR" dirty="0" err="1">
                <a:solidFill>
                  <a:srgbClr val="000000"/>
                </a:solidFill>
                <a:latin typeface="Times New Roman" panose="02020603050405020304" pitchFamily="18" charset="0"/>
                <a:ea typeface="Calibri" panose="020F0502020204030204" pitchFamily="34" charset="0"/>
              </a:rPr>
              <a:t>salımları</a:t>
            </a:r>
            <a:r>
              <a:rPr lang="tr-TR" dirty="0">
                <a:solidFill>
                  <a:srgbClr val="000000"/>
                </a:solidFill>
                <a:latin typeface="Times New Roman" panose="02020603050405020304" pitchFamily="18" charset="0"/>
                <a:ea typeface="Calibri" panose="020F0502020204030204" pitchFamily="34" charset="0"/>
              </a:rPr>
              <a:t> 1990 düzeylerine göre 2000 yılında %3.5 oranında azalmıştır. Bu orana, büyük ölçüde İngiltere ve Almanya’daki özelleştirme, yakıt dönüşümü ve kimya sanayiinde alınan önlemler sayesinde ulaşılmıştır. Bununla birlikte, üye ülkelerin büyük bölümünün sera gazı </a:t>
            </a:r>
            <a:r>
              <a:rPr lang="tr-TR" dirty="0" err="1">
                <a:solidFill>
                  <a:srgbClr val="000000"/>
                </a:solidFill>
                <a:latin typeface="Times New Roman" panose="02020603050405020304" pitchFamily="18" charset="0"/>
                <a:ea typeface="Calibri" panose="020F0502020204030204" pitchFamily="34" charset="0"/>
              </a:rPr>
              <a:t>salımlarında</a:t>
            </a:r>
            <a:r>
              <a:rPr lang="tr-TR" dirty="0">
                <a:solidFill>
                  <a:srgbClr val="000000"/>
                </a:solidFill>
                <a:latin typeface="Times New Roman" panose="02020603050405020304" pitchFamily="18" charset="0"/>
                <a:ea typeface="Calibri" panose="020F0502020204030204" pitchFamily="34" charset="0"/>
              </a:rPr>
              <a:t> ciddi artışlar söz konusudur. Özellikle ulaştırmadan kaynaklanan sera gazı </a:t>
            </a:r>
            <a:r>
              <a:rPr lang="tr-TR" dirty="0" err="1">
                <a:solidFill>
                  <a:srgbClr val="000000"/>
                </a:solidFill>
                <a:latin typeface="Times New Roman" panose="02020603050405020304" pitchFamily="18" charset="0"/>
                <a:ea typeface="Calibri" panose="020F0502020204030204" pitchFamily="34" charset="0"/>
              </a:rPr>
              <a:t>salımlarındaki</a:t>
            </a:r>
            <a:r>
              <a:rPr lang="tr-TR" dirty="0">
                <a:solidFill>
                  <a:srgbClr val="000000"/>
                </a:solidFill>
                <a:latin typeface="Times New Roman" panose="02020603050405020304" pitchFamily="18" charset="0"/>
                <a:ea typeface="Calibri" panose="020F0502020204030204" pitchFamily="34" charset="0"/>
              </a:rPr>
              <a:t> hızlı artış büyük endişe kaynağı oluşturmaktadır.</a:t>
            </a:r>
            <a:endParaRPr lang="tr-TR" sz="4000" dirty="0">
              <a:latin typeface="Times New Roman" panose="02020603050405020304" pitchFamily="18" charset="0"/>
              <a:ea typeface="Calibri" panose="020F0502020204030204" pitchFamily="34" charset="0"/>
            </a:endParaRPr>
          </a:p>
          <a:p>
            <a:pPr marL="0" indent="0">
              <a:buNone/>
            </a:pPr>
            <a:endParaRPr lang="tr-TR" dirty="0"/>
          </a:p>
        </p:txBody>
      </p:sp>
    </p:spTree>
    <p:extLst>
      <p:ext uri="{BB962C8B-B14F-4D97-AF65-F5344CB8AC3E}">
        <p14:creationId xmlns:p14="http://schemas.microsoft.com/office/powerpoint/2010/main" val="1057492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9832" y="324370"/>
            <a:ext cx="11321955" cy="6431271"/>
          </a:xfrm>
        </p:spPr>
        <p:txBody>
          <a:bodyPr>
            <a:noAutofit/>
          </a:bodyPr>
          <a:lstStyle/>
          <a:p>
            <a:pPr marL="0" indent="0" algn="just">
              <a:spcAft>
                <a:spcPts val="0"/>
              </a:spcAft>
              <a:buNone/>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Küresel sera gazı </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salımlarını</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2000 yılı sonrasında azaltmaya yönelik yasal yükümlülükleri ise Aralık 1997’de kabul edilen ve 16 Şubat 2004 tarihinde yürürlüğe giren Kyoto Protokolü (KP) düzenlemektedir. KP, Ek-I Taraflarını, karbondioksit eşdeğeri sera gazlarını 2008-2012 döneminde, 1990 düzeylerinin toplam olarak en az %5 altına indirmekle yükümlü tutmuştur. Protokol’de her Ek-I Tarafının farklı salım azaltma yükümlülüğü bulunmaktadır. Bazı taraflar, bu ilk yükümlülük döneminde sera gazı </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salımlarını</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artırma ayrıcalığı alırken (örneğin, Avustralya %8, İzlanda %10 ve Norveç %1 düzeyinde artırabilecekler), Avrupa Birliği’nin birlik olarak %8’lik ve ABD’nin %7’lik salım azaltma yükümlülüğü bulunmaktadır. Buna karşın, Yeni Zelanda, Rusya</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0"/>
              </a:spcAft>
              <a:buNone/>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Federasyonu ve Ukrayna’nın sera gazı </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salımlarında</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1990 düzeylerine göre bir değişiklik olmayacaktır</a:t>
            </a:r>
            <a:r>
              <a:rPr lang="tr-TR"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AB’nin </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Kyoto hedefi olan %8 oranındaki salım indirimine ulaşmadaki sorumluluğu, o dönemde üyesi olan 15 ülkeyi de kapsadığından, Topluluk daha çok kendisi için düzenlenmiş olan KP 4. </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Madde’den</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yararlanma yoluna gitmiştir. Bu Madde, ülke gruplarının ortak amacın korunması koşuluyla yükümlülüklerini kendi aralarında yeniden dağıtabileceklerini söylemektedir (genelde bu “balon” olarak adlandırılmaktadır). AB </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Balonu’nda</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ortak hedef olan %8 salım indirimi korunmak üzere, yükümlülükler, Haziran 1998’de, Konsey’de karar verilen “AB yük paylaşım” düzeneğine göre Üye Devletler arasında paylaştırılmıştır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Ekonomik büyüklük, salım indirimleri için kalan fırsatlar ve kişi başına salım gibi Üye Devletlerin koşulları dikkate alınarak, her Üye Devlet için farklı bir salım hedefi belirlenmiştir. Hedefler ülkeden ülkeye büyük farklılık göstermektedir. Örneğin, Lüksemburg’un </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salımlarını</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%28 oranında azaltması gerekirken, Portekiz’in %27 oranında artırmasına izin verilmiştir.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546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2540" y="706509"/>
            <a:ext cx="10515600" cy="5421336"/>
          </a:xfrm>
        </p:spPr>
        <p:txBody>
          <a:bodyPr>
            <a:normAutofit fontScale="85000" lnSpcReduction="20000"/>
          </a:bodyPr>
          <a:lstStyle/>
          <a:p>
            <a:pPr marL="0" indent="0" algn="just">
              <a:buNone/>
            </a:pPr>
            <a:r>
              <a:rPr lang="tr-TR" dirty="0">
                <a:solidFill>
                  <a:srgbClr val="000000"/>
                </a:solidFill>
                <a:latin typeface="Times New Roman" panose="02020603050405020304" pitchFamily="18" charset="0"/>
                <a:ea typeface="Calibri" panose="020F0502020204030204" pitchFamily="34" charset="0"/>
              </a:rPr>
              <a:t>Türkiye’de iklim değişikliği konusunda sürdürülen bilimsel ve teknik çalışmaların </a:t>
            </a:r>
            <a:r>
              <a:rPr lang="tr-TR" dirty="0" smtClean="0">
                <a:solidFill>
                  <a:srgbClr val="000000"/>
                </a:solidFill>
                <a:latin typeface="Times New Roman" panose="02020603050405020304" pitchFamily="18" charset="0"/>
                <a:ea typeface="Calibri" panose="020F0502020204030204" pitchFamily="34" charset="0"/>
              </a:rPr>
              <a:t>yanı sıra ulusal çalışmaların daha etkin bir şekilde yürütülmesi, eşgüdümün sağlanması, strateji belirlenmesi ve kararların bir uzlaşmaya dayanarak alınması amacıyla bir Başbakanlık Genelgesi ile ilgili kuruluşların üst düzey temsilcilerinden İklim Değişikliği Koordinasyon Kurulu (İDKK) oluşturulmuştur. İDKK altında, uzman kurumların koordinatörlüğünde çalışmalarını sürdüren 8 adet çalışma grubu bulunmaktadır:</a:t>
            </a:r>
            <a:endParaRPr lang="tr-TR" sz="4000" dirty="0">
              <a:latin typeface="Times New Roman" panose="02020603050405020304" pitchFamily="18" charset="0"/>
              <a:ea typeface="Calibri" panose="020F0502020204030204" pitchFamily="34" charset="0"/>
            </a:endParaRPr>
          </a:p>
          <a:p>
            <a:pPr marL="0"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1. İklim değişikliğinin etkilerinin araştırılması çalışma grubu,</a:t>
            </a:r>
            <a:endParaRPr lang="tr-TR" sz="4000" dirty="0">
              <a:latin typeface="Times New Roman" panose="02020603050405020304" pitchFamily="18" charset="0"/>
              <a:ea typeface="Calibri" panose="020F0502020204030204" pitchFamily="34" charset="0"/>
            </a:endParaRPr>
          </a:p>
          <a:p>
            <a:pPr marL="0"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2. Sera gazları salım envanteri çalışma grubu,</a:t>
            </a:r>
            <a:endParaRPr lang="tr-TR" sz="4000" dirty="0">
              <a:latin typeface="Times New Roman" panose="02020603050405020304" pitchFamily="18" charset="0"/>
              <a:ea typeface="Calibri" panose="020F0502020204030204" pitchFamily="34" charset="0"/>
            </a:endParaRPr>
          </a:p>
          <a:p>
            <a:pPr marL="0"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3.Sanayi, konut, atık yönetimi ve hizmet sektörlerinde sera gazı </a:t>
            </a:r>
            <a:r>
              <a:rPr lang="tr-TR" dirty="0" err="1">
                <a:solidFill>
                  <a:srgbClr val="000000"/>
                </a:solidFill>
                <a:latin typeface="Times New Roman" panose="02020603050405020304" pitchFamily="18" charset="0"/>
                <a:ea typeface="Calibri" panose="020F0502020204030204" pitchFamily="34" charset="0"/>
              </a:rPr>
              <a:t>azaltım</a:t>
            </a:r>
            <a:r>
              <a:rPr lang="tr-TR" dirty="0">
                <a:solidFill>
                  <a:srgbClr val="000000"/>
                </a:solidFill>
                <a:latin typeface="Times New Roman" panose="02020603050405020304" pitchFamily="18" charset="0"/>
                <a:ea typeface="Calibri" panose="020F0502020204030204" pitchFamily="34" charset="0"/>
              </a:rPr>
              <a:t> çalışma grubu,</a:t>
            </a:r>
            <a:endParaRPr lang="tr-TR" sz="4000" dirty="0">
              <a:latin typeface="Times New Roman" panose="02020603050405020304" pitchFamily="18" charset="0"/>
              <a:ea typeface="Calibri" panose="020F0502020204030204" pitchFamily="34" charset="0"/>
            </a:endParaRPr>
          </a:p>
          <a:p>
            <a:pPr marL="0"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4. Enerji sektöründe sera gazı </a:t>
            </a:r>
            <a:r>
              <a:rPr lang="tr-TR" dirty="0" err="1">
                <a:solidFill>
                  <a:srgbClr val="000000"/>
                </a:solidFill>
                <a:latin typeface="Times New Roman" panose="02020603050405020304" pitchFamily="18" charset="0"/>
                <a:ea typeface="Calibri" panose="020F0502020204030204" pitchFamily="34" charset="0"/>
              </a:rPr>
              <a:t>azaltım</a:t>
            </a:r>
            <a:r>
              <a:rPr lang="tr-TR" dirty="0">
                <a:solidFill>
                  <a:srgbClr val="000000"/>
                </a:solidFill>
                <a:latin typeface="Times New Roman" panose="02020603050405020304" pitchFamily="18" charset="0"/>
                <a:ea typeface="Calibri" panose="020F0502020204030204" pitchFamily="34" charset="0"/>
              </a:rPr>
              <a:t> çalışma grubu,</a:t>
            </a:r>
            <a:endParaRPr lang="tr-TR" sz="4000" dirty="0">
              <a:latin typeface="Times New Roman" panose="02020603050405020304" pitchFamily="18" charset="0"/>
              <a:ea typeface="Calibri" panose="020F0502020204030204" pitchFamily="34" charset="0"/>
            </a:endParaRPr>
          </a:p>
          <a:p>
            <a:pPr marL="0"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5. Ulaştırma sektöründe sera gazı </a:t>
            </a:r>
            <a:r>
              <a:rPr lang="tr-TR" dirty="0" err="1">
                <a:solidFill>
                  <a:srgbClr val="000000"/>
                </a:solidFill>
                <a:latin typeface="Times New Roman" panose="02020603050405020304" pitchFamily="18" charset="0"/>
                <a:ea typeface="Calibri" panose="020F0502020204030204" pitchFamily="34" charset="0"/>
              </a:rPr>
              <a:t>azaltım</a:t>
            </a:r>
            <a:r>
              <a:rPr lang="tr-TR" dirty="0">
                <a:solidFill>
                  <a:srgbClr val="000000"/>
                </a:solidFill>
                <a:latin typeface="Times New Roman" panose="02020603050405020304" pitchFamily="18" charset="0"/>
                <a:ea typeface="Calibri" panose="020F0502020204030204" pitchFamily="34" charset="0"/>
              </a:rPr>
              <a:t> çalışma grubu,</a:t>
            </a:r>
            <a:endParaRPr lang="tr-TR" sz="4000" dirty="0">
              <a:latin typeface="Times New Roman" panose="02020603050405020304" pitchFamily="18" charset="0"/>
              <a:ea typeface="Calibri" panose="020F0502020204030204" pitchFamily="34" charset="0"/>
            </a:endParaRPr>
          </a:p>
          <a:p>
            <a:pPr marL="0"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6. Arazi kullanımı, arazi kullanım değişikliği ve ormancılık çalışma grubu,</a:t>
            </a:r>
            <a:endParaRPr lang="tr-TR" sz="4000" dirty="0">
              <a:latin typeface="Times New Roman" panose="02020603050405020304" pitchFamily="18" charset="0"/>
              <a:ea typeface="Calibri" panose="020F0502020204030204" pitchFamily="34" charset="0"/>
            </a:endParaRPr>
          </a:p>
          <a:p>
            <a:pPr marL="0"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7. Politika ve strateji geliştirme çalışma grubu,</a:t>
            </a:r>
            <a:endParaRPr lang="tr-TR" sz="4000" dirty="0">
              <a:latin typeface="Times New Roman" panose="02020603050405020304" pitchFamily="18" charset="0"/>
              <a:ea typeface="Calibri" panose="020F0502020204030204" pitchFamily="34" charset="0"/>
            </a:endParaRPr>
          </a:p>
          <a:p>
            <a:pPr marL="0" indent="0" algn="just">
              <a:spcAft>
                <a:spcPts val="0"/>
              </a:spcAft>
              <a:buNone/>
            </a:pPr>
            <a:r>
              <a:rPr lang="tr-TR" dirty="0">
                <a:solidFill>
                  <a:srgbClr val="000000"/>
                </a:solidFill>
                <a:latin typeface="Times New Roman" panose="02020603050405020304" pitchFamily="18" charset="0"/>
                <a:ea typeface="Calibri" panose="020F0502020204030204" pitchFamily="34" charset="0"/>
              </a:rPr>
              <a:t>8. Eğitim ve kamuoyunu bilinçlendirme çalışma grubu.</a:t>
            </a:r>
            <a:endParaRPr lang="tr-TR" sz="4000" dirty="0">
              <a:latin typeface="Times New Roman" panose="02020603050405020304" pitchFamily="18" charset="0"/>
              <a:ea typeface="Calibri" panose="020F0502020204030204" pitchFamily="34" charset="0"/>
            </a:endParaRPr>
          </a:p>
          <a:p>
            <a:pPr marL="0" indent="0">
              <a:buNone/>
            </a:pPr>
            <a:endParaRPr lang="tr-TR" dirty="0"/>
          </a:p>
        </p:txBody>
      </p:sp>
    </p:spTree>
    <p:extLst>
      <p:ext uri="{BB962C8B-B14F-4D97-AF65-F5344CB8AC3E}">
        <p14:creationId xmlns:p14="http://schemas.microsoft.com/office/powerpoint/2010/main" val="2931550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9808" y="764275"/>
            <a:ext cx="10493991" cy="5412688"/>
          </a:xfrm>
        </p:spPr>
        <p:txBody>
          <a:bodyPr>
            <a:normAutofit/>
          </a:bodyPr>
          <a:lstStyle/>
          <a:p>
            <a:pPr marL="0" indent="0">
              <a:buNone/>
            </a:pPr>
            <a:r>
              <a:rPr lang="tr-TR" sz="2400" dirty="0" smtClean="0">
                <a:latin typeface="Times New Roman" panose="02020603050405020304" pitchFamily="18" charset="0"/>
                <a:cs typeface="Times New Roman" panose="02020603050405020304" pitchFamily="18" charset="0"/>
              </a:rPr>
              <a:t>İklim Değişikliği ve Su Kaynaklarına Etkisi</a:t>
            </a:r>
          </a:p>
          <a:p>
            <a:pPr marL="0" indent="0" algn="just">
              <a:buNone/>
            </a:pP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Türkiye</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iklim değişikliğinin etkilerinin azaltılmasına yönelik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küresel</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çabalara kendi özel şartları ve imkânları çerçevesinde katkıda bulunmak maksadıyla “Ulusal İklim Değişikliği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Stratejisi”ni</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hazırlamıştır.</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lnSpc>
                <a:spcPct val="107000"/>
              </a:lnSpc>
              <a:spcAft>
                <a:spcPts val="800"/>
              </a:spcAft>
              <a:buNone/>
            </a:pP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2010 – 2020 döneminde iklim değişikliği ile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mücadele</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yönünde</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yapılacaklara rehberlik edecek Strateji, ulusal ya da ulus­lararası gelişmeler ışığında ihtiyaç duyulması halinde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güncellene­cektir</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Bu Strateji ile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Türkiye</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Birleşmiş Milletler İklim Değişikliği Çerçeve Sözleşmesi’nin temel ilkelerinden biri olan “ortak fakat farklılaştırılmış sorumluluklar” çerçevesinde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küresel</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iklim değişikli­ği ile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mücadele</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çabalarına imkânları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ölçüsünde</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katkıda bulunmayı bir hedef olarak belirlemekte; ulusal </a:t>
            </a:r>
            <a:r>
              <a:rPr lang="tr-TR"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azaltım</a:t>
            </a:r>
            <a:r>
              <a:rPr lang="tr-TR"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uyum, teknoloji, fi­nansman ve kapasite oluşturma politikalarını ortaya koymaktadır.</a:t>
            </a:r>
            <a:endParaRPr lang="tr-TR" sz="24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28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4552" y="692861"/>
            <a:ext cx="10515600" cy="5434984"/>
          </a:xfrm>
        </p:spPr>
        <p:txBody>
          <a:bodyPr>
            <a:normAutofit fontScale="55000" lnSpcReduction="20000"/>
          </a:bodyPr>
          <a:lstStyle/>
          <a:p>
            <a:pPr marL="0" indent="0" algn="just">
              <a:lnSpc>
                <a:spcPct val="107000"/>
              </a:lnSpc>
              <a:spcAft>
                <a:spcPts val="800"/>
              </a:spcAft>
              <a:buNone/>
            </a:pP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Birleşmiş Milletler İklim Değişikliği Çerçeve Sözleşme­si’nin 2001 yılında </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Marakeş’de</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gerçek </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leşen</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7. Taraflar Kon­feransı’nda alınan 26/CP.7 sayılı kararı ile Türkiye’nin adı Ek-</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II’den</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silinmiş ve Taraf ülkeler, Türkiye’yi diğer Ek-I ülke­lerinden farklı bir konuma koyan Türkiye’nin özel koşulla </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rını</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tanımaya davet edilmiştir. Bu kararın ardın dan, Türkiye Birleşmiş Milletler İklim Değişikliği Çerçeve Sözleşme­si’ne 24 Mayıs 2004 tarihinde taraf olmuştur. Türkiye’de, </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BMİDÇS’ye</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taraf olunmadan önce 2001 yılında kurumsal yapılanmaya gidilmiş ve 2001/2 sayılı Başbakanlık Genel­gesi ile; iklim </a:t>
            </a: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değişikliği </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alanında izleyeceği politikaların, alacağı önlemlerin ve yapacağı çalışmaların </a:t>
            </a: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belirlenmesi </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amacıyla, İklim Değişikliği Koordinasyon Kuru </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lu</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(İDKK) oluşturulmuştur. </a:t>
            </a:r>
            <a:endPar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Türkiye’nin </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2004 yılın da </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BMİDÇS’ye</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taraf olmasıyla birlikte İDKK </a:t>
            </a: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yeniden </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yapılandırılmış, 2010 yı­lında ise yeni </a:t>
            </a: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üyelerin </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katılımıyla genişletilmiştir. Bu kurul, Çevre ve Şehircilik Bakanlığı’nın başkanlığında; </a:t>
            </a: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Dışişleri </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Bakanlığı, Maliye Bakanlığı, Orman ve Su işleri Bakanlığı, Sağlık Bakanlığı, Ulaştırma, Denizcilik ve Haberleşme Ba­kanlığı, Gıda, Tarım ve Hayvan </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cılık</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Bakanlığı, Bilim, Sanayi ve Teknoloji </a:t>
            </a: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Bakanlığı</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Enerji ve Tabii Kaynaklar Bakanlığı, Kalkınma Bakanlığı, Hazine Müsteşarlığı ve Türkiye </a:t>
            </a: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Odalar </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ve Borsalar Birliği (TOBB), Türk Sanayici ve İşadamları Derneği (TÜSİAD)’</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nin</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üst düzey </a:t>
            </a: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temsilcilerinden </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(Müste­şar ve Başkan) </a:t>
            </a:r>
            <a:r>
              <a:rPr lang="tr-TR" sz="36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oluşmaktadır</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Ayrıca kurul altında </a:t>
            </a:r>
            <a:r>
              <a:rPr lang="tr-TR" sz="36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sektörel</a:t>
            </a:r>
            <a:r>
              <a:rPr lang="tr-TR" sz="3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çalışmaları yürütmek üzere 11 çalışma grubu bulunmak­tadır.</a:t>
            </a:r>
            <a:endParaRPr lang="tr-TR" sz="3600" dirty="0">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946639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3207" y="354842"/>
            <a:ext cx="10575877" cy="6250674"/>
          </a:xfrm>
        </p:spPr>
        <p:txBody>
          <a:bodyPr>
            <a:noAutofit/>
          </a:bodyPr>
          <a:lstStyle/>
          <a:p>
            <a:pPr marL="0" indent="0" algn="just">
              <a:buNone/>
            </a:pPr>
            <a:r>
              <a:rPr lang="tr-TR" sz="2400" dirty="0" smtClean="0">
                <a:latin typeface="Times New Roman" panose="02020603050405020304" pitchFamily="18" charset="0"/>
                <a:cs typeface="Times New Roman" panose="02020603050405020304" pitchFamily="18" charset="0"/>
              </a:rPr>
              <a:t>Birleşmiş Milletler İklim Değişikliği Çerçeve Sözleşmesi’ne yönelik Kyoto Protokolü’ne Katılmamızın Uygun Bulunduğuna Dair 5836 Sayılı Kanun 17 Şubat 2009 tarih ve 27144 sayılı Resmi </a:t>
            </a:r>
            <a:r>
              <a:rPr lang="tr-TR" sz="2400" dirty="0" err="1" smtClean="0">
                <a:latin typeface="Times New Roman" panose="02020603050405020304" pitchFamily="18" charset="0"/>
                <a:cs typeface="Times New Roman" panose="02020603050405020304" pitchFamily="18" charset="0"/>
              </a:rPr>
              <a:t>Gazete’de</a:t>
            </a:r>
            <a:r>
              <a:rPr lang="tr-TR" sz="2400" dirty="0" smtClean="0">
                <a:latin typeface="Times New Roman" panose="02020603050405020304" pitchFamily="18" charset="0"/>
                <a:cs typeface="Times New Roman" panose="02020603050405020304" pitchFamily="18" charset="0"/>
              </a:rPr>
              <a:t> yayımlanmıştır. Türkiye’nin Kyoto Protokolü’ne taraf oluşunu bildiren “Katılım Belgesi” ilgili Bakanlar Kurulu Kararı’nın 13 Mayıs 2009 tarihli Resmi </a:t>
            </a:r>
            <a:r>
              <a:rPr lang="tr-TR" sz="2400" dirty="0" err="1" smtClean="0">
                <a:latin typeface="Times New Roman" panose="02020603050405020304" pitchFamily="18" charset="0"/>
                <a:cs typeface="Times New Roman" panose="02020603050405020304" pitchFamily="18" charset="0"/>
              </a:rPr>
              <a:t>Gazete’de</a:t>
            </a:r>
            <a:r>
              <a:rPr lang="tr-TR" sz="2400" dirty="0" smtClean="0">
                <a:latin typeface="Times New Roman" panose="02020603050405020304" pitchFamily="18" charset="0"/>
                <a:cs typeface="Times New Roman" panose="02020603050405020304" pitchFamily="18" charset="0"/>
              </a:rPr>
              <a:t> yayımlanmasını müteakip, 28 Mayıs 2009 tarihinde BM Genel Sekreteri’ne tevdii edilmiş, Türkiye 26 Ağustos 2009 tarihinde Protokol’e resmen taraf olmuştur. </a:t>
            </a:r>
          </a:p>
          <a:p>
            <a:pPr marL="0" indent="0" algn="just">
              <a:buNone/>
            </a:pPr>
            <a:r>
              <a:rPr lang="tr-TR" sz="2400" dirty="0" smtClean="0">
                <a:latin typeface="Times New Roman" panose="02020603050405020304" pitchFamily="18" charset="0"/>
                <a:cs typeface="Times New Roman" panose="02020603050405020304" pitchFamily="18" charset="0"/>
              </a:rPr>
              <a:t>Temel Göstergeler </a:t>
            </a:r>
          </a:p>
          <a:p>
            <a:pPr marL="0" indent="0" algn="just">
              <a:buNone/>
            </a:pPr>
            <a:r>
              <a:rPr lang="tr-TR" sz="2400" dirty="0" smtClean="0">
                <a:latin typeface="Times New Roman" panose="02020603050405020304" pitchFamily="18" charset="0"/>
                <a:cs typeface="Times New Roman" panose="02020603050405020304" pitchFamily="18" charset="0"/>
              </a:rPr>
              <a:t>Türkiye’nin 1990 yılı toplam sera gazı emisyonu miktarı 170 milyon ton CO2 eşdeğeri iken, 2007 yılında bu değer 372 milyon ton CO2 eşdeğeri olarak gerçekleşmiştir.  Türkiye’de sera gazı yutak alanlarına bakıldığında, 1990 yılında 44 milyon ton CO2 eşdeğeri sera gazı emisyonu yutak alanları tarafından tutulmuş, 007 yılında bu değer yaklaşık 77 milyon ton CO2 eşdeğeri olarak gerçekleşmiştir. </a:t>
            </a:r>
          </a:p>
          <a:p>
            <a:pPr marL="0" indent="0" algn="just">
              <a:buNone/>
            </a:pPr>
            <a:r>
              <a:rPr lang="tr-TR" sz="2400" dirty="0" err="1" smtClean="0">
                <a:latin typeface="Times New Roman" panose="02020603050405020304" pitchFamily="18" charset="0"/>
                <a:cs typeface="Times New Roman" panose="02020603050405020304" pitchFamily="18" charset="0"/>
              </a:rPr>
              <a:t>Hükümetlerarası</a:t>
            </a:r>
            <a:r>
              <a:rPr lang="tr-TR" sz="2400" dirty="0" smtClean="0">
                <a:latin typeface="Times New Roman" panose="02020603050405020304" pitchFamily="18" charset="0"/>
                <a:cs typeface="Times New Roman" panose="02020603050405020304" pitchFamily="18" charset="0"/>
              </a:rPr>
              <a:t> İklim Değişikliği Paneli Dördüncü Değerlendirme Raporu’na göre Türkiye, iklim değişikliğinin olumsuz etkilerinden en çok etkilenecek bölgeler arasında bulunan Akdeniz Havzası’nda yer almaktadır.</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2533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3359" y="242485"/>
            <a:ext cx="10515600" cy="6322088"/>
          </a:xfrm>
        </p:spPr>
        <p:txBody>
          <a:bodyPr>
            <a:noAutofit/>
          </a:bodyPr>
          <a:lstStyle/>
          <a:p>
            <a:pPr marL="0" indent="0" algn="just">
              <a:buNone/>
            </a:pPr>
            <a:r>
              <a:rPr lang="tr-TR" sz="2000" dirty="0">
                <a:latin typeface="Times New Roman" panose="02020603050405020304" pitchFamily="18" charset="0"/>
                <a:cs typeface="Times New Roman" panose="02020603050405020304" pitchFamily="18" charset="0"/>
              </a:rPr>
              <a:t>Türkiye’nin temel ilkeler kapsamındaki stratejik hedefleri: </a:t>
            </a:r>
          </a:p>
          <a:p>
            <a:pPr marL="0" indent="0" algn="just">
              <a:buNone/>
            </a:pPr>
            <a:r>
              <a:rPr lang="tr-TR" sz="2000" dirty="0">
                <a:latin typeface="Times New Roman" panose="02020603050405020304" pitchFamily="18" charset="0"/>
                <a:cs typeface="Times New Roman" panose="02020603050405020304" pitchFamily="18" charset="0"/>
              </a:rPr>
              <a:t>» Birleşmiş Milletler İklim Değişikliği Çerçeve Sözleşmesi’nin “ortak fakat farklılaştırılmış sorumluluklar” ilkesine uygun </a:t>
            </a:r>
            <a:r>
              <a:rPr lang="tr-TR" sz="2000" dirty="0" smtClean="0">
                <a:latin typeface="Times New Roman" panose="02020603050405020304" pitchFamily="18" charset="0"/>
                <a:cs typeface="Times New Roman" panose="02020603050405020304" pitchFamily="18" charset="0"/>
              </a:rPr>
              <a:t>olarak </a:t>
            </a:r>
            <a:r>
              <a:rPr lang="tr-TR" sz="2000" dirty="0">
                <a:latin typeface="Times New Roman" panose="02020603050405020304" pitchFamily="18" charset="0"/>
                <a:cs typeface="Times New Roman" panose="02020603050405020304" pitchFamily="18" charset="0"/>
              </a:rPr>
              <a:t>ve özel koşulları çerçevesinde; iklim değişikliğiyle </a:t>
            </a:r>
            <a:r>
              <a:rPr lang="tr-TR" sz="2000" dirty="0" smtClean="0">
                <a:latin typeface="Times New Roman" panose="02020603050405020304" pitchFamily="18" charset="0"/>
                <a:cs typeface="Times New Roman" panose="02020603050405020304" pitchFamily="18" charset="0"/>
              </a:rPr>
              <a:t>mücadele </a:t>
            </a:r>
            <a:r>
              <a:rPr lang="tr-TR" sz="2000" dirty="0">
                <a:latin typeface="Times New Roman" panose="02020603050405020304" pitchFamily="18" charset="0"/>
                <a:cs typeface="Times New Roman" panose="02020603050405020304" pitchFamily="18" charset="0"/>
              </a:rPr>
              <a:t>ve uyum politikaları ile önlemlerini, ulusal kalkınma </a:t>
            </a:r>
            <a:r>
              <a:rPr lang="tr-TR" sz="2000" dirty="0" smtClean="0">
                <a:latin typeface="Times New Roman" panose="02020603050405020304" pitchFamily="18" charset="0"/>
                <a:cs typeface="Times New Roman" panose="02020603050405020304" pitchFamily="18" charset="0"/>
              </a:rPr>
              <a:t>planlarına </a:t>
            </a:r>
            <a:r>
              <a:rPr lang="tr-TR" sz="2000" dirty="0">
                <a:latin typeface="Times New Roman" panose="02020603050405020304" pitchFamily="18" charset="0"/>
                <a:cs typeface="Times New Roman" panose="02020603050405020304" pitchFamily="18" charset="0"/>
              </a:rPr>
              <a:t>dâhil etmek, </a:t>
            </a:r>
          </a:p>
          <a:p>
            <a:pPr marL="0" indent="0" algn="just">
              <a:buNone/>
            </a:pPr>
            <a:r>
              <a:rPr lang="tr-TR" sz="2000" dirty="0">
                <a:latin typeface="Times New Roman" panose="02020603050405020304" pitchFamily="18" charset="0"/>
                <a:cs typeface="Times New Roman" panose="02020603050405020304" pitchFamily="18" charset="0"/>
              </a:rPr>
              <a:t>Sera gazı emisyonlarının azaltılması gayesiyle geliştirilen küresel politikalar ve önlemlere kendi imkânları ölçüsünde, sürdürülebilir kalkınma ilkeleriyle uyumlaştırılmış kalkınma programını sekteye uğratmadan, sera gazı emisyon artış hızını sınırlayarak katkıda bulunmak, </a:t>
            </a:r>
          </a:p>
          <a:p>
            <a:pPr marL="0" indent="0" algn="just">
              <a:buNone/>
            </a:pPr>
            <a:r>
              <a:rPr lang="tr-TR" sz="2000" dirty="0">
                <a:latin typeface="Times New Roman" panose="02020603050405020304" pitchFamily="18" charset="0"/>
                <a:cs typeface="Times New Roman" panose="02020603050405020304" pitchFamily="18" charset="0"/>
              </a:rPr>
              <a:t>» Küresel iklim değişikliğinin olumsuz etkilerini azaltma ve bu etkilere uyum sağlama doğrultusunda, ulusal hazırlık seviyesi ve kapasitesini artırmak; bu çabalarda elde edeceği tecrübe ve kazanımlarını bölge ülkeleri ile paylaşmak ve </a:t>
            </a:r>
            <a:r>
              <a:rPr lang="tr-TR" sz="2000" dirty="0" err="1">
                <a:latin typeface="Times New Roman" panose="02020603050405020304" pitchFamily="18" charset="0"/>
                <a:cs typeface="Times New Roman" panose="02020603050405020304" pitchFamily="18" charset="0"/>
              </a:rPr>
              <a:t>azaltım</a:t>
            </a:r>
            <a:r>
              <a:rPr lang="tr-TR" sz="2000" dirty="0">
                <a:latin typeface="Times New Roman" panose="02020603050405020304" pitchFamily="18" charset="0"/>
                <a:cs typeface="Times New Roman" panose="02020603050405020304" pitchFamily="18" charset="0"/>
              </a:rPr>
              <a:t> ve uyuma yönelik ikili ve çok taraflı ortak araştırma projeleri </a:t>
            </a:r>
            <a:r>
              <a:rPr lang="tr-TR" sz="2000" dirty="0" smtClean="0">
                <a:latin typeface="Times New Roman" panose="02020603050405020304" pitchFamily="18" charset="0"/>
                <a:cs typeface="Times New Roman" panose="02020603050405020304" pitchFamily="18" charset="0"/>
              </a:rPr>
              <a:t>geliştirmek</a:t>
            </a:r>
            <a:r>
              <a:rPr lang="tr-TR" sz="2000" dirty="0">
                <a:latin typeface="Times New Roman" panose="02020603050405020304" pitchFamily="18" charset="0"/>
                <a:cs typeface="Times New Roman" panose="02020603050405020304" pitchFamily="18" charset="0"/>
              </a:rPr>
              <a:t>, </a:t>
            </a:r>
          </a:p>
          <a:p>
            <a:pPr marL="0" indent="0" algn="just">
              <a:buNone/>
            </a:pP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Azaltım</a:t>
            </a:r>
            <a:r>
              <a:rPr lang="tr-TR" sz="2000" dirty="0">
                <a:latin typeface="Times New Roman" panose="02020603050405020304" pitchFamily="18" charset="0"/>
                <a:cs typeface="Times New Roman" panose="02020603050405020304" pitchFamily="18" charset="0"/>
              </a:rPr>
              <a:t>, uyum, teknoloji transferi ve finansman ana </a:t>
            </a:r>
            <a:r>
              <a:rPr lang="tr-TR" sz="2000" dirty="0" smtClean="0">
                <a:latin typeface="Times New Roman" panose="02020603050405020304" pitchFamily="18" charset="0"/>
                <a:cs typeface="Times New Roman" panose="02020603050405020304" pitchFamily="18" charset="0"/>
              </a:rPr>
              <a:t>başlıklarındaki </a:t>
            </a:r>
            <a:r>
              <a:rPr lang="tr-TR" sz="2000" dirty="0">
                <a:latin typeface="Times New Roman" panose="02020603050405020304" pitchFamily="18" charset="0"/>
                <a:cs typeface="Times New Roman" panose="02020603050405020304" pitchFamily="18" charset="0"/>
              </a:rPr>
              <a:t>küresel stratejik amaçların, tarafların sorumlulukları göz önünde bulundurulması suretiyle tasarlanması ve </a:t>
            </a:r>
            <a:r>
              <a:rPr lang="tr-TR" sz="2000" dirty="0" smtClean="0">
                <a:latin typeface="Times New Roman" panose="02020603050405020304" pitchFamily="18" charset="0"/>
                <a:cs typeface="Times New Roman" panose="02020603050405020304" pitchFamily="18" charset="0"/>
              </a:rPr>
              <a:t>yürütülmesine </a:t>
            </a:r>
            <a:r>
              <a:rPr lang="tr-TR" sz="2000" dirty="0">
                <a:latin typeface="Times New Roman" panose="02020603050405020304" pitchFamily="18" charset="0"/>
                <a:cs typeface="Times New Roman" panose="02020603050405020304" pitchFamily="18" charset="0"/>
              </a:rPr>
              <a:t>uyum sağlamak ve uluslararası faaliyetlerde etkin rol oynamak, </a:t>
            </a:r>
          </a:p>
          <a:p>
            <a:pPr marL="0" indent="0" algn="just">
              <a:buNone/>
            </a:pP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Azaltım</a:t>
            </a:r>
            <a:r>
              <a:rPr lang="tr-TR" sz="2000" dirty="0">
                <a:latin typeface="Times New Roman" panose="02020603050405020304" pitchFamily="18" charset="0"/>
                <a:cs typeface="Times New Roman" panose="02020603050405020304" pitchFamily="18" charset="0"/>
              </a:rPr>
              <a:t> ve uyum faaliyetlerini yürütebilmek için ihtiyaç </a:t>
            </a:r>
            <a:r>
              <a:rPr lang="tr-TR" sz="2000" dirty="0" smtClean="0">
                <a:latin typeface="Times New Roman" panose="02020603050405020304" pitchFamily="18" charset="0"/>
                <a:cs typeface="Times New Roman" panose="02020603050405020304" pitchFamily="18" charset="0"/>
              </a:rPr>
              <a:t>duyulan </a:t>
            </a:r>
            <a:r>
              <a:rPr lang="tr-TR" sz="2000" dirty="0">
                <a:latin typeface="Times New Roman" panose="02020603050405020304" pitchFamily="18" charset="0"/>
                <a:cs typeface="Times New Roman" panose="02020603050405020304" pitchFamily="18" charset="0"/>
              </a:rPr>
              <a:t>mali kaynaklara erişimi artırmak, </a:t>
            </a:r>
          </a:p>
          <a:p>
            <a:pPr marL="0" indent="0" algn="just">
              <a:buNone/>
            </a:pPr>
            <a:r>
              <a:rPr lang="tr-TR" sz="2000" dirty="0">
                <a:latin typeface="Times New Roman" panose="02020603050405020304" pitchFamily="18" charset="0"/>
                <a:cs typeface="Times New Roman" panose="02020603050405020304" pitchFamily="18" charset="0"/>
              </a:rPr>
              <a:t>» Mevcut teknoloji ve kalkınma düzeyimiz göz önüne alınarak temiz üretime yönelik Ar-Ge ve </a:t>
            </a:r>
            <a:r>
              <a:rPr lang="tr-TR" sz="2000" dirty="0" err="1">
                <a:latin typeface="Times New Roman" panose="02020603050405020304" pitchFamily="18" charset="0"/>
                <a:cs typeface="Times New Roman" panose="02020603050405020304" pitchFamily="18" charset="0"/>
              </a:rPr>
              <a:t>inovasyon</a:t>
            </a:r>
            <a:r>
              <a:rPr lang="tr-TR" sz="2000" dirty="0">
                <a:latin typeface="Times New Roman" panose="02020603050405020304" pitchFamily="18" charset="0"/>
                <a:cs typeface="Times New Roman" panose="02020603050405020304" pitchFamily="18" charset="0"/>
              </a:rPr>
              <a:t> kapasitesini </a:t>
            </a:r>
            <a:r>
              <a:rPr lang="tr-TR" sz="2000" dirty="0" smtClean="0">
                <a:latin typeface="Times New Roman" panose="02020603050405020304" pitchFamily="18" charset="0"/>
                <a:cs typeface="Times New Roman" panose="02020603050405020304" pitchFamily="18" charset="0"/>
              </a:rPr>
              <a:t>geliştirmek</a:t>
            </a:r>
            <a:r>
              <a:rPr lang="tr-TR" sz="2000" dirty="0">
                <a:latin typeface="Times New Roman" panose="02020603050405020304" pitchFamily="18" charset="0"/>
                <a:cs typeface="Times New Roman" panose="02020603050405020304" pitchFamily="18" charset="0"/>
              </a:rPr>
              <a:t>, bu alanda rekabet ve üretimin artırılmasını </a:t>
            </a:r>
            <a:r>
              <a:rPr lang="tr-TR" sz="2000" dirty="0" smtClean="0">
                <a:latin typeface="Times New Roman" panose="02020603050405020304" pitchFamily="18" charset="0"/>
                <a:cs typeface="Times New Roman" panose="02020603050405020304" pitchFamily="18" charset="0"/>
              </a:rPr>
              <a:t>sağlayacak ulusal </a:t>
            </a:r>
            <a:r>
              <a:rPr lang="tr-TR" sz="2000" dirty="0">
                <a:latin typeface="Times New Roman" panose="02020603050405020304" pitchFamily="18" charset="0"/>
                <a:cs typeface="Times New Roman" panose="02020603050405020304" pitchFamily="18" charset="0"/>
              </a:rPr>
              <a:t>ve uluslararası finansman kaynaklarını ve teşvik </a:t>
            </a:r>
            <a:r>
              <a:rPr lang="tr-TR" sz="2000" dirty="0" smtClean="0">
                <a:latin typeface="Times New Roman" panose="02020603050405020304" pitchFamily="18" charset="0"/>
                <a:cs typeface="Times New Roman" panose="02020603050405020304" pitchFamily="18" charset="0"/>
              </a:rPr>
              <a:t>mekanizmalarını </a:t>
            </a:r>
            <a:r>
              <a:rPr lang="tr-TR" sz="2000" dirty="0">
                <a:latin typeface="Times New Roman" panose="02020603050405020304" pitchFamily="18" charset="0"/>
                <a:cs typeface="Times New Roman" panose="02020603050405020304" pitchFamily="18" charset="0"/>
              </a:rPr>
              <a:t>oluşturmak, </a:t>
            </a:r>
          </a:p>
          <a:p>
            <a:pPr marL="0" indent="0" algn="jus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3955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3484" y="474497"/>
            <a:ext cx="10515600" cy="5639700"/>
          </a:xfrm>
        </p:spPr>
        <p:txBody>
          <a:bodyPr>
            <a:normAutofit fontScale="55000" lnSpcReduction="20000"/>
          </a:bodyPr>
          <a:lstStyle/>
          <a:p>
            <a:pPr marL="0" lvl="0" indent="0" algn="just">
              <a:buNone/>
            </a:pPr>
            <a:r>
              <a:rPr lang="tr-TR" sz="3600" dirty="0">
                <a:solidFill>
                  <a:prstClr val="black"/>
                </a:solidFill>
                <a:latin typeface="Times New Roman" panose="02020603050405020304" pitchFamily="18" charset="0"/>
                <a:cs typeface="Times New Roman" panose="02020603050405020304" pitchFamily="18" charset="0"/>
              </a:rPr>
              <a:t>İklim değişikliği ile mücadele ve uyum kapsamındaki </a:t>
            </a:r>
            <a:r>
              <a:rPr lang="tr-TR" sz="3600" dirty="0" smtClean="0">
                <a:solidFill>
                  <a:prstClr val="black"/>
                </a:solidFill>
                <a:latin typeface="Times New Roman" panose="02020603050405020304" pitchFamily="18" charset="0"/>
                <a:cs typeface="Times New Roman" panose="02020603050405020304" pitchFamily="18" charset="0"/>
              </a:rPr>
              <a:t>faaliyetleri</a:t>
            </a:r>
            <a:r>
              <a:rPr lang="tr-TR" sz="3600" dirty="0">
                <a:solidFill>
                  <a:prstClr val="black"/>
                </a:solidFill>
                <a:latin typeface="Times New Roman" panose="02020603050405020304" pitchFamily="18" charset="0"/>
                <a:cs typeface="Times New Roman" panose="02020603050405020304" pitchFamily="18" charset="0"/>
              </a:rPr>
              <a:t>, etkin ve sürekli eşgüdüm sağlayarak, şeffaf, katılımcı ve bilimsel </a:t>
            </a:r>
            <a:r>
              <a:rPr lang="tr-TR" sz="3600" dirty="0" smtClean="0">
                <a:solidFill>
                  <a:prstClr val="black"/>
                </a:solidFill>
                <a:latin typeface="Times New Roman" panose="02020603050405020304" pitchFamily="18" charset="0"/>
                <a:cs typeface="Times New Roman" panose="02020603050405020304" pitchFamily="18" charset="0"/>
              </a:rPr>
              <a:t>çalışmalara </a:t>
            </a:r>
            <a:r>
              <a:rPr lang="tr-TR" sz="3600" dirty="0">
                <a:solidFill>
                  <a:prstClr val="black"/>
                </a:solidFill>
                <a:latin typeface="Times New Roman" panose="02020603050405020304" pitchFamily="18" charset="0"/>
                <a:cs typeface="Times New Roman" panose="02020603050405020304" pitchFamily="18" charset="0"/>
              </a:rPr>
              <a:t>dayanan karar alma süreçleri ile </a:t>
            </a:r>
            <a:r>
              <a:rPr lang="tr-TR" sz="3600" dirty="0" smtClean="0">
                <a:solidFill>
                  <a:prstClr val="black"/>
                </a:solidFill>
                <a:latin typeface="Times New Roman" panose="02020603050405020304" pitchFamily="18" charset="0"/>
                <a:cs typeface="Times New Roman" panose="02020603050405020304" pitchFamily="18" charset="0"/>
              </a:rPr>
              <a:t>geliştirmek</a:t>
            </a:r>
            <a:r>
              <a:rPr lang="tr-TR" sz="3600" dirty="0">
                <a:solidFill>
                  <a:prstClr val="black"/>
                </a:solidFill>
                <a:latin typeface="Times New Roman" panose="02020603050405020304" pitchFamily="18" charset="0"/>
                <a:cs typeface="Times New Roman" panose="02020603050405020304" pitchFamily="18" charset="0"/>
              </a:rPr>
              <a:t>, </a:t>
            </a:r>
          </a:p>
          <a:p>
            <a:pPr marL="0" lvl="0" indent="0" algn="just">
              <a:buNone/>
            </a:pPr>
            <a:r>
              <a:rPr lang="tr-TR" sz="3600" dirty="0" smtClean="0">
                <a:solidFill>
                  <a:prstClr val="black"/>
                </a:solidFill>
                <a:latin typeface="Times New Roman" panose="02020603050405020304" pitchFamily="18" charset="0"/>
                <a:cs typeface="Times New Roman" panose="02020603050405020304" pitchFamily="18" charset="0"/>
              </a:rPr>
              <a:t>Kamu</a:t>
            </a:r>
            <a:r>
              <a:rPr lang="tr-TR" sz="3600" dirty="0">
                <a:solidFill>
                  <a:prstClr val="black"/>
                </a:solidFill>
                <a:latin typeface="Times New Roman" panose="02020603050405020304" pitchFamily="18" charset="0"/>
                <a:cs typeface="Times New Roman" panose="02020603050405020304" pitchFamily="18" charset="0"/>
              </a:rPr>
              <a:t>, özel sektör, üniversite, sivil toplum kuruluşları gibi tüm kesimlerin ortak çabaları ile tüketim kalıplarının iklim </a:t>
            </a:r>
            <a:r>
              <a:rPr lang="tr-TR" sz="3600" dirty="0" smtClean="0">
                <a:solidFill>
                  <a:prstClr val="black"/>
                </a:solidFill>
                <a:latin typeface="Times New Roman" panose="02020603050405020304" pitchFamily="18" charset="0"/>
                <a:cs typeface="Times New Roman" panose="02020603050405020304" pitchFamily="18" charset="0"/>
              </a:rPr>
              <a:t>dostu </a:t>
            </a:r>
            <a:r>
              <a:rPr lang="tr-TR" sz="3600" dirty="0">
                <a:solidFill>
                  <a:prstClr val="black"/>
                </a:solidFill>
                <a:latin typeface="Times New Roman" panose="02020603050405020304" pitchFamily="18" charset="0"/>
                <a:cs typeface="Times New Roman" panose="02020603050405020304" pitchFamily="18" charset="0"/>
              </a:rPr>
              <a:t>olacak şekilde değiştirilebilmesi için kamuoyu bilincini </a:t>
            </a:r>
            <a:r>
              <a:rPr lang="tr-TR" sz="3600" dirty="0" smtClean="0">
                <a:solidFill>
                  <a:prstClr val="black"/>
                </a:solidFill>
                <a:latin typeface="Times New Roman" panose="02020603050405020304" pitchFamily="18" charset="0"/>
                <a:cs typeface="Times New Roman" panose="02020603050405020304" pitchFamily="18" charset="0"/>
              </a:rPr>
              <a:t>artırmak</a:t>
            </a:r>
            <a:r>
              <a:rPr lang="tr-TR" sz="3600" dirty="0">
                <a:solidFill>
                  <a:prstClr val="black"/>
                </a:solidFill>
                <a:latin typeface="Times New Roman" panose="02020603050405020304" pitchFamily="18" charset="0"/>
                <a:cs typeface="Times New Roman" panose="02020603050405020304" pitchFamily="18" charset="0"/>
              </a:rPr>
              <a:t>, </a:t>
            </a:r>
          </a:p>
          <a:p>
            <a:pPr marL="0" lvl="0" indent="0" algn="just">
              <a:buNone/>
            </a:pPr>
            <a:r>
              <a:rPr lang="tr-TR" sz="3600" dirty="0" smtClean="0">
                <a:solidFill>
                  <a:prstClr val="black"/>
                </a:solidFill>
                <a:latin typeface="Times New Roman" panose="02020603050405020304" pitchFamily="18" charset="0"/>
                <a:cs typeface="Times New Roman" panose="02020603050405020304" pitchFamily="18" charset="0"/>
              </a:rPr>
              <a:t>Ulusal </a:t>
            </a:r>
            <a:r>
              <a:rPr lang="tr-TR" sz="3600" dirty="0">
                <a:solidFill>
                  <a:prstClr val="black"/>
                </a:solidFill>
                <a:latin typeface="Times New Roman" panose="02020603050405020304" pitchFamily="18" charset="0"/>
                <a:cs typeface="Times New Roman" panose="02020603050405020304" pitchFamily="18" charset="0"/>
              </a:rPr>
              <a:t>iklim değişikliği çalışmalarında, bilgi akışını ve </a:t>
            </a:r>
            <a:r>
              <a:rPr lang="tr-TR" sz="3600" dirty="0" smtClean="0">
                <a:solidFill>
                  <a:prstClr val="black"/>
                </a:solidFill>
                <a:latin typeface="Times New Roman" panose="02020603050405020304" pitchFamily="18" charset="0"/>
                <a:cs typeface="Times New Roman" panose="02020603050405020304" pitchFamily="18" charset="0"/>
              </a:rPr>
              <a:t>paylaşımını </a:t>
            </a:r>
            <a:r>
              <a:rPr lang="tr-TR" sz="3600" dirty="0">
                <a:solidFill>
                  <a:prstClr val="black"/>
                </a:solidFill>
                <a:latin typeface="Times New Roman" panose="02020603050405020304" pitchFamily="18" charset="0"/>
                <a:cs typeface="Times New Roman" panose="02020603050405020304" pitchFamily="18" charset="0"/>
              </a:rPr>
              <a:t>artırmak amacıyla </a:t>
            </a:r>
            <a:r>
              <a:rPr lang="tr-TR" sz="3600" dirty="0" smtClean="0">
                <a:solidFill>
                  <a:prstClr val="black"/>
                </a:solidFill>
                <a:latin typeface="Times New Roman" panose="02020603050405020304" pitchFamily="18" charset="0"/>
                <a:cs typeface="Times New Roman" panose="02020603050405020304" pitchFamily="18" charset="0"/>
              </a:rPr>
              <a:t>bütüncü bir </a:t>
            </a:r>
            <a:r>
              <a:rPr lang="tr-TR" sz="3600" dirty="0">
                <a:solidFill>
                  <a:prstClr val="black"/>
                </a:solidFill>
                <a:latin typeface="Times New Roman" panose="02020603050405020304" pitchFamily="18" charset="0"/>
                <a:cs typeface="Times New Roman" panose="02020603050405020304" pitchFamily="18" charset="0"/>
              </a:rPr>
              <a:t>bilgi yönetim sistemini oluşturmaktır.</a:t>
            </a:r>
          </a:p>
          <a:p>
            <a:pPr marL="0" indent="0" algn="just">
              <a:buNone/>
            </a:pPr>
            <a:endParaRPr lang="tr-TR" sz="3600" dirty="0" smtClean="0">
              <a:latin typeface="Times New Roman" panose="02020603050405020304" pitchFamily="18" charset="0"/>
              <a:cs typeface="Times New Roman" panose="02020603050405020304" pitchFamily="18" charset="0"/>
            </a:endParaRPr>
          </a:p>
          <a:p>
            <a:pPr marL="0" indent="0" algn="just">
              <a:buNone/>
            </a:pPr>
            <a:r>
              <a:rPr lang="tr-TR" sz="3600" b="1" dirty="0" smtClean="0">
                <a:latin typeface="Times New Roman" panose="02020603050405020304" pitchFamily="18" charset="0"/>
                <a:cs typeface="Times New Roman" panose="02020603050405020304" pitchFamily="18" charset="0"/>
              </a:rPr>
              <a:t>Stratejiler</a:t>
            </a:r>
            <a:endParaRPr lang="tr-TR" sz="3600" b="1" dirty="0">
              <a:latin typeface="Times New Roman" panose="02020603050405020304" pitchFamily="18" charset="0"/>
              <a:cs typeface="Times New Roman" panose="02020603050405020304" pitchFamily="18" charset="0"/>
            </a:endParaRPr>
          </a:p>
          <a:p>
            <a:pPr marL="0" indent="0" algn="just">
              <a:buNone/>
            </a:pPr>
            <a:endParaRPr lang="tr-TR" sz="3600" dirty="0">
              <a:latin typeface="Times New Roman" panose="02020603050405020304" pitchFamily="18" charset="0"/>
              <a:cs typeface="Times New Roman" panose="02020603050405020304" pitchFamily="18" charset="0"/>
            </a:endParaRPr>
          </a:p>
          <a:p>
            <a:pPr marL="0" indent="0" algn="just">
              <a:buNone/>
            </a:pPr>
            <a:r>
              <a:rPr lang="tr-TR" sz="3600" dirty="0">
                <a:latin typeface="Times New Roman" panose="02020603050405020304" pitchFamily="18" charset="0"/>
                <a:cs typeface="Times New Roman" panose="02020603050405020304" pitchFamily="18" charset="0"/>
              </a:rPr>
              <a:t>Küresel iklim değişikliği ile mücadele ve uyum çabalarında, kapsamlı ve işlevsel bir uluslararası işbirliği mekanizmasının oluşturulmasına yönelik yürütülen müzakerelere aktif katılım sağlamak, </a:t>
            </a:r>
          </a:p>
          <a:p>
            <a:pPr marL="0" indent="0" algn="just">
              <a:buNone/>
            </a:pPr>
            <a:r>
              <a:rPr lang="tr-TR" sz="3600" dirty="0" smtClean="0">
                <a:latin typeface="Times New Roman" panose="02020603050405020304" pitchFamily="18" charset="0"/>
                <a:cs typeface="Times New Roman" panose="02020603050405020304" pitchFamily="18" charset="0"/>
              </a:rPr>
              <a:t>Dinamik </a:t>
            </a:r>
            <a:r>
              <a:rPr lang="tr-TR" sz="3600" dirty="0">
                <a:latin typeface="Times New Roman" panose="02020603050405020304" pitchFamily="18" charset="0"/>
                <a:cs typeface="Times New Roman" panose="02020603050405020304" pitchFamily="18" charset="0"/>
              </a:rPr>
              <a:t>bir anlayış içinde Ulusal İklim Değişikliği Stratejisi ile Dokuzuncu Kalkınma Planı ve ilgili diğer ulusal politika ve strateji belgeleri doğrultusunda Ulusal İklim Değişikliği Eylem Planı’nı hazırlamak, </a:t>
            </a:r>
          </a:p>
          <a:p>
            <a:pPr marL="0" indent="0" algn="just">
              <a:buNone/>
            </a:pPr>
            <a:r>
              <a:rPr lang="tr-TR" sz="3600" dirty="0" smtClean="0">
                <a:latin typeface="Times New Roman" panose="02020603050405020304" pitchFamily="18" charset="0"/>
                <a:cs typeface="Times New Roman" panose="02020603050405020304" pitchFamily="18" charset="0"/>
              </a:rPr>
              <a:t>İlgili </a:t>
            </a:r>
            <a:r>
              <a:rPr lang="tr-TR" sz="3600" dirty="0">
                <a:latin typeface="Times New Roman" panose="02020603050405020304" pitchFamily="18" charset="0"/>
                <a:cs typeface="Times New Roman" panose="02020603050405020304" pitchFamily="18" charset="0"/>
              </a:rPr>
              <a:t>kurumlarda iklim değişikliğine ilişkin yapılanmaları </a:t>
            </a:r>
            <a:r>
              <a:rPr lang="tr-TR" sz="3600" dirty="0" smtClean="0">
                <a:latin typeface="Times New Roman" panose="02020603050405020304" pitchFamily="18" charset="0"/>
                <a:cs typeface="Times New Roman" panose="02020603050405020304" pitchFamily="18" charset="0"/>
              </a:rPr>
              <a:t>başlatmak</a:t>
            </a:r>
            <a:r>
              <a:rPr lang="tr-TR" sz="3600" dirty="0">
                <a:latin typeface="Times New Roman" panose="02020603050405020304" pitchFamily="18" charset="0"/>
                <a:cs typeface="Times New Roman" panose="02020603050405020304" pitchFamily="18" charset="0"/>
              </a:rPr>
              <a:t>, </a:t>
            </a:r>
          </a:p>
          <a:p>
            <a:pPr marL="0" indent="0" algn="just">
              <a:buNone/>
            </a:pPr>
            <a:r>
              <a:rPr lang="tr-TR" sz="3600" dirty="0" smtClean="0">
                <a:latin typeface="Times New Roman" panose="02020603050405020304" pitchFamily="18" charset="0"/>
                <a:cs typeface="Times New Roman" panose="02020603050405020304" pitchFamily="18" charset="0"/>
              </a:rPr>
              <a:t>Emisyon </a:t>
            </a:r>
            <a:r>
              <a:rPr lang="tr-TR" sz="3600" dirty="0">
                <a:latin typeface="Times New Roman" panose="02020603050405020304" pitchFamily="18" charset="0"/>
                <a:cs typeface="Times New Roman" panose="02020603050405020304" pitchFamily="18" charset="0"/>
              </a:rPr>
              <a:t>envanterinin daha sağlıklı olarak hazırlanması için gerekli altyapıyı kurmak, </a:t>
            </a:r>
          </a:p>
          <a:p>
            <a:pPr marL="0" indent="0" algn="just">
              <a:buNone/>
            </a:pPr>
            <a:r>
              <a:rPr lang="tr-TR" sz="3600" dirty="0" smtClean="0">
                <a:latin typeface="Times New Roman" panose="02020603050405020304" pitchFamily="18" charset="0"/>
                <a:cs typeface="Times New Roman" panose="02020603050405020304" pitchFamily="18" charset="0"/>
              </a:rPr>
              <a:t>İklim </a:t>
            </a:r>
            <a:r>
              <a:rPr lang="tr-TR" sz="3600" dirty="0">
                <a:latin typeface="Times New Roman" panose="02020603050405020304" pitchFamily="18" charset="0"/>
                <a:cs typeface="Times New Roman" panose="02020603050405020304" pitchFamily="18" charset="0"/>
              </a:rPr>
              <a:t>değişikliği politikalarını tüm paydaşların işbirliğiyle </a:t>
            </a:r>
            <a:r>
              <a:rPr lang="tr-TR" sz="3600" dirty="0" smtClean="0">
                <a:latin typeface="Times New Roman" panose="02020603050405020304" pitchFamily="18" charset="0"/>
                <a:cs typeface="Times New Roman" panose="02020603050405020304" pitchFamily="18" charset="0"/>
              </a:rPr>
              <a:t>geliştirmektir</a:t>
            </a:r>
            <a:r>
              <a:rPr lang="tr-TR" sz="3600" dirty="0">
                <a:latin typeface="Times New Roman" panose="02020603050405020304" pitchFamily="18" charset="0"/>
                <a:cs typeface="Times New Roman" panose="02020603050405020304" pitchFamily="18" charset="0"/>
              </a:rPr>
              <a:t>.</a:t>
            </a:r>
          </a:p>
          <a:p>
            <a:pPr marL="0" indent="0">
              <a:buNone/>
            </a:pPr>
            <a:endParaRPr lang="tr-TR" dirty="0"/>
          </a:p>
        </p:txBody>
      </p:sp>
    </p:spTree>
    <p:extLst>
      <p:ext uri="{BB962C8B-B14F-4D97-AF65-F5344CB8AC3E}">
        <p14:creationId xmlns:p14="http://schemas.microsoft.com/office/powerpoint/2010/main" val="3937506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5244" y="897578"/>
            <a:ext cx="11089943" cy="5475926"/>
          </a:xfrm>
        </p:spPr>
        <p:txBody>
          <a:bodyPr>
            <a:normAutofit fontScale="55000" lnSpcReduction="20000"/>
          </a:bodyPr>
          <a:lstStyle/>
          <a:p>
            <a:pPr marL="0" indent="0">
              <a:buNone/>
            </a:pPr>
            <a:r>
              <a:rPr lang="tr-TR" sz="3600" b="1" dirty="0" smtClean="0">
                <a:latin typeface="Times New Roman" panose="02020603050405020304" pitchFamily="18" charset="0"/>
                <a:cs typeface="Times New Roman" panose="02020603050405020304" pitchFamily="18" charset="0"/>
              </a:rPr>
              <a:t>İklim Değişikliğine Uyum Kapsamında yapılacaklar</a:t>
            </a:r>
          </a:p>
          <a:p>
            <a:pPr marL="0" indent="0">
              <a:buNone/>
            </a:pPr>
            <a:r>
              <a:rPr lang="tr-TR" sz="3600" dirty="0">
                <a:latin typeface="Times New Roman" panose="02020603050405020304" pitchFamily="18" charset="0"/>
                <a:cs typeface="Times New Roman" panose="02020603050405020304" pitchFamily="18" charset="0"/>
              </a:rPr>
              <a:t>K</a:t>
            </a:r>
            <a:r>
              <a:rPr lang="tr-TR" sz="3600" dirty="0" smtClean="0">
                <a:latin typeface="Times New Roman" panose="02020603050405020304" pitchFamily="18" charset="0"/>
                <a:cs typeface="Times New Roman" panose="02020603050405020304" pitchFamily="18" charset="0"/>
              </a:rPr>
              <a:t>ısa </a:t>
            </a:r>
            <a:r>
              <a:rPr lang="tr-TR" sz="3600" dirty="0">
                <a:latin typeface="Times New Roman" panose="02020603050405020304" pitchFamily="18" charset="0"/>
                <a:cs typeface="Times New Roman" panose="02020603050405020304" pitchFamily="18" charset="0"/>
              </a:rPr>
              <a:t>Vade </a:t>
            </a:r>
          </a:p>
          <a:p>
            <a:r>
              <a:rPr lang="tr-TR" sz="3600" dirty="0">
                <a:latin typeface="Times New Roman" panose="02020603050405020304" pitchFamily="18" charset="0"/>
                <a:cs typeface="Times New Roman" panose="02020603050405020304" pitchFamily="18" charset="0"/>
              </a:rPr>
              <a:t>» Tarımsal Kuraklıkla Mücadele Stratejisi ve Eylem Planı kapsamında belirlenen çalışmalar ivedi olarak </a:t>
            </a:r>
            <a:r>
              <a:rPr lang="tr-TR" sz="3600" dirty="0" smtClean="0">
                <a:latin typeface="Times New Roman" panose="02020603050405020304" pitchFamily="18" charset="0"/>
                <a:cs typeface="Times New Roman" panose="02020603050405020304" pitchFamily="18" charset="0"/>
              </a:rPr>
              <a:t>gerçekleştirilecektir</a:t>
            </a:r>
            <a:r>
              <a:rPr lang="tr-TR" sz="3600" dirty="0">
                <a:latin typeface="Times New Roman" panose="02020603050405020304" pitchFamily="18" charset="0"/>
                <a:cs typeface="Times New Roman" panose="02020603050405020304" pitchFamily="18" charset="0"/>
              </a:rPr>
              <a:t>. </a:t>
            </a:r>
          </a:p>
          <a:p>
            <a:r>
              <a:rPr lang="tr-TR" sz="3600" dirty="0">
                <a:latin typeface="Times New Roman" panose="02020603050405020304" pitchFamily="18" charset="0"/>
                <a:cs typeface="Times New Roman" panose="02020603050405020304" pitchFamily="18" charset="0"/>
              </a:rPr>
              <a:t>» 2010 yılı taşkınla mücadele seferberlik yılı ilan </a:t>
            </a:r>
            <a:r>
              <a:rPr lang="tr-TR" sz="3600" dirty="0" smtClean="0">
                <a:latin typeface="Times New Roman" panose="02020603050405020304" pitchFamily="18" charset="0"/>
                <a:cs typeface="Times New Roman" panose="02020603050405020304" pitchFamily="18" charset="0"/>
              </a:rPr>
              <a:t>edilmiştir</a:t>
            </a:r>
            <a:r>
              <a:rPr lang="tr-TR" sz="3600" dirty="0">
                <a:latin typeface="Times New Roman" panose="02020603050405020304" pitchFamily="18" charset="0"/>
                <a:cs typeface="Times New Roman" panose="02020603050405020304" pitchFamily="18" charset="0"/>
              </a:rPr>
              <a:t>. Bu kapsamda dere ıslahı, erozyon çalışmaları </a:t>
            </a:r>
            <a:r>
              <a:rPr lang="tr-TR" sz="3600" dirty="0" smtClean="0">
                <a:latin typeface="Times New Roman" panose="02020603050405020304" pitchFamily="18" charset="0"/>
                <a:cs typeface="Times New Roman" panose="02020603050405020304" pitchFamily="18" charset="0"/>
              </a:rPr>
              <a:t>yapılacak</a:t>
            </a:r>
            <a:r>
              <a:rPr lang="tr-TR" sz="3600" dirty="0">
                <a:latin typeface="Times New Roman" panose="02020603050405020304" pitchFamily="18" charset="0"/>
                <a:cs typeface="Times New Roman" panose="02020603050405020304" pitchFamily="18" charset="0"/>
              </a:rPr>
              <a:t>, taşkın koruma yapılarının inşaatı hızlandırılacaktır. </a:t>
            </a:r>
          </a:p>
          <a:p>
            <a:r>
              <a:rPr lang="tr-TR" sz="3600" dirty="0">
                <a:latin typeface="Times New Roman" panose="02020603050405020304" pitchFamily="18" charset="0"/>
                <a:cs typeface="Times New Roman" panose="02020603050405020304" pitchFamily="18" charset="0"/>
              </a:rPr>
              <a:t>» Bölge taşkın planları hazırlanarak il afet planlarına </a:t>
            </a:r>
            <a:r>
              <a:rPr lang="tr-TR" sz="3600" dirty="0" smtClean="0">
                <a:latin typeface="Times New Roman" panose="02020603050405020304" pitchFamily="18" charset="0"/>
                <a:cs typeface="Times New Roman" panose="02020603050405020304" pitchFamily="18" charset="0"/>
              </a:rPr>
              <a:t>entegre </a:t>
            </a:r>
            <a:r>
              <a:rPr lang="tr-TR" sz="3600" dirty="0">
                <a:latin typeface="Times New Roman" panose="02020603050405020304" pitchFamily="18" charset="0"/>
                <a:cs typeface="Times New Roman" panose="02020603050405020304" pitchFamily="18" charset="0"/>
              </a:rPr>
              <a:t>edilecektir. </a:t>
            </a:r>
          </a:p>
          <a:p>
            <a:r>
              <a:rPr lang="tr-TR" sz="3600" dirty="0">
                <a:latin typeface="Times New Roman" panose="02020603050405020304" pitchFamily="18" charset="0"/>
                <a:cs typeface="Times New Roman" panose="02020603050405020304" pitchFamily="18" charset="0"/>
              </a:rPr>
              <a:t>» İklim değişikliğinin olumsuz etkileri sebebiyle bozulan su kalitesinin iyileştirilmesi çalışmalarına ivme </a:t>
            </a:r>
            <a:r>
              <a:rPr lang="tr-TR" sz="3600" dirty="0" smtClean="0">
                <a:latin typeface="Times New Roman" panose="02020603050405020304" pitchFamily="18" charset="0"/>
                <a:cs typeface="Times New Roman" panose="02020603050405020304" pitchFamily="18" charset="0"/>
              </a:rPr>
              <a:t>kazandırılacaktır</a:t>
            </a:r>
            <a:r>
              <a:rPr lang="tr-TR" sz="3600" dirty="0">
                <a:latin typeface="Times New Roman" panose="02020603050405020304" pitchFamily="18" charset="0"/>
                <a:cs typeface="Times New Roman" panose="02020603050405020304" pitchFamily="18" charset="0"/>
              </a:rPr>
              <a:t>. </a:t>
            </a:r>
          </a:p>
          <a:p>
            <a:r>
              <a:rPr lang="tr-TR" sz="3600" dirty="0">
                <a:latin typeface="Times New Roman" panose="02020603050405020304" pitchFamily="18" charset="0"/>
                <a:cs typeface="Times New Roman" panose="02020603050405020304" pitchFamily="18" charset="0"/>
              </a:rPr>
              <a:t>» İklim değişiminden kaynaklanan hayvan hastalıkları ve bitki zararlıları ile mücadele edecek şekilde kapasite güçlendirilecektir. </a:t>
            </a:r>
          </a:p>
          <a:p>
            <a:r>
              <a:rPr lang="tr-TR" sz="3600" dirty="0">
                <a:latin typeface="Times New Roman" panose="02020603050405020304" pitchFamily="18" charset="0"/>
                <a:cs typeface="Times New Roman" panose="02020603050405020304" pitchFamily="18" charset="0"/>
              </a:rPr>
              <a:t>» İklim değişikliğinin olumsuz etkileri sebebiyle artacak orman yangınlarını önlemeye ve ormansızlaşma </a:t>
            </a:r>
            <a:r>
              <a:rPr lang="tr-TR" sz="3600" dirty="0" smtClean="0">
                <a:latin typeface="Times New Roman" panose="02020603050405020304" pitchFamily="18" charset="0"/>
                <a:cs typeface="Times New Roman" panose="02020603050405020304" pitchFamily="18" charset="0"/>
              </a:rPr>
              <a:t>yüzünden </a:t>
            </a:r>
            <a:r>
              <a:rPr lang="tr-TR" sz="3600" dirty="0">
                <a:latin typeface="Times New Roman" panose="02020603050405020304" pitchFamily="18" charset="0"/>
                <a:cs typeface="Times New Roman" panose="02020603050405020304" pitchFamily="18" charset="0"/>
              </a:rPr>
              <a:t>azalan yutak alanların korunmasına, doğal </a:t>
            </a:r>
            <a:r>
              <a:rPr lang="tr-TR" sz="3600" dirty="0" smtClean="0">
                <a:latin typeface="Times New Roman" panose="02020603050405020304" pitchFamily="18" charset="0"/>
                <a:cs typeface="Times New Roman" panose="02020603050405020304" pitchFamily="18" charset="0"/>
              </a:rPr>
              <a:t>ormanların </a:t>
            </a:r>
            <a:r>
              <a:rPr lang="tr-TR" sz="3600" dirty="0">
                <a:latin typeface="Times New Roman" panose="02020603050405020304" pitchFamily="18" charset="0"/>
                <a:cs typeface="Times New Roman" panose="02020603050405020304" pitchFamily="18" charset="0"/>
              </a:rPr>
              <a:t>korunup geliştirilmesine ve ağaçlandırma </a:t>
            </a:r>
            <a:r>
              <a:rPr lang="tr-TR" sz="3600" dirty="0" smtClean="0">
                <a:latin typeface="Times New Roman" panose="02020603050405020304" pitchFamily="18" charset="0"/>
                <a:cs typeface="Times New Roman" panose="02020603050405020304" pitchFamily="18" charset="0"/>
              </a:rPr>
              <a:t>çalışmalarına </a:t>
            </a:r>
            <a:r>
              <a:rPr lang="tr-TR" sz="3600" dirty="0">
                <a:latin typeface="Times New Roman" panose="02020603050405020304" pitchFamily="18" charset="0"/>
                <a:cs typeface="Times New Roman" panose="02020603050405020304" pitchFamily="18" charset="0"/>
              </a:rPr>
              <a:t>hız verilecektir. </a:t>
            </a:r>
          </a:p>
          <a:p>
            <a:r>
              <a:rPr lang="tr-TR" sz="3600" dirty="0">
                <a:latin typeface="Times New Roman" panose="02020603050405020304" pitchFamily="18" charset="0"/>
                <a:cs typeface="Times New Roman" panose="02020603050405020304" pitchFamily="18" charset="0"/>
              </a:rPr>
              <a:t>» Sıcaklıkların artmasına paralel olarak orman </a:t>
            </a:r>
            <a:r>
              <a:rPr lang="tr-TR" sz="3600" dirty="0" smtClean="0">
                <a:latin typeface="Times New Roman" panose="02020603050405020304" pitchFamily="18" charset="0"/>
                <a:cs typeface="Times New Roman" panose="02020603050405020304" pitchFamily="18" charset="0"/>
              </a:rPr>
              <a:t>alanlarında </a:t>
            </a:r>
            <a:r>
              <a:rPr lang="tr-TR" sz="3600" dirty="0">
                <a:latin typeface="Times New Roman" panose="02020603050405020304" pitchFamily="18" charset="0"/>
                <a:cs typeface="Times New Roman" panose="02020603050405020304" pitchFamily="18" charset="0"/>
              </a:rPr>
              <a:t>artabilecek muhtemel böcek, mantar ve benzeri zararlılara karşı etkili önlemlerin alınması sağlanacaktır. </a:t>
            </a:r>
          </a:p>
          <a:p>
            <a:r>
              <a:rPr lang="tr-TR" sz="3600" dirty="0">
                <a:latin typeface="Times New Roman" panose="02020603050405020304" pitchFamily="18" charset="0"/>
                <a:cs typeface="Times New Roman" panose="02020603050405020304" pitchFamily="18" charset="0"/>
              </a:rPr>
              <a:t>» Çölleşme ve erozyonla mücadele çalışmaları </a:t>
            </a:r>
            <a:r>
              <a:rPr lang="tr-TR" sz="3600" dirty="0" smtClean="0">
                <a:latin typeface="Times New Roman" panose="02020603050405020304" pitchFamily="18" charset="0"/>
                <a:cs typeface="Times New Roman" panose="02020603050405020304" pitchFamily="18" charset="0"/>
              </a:rPr>
              <a:t>geliştirilecek </a:t>
            </a:r>
            <a:r>
              <a:rPr lang="tr-TR" sz="3600" dirty="0">
                <a:latin typeface="Times New Roman" panose="02020603050405020304" pitchFamily="18" charset="0"/>
                <a:cs typeface="Times New Roman" panose="02020603050405020304" pitchFamily="18" charset="0"/>
              </a:rPr>
              <a:t>ve yaygınlaştırılacaktır. </a:t>
            </a:r>
          </a:p>
          <a:p>
            <a:r>
              <a:rPr lang="tr-TR" sz="3600" dirty="0">
                <a:latin typeface="Times New Roman" panose="02020603050405020304" pitchFamily="18" charset="0"/>
                <a:cs typeface="Times New Roman" panose="02020603050405020304" pitchFamily="18" charset="0"/>
              </a:rPr>
              <a:t>» İklim değişikliği ve sektörler arasındaki etkileşim </a:t>
            </a:r>
            <a:r>
              <a:rPr lang="tr-TR" sz="3600" dirty="0" smtClean="0">
                <a:latin typeface="Times New Roman" panose="02020603050405020304" pitchFamily="18" charset="0"/>
                <a:cs typeface="Times New Roman" panose="02020603050405020304" pitchFamily="18" charset="0"/>
              </a:rPr>
              <a:t>dikkate </a:t>
            </a:r>
            <a:r>
              <a:rPr lang="tr-TR" sz="3600" dirty="0">
                <a:latin typeface="Times New Roman" panose="02020603050405020304" pitchFamily="18" charset="0"/>
                <a:cs typeface="Times New Roman" panose="02020603050405020304" pitchFamily="18" charset="0"/>
              </a:rPr>
              <a:t>alınarak, doğal kaynakların sürdürülebilir kullanımı ile ilgili bilimsel çalışmaların geliştirilmesine devam </a:t>
            </a:r>
            <a:r>
              <a:rPr lang="tr-TR" sz="3600" dirty="0" err="1" smtClean="0">
                <a:latin typeface="Times New Roman" panose="02020603050405020304" pitchFamily="18" charset="0"/>
                <a:cs typeface="Times New Roman" panose="02020603050405020304" pitchFamily="18" charset="0"/>
              </a:rPr>
              <a:t>edileçektir</a:t>
            </a:r>
            <a:r>
              <a:rPr lang="tr-TR" sz="3600"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4146182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8074" y="924873"/>
            <a:ext cx="10857932" cy="4351338"/>
          </a:xfrm>
        </p:spPr>
        <p:txBody>
          <a:bodyPr>
            <a:normAutofit lnSpcReduction="10000"/>
          </a:bodyPr>
          <a:lstStyle/>
          <a:p>
            <a:pPr marL="0" indent="0">
              <a:buNone/>
            </a:pPr>
            <a:r>
              <a:rPr lang="tr-TR" dirty="0" smtClean="0">
                <a:latin typeface="Times New Roman" panose="02020603050405020304" pitchFamily="18" charset="0"/>
                <a:cs typeface="Times New Roman" panose="02020603050405020304" pitchFamily="18" charset="0"/>
              </a:rPr>
              <a:t>Kuraklık</a:t>
            </a:r>
          </a:p>
          <a:p>
            <a:pPr marL="0" indent="0">
              <a:buNone/>
            </a:pP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Günümüzde </a:t>
            </a:r>
            <a:r>
              <a:rPr lang="tr-TR" dirty="0">
                <a:latin typeface="Times New Roman" panose="02020603050405020304" pitchFamily="18" charset="0"/>
                <a:cs typeface="Times New Roman" panose="02020603050405020304" pitchFamily="18" charset="0"/>
              </a:rPr>
              <a:t>kuraklığın çok değişik tanımları vardır</a:t>
            </a:r>
            <a:r>
              <a:rPr lang="tr-TR" dirty="0" smtClean="0">
                <a:latin typeface="Times New Roman" panose="02020603050405020304" pitchFamily="18" charset="0"/>
                <a:cs typeface="Times New Roman" panose="02020603050405020304" pitchFamily="18" charset="0"/>
              </a:rPr>
              <a:t>. Genellikle </a:t>
            </a:r>
            <a:r>
              <a:rPr lang="tr-TR" dirty="0">
                <a:latin typeface="Times New Roman" panose="02020603050405020304" pitchFamily="18" charset="0"/>
                <a:cs typeface="Times New Roman" panose="02020603050405020304" pitchFamily="18" charset="0"/>
              </a:rPr>
              <a:t>kuraklık yağışın az olduğu devre </a:t>
            </a:r>
            <a:r>
              <a:rPr lang="tr-TR" dirty="0" smtClean="0">
                <a:latin typeface="Times New Roman" panose="02020603050405020304" pitchFamily="18" charset="0"/>
                <a:cs typeface="Times New Roman" panose="02020603050405020304" pitchFamily="18" charset="0"/>
              </a:rPr>
              <a:t>içinde düşünülebilir</a:t>
            </a:r>
            <a:r>
              <a:rPr lang="tr-TR" dirty="0">
                <a:latin typeface="Times New Roman" panose="02020603050405020304" pitchFamily="18" charset="0"/>
                <a:cs typeface="Times New Roman" panose="02020603050405020304" pitchFamily="18" charset="0"/>
              </a:rPr>
              <a:t>. Aylara göre düzensiz yağış rejimi </a:t>
            </a:r>
            <a:r>
              <a:rPr lang="tr-TR" dirty="0" smtClean="0">
                <a:latin typeface="Times New Roman" panose="02020603050405020304" pitchFamily="18" charset="0"/>
                <a:cs typeface="Times New Roman" panose="02020603050405020304" pitchFamily="18" charset="0"/>
              </a:rPr>
              <a:t>olan ülkelerde </a:t>
            </a:r>
            <a:r>
              <a:rPr lang="tr-TR" dirty="0">
                <a:latin typeface="Times New Roman" panose="02020603050405020304" pitchFamily="18" charset="0"/>
                <a:cs typeface="Times New Roman" panose="02020603050405020304" pitchFamily="18" charset="0"/>
              </a:rPr>
              <a:t>kuraklık daima mevcuttur. </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Kuraklık üzerine yıllık </a:t>
            </a:r>
            <a:r>
              <a:rPr lang="tr-TR" dirty="0">
                <a:latin typeface="Times New Roman" panose="02020603050405020304" pitchFamily="18" charset="0"/>
                <a:cs typeface="Times New Roman" panose="02020603050405020304" pitchFamily="18" charset="0"/>
              </a:rPr>
              <a:t>yağışların miktar bakımından çokluğu değil</a:t>
            </a:r>
            <a:r>
              <a:rPr lang="tr-TR" dirty="0" smtClean="0">
                <a:latin typeface="Times New Roman" panose="02020603050405020304" pitchFamily="18" charset="0"/>
                <a:cs typeface="Times New Roman" panose="02020603050405020304" pitchFamily="18" charset="0"/>
              </a:rPr>
              <a:t>, onun </a:t>
            </a:r>
            <a:r>
              <a:rPr lang="tr-TR" dirty="0">
                <a:latin typeface="Times New Roman" panose="02020603050405020304" pitchFamily="18" charset="0"/>
                <a:cs typeface="Times New Roman" panose="02020603050405020304" pitchFamily="18" charset="0"/>
              </a:rPr>
              <a:t>aylar içinde düzenli dağılışı önemlidir. </a:t>
            </a:r>
            <a:r>
              <a:rPr lang="tr-TR" dirty="0" smtClean="0">
                <a:latin typeface="Times New Roman" panose="02020603050405020304" pitchFamily="18" charset="0"/>
                <a:cs typeface="Times New Roman" panose="02020603050405020304" pitchFamily="18" charset="0"/>
              </a:rPr>
              <a:t>Aksi halde</a:t>
            </a:r>
            <a:r>
              <a:rPr lang="tr-TR" dirty="0">
                <a:latin typeface="Times New Roman" panose="02020603050405020304" pitchFamily="18" charset="0"/>
                <a:cs typeface="Times New Roman" panose="02020603050405020304" pitchFamily="18" charset="0"/>
              </a:rPr>
              <a:t>, kısmi kuraklıklar meydana geldiği gibi </a:t>
            </a:r>
            <a:r>
              <a:rPr lang="tr-TR" dirty="0" smtClean="0">
                <a:latin typeface="Times New Roman" panose="02020603050405020304" pitchFamily="18" charset="0"/>
                <a:cs typeface="Times New Roman" panose="02020603050405020304" pitchFamily="18" charset="0"/>
              </a:rPr>
              <a:t>ülke ekonomisi </a:t>
            </a:r>
            <a:r>
              <a:rPr lang="tr-TR" dirty="0">
                <a:latin typeface="Times New Roman" panose="02020603050405020304" pitchFamily="18" charset="0"/>
                <a:cs typeface="Times New Roman" panose="02020603050405020304" pitchFamily="18" charset="0"/>
              </a:rPr>
              <a:t>üzerinde de olumsuz etkisi </a:t>
            </a:r>
            <a:r>
              <a:rPr lang="tr-TR" dirty="0" smtClean="0">
                <a:latin typeface="Times New Roman" panose="02020603050405020304" pitchFamily="18" charset="0"/>
                <a:cs typeface="Times New Roman" panose="02020603050405020304" pitchFamily="18" charset="0"/>
              </a:rPr>
              <a:t>büyük olmaktadır.</a:t>
            </a:r>
          </a:p>
          <a:p>
            <a:pPr marL="0" indent="0" algn="just">
              <a:buNone/>
            </a:pPr>
            <a:endParaRPr lang="tr-TR" dirty="0">
              <a:latin typeface="TimesNewRomanPSMT"/>
            </a:endParaRPr>
          </a:p>
        </p:txBody>
      </p:sp>
    </p:spTree>
    <p:extLst>
      <p:ext uri="{BB962C8B-B14F-4D97-AF65-F5344CB8AC3E}">
        <p14:creationId xmlns:p14="http://schemas.microsoft.com/office/powerpoint/2010/main" val="2898376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7950" y="747452"/>
            <a:ext cx="10515600" cy="4351338"/>
          </a:xfrm>
        </p:spPr>
        <p:txBody>
          <a:bodyPr>
            <a:normAutofit fontScale="25000" lnSpcReduction="20000"/>
          </a:bodyPr>
          <a:lstStyle/>
          <a:p>
            <a:r>
              <a:rPr lang="tr-TR" sz="6200" dirty="0"/>
              <a:t>İklim değişikliğine uyuma ilişkin olarak yerel </a:t>
            </a:r>
            <a:r>
              <a:rPr lang="tr-TR" sz="6200" dirty="0" err="1"/>
              <a:t>yöne¬timlerin</a:t>
            </a:r>
            <a:r>
              <a:rPr lang="tr-TR" sz="6200" dirty="0"/>
              <a:t>, meslek adamlarının ve halkın </a:t>
            </a:r>
            <a:r>
              <a:rPr lang="tr-TR" sz="6200" dirty="0" err="1"/>
              <a:t>bilinçlendirilme¬si</a:t>
            </a:r>
            <a:r>
              <a:rPr lang="tr-TR" sz="6200" dirty="0"/>
              <a:t>, eğitimi, bilimsel ve sosyal çabaların desteklenmesi, uluslararası iletişim ve bilgi transferi, politika ve strateji geliştirme çalışmaları sürdürülecektir. </a:t>
            </a:r>
          </a:p>
          <a:p>
            <a:r>
              <a:rPr lang="tr-TR" sz="6200" dirty="0"/>
              <a:t>» Risk azaltma temelinde yerleşmelerin yeniden </a:t>
            </a:r>
            <a:r>
              <a:rPr lang="tr-TR" sz="6200" dirty="0" err="1"/>
              <a:t>oluş¬turulması</a:t>
            </a:r>
            <a:r>
              <a:rPr lang="tr-TR" sz="6200" dirty="0"/>
              <a:t> yönünde afet ve risk etkileri ile ilgili mevzuat gözden geçirilecektir. </a:t>
            </a:r>
          </a:p>
          <a:p>
            <a:r>
              <a:rPr lang="tr-TR" sz="6200" dirty="0"/>
              <a:t>» İklim değişikliğinin yaratacağı afet ve risk etkileri </a:t>
            </a:r>
            <a:r>
              <a:rPr lang="tr-TR" sz="6200" dirty="0" err="1"/>
              <a:t>ko¬nusunda</a:t>
            </a:r>
            <a:r>
              <a:rPr lang="tr-TR" sz="6200" dirty="0"/>
              <a:t> toplumsal bilinci ve katılımı yükseltecek eğitim çalışmaları gerçekleştirilecektir. </a:t>
            </a:r>
          </a:p>
          <a:p>
            <a:r>
              <a:rPr lang="tr-TR" sz="6200" dirty="0"/>
              <a:t>» İklim değişikliğine bağlı olası afet etkisinin insan </a:t>
            </a:r>
            <a:r>
              <a:rPr lang="tr-TR" sz="6200" dirty="0" err="1"/>
              <a:t>sağ¬lığı</a:t>
            </a:r>
            <a:r>
              <a:rPr lang="tr-TR" sz="6200" dirty="0"/>
              <a:t>, çevre, tarihi ve kültürel koruma alanları, ekonomik faaliyetler üzerindeki olası sonuçları ve bu risklere karşı hazırlıklı olma temelinde yerel toplantı, yayın, </a:t>
            </a:r>
            <a:r>
              <a:rPr lang="tr-TR" sz="6200" dirty="0" err="1"/>
              <a:t>televiz¬yon</a:t>
            </a:r>
            <a:r>
              <a:rPr lang="tr-TR" sz="6200" dirty="0"/>
              <a:t> programları ve benzeri etkinlikler planlanacaktır. </a:t>
            </a:r>
          </a:p>
          <a:p>
            <a:r>
              <a:rPr lang="tr-TR" sz="6200" dirty="0"/>
              <a:t>» Sağlık personelinin ve sağlık personeli aracılığı ile </a:t>
            </a:r>
            <a:r>
              <a:rPr lang="tr-TR" sz="6200" dirty="0" err="1"/>
              <a:t>hal¬kın</a:t>
            </a:r>
            <a:r>
              <a:rPr lang="tr-TR" sz="6200" dirty="0"/>
              <a:t> iklim değişikliğinin sağlığa etkisi hakkında </a:t>
            </a:r>
            <a:r>
              <a:rPr lang="tr-TR" sz="6200" dirty="0" err="1"/>
              <a:t>farkında¬lığını</a:t>
            </a:r>
            <a:r>
              <a:rPr lang="tr-TR" sz="6200" dirty="0"/>
              <a:t> artırıcı eğitim çalışmaları yapılacaktır. Orta Vade </a:t>
            </a:r>
          </a:p>
          <a:p>
            <a:r>
              <a:rPr lang="tr-TR" sz="6200" dirty="0"/>
              <a:t>» Su ile ilgili mevzuat geliştirilecek ve mevzuata iklim değişikliğine uyum konusunun entegrasyonu </a:t>
            </a:r>
            <a:r>
              <a:rPr lang="tr-TR" sz="6200" dirty="0" err="1"/>
              <a:t>sağlana¬caktır</a:t>
            </a:r>
            <a:r>
              <a:rPr lang="tr-TR" sz="6200" dirty="0"/>
              <a:t>. </a:t>
            </a:r>
          </a:p>
          <a:p>
            <a:r>
              <a:rPr lang="tr-TR" sz="6200" dirty="0"/>
              <a:t>» Ülkemizin yeraltı ve </a:t>
            </a:r>
            <a:r>
              <a:rPr lang="tr-TR" sz="6200" dirty="0" err="1"/>
              <a:t>yerüstütüm</a:t>
            </a:r>
            <a:r>
              <a:rPr lang="tr-TR" sz="6200" dirty="0"/>
              <a:t> su kaynaklarının </a:t>
            </a:r>
            <a:r>
              <a:rPr lang="tr-TR" sz="6200" dirty="0" err="1"/>
              <a:t>ge¬liştirilmesi</a:t>
            </a:r>
            <a:r>
              <a:rPr lang="tr-TR" sz="6200" dirty="0"/>
              <a:t>, çok amaçlı kullanılması ve korunması </a:t>
            </a:r>
            <a:r>
              <a:rPr lang="tr-TR" sz="6200" dirty="0" err="1"/>
              <a:t>kap¬samında</a:t>
            </a:r>
            <a:r>
              <a:rPr lang="tr-TR" sz="6200" dirty="0"/>
              <a:t> 25 havzanın havza </a:t>
            </a:r>
            <a:r>
              <a:rPr lang="tr-TR" sz="6200" dirty="0" err="1"/>
              <a:t>Stratejisiana</a:t>
            </a:r>
            <a:r>
              <a:rPr lang="tr-TR" sz="6200" dirty="0"/>
              <a:t> planı ve nehir havzası yönetim planı hazırlanmasına başlanacaktır. </a:t>
            </a:r>
          </a:p>
          <a:p>
            <a:r>
              <a:rPr lang="tr-TR" sz="6200" dirty="0"/>
              <a:t>» Taşkınla mücadelede erken uyarı sistemi </a:t>
            </a:r>
            <a:r>
              <a:rPr lang="tr-TR" sz="6200" dirty="0" err="1"/>
              <a:t>geliştirile¬cektir</a:t>
            </a:r>
            <a:r>
              <a:rPr lang="tr-TR" sz="6200" dirty="0"/>
              <a:t>. Ayrıca, bütün havzalarda mevcut taşkın risk </a:t>
            </a:r>
            <a:r>
              <a:rPr lang="tr-TR" sz="6200" dirty="0" err="1"/>
              <a:t>hari¬taları</a:t>
            </a:r>
            <a:r>
              <a:rPr lang="tr-TR" sz="6200" dirty="0"/>
              <a:t> güncellenecektir. </a:t>
            </a:r>
          </a:p>
          <a:p>
            <a:endParaRPr lang="tr-TR" dirty="0"/>
          </a:p>
        </p:txBody>
      </p:sp>
    </p:spTree>
    <p:extLst>
      <p:ext uri="{BB962C8B-B14F-4D97-AF65-F5344CB8AC3E}">
        <p14:creationId xmlns:p14="http://schemas.microsoft.com/office/powerpoint/2010/main" val="2205121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15621" y="952169"/>
            <a:ext cx="10515600" cy="4351338"/>
          </a:xfrm>
        </p:spPr>
        <p:txBody>
          <a:bodyPr/>
          <a:lstStyle/>
          <a:p>
            <a:pPr lvl="0"/>
            <a:r>
              <a:rPr lang="tr-TR" sz="1600" dirty="0">
                <a:solidFill>
                  <a:prstClr val="black"/>
                </a:solidFill>
              </a:rPr>
              <a:t>» İklim değişikliğinin su kaynaklarına etkileri (miktar ve kalite olarak) tespit edilerek, hassas bölgeler için uyuma yönelik uygulama önerileri geliştirilecektir. </a:t>
            </a:r>
          </a:p>
          <a:p>
            <a:pPr lvl="0"/>
            <a:r>
              <a:rPr lang="tr-TR" sz="1600" dirty="0">
                <a:solidFill>
                  <a:prstClr val="black"/>
                </a:solidFill>
              </a:rPr>
              <a:t>» Tarımsal üretimin sürdürülebilirliği açısından iklim </a:t>
            </a:r>
            <a:r>
              <a:rPr lang="tr-TR" sz="1600" dirty="0" err="1">
                <a:solidFill>
                  <a:prstClr val="black"/>
                </a:solidFill>
              </a:rPr>
              <a:t>de¬ğişikliğinin</a:t>
            </a:r>
            <a:r>
              <a:rPr lang="tr-TR" sz="1600" dirty="0">
                <a:solidFill>
                  <a:prstClr val="black"/>
                </a:solidFill>
              </a:rPr>
              <a:t> su kaynaklarına olumsuz etkilerini dikkate alan tarımsal uygulamalar geliştirilecektir. </a:t>
            </a:r>
          </a:p>
          <a:p>
            <a:pPr lvl="0"/>
            <a:r>
              <a:rPr lang="tr-TR" sz="1600" dirty="0">
                <a:solidFill>
                  <a:prstClr val="black"/>
                </a:solidFill>
              </a:rPr>
              <a:t>» İklim değişikliği sebebiyle sıcaklığın ve buharlaşmanın artacağı bölgelerde sulanan alanlardaki tuzluluk artışına engel olmak için toprak işleme, drenaj, sulama </a:t>
            </a:r>
            <a:r>
              <a:rPr lang="tr-TR" sz="1600" dirty="0" err="1">
                <a:solidFill>
                  <a:prstClr val="black"/>
                </a:solidFill>
              </a:rPr>
              <a:t>teknik¬leri</a:t>
            </a:r>
            <a:r>
              <a:rPr lang="tr-TR" sz="1600" dirty="0">
                <a:solidFill>
                  <a:prstClr val="black"/>
                </a:solidFill>
              </a:rPr>
              <a:t>, </a:t>
            </a:r>
            <a:r>
              <a:rPr lang="tr-TR" sz="1600" dirty="0" err="1">
                <a:solidFill>
                  <a:prstClr val="black"/>
                </a:solidFill>
              </a:rPr>
              <a:t>malçlama</a:t>
            </a:r>
            <a:r>
              <a:rPr lang="tr-TR" sz="1600" dirty="0">
                <a:solidFill>
                  <a:prstClr val="black"/>
                </a:solidFill>
              </a:rPr>
              <a:t> gibi tedbirler konusunda projeler </a:t>
            </a:r>
            <a:r>
              <a:rPr lang="tr-TR" sz="1600" dirty="0" err="1">
                <a:solidFill>
                  <a:prstClr val="black"/>
                </a:solidFill>
              </a:rPr>
              <a:t>gelişti¬rilecek</a:t>
            </a:r>
            <a:r>
              <a:rPr lang="tr-TR" sz="1600" dirty="0">
                <a:solidFill>
                  <a:prstClr val="black"/>
                </a:solidFill>
              </a:rPr>
              <a:t> ve çiftçinin eğitimi sağlanacaktır. </a:t>
            </a:r>
          </a:p>
          <a:p>
            <a:pPr lvl="0"/>
            <a:r>
              <a:rPr lang="tr-TR" sz="1600" dirty="0">
                <a:solidFill>
                  <a:prstClr val="black"/>
                </a:solidFill>
              </a:rPr>
              <a:t>» İklim değişikliğinin hassas ekosistemler, kentsel </a:t>
            </a:r>
            <a:r>
              <a:rPr lang="tr-TR" sz="1600" dirty="0" err="1">
                <a:solidFill>
                  <a:prstClr val="black"/>
                </a:solidFill>
              </a:rPr>
              <a:t>biyo¬toplar</a:t>
            </a:r>
            <a:r>
              <a:rPr lang="tr-TR" sz="1600" dirty="0">
                <a:solidFill>
                  <a:prstClr val="black"/>
                </a:solidFill>
              </a:rPr>
              <a:t> ve biyolojik çeşitlilik üzerine olabilecek olumsuz etkileri tespit edilecek, hassasiyet değerlendirmesi ya-</a:t>
            </a:r>
            <a:r>
              <a:rPr lang="tr-TR" sz="1600" dirty="0" err="1">
                <a:solidFill>
                  <a:prstClr val="black"/>
                </a:solidFill>
              </a:rPr>
              <a:t>pılacak</a:t>
            </a:r>
            <a:r>
              <a:rPr lang="tr-TR" sz="1600" dirty="0">
                <a:solidFill>
                  <a:prstClr val="black"/>
                </a:solidFill>
              </a:rPr>
              <a:t> ve bunların korunmasına ilişkin tedbirler </a:t>
            </a:r>
            <a:r>
              <a:rPr lang="tr-TR" sz="1600" dirty="0" err="1">
                <a:solidFill>
                  <a:prstClr val="black"/>
                </a:solidFill>
              </a:rPr>
              <a:t>alına¬caktır</a:t>
            </a:r>
            <a:r>
              <a:rPr lang="tr-TR" sz="1600" dirty="0">
                <a:solidFill>
                  <a:prstClr val="black"/>
                </a:solidFill>
              </a:rPr>
              <a:t>. </a:t>
            </a:r>
          </a:p>
          <a:p>
            <a:pPr lvl="0"/>
            <a:r>
              <a:rPr lang="tr-TR" sz="1600" dirty="0">
                <a:solidFill>
                  <a:prstClr val="black"/>
                </a:solidFill>
              </a:rPr>
              <a:t>» İklim değişikliğine bağlı artması muhtemel su baskını, çığ, heyelan gibi doğal afetler tespit edilecek ve söz </a:t>
            </a:r>
            <a:r>
              <a:rPr lang="tr-TR" sz="1600" dirty="0" err="1">
                <a:solidFill>
                  <a:prstClr val="black"/>
                </a:solidFill>
              </a:rPr>
              <a:t>ko¬nusu</a:t>
            </a:r>
            <a:r>
              <a:rPr lang="tr-TR" sz="1600" dirty="0">
                <a:solidFill>
                  <a:prstClr val="black"/>
                </a:solidFill>
              </a:rPr>
              <a:t> afetlerin etkilerini en aza indirmek için erken uyarı sistemleri kullanılarak gerekli çalışmalar başlatılacaktır. </a:t>
            </a:r>
          </a:p>
          <a:p>
            <a:pPr lvl="0"/>
            <a:r>
              <a:rPr lang="tr-TR" sz="1600" dirty="0">
                <a:solidFill>
                  <a:prstClr val="black"/>
                </a:solidFill>
              </a:rPr>
              <a:t>» Baraj ve gölet havzaları başta olmak üzere tüm </a:t>
            </a:r>
            <a:r>
              <a:rPr lang="tr-TR" sz="1600" dirty="0" err="1">
                <a:solidFill>
                  <a:prstClr val="black"/>
                </a:solidFill>
              </a:rPr>
              <a:t>hav¬zalarda</a:t>
            </a:r>
            <a:r>
              <a:rPr lang="tr-TR" sz="1600" dirty="0">
                <a:solidFill>
                  <a:prstClr val="black"/>
                </a:solidFill>
              </a:rPr>
              <a:t> erozyon ve </a:t>
            </a:r>
            <a:r>
              <a:rPr lang="tr-TR" sz="1600" dirty="0" err="1">
                <a:solidFill>
                  <a:prstClr val="black"/>
                </a:solidFill>
              </a:rPr>
              <a:t>rüsubat</a:t>
            </a:r>
            <a:r>
              <a:rPr lang="tr-TR" sz="1600" dirty="0">
                <a:solidFill>
                  <a:prstClr val="black"/>
                </a:solidFill>
              </a:rPr>
              <a:t> </a:t>
            </a:r>
            <a:r>
              <a:rPr lang="tr-TR" sz="1600" dirty="0" err="1">
                <a:solidFill>
                  <a:prstClr val="black"/>
                </a:solidFill>
              </a:rPr>
              <a:t>kontrolüprojelerine</a:t>
            </a:r>
            <a:r>
              <a:rPr lang="tr-TR" sz="1600" dirty="0">
                <a:solidFill>
                  <a:prstClr val="black"/>
                </a:solidFill>
              </a:rPr>
              <a:t> öncelik verilecektir. </a:t>
            </a:r>
          </a:p>
          <a:p>
            <a:pPr lvl="0"/>
            <a:r>
              <a:rPr lang="tr-TR" sz="1600" dirty="0">
                <a:solidFill>
                  <a:prstClr val="black"/>
                </a:solidFill>
              </a:rPr>
              <a:t>» Kuraklığın etkilerinin izlenmesi amacı ile iklim, arazi kullanımı ve vejetasyon yoğunluğu verileri kullanılarak yürütülmekte olan bitkisel üretim tahmin çalışmalarında kapasitenin geliştirilmesi için finansal destek </a:t>
            </a:r>
            <a:r>
              <a:rPr lang="tr-TR" sz="1600" dirty="0" err="1">
                <a:solidFill>
                  <a:prstClr val="black"/>
                </a:solidFill>
              </a:rPr>
              <a:t>sağlana¬caktır</a:t>
            </a:r>
            <a:endParaRPr lang="tr-TR" sz="1600" dirty="0">
              <a:solidFill>
                <a:prstClr val="black"/>
              </a:solidFill>
            </a:endParaRPr>
          </a:p>
          <a:p>
            <a:endParaRPr lang="tr-TR" dirty="0"/>
          </a:p>
        </p:txBody>
      </p:sp>
    </p:spTree>
    <p:extLst>
      <p:ext uri="{BB962C8B-B14F-4D97-AF65-F5344CB8AC3E}">
        <p14:creationId xmlns:p14="http://schemas.microsoft.com/office/powerpoint/2010/main" val="557367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3359" y="187893"/>
            <a:ext cx="10515600" cy="4351338"/>
          </a:xfrm>
        </p:spPr>
        <p:txBody>
          <a:bodyPr>
            <a:normAutofit fontScale="25000" lnSpcReduction="20000"/>
          </a:bodyPr>
          <a:lstStyle/>
          <a:p>
            <a:r>
              <a:rPr lang="tr-TR" sz="8000" dirty="0"/>
              <a:t>Risk yönetim süreçlerine altlık oluşturacak su baskını, heyelan gibi afet, tehlike ve risk haritaları hazırlanacak ve arazi kulanım planları ile entegre edilecektir. </a:t>
            </a:r>
          </a:p>
          <a:p>
            <a:r>
              <a:rPr lang="tr-TR" sz="8000" dirty="0"/>
              <a:t>» Su baskını ve heyelan risk yönetim planları ile </a:t>
            </a:r>
            <a:r>
              <a:rPr lang="tr-TR" sz="8000" dirty="0" err="1"/>
              <a:t>uygula¬ma</a:t>
            </a:r>
            <a:r>
              <a:rPr lang="tr-TR" sz="8000" dirty="0"/>
              <a:t> ve denetim kılavuzları hazırlana-</a:t>
            </a:r>
            <a:r>
              <a:rPr lang="tr-TR" sz="8000" dirty="0" err="1"/>
              <a:t>caktır</a:t>
            </a:r>
            <a:r>
              <a:rPr lang="tr-TR" sz="8000" dirty="0"/>
              <a:t>. </a:t>
            </a:r>
          </a:p>
          <a:p>
            <a:r>
              <a:rPr lang="tr-TR" sz="8000" dirty="0"/>
              <a:t>» Ülke genelinde iklim değişikliğinden etkilene-bilirlik analizi yapılacaktır. </a:t>
            </a:r>
          </a:p>
          <a:p>
            <a:r>
              <a:rPr lang="tr-TR" sz="8000" dirty="0"/>
              <a:t>» İklim değişikliğinin, ülkemizin hidrolik enerji üretim kapasitesi, turizm, sağlık gıda güvenliği, su ihtiyacı ve ormanlarına etkileri değerlendirilecektir. </a:t>
            </a:r>
          </a:p>
          <a:p>
            <a:r>
              <a:rPr lang="tr-TR" sz="8000" dirty="0"/>
              <a:t>» Sıcağa, kuraklığa, hastalık ve zararlılara dayanıklı </a:t>
            </a:r>
            <a:r>
              <a:rPr lang="tr-TR" sz="8000" dirty="0" err="1"/>
              <a:t>bit¬ki</a:t>
            </a:r>
            <a:r>
              <a:rPr lang="tr-TR" sz="8000" dirty="0"/>
              <a:t> ve hayvan tür ve çeşitlerinin geliştirilmesi çalışmaları hızlandırılacaktır. </a:t>
            </a:r>
          </a:p>
          <a:p>
            <a:r>
              <a:rPr lang="tr-TR" sz="8000" dirty="0"/>
              <a:t>Uzun Vade </a:t>
            </a:r>
          </a:p>
          <a:p>
            <a:r>
              <a:rPr lang="tr-TR" sz="8000" dirty="0"/>
              <a:t>» Su kaynaklarının korunması ve etkin kullanımına </a:t>
            </a:r>
            <a:r>
              <a:rPr lang="tr-TR" sz="8000" dirty="0" err="1"/>
              <a:t>yö¬nelik</a:t>
            </a:r>
            <a:r>
              <a:rPr lang="tr-TR" sz="8000" dirty="0"/>
              <a:t> olarak, suyun hacim esasına göre fiyatlandırılması çalışmaları yapılacaktır. </a:t>
            </a:r>
          </a:p>
          <a:p>
            <a:r>
              <a:rPr lang="tr-TR" sz="8000" dirty="0"/>
              <a:t>» Aşırı su tüketimine sebep olan ve/veya ekonomik </a:t>
            </a:r>
            <a:r>
              <a:rPr lang="tr-TR" sz="8000" dirty="0" err="1"/>
              <a:t>öm¬rünütamamlayan</a:t>
            </a:r>
            <a:r>
              <a:rPr lang="tr-TR" sz="8000" dirty="0"/>
              <a:t> sulama şebekeleri iyileştirilecek ve/ veya modern sistemlere geçilecek ve bu konudaki </a:t>
            </a:r>
            <a:r>
              <a:rPr lang="tr-TR" sz="8000" dirty="0" err="1"/>
              <a:t>pro¬jeler</a:t>
            </a:r>
            <a:r>
              <a:rPr lang="tr-TR" sz="8000" dirty="0"/>
              <a:t> teşvik edilecektir. </a:t>
            </a:r>
          </a:p>
          <a:p>
            <a:r>
              <a:rPr lang="tr-TR" sz="8000" dirty="0"/>
              <a:t>» Tarımsal Kuraklıkla Mücadele Stratejisi ve Eylem Planı kapsamında, kuraklıktan kaynaklanan olumsuz etkileri önlemek üzere yapılacak faaliyetler desteklenecektir. </a:t>
            </a:r>
          </a:p>
          <a:p>
            <a:r>
              <a:rPr lang="tr-TR" sz="8000" dirty="0"/>
              <a:t>» Tahıllarda kuraklığa toleransı yüksek çeşitler bölgesel olarak tespit edilerek tohumlukların üretimleri </a:t>
            </a:r>
            <a:r>
              <a:rPr lang="tr-TR" sz="8000" dirty="0" err="1"/>
              <a:t>sağlana¬cak</a:t>
            </a:r>
            <a:r>
              <a:rPr lang="tr-TR" sz="8000" dirty="0"/>
              <a:t>, tohum üretimini artırmak üzere yapılan çalışmalara kamu kuruluşları, birlikler ve özel sektör kuruluşları ile devam edilecektir. Kuraklığa karşı toleranslı ürünlerin dayanıklılık testinin yapılması ve geliştirilmesi amacıyla Kuraklık Test Merkezi kurulacaktır. </a:t>
            </a:r>
          </a:p>
          <a:p>
            <a:r>
              <a:rPr lang="tr-TR" sz="8000" dirty="0"/>
              <a:t>» İklim değişikliği ile ilgili risk haritaları ile afet yönetim planlarına kamuoyu tarafından kolayca ulaşılmasını </a:t>
            </a:r>
            <a:r>
              <a:rPr lang="tr-TR" sz="8000" dirty="0" err="1"/>
              <a:t>sağ¬layacak</a:t>
            </a:r>
            <a:r>
              <a:rPr lang="tr-TR" sz="8000" dirty="0"/>
              <a:t> mekanizmalar yaratılacaktır. </a:t>
            </a:r>
          </a:p>
        </p:txBody>
      </p:sp>
    </p:spTree>
    <p:extLst>
      <p:ext uri="{BB962C8B-B14F-4D97-AF65-F5344CB8AC3E}">
        <p14:creationId xmlns:p14="http://schemas.microsoft.com/office/powerpoint/2010/main" val="2059999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r>
              <a:rPr lang="tr-TR" dirty="0"/>
              <a:t>» Çevresel etki değerlendirme süreçleri yasal </a:t>
            </a:r>
            <a:r>
              <a:rPr lang="tr-TR" dirty="0" err="1"/>
              <a:t>düzenle¬meler</a:t>
            </a:r>
            <a:r>
              <a:rPr lang="tr-TR" dirty="0"/>
              <a:t> ve planlarla ilişkilendirilecektir. </a:t>
            </a:r>
          </a:p>
          <a:p>
            <a:r>
              <a:rPr lang="tr-TR" dirty="0"/>
              <a:t>» Yerel iklime uygun mimari ve yapı malzemesi teşvik edilecektir. </a:t>
            </a:r>
          </a:p>
          <a:p>
            <a:r>
              <a:rPr lang="tr-TR" dirty="0"/>
              <a:t>» </a:t>
            </a:r>
            <a:r>
              <a:rPr lang="tr-TR" dirty="0" err="1"/>
              <a:t>Atıksuyun</a:t>
            </a:r>
            <a:r>
              <a:rPr lang="tr-TR" dirty="0"/>
              <a:t> kentsel yeşil alanlarda etkin kullanımı </a:t>
            </a:r>
            <a:r>
              <a:rPr lang="tr-TR" dirty="0" err="1"/>
              <a:t>sağ¬lanacaktır</a:t>
            </a:r>
            <a:r>
              <a:rPr lang="tr-TR" dirty="0"/>
              <a:t>. </a:t>
            </a:r>
          </a:p>
          <a:p>
            <a:r>
              <a:rPr lang="tr-TR" dirty="0"/>
              <a:t>» Yerleşmelerde ve binalarda yağmur suyunun </a:t>
            </a:r>
            <a:r>
              <a:rPr lang="tr-TR" dirty="0" err="1"/>
              <a:t>biriktiril¬mesi</a:t>
            </a:r>
            <a:r>
              <a:rPr lang="tr-TR" dirty="0"/>
              <a:t> ve değerlendirilmesi ile geri dönüşümüne yönelik stratejiler belirlenecek ve teknolojiler geliştirilecektir. </a:t>
            </a:r>
          </a:p>
          <a:p>
            <a:r>
              <a:rPr lang="tr-TR" dirty="0"/>
              <a:t>» Kentsel </a:t>
            </a:r>
            <a:r>
              <a:rPr lang="tr-TR" dirty="0" err="1"/>
              <a:t>atıksu</a:t>
            </a:r>
            <a:r>
              <a:rPr lang="tr-TR" dirty="0"/>
              <a:t> ve yağmur suyu depolama alanlarının yapımı zorunluluk haline getirilecek ve yer seçimi </a:t>
            </a:r>
            <a:r>
              <a:rPr lang="tr-TR" dirty="0" err="1"/>
              <a:t>kri¬terleri</a:t>
            </a:r>
            <a:r>
              <a:rPr lang="tr-TR" dirty="0"/>
              <a:t> yenilenecektir. </a:t>
            </a:r>
          </a:p>
          <a:p>
            <a:r>
              <a:rPr lang="tr-TR" dirty="0"/>
              <a:t>» İklim değişikliği ile uyum kapsamında sürdürülebilir tarım, etkin bir üretim planlaması ve üretim artışı için tarım havzalarının belirlenmesi ve havza bazlı üretim yapılması sağlanacaktır. </a:t>
            </a:r>
          </a:p>
          <a:p>
            <a:r>
              <a:rPr lang="tr-TR" dirty="0"/>
              <a:t>» İklim değişikliğinin, Dünya Sağlık </a:t>
            </a:r>
            <a:r>
              <a:rPr lang="tr-TR" dirty="0" err="1"/>
              <a:t>Örgütüve</a:t>
            </a:r>
            <a:r>
              <a:rPr lang="tr-TR" dirty="0"/>
              <a:t> </a:t>
            </a:r>
            <a:r>
              <a:rPr lang="tr-TR" dirty="0" err="1"/>
              <a:t>Hükümet¬lerarası</a:t>
            </a:r>
            <a:r>
              <a:rPr lang="tr-TR" dirty="0"/>
              <a:t> İklim Değişikliği </a:t>
            </a:r>
            <a:r>
              <a:rPr lang="tr-TR" dirty="0" err="1"/>
              <a:t>Paneli’nde</a:t>
            </a:r>
            <a:r>
              <a:rPr lang="tr-TR" dirty="0"/>
              <a:t> belirtilen ve </a:t>
            </a:r>
            <a:r>
              <a:rPr lang="tr-TR" dirty="0" err="1"/>
              <a:t>ülkemiz¬de</a:t>
            </a:r>
            <a:r>
              <a:rPr lang="tr-TR" dirty="0"/>
              <a:t> de görülebilecek bulaşıcı hastalıklara ve vektörlerine etkisi izlenecek, koruyucu ve önleyici sağlık politikaları geliştirilecektir. </a:t>
            </a:r>
          </a:p>
          <a:p>
            <a:r>
              <a:rPr lang="tr-TR" dirty="0"/>
              <a:t>» İklim değişikliğinden kaynaklı sıcak hava dalgaları, aşırı soğuklar, sel, fırtına, kuraklık gibi olayların halk sağlığına etkisi izlenecektir. Bu hava olaylarından halk sağlığının asgari düzeyde etkilenmesi sağlanacaktır.</a:t>
            </a:r>
          </a:p>
          <a:p>
            <a:endParaRPr lang="tr-TR" dirty="0"/>
          </a:p>
          <a:p>
            <a:endParaRPr lang="tr-TR" dirty="0"/>
          </a:p>
        </p:txBody>
      </p:sp>
    </p:spTree>
    <p:extLst>
      <p:ext uri="{BB962C8B-B14F-4D97-AF65-F5344CB8AC3E}">
        <p14:creationId xmlns:p14="http://schemas.microsoft.com/office/powerpoint/2010/main" val="3642856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a:t>Orta Vade </a:t>
            </a:r>
          </a:p>
          <a:p>
            <a:r>
              <a:rPr lang="tr-TR" dirty="0"/>
              <a:t>» İklim değişikliği ile mücadele kapsamında </a:t>
            </a:r>
            <a:r>
              <a:rPr lang="tr-TR" dirty="0" err="1"/>
              <a:t>sektörel</a:t>
            </a:r>
            <a:r>
              <a:rPr lang="tr-TR" dirty="0"/>
              <a:t> bazda Teknoloji İhtiyaç Değerlendirmesi yapılacak ve bu konuda bilgi yönetimini gerçekleştirmek üzere </a:t>
            </a:r>
            <a:r>
              <a:rPr lang="tr-TR" dirty="0" err="1"/>
              <a:t>mo¬del</a:t>
            </a:r>
            <a:r>
              <a:rPr lang="tr-TR" dirty="0"/>
              <a:t> belirleme ve </a:t>
            </a:r>
            <a:r>
              <a:rPr lang="tr-TR" dirty="0" err="1"/>
              <a:t>sektörel</a:t>
            </a:r>
            <a:r>
              <a:rPr lang="tr-TR" dirty="0"/>
              <a:t> durum tespiti çalışmalarına hız verilecektir. </a:t>
            </a:r>
          </a:p>
          <a:p>
            <a:r>
              <a:rPr lang="tr-TR" dirty="0"/>
              <a:t>» Teknoloji transferinin sağlanmasına yönelik çeşitli özendirici mekanizmalar oluşturulacak ve </a:t>
            </a:r>
            <a:r>
              <a:rPr lang="tr-TR" dirty="0" err="1"/>
              <a:t>uygulana¬caktır</a:t>
            </a:r>
            <a:r>
              <a:rPr lang="tr-TR" dirty="0"/>
              <a:t>. </a:t>
            </a:r>
          </a:p>
          <a:p>
            <a:r>
              <a:rPr lang="tr-TR" dirty="0"/>
              <a:t>Uzun Vade </a:t>
            </a:r>
          </a:p>
          <a:p>
            <a:r>
              <a:rPr lang="tr-TR" dirty="0"/>
              <a:t>» Mevcut teknoloji ve kalkınma düzeyimiz göz önüne alınarak, yenilikçi finansman seçenekleri ve </a:t>
            </a:r>
            <a:r>
              <a:rPr lang="tr-TR" dirty="0" err="1"/>
              <a:t>inovasyon</a:t>
            </a:r>
            <a:r>
              <a:rPr lang="tr-TR" dirty="0"/>
              <a:t> kapasitesi geliştirilerek, iklim dostu teknolojilere yönelik Ar-Ge faaliyetleri artırılacak, temiz üretim teknolojileri teşvik edilecektir.</a:t>
            </a:r>
          </a:p>
          <a:p>
            <a:endParaRPr lang="tr-TR" dirty="0"/>
          </a:p>
        </p:txBody>
      </p:sp>
    </p:spTree>
    <p:extLst>
      <p:ext uri="{BB962C8B-B14F-4D97-AF65-F5344CB8AC3E}">
        <p14:creationId xmlns:p14="http://schemas.microsoft.com/office/powerpoint/2010/main" val="3478601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40138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722" y="624622"/>
            <a:ext cx="10798020" cy="5571462"/>
          </a:xfrm>
        </p:spPr>
        <p:txBody>
          <a:bodyPr>
            <a:normAutofit lnSpcReduction="10000"/>
          </a:bodyPr>
          <a:lstStyle/>
          <a:p>
            <a:pPr marL="0" indent="0">
              <a:buNone/>
            </a:pPr>
            <a:r>
              <a:rPr lang="tr-TR" b="1" dirty="0">
                <a:latin typeface="Times New Roman" panose="02020603050405020304" pitchFamily="18" charset="0"/>
                <a:cs typeface="Times New Roman" panose="02020603050405020304" pitchFamily="18" charset="0"/>
              </a:rPr>
              <a:t>Kuraklığın Tanımı</a:t>
            </a:r>
          </a:p>
          <a:p>
            <a:pPr marL="0" indent="0" algn="just">
              <a:buNone/>
            </a:pPr>
            <a:r>
              <a:rPr lang="tr-TR" b="1" dirty="0" err="1">
                <a:latin typeface="Times New Roman" panose="02020603050405020304" pitchFamily="18" charset="0"/>
                <a:cs typeface="Times New Roman" panose="02020603050405020304" pitchFamily="18" charset="0"/>
              </a:rPr>
              <a:t>Meteorolojistlere</a:t>
            </a:r>
            <a:r>
              <a:rPr lang="tr-TR" b="1" dirty="0">
                <a:latin typeface="Times New Roman" panose="02020603050405020304" pitchFamily="18" charset="0"/>
                <a:cs typeface="Times New Roman" panose="02020603050405020304" pitchFamily="18" charset="0"/>
              </a:rPr>
              <a:t> göre kuraklık; </a:t>
            </a:r>
            <a:r>
              <a:rPr lang="tr-TR" dirty="0">
                <a:latin typeface="Times New Roman" panose="02020603050405020304" pitchFamily="18" charset="0"/>
                <a:cs typeface="Times New Roman" panose="02020603050405020304" pitchFamily="18" charset="0"/>
              </a:rPr>
              <a:t>Bölgenin coğrafî durumuna göre </a:t>
            </a:r>
            <a:r>
              <a:rPr lang="tr-TR" dirty="0" smtClean="0">
                <a:latin typeface="Times New Roman" panose="02020603050405020304" pitchFamily="18" charset="0"/>
                <a:cs typeface="Times New Roman" panose="02020603050405020304" pitchFamily="18" charset="0"/>
              </a:rPr>
              <a:t>yıllık yağışın dağılımındaki düzensizlik ve yetersizliktir.</a:t>
            </a:r>
          </a:p>
          <a:p>
            <a:pPr marL="0" indent="0" algn="just">
              <a:buNone/>
            </a:pPr>
            <a:r>
              <a:rPr lang="tr-TR" b="1" dirty="0" smtClean="0">
                <a:latin typeface="Times New Roman" panose="02020603050405020304" pitchFamily="18" charset="0"/>
                <a:cs typeface="Times New Roman" panose="02020603050405020304" pitchFamily="18" charset="0"/>
              </a:rPr>
              <a:t>Tarımcılara </a:t>
            </a:r>
            <a:r>
              <a:rPr lang="tr-TR" b="1" dirty="0">
                <a:latin typeface="Times New Roman" panose="02020603050405020304" pitchFamily="18" charset="0"/>
                <a:cs typeface="Times New Roman" panose="02020603050405020304" pitchFamily="18" charset="0"/>
              </a:rPr>
              <a:t>göre kuraklık; </a:t>
            </a:r>
            <a:r>
              <a:rPr lang="tr-TR" dirty="0">
                <a:latin typeface="Times New Roman" panose="02020603050405020304" pitchFamily="18" charset="0"/>
                <a:cs typeface="Times New Roman" panose="02020603050405020304" pitchFamily="18" charset="0"/>
              </a:rPr>
              <a:t>Topraktaki nem miktarının bitkinin solma</a:t>
            </a:r>
          </a:p>
          <a:p>
            <a:pPr marL="0" indent="0" algn="just">
              <a:buNone/>
            </a:pPr>
            <a:r>
              <a:rPr lang="tr-TR" dirty="0">
                <a:latin typeface="Times New Roman" panose="02020603050405020304" pitchFamily="18" charset="0"/>
                <a:cs typeface="Times New Roman" panose="02020603050405020304" pitchFamily="18" charset="0"/>
              </a:rPr>
              <a:t>noktasına düşmesidir.</a:t>
            </a:r>
          </a:p>
          <a:p>
            <a:pPr marL="0" indent="0" algn="just">
              <a:buNone/>
            </a:pPr>
            <a:r>
              <a:rPr lang="tr-TR" b="1" dirty="0" err="1">
                <a:latin typeface="Times New Roman" panose="02020603050405020304" pitchFamily="18" charset="0"/>
                <a:cs typeface="Times New Roman" panose="02020603050405020304" pitchFamily="18" charset="0"/>
              </a:rPr>
              <a:t>Hidrolojistlere</a:t>
            </a:r>
            <a:r>
              <a:rPr lang="tr-TR" b="1" dirty="0">
                <a:latin typeface="Times New Roman" panose="02020603050405020304" pitchFamily="18" charset="0"/>
                <a:cs typeface="Times New Roman" panose="02020603050405020304" pitchFamily="18" charset="0"/>
              </a:rPr>
              <a:t> göre kuraklık; </a:t>
            </a:r>
            <a:r>
              <a:rPr lang="tr-TR" dirty="0">
                <a:latin typeface="Times New Roman" panose="02020603050405020304" pitchFamily="18" charset="0"/>
                <a:cs typeface="Times New Roman" panose="02020603050405020304" pitchFamily="18" charset="0"/>
              </a:rPr>
              <a:t>Yeraltı ve yerüstü su seviyelerinin </a:t>
            </a:r>
            <a:r>
              <a:rPr lang="tr-TR" dirty="0" smtClean="0">
                <a:latin typeface="Times New Roman" panose="02020603050405020304" pitchFamily="18" charset="0"/>
                <a:cs typeface="Times New Roman" panose="02020603050405020304" pitchFamily="18" charset="0"/>
              </a:rPr>
              <a:t>alçalması veya </a:t>
            </a:r>
            <a:r>
              <a:rPr lang="tr-TR" dirty="0">
                <a:latin typeface="Times New Roman" panose="02020603050405020304" pitchFamily="18" charset="0"/>
                <a:cs typeface="Times New Roman" panose="02020603050405020304" pitchFamily="18" charset="0"/>
              </a:rPr>
              <a:t>akarsuların su potansiyelinin azalmasıdır.</a:t>
            </a:r>
          </a:p>
          <a:p>
            <a:pPr marL="0" indent="0" algn="just">
              <a:buNone/>
            </a:pPr>
            <a:r>
              <a:rPr lang="tr-TR" b="1" dirty="0">
                <a:latin typeface="Times New Roman" panose="02020603050405020304" pitchFamily="18" charset="0"/>
                <a:cs typeface="Times New Roman" panose="02020603050405020304" pitchFamily="18" charset="0"/>
              </a:rPr>
              <a:t>Ekonomistlere göre kuraklık; </a:t>
            </a:r>
            <a:r>
              <a:rPr lang="tr-TR" dirty="0">
                <a:latin typeface="Times New Roman" panose="02020603050405020304" pitchFamily="18" charset="0"/>
                <a:cs typeface="Times New Roman" panose="02020603050405020304" pitchFamily="18" charset="0"/>
              </a:rPr>
              <a:t>Ekonomik </a:t>
            </a:r>
            <a:r>
              <a:rPr lang="tr-TR" dirty="0" smtClean="0">
                <a:latin typeface="Times New Roman" panose="02020603050405020304" pitchFamily="18" charset="0"/>
                <a:cs typeface="Times New Roman" panose="02020603050405020304" pitchFamily="18" charset="0"/>
              </a:rPr>
              <a:t>kurallara etki </a:t>
            </a:r>
            <a:r>
              <a:rPr lang="tr-TR" dirty="0">
                <a:latin typeface="Times New Roman" panose="02020603050405020304" pitchFamily="18" charset="0"/>
                <a:cs typeface="Times New Roman" panose="02020603050405020304" pitchFamily="18" charset="0"/>
              </a:rPr>
              <a:t>edecek derecede </a:t>
            </a:r>
            <a:r>
              <a:rPr lang="tr-TR" dirty="0" smtClean="0">
                <a:latin typeface="Times New Roman" panose="02020603050405020304" pitchFamily="18" charset="0"/>
                <a:cs typeface="Times New Roman" panose="02020603050405020304" pitchFamily="18" charset="0"/>
              </a:rPr>
              <a:t>suyun azalmasıdır</a:t>
            </a:r>
            <a:r>
              <a:rPr lang="tr-TR" dirty="0">
                <a:latin typeface="Times New Roman" panose="02020603050405020304" pitchFamily="18" charset="0"/>
                <a:cs typeface="Times New Roman" panose="02020603050405020304" pitchFamily="18" charset="0"/>
              </a:rPr>
              <a:t>.</a:t>
            </a:r>
          </a:p>
          <a:p>
            <a:pPr marL="0" indent="0" algn="just">
              <a:buNone/>
            </a:pPr>
            <a:r>
              <a:rPr lang="tr-TR" b="1" dirty="0" err="1" smtClean="0">
                <a:latin typeface="Times New Roman" panose="02020603050405020304" pitchFamily="18" charset="0"/>
                <a:cs typeface="Times New Roman" panose="02020603050405020304" pitchFamily="18" charset="0"/>
              </a:rPr>
              <a:t>Klimatolojistlere</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göre kuraklık; </a:t>
            </a:r>
            <a:r>
              <a:rPr lang="tr-TR" dirty="0">
                <a:latin typeface="Times New Roman" panose="02020603050405020304" pitchFamily="18" charset="0"/>
                <a:cs typeface="Times New Roman" panose="02020603050405020304" pitchFamily="18" charset="0"/>
              </a:rPr>
              <a:t>Henry'nin tanımında 21 veya daha fazla </a:t>
            </a:r>
            <a:r>
              <a:rPr lang="tr-TR" dirty="0" smtClean="0">
                <a:latin typeface="Times New Roman" panose="02020603050405020304" pitchFamily="18" charset="0"/>
                <a:cs typeface="Times New Roman" panose="02020603050405020304" pitchFamily="18" charset="0"/>
              </a:rPr>
              <a:t>gün içerisinde </a:t>
            </a:r>
            <a:r>
              <a:rPr lang="tr-TR" dirty="0">
                <a:latin typeface="Times New Roman" panose="02020603050405020304" pitchFamily="18" charset="0"/>
                <a:cs typeface="Times New Roman" panose="02020603050405020304" pitchFamily="18" charset="0"/>
              </a:rPr>
              <a:t>kaydedilen yağış, aynı derecedeki normal yağışın % 30 unu bulduğu </a:t>
            </a:r>
            <a:r>
              <a:rPr lang="tr-TR" dirty="0" smtClean="0">
                <a:latin typeface="Times New Roman" panose="02020603050405020304" pitchFamily="18" charset="0"/>
                <a:cs typeface="Times New Roman" panose="02020603050405020304" pitchFamily="18" charset="0"/>
              </a:rPr>
              <a:t>zaman kuraklık </a:t>
            </a:r>
            <a:r>
              <a:rPr lang="tr-TR" dirty="0">
                <a:latin typeface="Times New Roman" panose="02020603050405020304" pitchFamily="18" charset="0"/>
                <a:cs typeface="Times New Roman" panose="02020603050405020304" pitchFamily="18" charset="0"/>
              </a:rPr>
              <a:t>olduğu ifade edilmekte ve bu oran % 10 a düştüğü zaman maksimum </a:t>
            </a:r>
            <a:r>
              <a:rPr lang="tr-TR" dirty="0" smtClean="0">
                <a:latin typeface="Times New Roman" panose="02020603050405020304" pitchFamily="18" charset="0"/>
                <a:cs typeface="Times New Roman" panose="02020603050405020304" pitchFamily="18" charset="0"/>
              </a:rPr>
              <a:t>kuraklık ortaya </a:t>
            </a:r>
            <a:r>
              <a:rPr lang="tr-TR" dirty="0">
                <a:latin typeface="Times New Roman" panose="02020603050405020304" pitchFamily="18" charset="0"/>
                <a:cs typeface="Times New Roman" panose="02020603050405020304" pitchFamily="18" charset="0"/>
              </a:rPr>
              <a:t>çıkmaktadır.</a:t>
            </a:r>
          </a:p>
        </p:txBody>
      </p:sp>
    </p:spTree>
    <p:extLst>
      <p:ext uri="{BB962C8B-B14F-4D97-AF65-F5344CB8AC3E}">
        <p14:creationId xmlns:p14="http://schemas.microsoft.com/office/powerpoint/2010/main" val="268240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1597" y="1020406"/>
            <a:ext cx="11196118" cy="5163417"/>
          </a:xfrm>
        </p:spPr>
        <p:txBody>
          <a:bodyPr>
            <a:normAutofit/>
          </a:bodyPr>
          <a:lstStyle/>
          <a:p>
            <a:pPr marL="0" lvl="0" indent="0">
              <a:buNone/>
            </a:pPr>
            <a:r>
              <a:rPr lang="tr-TR" sz="2600" b="1" dirty="0">
                <a:solidFill>
                  <a:prstClr val="black"/>
                </a:solidFill>
                <a:latin typeface="Times New Roman" panose="02020603050405020304" pitchFamily="18" charset="0"/>
                <a:cs typeface="Times New Roman" panose="02020603050405020304" pitchFamily="18" charset="0"/>
              </a:rPr>
              <a:t>Kuraklık Nedenleri</a:t>
            </a:r>
          </a:p>
          <a:p>
            <a:pPr marL="0" lvl="0" indent="0" algn="just">
              <a:buNone/>
            </a:pPr>
            <a:r>
              <a:rPr lang="tr-TR" sz="2600" dirty="0">
                <a:solidFill>
                  <a:prstClr val="black"/>
                </a:solidFill>
                <a:latin typeface="Times New Roman" panose="02020603050405020304" pitchFamily="18" charset="0"/>
                <a:cs typeface="Times New Roman" panose="02020603050405020304" pitchFamily="18" charset="0"/>
              </a:rPr>
              <a:t>Kuraklık, atmosferik sirkülasyonun geniş çapta sapması ile genel klimatolojik değişmelerin birleşmesi sonucu görülen bölgesel bir durumdur. </a:t>
            </a:r>
          </a:p>
          <a:p>
            <a:pPr marL="0" lvl="0" indent="0" algn="just">
              <a:buNone/>
            </a:pPr>
            <a:r>
              <a:rPr lang="tr-TR" sz="2600" dirty="0" err="1">
                <a:solidFill>
                  <a:prstClr val="black"/>
                </a:solidFill>
                <a:latin typeface="Times New Roman" panose="02020603050405020304" pitchFamily="18" charset="0"/>
                <a:cs typeface="Times New Roman" panose="02020603050405020304" pitchFamily="18" charset="0"/>
              </a:rPr>
              <a:t>Meteorolojistler</a:t>
            </a:r>
            <a:r>
              <a:rPr lang="tr-TR" sz="2600" dirty="0">
                <a:solidFill>
                  <a:prstClr val="black"/>
                </a:solidFill>
                <a:latin typeface="Times New Roman" panose="02020603050405020304" pitchFamily="18" charset="0"/>
                <a:cs typeface="Times New Roman" panose="02020603050405020304" pitchFamily="18" charset="0"/>
              </a:rPr>
              <a:t>, kuraklık olgusunu incelerken bölgesel olarak tanımlarlar. Buradan da anlaşılacağı gibi, kuraklık nedenlerinin en önemlisi, atmosfer sirkülasyonunun dinamik ve termodinamik olarak sapma göstermesi ve buna paralel olarak genel anlamda klimatolojik olayların normallerine göre farklı bir görünüm almasıdır.</a:t>
            </a:r>
          </a:p>
          <a:p>
            <a:pPr marL="0" lvl="0" indent="0" algn="just">
              <a:buNone/>
            </a:pPr>
            <a:r>
              <a:rPr lang="tr-TR" sz="2600" b="1" dirty="0">
                <a:solidFill>
                  <a:srgbClr val="FF0000"/>
                </a:solidFill>
                <a:latin typeface="Times New Roman" panose="02020603050405020304" pitchFamily="18" charset="0"/>
                <a:cs typeface="Times New Roman" panose="02020603050405020304" pitchFamily="18" charset="0"/>
              </a:rPr>
              <a:t>Genel olarak kuraklık nedeni iki grupta toplanabilir. Bunlardan biri sirkülasyon değişikliğine neden olan çok değişik ve dünyaya ait kuvvetler ile Dünya-Okyanus-Atmosfer üçlüsünün kendi kendilerine değişimleri sonucunda ortaya çıkar.</a:t>
            </a:r>
          </a:p>
        </p:txBody>
      </p:sp>
    </p:spTree>
    <p:extLst>
      <p:ext uri="{BB962C8B-B14F-4D97-AF65-F5344CB8AC3E}">
        <p14:creationId xmlns:p14="http://schemas.microsoft.com/office/powerpoint/2010/main" val="2678833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6942" y="924871"/>
            <a:ext cx="11058870" cy="5630912"/>
          </a:xfrm>
        </p:spPr>
        <p:txBody>
          <a:bodyPr>
            <a:normAutofit fontScale="92500"/>
          </a:bodyPr>
          <a:lstStyle/>
          <a:p>
            <a:pPr marL="0" indent="0" algn="just">
              <a:buNone/>
            </a:pPr>
            <a:r>
              <a:rPr lang="tr-TR" dirty="0">
                <a:latin typeface="Times New Roman" panose="02020603050405020304" pitchFamily="18" charset="0"/>
                <a:cs typeface="Times New Roman" panose="02020603050405020304" pitchFamily="18" charset="0"/>
              </a:rPr>
              <a:t>Okyanusların çok fazla ısı depolama kapasiteleri ve atmosfer ile </a:t>
            </a:r>
            <a:r>
              <a:rPr lang="tr-TR" dirty="0" smtClean="0">
                <a:latin typeface="Times New Roman" panose="02020603050405020304" pitchFamily="18" charset="0"/>
                <a:cs typeface="Times New Roman" panose="02020603050405020304" pitchFamily="18" charset="0"/>
              </a:rPr>
              <a:t>aralarındaki açık </a:t>
            </a:r>
            <a:r>
              <a:rPr lang="tr-TR" dirty="0">
                <a:latin typeface="Times New Roman" panose="02020603050405020304" pitchFamily="18" charset="0"/>
                <a:cs typeface="Times New Roman" panose="02020603050405020304" pitchFamily="18" charset="0"/>
              </a:rPr>
              <a:t>olarak meydana gelen enerji alışverişi klimatolojik değişkenliğin bir nedenidir</a:t>
            </a:r>
            <a:r>
              <a:rPr lang="tr-TR" dirty="0" smtClean="0">
                <a:latin typeface="Times New Roman" panose="02020603050405020304" pitchFamily="18" charset="0"/>
                <a:cs typeface="Times New Roman" panose="02020603050405020304" pitchFamily="18" charset="0"/>
              </a:rPr>
              <a:t>.</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Okyanuslar, deniz ile havanın karşılıklı etkileşimini ortaya çıkarırlar. Bu </a:t>
            </a:r>
            <a:r>
              <a:rPr lang="tr-TR" dirty="0" smtClean="0">
                <a:latin typeface="Times New Roman" panose="02020603050405020304" pitchFamily="18" charset="0"/>
                <a:cs typeface="Times New Roman" panose="02020603050405020304" pitchFamily="18" charset="0"/>
              </a:rPr>
              <a:t>karşılıklı etkiler çok </a:t>
            </a:r>
            <a:r>
              <a:rPr lang="tr-TR" dirty="0">
                <a:latin typeface="Times New Roman" panose="02020603050405020304" pitchFamily="18" charset="0"/>
                <a:cs typeface="Times New Roman" panose="02020603050405020304" pitchFamily="18" charset="0"/>
              </a:rPr>
              <a:t>kapsamlı olup henüz açıklanamamıştır</a:t>
            </a:r>
            <a:r>
              <a:rPr lang="tr-TR" dirty="0" smtClean="0">
                <a:latin typeface="Times New Roman" panose="02020603050405020304" pitchFamily="18" charset="0"/>
                <a:cs typeface="Times New Roman" panose="02020603050405020304" pitchFamily="18" charset="0"/>
              </a:rPr>
              <a:t>. Ayrıca </a:t>
            </a:r>
            <a:r>
              <a:rPr lang="tr-TR" dirty="0">
                <a:latin typeface="Times New Roman" panose="02020603050405020304" pitchFamily="18" charset="0"/>
                <a:cs typeface="Times New Roman" panose="02020603050405020304" pitchFamily="18" charset="0"/>
              </a:rPr>
              <a:t>atmosferde volkanik aktivitelerden dolayı mevcut bulunan çok </a:t>
            </a:r>
            <a:r>
              <a:rPr lang="tr-TR" dirty="0" smtClean="0">
                <a:latin typeface="Times New Roman" panose="02020603050405020304" pitchFamily="18" charset="0"/>
                <a:cs typeface="Times New Roman" panose="02020603050405020304" pitchFamily="18" charset="0"/>
              </a:rPr>
              <a:t>fazla miktardaki </a:t>
            </a:r>
            <a:r>
              <a:rPr lang="tr-TR" dirty="0">
                <a:latin typeface="Times New Roman" panose="02020603050405020304" pitchFamily="18" charset="0"/>
                <a:cs typeface="Times New Roman" panose="02020603050405020304" pitchFamily="18" charset="0"/>
              </a:rPr>
              <a:t>toz ve dumanın, yer radyasyon dengesini değiştirebildiği ve </a:t>
            </a:r>
            <a:r>
              <a:rPr lang="tr-TR" dirty="0" smtClean="0">
                <a:latin typeface="Times New Roman" panose="02020603050405020304" pitchFamily="18" charset="0"/>
                <a:cs typeface="Times New Roman" panose="02020603050405020304" pitchFamily="18" charset="0"/>
              </a:rPr>
              <a:t>klimatolojik değişmelere </a:t>
            </a:r>
            <a:r>
              <a:rPr lang="tr-TR" dirty="0">
                <a:latin typeface="Times New Roman" panose="02020603050405020304" pitchFamily="18" charset="0"/>
                <a:cs typeface="Times New Roman" panose="02020603050405020304" pitchFamily="18" charset="0"/>
              </a:rPr>
              <a:t>neden olan sirkülasyon şartlarını oluşturabileceği kabul </a:t>
            </a:r>
            <a:r>
              <a:rPr lang="tr-TR" dirty="0" smtClean="0">
                <a:latin typeface="Times New Roman" panose="02020603050405020304" pitchFamily="18" charset="0"/>
                <a:cs typeface="Times New Roman" panose="02020603050405020304" pitchFamily="18" charset="0"/>
              </a:rPr>
              <a:t>edilir. </a:t>
            </a:r>
          </a:p>
          <a:p>
            <a:pPr marL="0" indent="0" algn="just">
              <a:buNone/>
            </a:pPr>
            <a:endParaRPr lang="tr-TR" dirty="0">
              <a:latin typeface="Times New Roman" panose="02020603050405020304" pitchFamily="18" charset="0"/>
              <a:cs typeface="Times New Roman" panose="02020603050405020304" pitchFamily="18" charset="0"/>
            </a:endParaRPr>
          </a:p>
          <a:p>
            <a:pPr marL="0" indent="0" algn="just">
              <a:buNone/>
            </a:pPr>
            <a:r>
              <a:rPr lang="tr-TR" b="1" dirty="0" smtClean="0">
                <a:solidFill>
                  <a:srgbClr val="FF0000"/>
                </a:solidFill>
                <a:latin typeface="Times New Roman" panose="02020603050405020304" pitchFamily="18" charset="0"/>
                <a:cs typeface="Times New Roman" panose="02020603050405020304" pitchFamily="18" charset="0"/>
              </a:rPr>
              <a:t>Kuraklık </a:t>
            </a:r>
            <a:r>
              <a:rPr lang="tr-TR" b="1" dirty="0">
                <a:solidFill>
                  <a:srgbClr val="FF0000"/>
                </a:solidFill>
                <a:latin typeface="Times New Roman" panose="02020603050405020304" pitchFamily="18" charset="0"/>
                <a:cs typeface="Times New Roman" panose="02020603050405020304" pitchFamily="18" charset="0"/>
              </a:rPr>
              <a:t>nedenlerinden diğeri de atmosferi oluşturan bileşiklerin </a:t>
            </a:r>
            <a:r>
              <a:rPr lang="tr-TR" b="1" dirty="0" smtClean="0">
                <a:solidFill>
                  <a:srgbClr val="FF0000"/>
                </a:solidFill>
                <a:latin typeface="Times New Roman" panose="02020603050405020304" pitchFamily="18" charset="0"/>
                <a:cs typeface="Times New Roman" panose="02020603050405020304" pitchFamily="18" charset="0"/>
              </a:rPr>
              <a:t>çeşitli olaylardan </a:t>
            </a:r>
            <a:r>
              <a:rPr lang="tr-TR" b="1" dirty="0">
                <a:solidFill>
                  <a:srgbClr val="FF0000"/>
                </a:solidFill>
                <a:latin typeface="Times New Roman" panose="02020603050405020304" pitchFamily="18" charset="0"/>
                <a:cs typeface="Times New Roman" panose="02020603050405020304" pitchFamily="18" charset="0"/>
              </a:rPr>
              <a:t>sonra oranlarındaki büyük değişikliktir. </a:t>
            </a:r>
            <a:r>
              <a:rPr lang="tr-TR" dirty="0">
                <a:latin typeface="Times New Roman" panose="02020603050405020304" pitchFamily="18" charset="0"/>
                <a:cs typeface="Times New Roman" panose="02020603050405020304" pitchFamily="18" charset="0"/>
              </a:rPr>
              <a:t>Bilindiği gibi atmosferde </a:t>
            </a:r>
            <a:r>
              <a:rPr lang="tr-TR" dirty="0" smtClean="0">
                <a:latin typeface="Times New Roman" panose="02020603050405020304" pitchFamily="18" charset="0"/>
                <a:cs typeface="Times New Roman" panose="02020603050405020304" pitchFamily="18" charset="0"/>
              </a:rPr>
              <a:t>gaz halinde </a:t>
            </a:r>
            <a:r>
              <a:rPr lang="tr-TR" dirty="0">
                <a:latin typeface="Times New Roman" panose="02020603050405020304" pitchFamily="18" charset="0"/>
                <a:cs typeface="Times New Roman" panose="02020603050405020304" pitchFamily="18" charset="0"/>
              </a:rPr>
              <a:t>su buharı, karbondioksit ile ozon bulunmaktadır ve bu gazların </a:t>
            </a:r>
            <a:r>
              <a:rPr lang="tr-TR" dirty="0" smtClean="0">
                <a:latin typeface="Times New Roman" panose="02020603050405020304" pitchFamily="18" charset="0"/>
                <a:cs typeface="Times New Roman" panose="02020603050405020304" pitchFamily="18" charset="0"/>
              </a:rPr>
              <a:t>radyasyonu emici </a:t>
            </a:r>
            <a:r>
              <a:rPr lang="tr-TR" dirty="0">
                <a:latin typeface="Times New Roman" panose="02020603050405020304" pitchFamily="18" charset="0"/>
                <a:cs typeface="Times New Roman" panose="02020603050405020304" pitchFamily="18" charset="0"/>
              </a:rPr>
              <a:t>özellikleri </a:t>
            </a:r>
            <a:r>
              <a:rPr lang="tr-TR" dirty="0" smtClean="0">
                <a:latin typeface="Times New Roman" panose="02020603050405020304" pitchFamily="18" charset="0"/>
                <a:cs typeface="Times New Roman" panose="02020603050405020304" pitchFamily="18" charset="0"/>
              </a:rPr>
              <a:t>birbirinden farklıdır.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86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899" y="177420"/>
            <a:ext cx="11150220" cy="6680579"/>
          </a:xfrm>
        </p:spPr>
        <p:txBody>
          <a:bodyPr>
            <a:noAutofit/>
          </a:bodyPr>
          <a:lstStyle/>
          <a:p>
            <a:pPr marL="0" indent="0" algn="just">
              <a:buNone/>
            </a:pPr>
            <a:r>
              <a:rPr lang="tr-TR" sz="2400" dirty="0">
                <a:latin typeface="Times New Roman" panose="02020603050405020304" pitchFamily="18" charset="0"/>
                <a:cs typeface="Times New Roman" panose="02020603050405020304" pitchFamily="18" charset="0"/>
              </a:rPr>
              <a:t>Diğer bir görüş ise, güneş radyasyonun tayf kalitesi ve miktarı ile ilgili olup </a:t>
            </a:r>
            <a:r>
              <a:rPr lang="tr-TR" sz="2400" dirty="0" smtClean="0">
                <a:latin typeface="Times New Roman" panose="02020603050405020304" pitchFamily="18" charset="0"/>
                <a:cs typeface="Times New Roman" panose="02020603050405020304" pitchFamily="18" charset="0"/>
              </a:rPr>
              <a:t>80 veya </a:t>
            </a:r>
            <a:r>
              <a:rPr lang="tr-TR" sz="2400" dirty="0">
                <a:latin typeface="Times New Roman" panose="02020603050405020304" pitchFamily="18" charset="0"/>
                <a:cs typeface="Times New Roman" panose="02020603050405020304" pitchFamily="18" charset="0"/>
              </a:rPr>
              <a:t>90 yıllık bir periyot için değer tespiti gerektirir. Ayrıca bu hipoteze göre, </a:t>
            </a:r>
            <a:r>
              <a:rPr lang="tr-TR" sz="2400" dirty="0" smtClean="0">
                <a:latin typeface="Times New Roman" panose="02020603050405020304" pitchFamily="18" charset="0"/>
                <a:cs typeface="Times New Roman" panose="02020603050405020304" pitchFamily="18" charset="0"/>
              </a:rPr>
              <a:t>güneş radyasyonun </a:t>
            </a:r>
            <a:r>
              <a:rPr lang="tr-TR" sz="2400" dirty="0">
                <a:latin typeface="Times New Roman" panose="02020603050405020304" pitchFamily="18" charset="0"/>
                <a:cs typeface="Times New Roman" panose="02020603050405020304" pitchFamily="18" charset="0"/>
              </a:rPr>
              <a:t>yeryüzüne hangi şartlarda </a:t>
            </a:r>
            <a:r>
              <a:rPr lang="tr-TR" sz="2400" dirty="0" smtClean="0">
                <a:latin typeface="Times New Roman" panose="02020603050405020304" pitchFamily="18" charset="0"/>
                <a:cs typeface="Times New Roman" panose="02020603050405020304" pitchFamily="18" charset="0"/>
              </a:rPr>
              <a:t>ve hangi </a:t>
            </a:r>
            <a:r>
              <a:rPr lang="tr-TR" sz="2400" dirty="0">
                <a:latin typeface="Times New Roman" panose="02020603050405020304" pitchFamily="18" charset="0"/>
                <a:cs typeface="Times New Roman" panose="02020603050405020304" pitchFamily="18" charset="0"/>
              </a:rPr>
              <a:t>faktörlerden etkilenerek </a:t>
            </a:r>
            <a:r>
              <a:rPr lang="tr-TR" sz="2400" dirty="0" smtClean="0">
                <a:latin typeface="Times New Roman" panose="02020603050405020304" pitchFamily="18" charset="0"/>
                <a:cs typeface="Times New Roman" panose="02020603050405020304" pitchFamily="18" charset="0"/>
              </a:rPr>
              <a:t>geldiğinin bilinmesi </a:t>
            </a:r>
            <a:r>
              <a:rPr lang="tr-TR" sz="2400" dirty="0">
                <a:latin typeface="Times New Roman" panose="02020603050405020304" pitchFamily="18" charset="0"/>
                <a:cs typeface="Times New Roman" panose="02020603050405020304" pitchFamily="18" charset="0"/>
              </a:rPr>
              <a:t>gereklidir.</a:t>
            </a:r>
            <a:endParaRPr lang="tr-TR" sz="2400" dirty="0" smtClean="0">
              <a:latin typeface="Times New Roman" panose="02020603050405020304" pitchFamily="18" charset="0"/>
              <a:cs typeface="Times New Roman" panose="02020603050405020304" pitchFamily="18" charset="0"/>
            </a:endParaRPr>
          </a:p>
          <a:p>
            <a:pPr marL="0" indent="0">
              <a:buNone/>
            </a:pPr>
            <a:r>
              <a:rPr lang="tr-TR" sz="2400" b="1" dirty="0" smtClean="0">
                <a:latin typeface="Times New Roman" panose="02020603050405020304" pitchFamily="18" charset="0"/>
                <a:cs typeface="Times New Roman" panose="02020603050405020304" pitchFamily="18" charset="0"/>
              </a:rPr>
              <a:t>Kuraklığın </a:t>
            </a:r>
            <a:r>
              <a:rPr lang="tr-TR" sz="2400" b="1" dirty="0">
                <a:latin typeface="Times New Roman" panose="02020603050405020304" pitchFamily="18" charset="0"/>
                <a:cs typeface="Times New Roman" panose="02020603050405020304" pitchFamily="18" charset="0"/>
              </a:rPr>
              <a:t>Etkileri</a:t>
            </a:r>
          </a:p>
          <a:p>
            <a:pPr marL="0" indent="0">
              <a:buNone/>
            </a:pPr>
            <a:r>
              <a:rPr lang="tr-TR" sz="2400" dirty="0">
                <a:latin typeface="Times New Roman" panose="02020603050405020304" pitchFamily="18" charset="0"/>
                <a:cs typeface="Times New Roman" panose="02020603050405020304" pitchFamily="18" charset="0"/>
              </a:rPr>
              <a:t>Kuraklığın çeşitli alanlara etkileri vardır.</a:t>
            </a:r>
          </a:p>
          <a:p>
            <a:pPr marL="0" indent="0" algn="just">
              <a:buNone/>
            </a:pPr>
            <a:r>
              <a:rPr lang="tr-TR" sz="2400" b="1" dirty="0" smtClean="0">
                <a:latin typeface="Times New Roman" panose="02020603050405020304" pitchFamily="18" charset="0"/>
                <a:cs typeface="Times New Roman" panose="02020603050405020304" pitchFamily="18" charset="0"/>
              </a:rPr>
              <a:t>a) Enerji </a:t>
            </a:r>
            <a:r>
              <a:rPr lang="tr-TR" sz="2400" b="1" dirty="0">
                <a:latin typeface="Times New Roman" panose="02020603050405020304" pitchFamily="18" charset="0"/>
                <a:cs typeface="Times New Roman" panose="02020603050405020304" pitchFamily="18" charset="0"/>
              </a:rPr>
              <a:t>üretimine etkisi; </a:t>
            </a:r>
            <a:r>
              <a:rPr lang="tr-TR" sz="2400" dirty="0">
                <a:latin typeface="Times New Roman" panose="02020603050405020304" pitchFamily="18" charset="0"/>
                <a:cs typeface="Times New Roman" panose="02020603050405020304" pitchFamily="18" charset="0"/>
              </a:rPr>
              <a:t>Yağışın azlığı veya normallerinden </a:t>
            </a:r>
            <a:r>
              <a:rPr lang="tr-TR" sz="2400" dirty="0" smtClean="0">
                <a:latin typeface="Times New Roman" panose="02020603050405020304" pitchFamily="18" charset="0"/>
                <a:cs typeface="Times New Roman" panose="02020603050405020304" pitchFamily="18" charset="0"/>
              </a:rPr>
              <a:t>düşük kaydedilmesi</a:t>
            </a:r>
            <a:r>
              <a:rPr lang="tr-TR" sz="2400" dirty="0">
                <a:latin typeface="Times New Roman" panose="02020603050405020304" pitchFamily="18" charset="0"/>
                <a:cs typeface="Times New Roman" panose="02020603050405020304" pitchFamily="18" charset="0"/>
              </a:rPr>
              <a:t>, enerji üreten barajlardaki su seviyelerinin düşmesine, dolayısıyla </a:t>
            </a:r>
            <a:r>
              <a:rPr lang="tr-TR" sz="2400" dirty="0" smtClean="0">
                <a:latin typeface="Times New Roman" panose="02020603050405020304" pitchFamily="18" charset="0"/>
                <a:cs typeface="Times New Roman" panose="02020603050405020304" pitchFamily="18" charset="0"/>
              </a:rPr>
              <a:t>elektrik enerjisi </a:t>
            </a:r>
            <a:r>
              <a:rPr lang="tr-TR" sz="2400" dirty="0">
                <a:latin typeface="Times New Roman" panose="02020603050405020304" pitchFamily="18" charset="0"/>
                <a:cs typeface="Times New Roman" panose="02020603050405020304" pitchFamily="18" charset="0"/>
              </a:rPr>
              <a:t>üretiminin azalmasına neden olmaktadır</a:t>
            </a:r>
            <a:r>
              <a:rPr lang="tr-TR" sz="2400" dirty="0" smtClean="0">
                <a:latin typeface="Times New Roman" panose="02020603050405020304" pitchFamily="18" charset="0"/>
                <a:cs typeface="Times New Roman" panose="02020603050405020304" pitchFamily="18" charset="0"/>
              </a:rPr>
              <a:t>.</a:t>
            </a:r>
            <a:r>
              <a:rPr lang="tr-TR" sz="2400" b="1" dirty="0">
                <a:solidFill>
                  <a:prstClr val="black"/>
                </a:solidFill>
                <a:latin typeface="Times New Roman" panose="02020603050405020304" pitchFamily="18" charset="0"/>
                <a:cs typeface="Times New Roman" panose="02020603050405020304" pitchFamily="18" charset="0"/>
              </a:rPr>
              <a:t> </a:t>
            </a:r>
            <a:endParaRPr lang="tr-TR" sz="2400" b="1"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tr-TR" sz="2400" b="1" dirty="0" smtClean="0">
                <a:solidFill>
                  <a:prstClr val="black"/>
                </a:solidFill>
                <a:latin typeface="Times New Roman" panose="02020603050405020304" pitchFamily="18" charset="0"/>
                <a:cs typeface="Times New Roman" panose="02020603050405020304" pitchFamily="18" charset="0"/>
              </a:rPr>
              <a:t>b</a:t>
            </a:r>
            <a:r>
              <a:rPr lang="tr-TR" sz="2400" b="1" dirty="0">
                <a:solidFill>
                  <a:prstClr val="black"/>
                </a:solidFill>
                <a:latin typeface="Times New Roman" panose="02020603050405020304" pitchFamily="18" charset="0"/>
                <a:cs typeface="Times New Roman" panose="02020603050405020304" pitchFamily="18" charset="0"/>
              </a:rPr>
              <a:t>) Tarıma etkisi; </a:t>
            </a:r>
            <a:r>
              <a:rPr lang="tr-TR" sz="2400" dirty="0">
                <a:solidFill>
                  <a:prstClr val="black"/>
                </a:solidFill>
                <a:latin typeface="Times New Roman" panose="02020603050405020304" pitchFamily="18" charset="0"/>
                <a:cs typeface="Times New Roman" panose="02020603050405020304" pitchFamily="18" charset="0"/>
              </a:rPr>
              <a:t>Kuraklık olayı tarımsal yönden ele alınırken, </a:t>
            </a:r>
            <a:r>
              <a:rPr lang="tr-TR" sz="2400" dirty="0" smtClean="0">
                <a:solidFill>
                  <a:prstClr val="black"/>
                </a:solidFill>
                <a:latin typeface="Times New Roman" panose="02020603050405020304" pitchFamily="18" charset="0"/>
                <a:cs typeface="Times New Roman" panose="02020603050405020304" pitchFamily="18" charset="0"/>
              </a:rPr>
              <a:t>hareket noktasını</a:t>
            </a:r>
            <a:r>
              <a:rPr lang="tr-TR" sz="2400" dirty="0">
                <a:solidFill>
                  <a:prstClr val="black"/>
                </a:solidFill>
                <a:latin typeface="Times New Roman" panose="02020603050405020304" pitchFamily="18" charset="0"/>
                <a:cs typeface="Times New Roman" panose="02020603050405020304" pitchFamily="18" charset="0"/>
              </a:rPr>
              <a:t>, toprak nemi oluşturacaktır. Gerçekte yağış değerlerinin yorumundan çok</a:t>
            </a:r>
            <a:r>
              <a:rPr lang="tr-TR" sz="2400" dirty="0" smtClean="0">
                <a:solidFill>
                  <a:prstClr val="black"/>
                </a:solidFill>
                <a:latin typeface="Times New Roman" panose="02020603050405020304" pitchFamily="18" charset="0"/>
                <a:cs typeface="Times New Roman" panose="02020603050405020304" pitchFamily="18" charset="0"/>
              </a:rPr>
              <a:t>, ürün </a:t>
            </a:r>
            <a:r>
              <a:rPr lang="tr-TR" sz="2400" dirty="0">
                <a:solidFill>
                  <a:prstClr val="black"/>
                </a:solidFill>
                <a:latin typeface="Times New Roman" panose="02020603050405020304" pitchFamily="18" charset="0"/>
                <a:cs typeface="Times New Roman" panose="02020603050405020304" pitchFamily="18" charset="0"/>
              </a:rPr>
              <a:t>verimi ile doğrudan ilgili olması nedeniyle toprak nemindeki eksiklikle </a:t>
            </a:r>
            <a:r>
              <a:rPr lang="tr-TR" sz="2400" dirty="0" smtClean="0">
                <a:solidFill>
                  <a:prstClr val="black"/>
                </a:solidFill>
                <a:latin typeface="Times New Roman" panose="02020603050405020304" pitchFamily="18" charset="0"/>
                <a:cs typeface="Times New Roman" panose="02020603050405020304" pitchFamily="18" charset="0"/>
              </a:rPr>
              <a:t>tarımsal kuraklık incelenebilir</a:t>
            </a:r>
            <a:r>
              <a:rPr lang="tr-TR" sz="2400" dirty="0">
                <a:solidFill>
                  <a:prstClr val="black"/>
                </a:solidFill>
                <a:latin typeface="Times New Roman" panose="02020603050405020304" pitchFamily="18" charset="0"/>
                <a:cs typeface="Times New Roman" panose="02020603050405020304" pitchFamily="18" charset="0"/>
              </a:rPr>
              <a:t>. Tarımcılar için toprağın nem miktarının, bitkinin solma </a:t>
            </a:r>
            <a:r>
              <a:rPr lang="tr-TR" sz="2400" dirty="0" smtClean="0">
                <a:solidFill>
                  <a:prstClr val="black"/>
                </a:solidFill>
                <a:latin typeface="Times New Roman" panose="02020603050405020304" pitchFamily="18" charset="0"/>
                <a:cs typeface="Times New Roman" panose="02020603050405020304" pitchFamily="18" charset="0"/>
              </a:rPr>
              <a:t>noktasına erişmesi </a:t>
            </a:r>
            <a:r>
              <a:rPr lang="tr-TR" sz="2400" dirty="0">
                <a:solidFill>
                  <a:prstClr val="black"/>
                </a:solidFill>
                <a:latin typeface="Times New Roman" panose="02020603050405020304" pitchFamily="18" charset="0"/>
                <a:cs typeface="Times New Roman" panose="02020603050405020304" pitchFamily="18" charset="0"/>
              </a:rPr>
              <a:t>halinde kuraklıktan söz edilmektedir.</a:t>
            </a:r>
          </a:p>
          <a:p>
            <a:pPr marL="0" lvl="0" indent="0" algn="just">
              <a:buNone/>
            </a:pPr>
            <a:r>
              <a:rPr lang="tr-TR" sz="2400" dirty="0">
                <a:solidFill>
                  <a:prstClr val="black"/>
                </a:solidFill>
                <a:latin typeface="Times New Roman" panose="02020603050405020304" pitchFamily="18" charset="0"/>
                <a:cs typeface="Times New Roman" panose="02020603050405020304" pitchFamily="18" charset="0"/>
              </a:rPr>
              <a:t>Topraktaki su miktarı, ele alınan herhangi bir sahada yetiştirilen hakim </a:t>
            </a:r>
            <a:r>
              <a:rPr lang="tr-TR" sz="2400" dirty="0" smtClean="0">
                <a:solidFill>
                  <a:prstClr val="black"/>
                </a:solidFill>
                <a:latin typeface="Times New Roman" panose="02020603050405020304" pitchFamily="18" charset="0"/>
                <a:cs typeface="Times New Roman" panose="02020603050405020304" pitchFamily="18" charset="0"/>
              </a:rPr>
              <a:t>bitkilerin normal </a:t>
            </a:r>
            <a:r>
              <a:rPr lang="tr-TR" sz="2400" dirty="0">
                <a:solidFill>
                  <a:prstClr val="black"/>
                </a:solidFill>
                <a:latin typeface="Times New Roman" panose="02020603050405020304" pitchFamily="18" charset="0"/>
                <a:cs typeface="Times New Roman" panose="02020603050405020304" pitchFamily="18" charset="0"/>
              </a:rPr>
              <a:t>büyüme ve gelişmeleri için gerekli olan suya eşit veya bundan az olduğu zaman</a:t>
            </a:r>
            <a:r>
              <a:rPr lang="tr-TR" sz="2400" dirty="0" smtClean="0">
                <a:solidFill>
                  <a:prstClr val="black"/>
                </a:solidFill>
                <a:latin typeface="Times New Roman" panose="02020603050405020304" pitchFamily="18" charset="0"/>
                <a:cs typeface="Times New Roman" panose="02020603050405020304" pitchFamily="18" charset="0"/>
              </a:rPr>
              <a:t>, kuraklığın </a:t>
            </a:r>
            <a:r>
              <a:rPr lang="tr-TR" sz="2400" dirty="0">
                <a:solidFill>
                  <a:prstClr val="black"/>
                </a:solidFill>
                <a:latin typeface="Times New Roman" panose="02020603050405020304" pitchFamily="18" charset="0"/>
                <a:cs typeface="Times New Roman" panose="02020603050405020304" pitchFamily="18" charset="0"/>
              </a:rPr>
              <a:t>mevcut olduğunu kabul etmektedir</a:t>
            </a:r>
            <a:r>
              <a:rPr lang="tr-TR" sz="2400" dirty="0" smtClean="0">
                <a:solidFill>
                  <a:prstClr val="black"/>
                </a:solidFill>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7548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3608" y="610974"/>
            <a:ext cx="10995103" cy="5680644"/>
          </a:xfrm>
        </p:spPr>
        <p:txBody>
          <a:bodyPr>
            <a:normAutofit/>
          </a:bodyPr>
          <a:lstStyle/>
          <a:p>
            <a:pPr marL="0" indent="0">
              <a:buNone/>
            </a:pPr>
            <a:r>
              <a:rPr lang="tr-TR" dirty="0">
                <a:latin typeface="Times New Roman" panose="02020603050405020304" pitchFamily="18" charset="0"/>
                <a:cs typeface="Times New Roman" panose="02020603050405020304" pitchFamily="18" charset="0"/>
              </a:rPr>
              <a:t>Buna göre kurak günlerin dağılımı;</a:t>
            </a:r>
          </a:p>
          <a:p>
            <a:r>
              <a:rPr lang="tr-TR" dirty="0">
                <a:latin typeface="Times New Roman" panose="02020603050405020304" pitchFamily="18" charset="0"/>
                <a:cs typeface="Times New Roman" panose="02020603050405020304" pitchFamily="18" charset="0"/>
              </a:rPr>
              <a:t>Yağış miktarı,</a:t>
            </a:r>
          </a:p>
          <a:p>
            <a:r>
              <a:rPr lang="tr-TR" dirty="0">
                <a:latin typeface="Times New Roman" panose="02020603050405020304" pitchFamily="18" charset="0"/>
                <a:cs typeface="Times New Roman" panose="02020603050405020304" pitchFamily="18" charset="0"/>
              </a:rPr>
              <a:t>Toprağın nem tutma özelliğine,</a:t>
            </a:r>
          </a:p>
          <a:p>
            <a:r>
              <a:rPr lang="tr-TR" dirty="0">
                <a:latin typeface="Times New Roman" panose="02020603050405020304" pitchFamily="18" charset="0"/>
                <a:cs typeface="Times New Roman" panose="02020603050405020304" pitchFamily="18" charset="0"/>
              </a:rPr>
              <a:t>Kök derinliğine,</a:t>
            </a:r>
          </a:p>
          <a:p>
            <a:r>
              <a:rPr lang="tr-TR" dirty="0">
                <a:latin typeface="Times New Roman" panose="02020603050405020304" pitchFamily="18" charset="0"/>
                <a:cs typeface="Times New Roman" panose="02020603050405020304" pitchFamily="18" charset="0"/>
              </a:rPr>
              <a:t>Toprağın nemine karşı bitkinin fizyolojik reaksiyonuna,</a:t>
            </a:r>
          </a:p>
          <a:p>
            <a:r>
              <a:rPr lang="tr-TR" dirty="0" err="1">
                <a:latin typeface="Times New Roman" panose="02020603050405020304" pitchFamily="18" charset="0"/>
                <a:cs typeface="Times New Roman" panose="02020603050405020304" pitchFamily="18" charset="0"/>
              </a:rPr>
              <a:t>Evapotranspirasyon</a:t>
            </a:r>
            <a:r>
              <a:rPr lang="tr-TR" dirty="0">
                <a:latin typeface="Times New Roman" panose="02020603050405020304" pitchFamily="18" charset="0"/>
                <a:cs typeface="Times New Roman" panose="02020603050405020304" pitchFamily="18" charset="0"/>
              </a:rPr>
              <a:t> miktarına bağlı olmaktadır.</a:t>
            </a:r>
          </a:p>
          <a:p>
            <a:pPr marL="0" indent="0" algn="just">
              <a:buNone/>
            </a:pPr>
            <a:r>
              <a:rPr lang="tr-TR" dirty="0">
                <a:latin typeface="Times New Roman" panose="02020603050405020304" pitchFamily="18" charset="0"/>
                <a:cs typeface="Times New Roman" panose="02020603050405020304" pitchFamily="18" charset="0"/>
              </a:rPr>
              <a:t>Kuraklık olayı, yüksek sıcaklık, düşük nem ve yağış, aşırı </a:t>
            </a:r>
            <a:r>
              <a:rPr lang="tr-TR" dirty="0" smtClean="0">
                <a:latin typeface="Times New Roman" panose="02020603050405020304" pitchFamily="18" charset="0"/>
                <a:cs typeface="Times New Roman" panose="02020603050405020304" pitchFamily="18" charset="0"/>
              </a:rPr>
              <a:t>güneşlenme neticesinde </a:t>
            </a:r>
            <a:r>
              <a:rPr lang="tr-TR" dirty="0">
                <a:latin typeface="Times New Roman" panose="02020603050405020304" pitchFamily="18" charset="0"/>
                <a:cs typeface="Times New Roman" panose="02020603050405020304" pitchFamily="18" charset="0"/>
              </a:rPr>
              <a:t>ürün miktar ve kalitesi üzerinde büyük zararlar meydana </a:t>
            </a:r>
            <a:r>
              <a:rPr lang="tr-TR" dirty="0" smtClean="0">
                <a:latin typeface="Times New Roman" panose="02020603050405020304" pitchFamily="18" charset="0"/>
                <a:cs typeface="Times New Roman" panose="02020603050405020304" pitchFamily="18" charset="0"/>
              </a:rPr>
              <a:t>getirir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03496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545" y="256132"/>
            <a:ext cx="11600597" cy="6322089"/>
          </a:xfrm>
        </p:spPr>
        <p:txBody>
          <a:bodyPr>
            <a:normAutofit fontScale="55000" lnSpcReduction="20000"/>
          </a:bodyPr>
          <a:lstStyle/>
          <a:p>
            <a:pPr marL="0" indent="0" algn="just">
              <a:spcAft>
                <a:spcPts val="0"/>
              </a:spcAft>
              <a:buNone/>
            </a:pPr>
            <a:endParaRPr lang="tr-TR" dirty="0" smtClean="0">
              <a:solidFill>
                <a:srgbClr val="000000"/>
              </a:solidFill>
              <a:latin typeface="Times New Roman" panose="02020603050405020304" pitchFamily="18" charset="0"/>
              <a:ea typeface="Calibri" panose="020F0502020204030204" pitchFamily="34" charset="0"/>
            </a:endParaRPr>
          </a:p>
          <a:p>
            <a:pPr marL="0" indent="0" algn="just">
              <a:spcAft>
                <a:spcPts val="0"/>
              </a:spcAft>
              <a:buNone/>
            </a:pPr>
            <a:r>
              <a:rPr lang="tr-TR" sz="4400" dirty="0" smtClean="0">
                <a:solidFill>
                  <a:srgbClr val="000000"/>
                </a:solidFill>
                <a:latin typeface="Times New Roman" panose="02020603050405020304" pitchFamily="18" charset="0"/>
                <a:ea typeface="Calibri" panose="020F0502020204030204" pitchFamily="34" charset="0"/>
              </a:rPr>
              <a:t>İklim Değişikliği</a:t>
            </a:r>
            <a:endParaRPr lang="tr-TR" sz="4400" dirty="0">
              <a:solidFill>
                <a:srgbClr val="000000"/>
              </a:solidFill>
              <a:latin typeface="Times New Roman" panose="02020603050405020304" pitchFamily="18" charset="0"/>
              <a:ea typeface="Calibri" panose="020F0502020204030204" pitchFamily="34" charset="0"/>
            </a:endParaRPr>
          </a:p>
          <a:p>
            <a:pPr marL="0" indent="0" algn="just">
              <a:spcAft>
                <a:spcPts val="0"/>
              </a:spcAft>
              <a:buNone/>
            </a:pPr>
            <a:r>
              <a:rPr lang="tr-TR" sz="4400" dirty="0" smtClean="0">
                <a:solidFill>
                  <a:srgbClr val="000000"/>
                </a:solidFill>
                <a:latin typeface="Times New Roman" panose="02020603050405020304" pitchFamily="18" charset="0"/>
                <a:ea typeface="Calibri" panose="020F0502020204030204" pitchFamily="34" charset="0"/>
              </a:rPr>
              <a:t>Birleşmiş </a:t>
            </a:r>
            <a:r>
              <a:rPr lang="tr-TR" sz="4400" dirty="0">
                <a:solidFill>
                  <a:srgbClr val="000000"/>
                </a:solidFill>
                <a:latin typeface="Times New Roman" panose="02020603050405020304" pitchFamily="18" charset="0"/>
                <a:ea typeface="Calibri" panose="020F0502020204030204" pitchFamily="34" charset="0"/>
              </a:rPr>
              <a:t>Milletler İklim Değişikliği Çerçeve Sözleşmesi’nde (İDÇS); iklim değişikliği, karşılaştırılabilir bir zaman periyodunda gözlenen doğal iklim değişikliğine ek olarak, doğrudan ya da dolaylı küresel atmosferin bileşimini bozan insan etkinlikleri sonucunda iklimde oluşan bir değişiklik olarak tanımlanmıştır. 1980’li yılların sonlarından başlayarak, insanın iklim sistemi üzerindeki olumsuz etkisini ve baskısını azaltmak için, Birleşmiş </a:t>
            </a:r>
            <a:r>
              <a:rPr lang="tr-TR" sz="4400" dirty="0" err="1">
                <a:solidFill>
                  <a:srgbClr val="000000"/>
                </a:solidFill>
                <a:latin typeface="Times New Roman" panose="02020603050405020304" pitchFamily="18" charset="0"/>
                <a:ea typeface="Calibri" panose="020F0502020204030204" pitchFamily="34" charset="0"/>
              </a:rPr>
              <a:t>Milletler’in</a:t>
            </a:r>
            <a:r>
              <a:rPr lang="tr-TR" sz="4400" dirty="0">
                <a:solidFill>
                  <a:srgbClr val="000000"/>
                </a:solidFill>
                <a:latin typeface="Times New Roman" panose="02020603050405020304" pitchFamily="18" charset="0"/>
                <a:ea typeface="Calibri" panose="020F0502020204030204" pitchFamily="34" charset="0"/>
              </a:rPr>
              <a:t> ve uluslararası kuruluşların öncülüğünde çalışmalar yapılmıştır. Bu küresel </a:t>
            </a:r>
            <a:r>
              <a:rPr lang="tr-TR" sz="4400" dirty="0" err="1" smtClean="0">
                <a:solidFill>
                  <a:srgbClr val="000000"/>
                </a:solidFill>
                <a:latin typeface="Times New Roman" panose="02020603050405020304" pitchFamily="18" charset="0"/>
                <a:ea typeface="Calibri" panose="020F0502020204030204" pitchFamily="34" charset="0"/>
              </a:rPr>
              <a:t>etkinlğin</a:t>
            </a:r>
            <a:r>
              <a:rPr lang="tr-TR" sz="4400" dirty="0" smtClean="0">
                <a:solidFill>
                  <a:srgbClr val="000000"/>
                </a:solidFill>
                <a:latin typeface="Times New Roman" panose="02020603050405020304" pitchFamily="18" charset="0"/>
                <a:ea typeface="Calibri" panose="020F0502020204030204" pitchFamily="34" charset="0"/>
              </a:rPr>
              <a:t> </a:t>
            </a:r>
            <a:r>
              <a:rPr lang="tr-TR" sz="4400" dirty="0">
                <a:solidFill>
                  <a:srgbClr val="000000"/>
                </a:solidFill>
                <a:latin typeface="Times New Roman" panose="02020603050405020304" pitchFamily="18" charset="0"/>
                <a:ea typeface="Calibri" panose="020F0502020204030204" pitchFamily="34" charset="0"/>
              </a:rPr>
              <a:t>sonucunda, geniş bir katılımla İDÇS ve Kyoto Protokolü (KP) </a:t>
            </a:r>
            <a:r>
              <a:rPr lang="tr-TR" sz="4400" dirty="0" smtClean="0">
                <a:solidFill>
                  <a:srgbClr val="000000"/>
                </a:solidFill>
                <a:latin typeface="Times New Roman" panose="02020603050405020304" pitchFamily="18" charset="0"/>
                <a:ea typeface="Calibri" panose="020F0502020204030204" pitchFamily="34" charset="0"/>
              </a:rPr>
              <a:t>oluşturulmuştur</a:t>
            </a:r>
            <a:r>
              <a:rPr lang="tr-TR" sz="4400" dirty="0" smtClean="0">
                <a:solidFill>
                  <a:srgbClr val="000000"/>
                </a:solidFill>
                <a:latin typeface="Times New Roman" panose="02020603050405020304" pitchFamily="18" charset="0"/>
                <a:ea typeface="Calibri" panose="020F0502020204030204" pitchFamily="34" charset="0"/>
              </a:rPr>
              <a:t>.</a:t>
            </a:r>
          </a:p>
          <a:p>
            <a:pPr marL="0" indent="0" algn="just">
              <a:spcAft>
                <a:spcPts val="0"/>
              </a:spcAft>
              <a:buNone/>
            </a:pPr>
            <a:endParaRPr lang="tr-TR" sz="4400" dirty="0">
              <a:solidFill>
                <a:srgbClr val="000000"/>
              </a:solidFill>
              <a:latin typeface="Times New Roman" panose="02020603050405020304" pitchFamily="18" charset="0"/>
              <a:ea typeface="Calibri" panose="020F0502020204030204" pitchFamily="34" charset="0"/>
            </a:endParaRPr>
          </a:p>
          <a:p>
            <a:pPr marL="0" indent="0" algn="just">
              <a:spcAft>
                <a:spcPts val="0"/>
              </a:spcAft>
              <a:buNone/>
            </a:pPr>
            <a:r>
              <a:rPr lang="tr-TR" sz="4400" dirty="0" smtClean="0">
                <a:solidFill>
                  <a:srgbClr val="000000"/>
                </a:solidFill>
                <a:latin typeface="Times New Roman" panose="02020603050405020304" pitchFamily="18" charset="0"/>
                <a:ea typeface="Calibri" panose="020F0502020204030204" pitchFamily="34" charset="0"/>
              </a:rPr>
              <a:t>İDÇS </a:t>
            </a:r>
            <a:r>
              <a:rPr lang="tr-TR" sz="4400" dirty="0">
                <a:solidFill>
                  <a:srgbClr val="000000"/>
                </a:solidFill>
                <a:latin typeface="Times New Roman" panose="02020603050405020304" pitchFamily="18" charset="0"/>
                <a:ea typeface="Calibri" panose="020F0502020204030204" pitchFamily="34" charset="0"/>
              </a:rPr>
              <a:t>ve KP, bir yandan insan kaynaklı sera gazı </a:t>
            </a:r>
            <a:r>
              <a:rPr lang="tr-TR" sz="4400" dirty="0" err="1">
                <a:solidFill>
                  <a:srgbClr val="000000"/>
                </a:solidFill>
                <a:latin typeface="Times New Roman" panose="02020603050405020304" pitchFamily="18" charset="0"/>
                <a:ea typeface="Calibri" panose="020F0502020204030204" pitchFamily="34" charset="0"/>
              </a:rPr>
              <a:t>salımlarını</a:t>
            </a:r>
            <a:r>
              <a:rPr lang="tr-TR" sz="4400" dirty="0">
                <a:solidFill>
                  <a:srgbClr val="000000"/>
                </a:solidFill>
                <a:latin typeface="Times New Roman" panose="02020603050405020304" pitchFamily="18" charset="0"/>
                <a:ea typeface="Calibri" panose="020F0502020204030204" pitchFamily="34" charset="0"/>
              </a:rPr>
              <a:t> sınırlandırmaya ve azaltmaya yönelik yasal düzenlemeler getirirken, bir yandan da, uluslararası ticaret, teknoloji ve sermaye hareketleri konusunda giderek etkin olmaya başlamıştır. Küresel ısınmaya yol açan sera gazları; esas olarak, fosil yakıtların yakılması (enerji ve çevrim), sanayi (enerji ilişkili ve kimyasal süreçler, çimento üretimi, vb. gibi enerji dışı), ulaştırma (kara ve hava taşıtları, deniz taşımacılığı, </a:t>
            </a:r>
            <a:r>
              <a:rPr lang="tr-TR" sz="4400" dirty="0" err="1">
                <a:solidFill>
                  <a:srgbClr val="000000"/>
                </a:solidFill>
                <a:latin typeface="Times New Roman" panose="02020603050405020304" pitchFamily="18" charset="0"/>
                <a:ea typeface="Calibri" panose="020F0502020204030204" pitchFamily="34" charset="0"/>
              </a:rPr>
              <a:t>vb.gibi</a:t>
            </a:r>
            <a:r>
              <a:rPr lang="tr-TR" sz="4400" dirty="0">
                <a:solidFill>
                  <a:srgbClr val="000000"/>
                </a:solidFill>
                <a:latin typeface="Times New Roman" panose="02020603050405020304" pitchFamily="18" charset="0"/>
                <a:ea typeface="Calibri" panose="020F0502020204030204" pitchFamily="34" charset="0"/>
              </a:rPr>
              <a:t>), arazi kullanımı değişikliği, katı atık yönetimi ve tarımsal (enerji ilişkili ve anız yakma, çeltik ekimi, hayvancılık, gübreleme gibi enerji dışı) etkinliklerden kaynaklanmaktadır. Fosil yakıtların yakılması, ormansızlaşma, arazi kullanımı değişiklikleri, tarımsal etkinlikler ve sanayi süreçleri ile atmosfere salınan sera gazlarının atmosferdeki birikimleri, sanayi devriminden beri hızla artmaktadır. Bu ise, atmosferin doğal sera etkisini kuvvetlendirerek, şehirleşmenin de katkısı ile, dünyanın yüzey sıcaklıklarının artmasına neden </a:t>
            </a:r>
            <a:r>
              <a:rPr lang="tr-TR" sz="4400" dirty="0" smtClean="0">
                <a:solidFill>
                  <a:srgbClr val="000000"/>
                </a:solidFill>
                <a:latin typeface="Times New Roman" panose="02020603050405020304" pitchFamily="18" charset="0"/>
                <a:ea typeface="Calibri" panose="020F0502020204030204" pitchFamily="34" charset="0"/>
              </a:rPr>
              <a:t>olmaktadır. </a:t>
            </a:r>
            <a:endParaRPr lang="tr-TR" sz="4400" dirty="0">
              <a:latin typeface="Times New Roman" panose="02020603050405020304" pitchFamily="18" charset="0"/>
              <a:ea typeface="Calibri" panose="020F0502020204030204" pitchFamily="34" charset="0"/>
            </a:endParaRPr>
          </a:p>
          <a:p>
            <a:pPr marL="0" indent="0">
              <a:buNone/>
            </a:pPr>
            <a:endParaRPr lang="tr-TR" sz="3800" dirty="0"/>
          </a:p>
        </p:txBody>
      </p:sp>
    </p:spTree>
    <p:extLst>
      <p:ext uri="{BB962C8B-B14F-4D97-AF65-F5344CB8AC3E}">
        <p14:creationId xmlns:p14="http://schemas.microsoft.com/office/powerpoint/2010/main" val="2241380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9433" y="286603"/>
            <a:ext cx="10903424" cy="6373504"/>
          </a:xfrm>
        </p:spPr>
        <p:txBody>
          <a:bodyPr>
            <a:noAutofit/>
          </a:bodyPr>
          <a:lstStyle/>
          <a:p>
            <a:pPr algn="just">
              <a:spcAft>
                <a:spcPts val="0"/>
              </a:spcAft>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İklim değişikliğinin tarım sektörüne olumlu ve olumsuz etkilerinin olabileceği belirtilmektedir. Bitkilerin daha erken ekiminin ve daha geç hasadının olabileceği olumlu bir etki olarak tahmin edilmektedir. Ülkemizde iç bölgelerde de ikinci ürün alınabileceği, </a:t>
            </a:r>
            <a:r>
              <a:rPr lang="tr-TR" sz="2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turunçgil</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tarımının iç bölgelere kadar genişleyebileceği, Akdeniz şeridinde tropik bitkilerin yetiştirilebileceği ileri sürülmektedir. Olumsuz etkileri ise, sıcaklık artışı, yağışların düzensizliği, bazı yörelerde aşırı yağış bazılarında kuraklık beklentisidir. Bu etkilerin tarımda verim kayıplarına, dünyada nüfusun gıda güvenliğinin riske girmesine, salgın hastalıklara ve açlık sorunlarına yol açacağı </a:t>
            </a:r>
            <a:r>
              <a:rPr lang="tr-TR"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öngörülmektedir.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Küresel ısınmaya bağlı olarak görülen iklim değişikliği sonucu su potansiyelinde meydana gelen azalma ile birlikte artan nüfusun su talebinin artması, su kaynaklarının etkin kullanımını zorunlu kılmaktadır. Ülkemizde su kaynaklarının yaklaşık %75’nin tarımda kullanılması, özellikle sulamada su tasarrufunu öncelikli olarak gerektirmektedir. Su kaynaklarının etkin kullanımı için tarımda özellikle damla sulama sistemlerinin yaygınlaştırılmasına yönelik çalışmalar yapılmaktadır.</a:t>
            </a:r>
            <a:endParaRPr lang="tr-TR" sz="20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Ülkemizde sulama sistemleri son yıllara kadar genellikle, açık sistemler olarak tasarlanmıştır. Buna bağlı olarak sulama alanlarının büyük bir bölümünde, yüzey sulama yöntemleri kullanılmaktadır. Tasarım biçimi ve uygulanan sulama yöntemlerine bağlı olarak, başta buharlaşma olmak üzere, su kayıpları artmakta ve </a:t>
            </a:r>
            <a:r>
              <a:rPr lang="tr-TR" sz="2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 kaynakları ve tarım alanlarının sürdürülebilirliği </a:t>
            </a:r>
            <a:r>
              <a:rPr lang="tr-T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tehlikeye girmektedir. Bu nedenle, etkin su kullanımını sağlayacak sulama teknolojilerinin yaygınlaştırılması, ülkemizde bir gereklilik olarak görülmektedir. Tarımda kullanılacak su ile birlikte buharlaşmanın büyük ölçüde azaltılmasıyla, iklim değişikliğinin su kaynakları ve tarım üzerindeki olumsuz etkileri belirli düzeyde </a:t>
            </a:r>
            <a:r>
              <a:rPr lang="tr-TR"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azaltılabilecektir.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8691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3835</Words>
  <Application>Microsoft Office PowerPoint</Application>
  <PresentationFormat>Geniş ekran</PresentationFormat>
  <Paragraphs>141</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25</vt:i4>
      </vt:variant>
    </vt:vector>
  </HeadingPairs>
  <TitlesOfParts>
    <vt:vector size="33" baseType="lpstr">
      <vt:lpstr>Arial</vt:lpstr>
      <vt:lpstr>Calibri</vt:lpstr>
      <vt:lpstr>Calibri Light</vt:lpstr>
      <vt:lpstr>Times New Roman</vt:lpstr>
      <vt:lpstr>TimesNewRomanPSMT</vt:lpstr>
      <vt:lpstr>Office Teması</vt:lpstr>
      <vt:lpstr>1_Office Teması</vt:lpstr>
      <vt:lpstr>2_Office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Belgin</dc:creator>
  <cp:lastModifiedBy>Belgin</cp:lastModifiedBy>
  <cp:revision>15</cp:revision>
  <dcterms:created xsi:type="dcterms:W3CDTF">2022-02-24T17:37:05Z</dcterms:created>
  <dcterms:modified xsi:type="dcterms:W3CDTF">2022-03-08T18:59:45Z</dcterms:modified>
</cp:coreProperties>
</file>