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9" r:id="rId3"/>
  </p:sldMasterIdLst>
  <p:sldIdLst>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16411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13156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1577328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fld id="{5D735085-3B29-4441-8737-C3920697047A}" type="datetimeFigureOut">
              <a:rPr lang="en-US" smtClean="0"/>
              <a:t>3/4/2020</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3BAE9F8F-A503-9C42-8C18-79696BBDFAFE}" type="slidenum">
              <a:rPr lang="en-US" smtClean="0"/>
              <a:t>‹#›</a:t>
            </a:fld>
            <a:endParaRPr lang="en-US"/>
          </a:p>
        </p:txBody>
      </p:sp>
    </p:spTree>
    <p:extLst>
      <p:ext uri="{BB962C8B-B14F-4D97-AF65-F5344CB8AC3E}">
        <p14:creationId xmlns:p14="http://schemas.microsoft.com/office/powerpoint/2010/main" val="1159710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65537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32504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955901-25EF-4B6B-8217-40AE73B567A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8405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300896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3/4/2020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183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3/4/2020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50273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3/4/2020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54926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496365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9E4876-F515-4632-ACBF-711C6699D7F1}"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495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C930EE-5137-4864-99E0-78D0AA38347E}"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731027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077717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21550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3022988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3963759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endParaRPr lang="tr-TR" noProof="0"/>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59715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3465999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düzenlemek için tıklatın</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391215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87375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06034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541876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401344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31094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5D735085-3B29-4441-8737-C3920697047A}"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9F8F-A503-9C42-8C18-79696BBDFAFE}"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14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D735085-3B29-4441-8737-C3920697047A}"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39709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5085-3B29-4441-8737-C3920697047A}"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98721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86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9710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D735085-3B29-4441-8737-C3920697047A}" type="datetimeFigureOut">
              <a:rPr lang="en-US" smtClean="0"/>
              <a:t>3/4/2020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BAE9F8F-A503-9C42-8C18-79696BBDFAFE}"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86252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3/4/2020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905657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6968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package" Target="../embeddings/Microsoft_Word_Belgesi1.docx"/><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114778" y="2295016"/>
            <a:ext cx="6810022"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2: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Teorileri</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ve</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Gelişimi</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524000" y="3329466"/>
            <a:ext cx="6400800"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srgbClr val="FF0000"/>
                </a:solidFill>
                <a:latin typeface="Palatino Linotype"/>
                <a:cs typeface="Palatino Linotype"/>
              </a:rPr>
              <a:t>D. </a:t>
            </a:r>
          </a:p>
          <a:p>
            <a:r>
              <a:rPr lang="en-US" b="1" dirty="0" smtClean="0">
                <a:solidFill>
                  <a:srgbClr val="FF0000"/>
                </a:solidFill>
                <a:latin typeface="Palatino Linotype"/>
                <a:cs typeface="Palatino Linotype"/>
              </a:rPr>
              <a:t>Modern </a:t>
            </a:r>
            <a:r>
              <a:rPr lang="en-US" b="1" dirty="0" err="1" smtClean="0">
                <a:solidFill>
                  <a:srgbClr val="FF0000"/>
                </a:solidFill>
                <a:latin typeface="Palatino Linotype"/>
                <a:cs typeface="Palatino Linotype"/>
              </a:rPr>
              <a:t>Yönetim</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Teorileri</a:t>
            </a:r>
            <a:endParaRPr lang="en-US" b="1" dirty="0">
              <a:solidFill>
                <a:srgbClr val="FF0000"/>
              </a:solidFill>
              <a:latin typeface="Palatino Linotype"/>
              <a:cs typeface="Palatino Linotype"/>
            </a:endParaRPr>
          </a:p>
        </p:txBody>
      </p:sp>
      <p:sp>
        <p:nvSpPr>
          <p:cNvPr id="5" name="Title 1"/>
          <p:cNvSpPr txBox="1">
            <a:spLocks/>
          </p:cNvSpPr>
          <p:nvPr/>
        </p:nvSpPr>
        <p:spPr>
          <a:xfrm>
            <a:off x="620826" y="6174405"/>
            <a:ext cx="7772400" cy="4892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1378675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Durumsallık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Yaklaşımı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600200"/>
            <a:ext cx="4826001" cy="4525963"/>
          </a:xfrm>
        </p:spPr>
        <p:txBody>
          <a:bodyPr>
            <a:normAutofit/>
          </a:bodyPr>
          <a:lstStyle/>
          <a:p>
            <a:pPr marL="0" indent="0" algn="just">
              <a:buNone/>
            </a:pPr>
            <a:r>
              <a:rPr lang="tr-TR" dirty="0">
                <a:latin typeface="Palatino Linotype"/>
                <a:cs typeface="Palatino Linotype"/>
              </a:rPr>
              <a:t>Yönetim ve örgüt konuları ile ilgili bir diğer modern yönetim teorisi “</a:t>
            </a:r>
            <a:r>
              <a:rPr lang="tr-TR" b="1" dirty="0" err="1">
                <a:latin typeface="Palatino Linotype"/>
                <a:cs typeface="Palatino Linotype"/>
              </a:rPr>
              <a:t>Durumsallık</a:t>
            </a:r>
            <a:r>
              <a:rPr lang="tr-TR" b="1" dirty="0">
                <a:latin typeface="Palatino Linotype"/>
                <a:cs typeface="Palatino Linotype"/>
              </a:rPr>
              <a:t> Yaklaşımı</a:t>
            </a:r>
            <a:r>
              <a:rPr lang="tr-TR" dirty="0">
                <a:latin typeface="Palatino Linotype"/>
                <a:cs typeface="Palatino Linotype"/>
              </a:rPr>
              <a:t>” adı veriler yaklaşımdır. Adından da anlaşılacağı gibi bu yaklaşım, işletme yönetiminde içinde bulunulan durumlara veya koşullara ağırlık veren bir yaklaşımdır. Bu model, her yerde ve her işletme için geçerli olabilecek bir yönetim uygulamasın yerine, her işletmenin içinde bulunduğu duruma göre, o durumda en uygun sayılacak bir yönetim uygulaması bulmayı </a:t>
            </a:r>
            <a:r>
              <a:rPr lang="tr-TR" dirty="0" smtClean="0">
                <a:latin typeface="Palatino Linotype"/>
                <a:cs typeface="Palatino Linotype"/>
              </a:rPr>
              <a:t>amaçlamaktadır.</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5499100" y="1701800"/>
            <a:ext cx="3352800" cy="39751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tr-TR" sz="2000" b="1" dirty="0" err="1">
                <a:latin typeface="Palatino Linotype"/>
                <a:cs typeface="Palatino Linotype"/>
              </a:rPr>
              <a:t>Durumsallık</a:t>
            </a:r>
            <a:r>
              <a:rPr lang="tr-TR" sz="2000" b="1" dirty="0">
                <a:latin typeface="Palatino Linotype"/>
                <a:cs typeface="Palatino Linotype"/>
              </a:rPr>
              <a:t> </a:t>
            </a:r>
            <a:r>
              <a:rPr lang="tr-TR" sz="2000" b="1" dirty="0" smtClean="0">
                <a:latin typeface="Palatino Linotype"/>
                <a:cs typeface="Palatino Linotype"/>
              </a:rPr>
              <a:t>Yaklaşımı İlkeleri</a:t>
            </a:r>
          </a:p>
          <a:p>
            <a:endParaRPr lang="tr-TR" sz="2000" dirty="0">
              <a:latin typeface="Palatino Linotype"/>
              <a:cs typeface="Palatino Linotype"/>
            </a:endParaRPr>
          </a:p>
          <a:p>
            <a:r>
              <a:rPr lang="tr-TR" b="1" dirty="0" smtClean="0">
                <a:latin typeface="Palatino Linotype"/>
                <a:cs typeface="Palatino Linotype"/>
              </a:rPr>
              <a:t>1. </a:t>
            </a:r>
            <a:r>
              <a:rPr lang="tr-TR" dirty="0" smtClean="0">
                <a:latin typeface="Palatino Linotype"/>
                <a:cs typeface="Palatino Linotype"/>
              </a:rPr>
              <a:t>Her </a:t>
            </a:r>
            <a:r>
              <a:rPr lang="tr-TR" dirty="0">
                <a:latin typeface="Palatino Linotype"/>
                <a:cs typeface="Palatino Linotype"/>
              </a:rPr>
              <a:t>zaman tek bir en iyi yol yoktur</a:t>
            </a:r>
            <a:r>
              <a:rPr lang="tr-TR" dirty="0" smtClean="0">
                <a:latin typeface="Palatino Linotype"/>
                <a:cs typeface="Palatino Linotype"/>
              </a:rPr>
              <a:t>.</a:t>
            </a:r>
          </a:p>
          <a:p>
            <a:pPr marL="342900" indent="-342900">
              <a:buAutoNum type="arabicPeriod"/>
            </a:pPr>
            <a:endParaRPr lang="tr-TR" dirty="0">
              <a:latin typeface="Palatino Linotype"/>
              <a:cs typeface="Palatino Linotype"/>
            </a:endParaRPr>
          </a:p>
          <a:p>
            <a:r>
              <a:rPr lang="tr-TR" b="1" dirty="0">
                <a:latin typeface="Palatino Linotype"/>
                <a:cs typeface="Palatino Linotype"/>
              </a:rPr>
              <a:t>2.</a:t>
            </a:r>
            <a:r>
              <a:rPr lang="tr-TR" dirty="0">
                <a:latin typeface="Palatino Linotype"/>
                <a:cs typeface="Palatino Linotype"/>
              </a:rPr>
              <a:t> Kullanılan her bir yolun etki ve verimliliği farklıdır</a:t>
            </a:r>
            <a:r>
              <a:rPr lang="tr-TR" dirty="0" smtClean="0">
                <a:latin typeface="Palatino Linotype"/>
                <a:cs typeface="Palatino Linotype"/>
              </a:rPr>
              <a:t>.</a:t>
            </a:r>
          </a:p>
          <a:p>
            <a:endParaRPr lang="tr-TR" dirty="0">
              <a:latin typeface="Palatino Linotype"/>
              <a:cs typeface="Palatino Linotype"/>
            </a:endParaRPr>
          </a:p>
          <a:p>
            <a:r>
              <a:rPr lang="tr-TR" b="1" dirty="0">
                <a:latin typeface="Palatino Linotype"/>
                <a:cs typeface="Palatino Linotype"/>
              </a:rPr>
              <a:t>3.</a:t>
            </a:r>
            <a:r>
              <a:rPr lang="tr-TR" dirty="0">
                <a:latin typeface="Palatino Linotype"/>
                <a:cs typeface="Palatino Linotype"/>
              </a:rPr>
              <a:t> Organizasyonun oluşumu, içinde bulunduğu çevre koşullarına bağlıdır.</a:t>
            </a:r>
          </a:p>
          <a:p>
            <a:pPr algn="ctr"/>
            <a:endParaRPr lang="en-US" dirty="0"/>
          </a:p>
        </p:txBody>
      </p:sp>
    </p:spTree>
    <p:extLst>
      <p:ext uri="{BB962C8B-B14F-4D97-AF65-F5344CB8AC3E}">
        <p14:creationId xmlns:p14="http://schemas.microsoft.com/office/powerpoint/2010/main" val="1008061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err="1" smtClean="0">
                <a:solidFill>
                  <a:schemeClr val="tx2">
                    <a:lumMod val="60000"/>
                    <a:lumOff val="40000"/>
                  </a:schemeClr>
                </a:solidFill>
                <a:latin typeface="Palatino Linotype"/>
                <a:cs typeface="Palatino Linotype"/>
              </a:rPr>
              <a:t>Durumsallık</a:t>
            </a:r>
            <a:r>
              <a:rPr lang="en-US" sz="2700" dirty="0" smtClean="0">
                <a:solidFill>
                  <a:schemeClr val="tx2">
                    <a:lumMod val="60000"/>
                    <a:lumOff val="40000"/>
                  </a:schemeClr>
                </a:solidFill>
                <a:latin typeface="Palatino Linotype"/>
                <a:cs typeface="Palatino Linotype"/>
              </a:rPr>
              <a:t> </a:t>
            </a:r>
            <a:r>
              <a:rPr lang="en-US" sz="2700" dirty="0" err="1" smtClean="0">
                <a:solidFill>
                  <a:schemeClr val="tx2">
                    <a:lumMod val="60000"/>
                    <a:lumOff val="40000"/>
                  </a:schemeClr>
                </a:solidFill>
                <a:latin typeface="Palatino Linotype"/>
                <a:cs typeface="Palatino Linotype"/>
              </a:rPr>
              <a:t>Yaklaşımı</a:t>
            </a:r>
            <a:r>
              <a:rPr lang="en-US" sz="2700"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Yapı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417638"/>
            <a:ext cx="4826001" cy="4708525"/>
          </a:xfrm>
        </p:spPr>
        <p:txBody>
          <a:bodyPr>
            <a:normAutofit/>
          </a:bodyPr>
          <a:lstStyle/>
          <a:p>
            <a:pPr marL="0" indent="0">
              <a:buNone/>
            </a:pPr>
            <a:r>
              <a:rPr lang="tr-TR" dirty="0">
                <a:latin typeface="Palatino Linotype"/>
                <a:cs typeface="Palatino Linotype"/>
              </a:rPr>
              <a:t>Klasik ve </a:t>
            </a:r>
            <a:r>
              <a:rPr lang="tr-TR" dirty="0" err="1">
                <a:latin typeface="Palatino Linotype"/>
                <a:cs typeface="Palatino Linotype"/>
              </a:rPr>
              <a:t>neo</a:t>
            </a:r>
            <a:r>
              <a:rPr lang="tr-TR" dirty="0">
                <a:latin typeface="Palatino Linotype"/>
                <a:cs typeface="Palatino Linotype"/>
              </a:rPr>
              <a:t>-klasik yönetim teorileri, örgüt yapıları hakkındaki öneri ve ilkelerinde hep en iyi yapıyı bulma amacına yönelmiştir. Oysa </a:t>
            </a:r>
            <a:r>
              <a:rPr lang="tr-TR" dirty="0" err="1">
                <a:latin typeface="Palatino Linotype"/>
                <a:cs typeface="Palatino Linotype"/>
              </a:rPr>
              <a:t>durumsallık</a:t>
            </a:r>
            <a:r>
              <a:rPr lang="tr-TR" dirty="0">
                <a:latin typeface="Palatino Linotype"/>
                <a:cs typeface="Palatino Linotype"/>
              </a:rPr>
              <a:t> yaklaşımında, bir örgüt yapısını karakterize eden belli başlı boyutlarla, örgütün içinde bulunduğu durum ve koşullar arasındaki ilişki araştırılmaktadır. Diğer yandan </a:t>
            </a:r>
            <a:r>
              <a:rPr lang="tr-TR" dirty="0" err="1">
                <a:latin typeface="Palatino Linotype"/>
                <a:cs typeface="Palatino Linotype"/>
              </a:rPr>
              <a:t>durumsallık</a:t>
            </a:r>
            <a:r>
              <a:rPr lang="tr-TR" dirty="0">
                <a:latin typeface="Palatino Linotype"/>
                <a:cs typeface="Palatino Linotype"/>
              </a:rPr>
              <a:t> yaklaşımı, içinde bulunulan durum ve koşullara göre hangi ilkelere ne zaman ve nasıl uyulması gerektiğini araştırmaktadır. Dolayısıyla ilkeler ve bunların uygulanması durumdan duruma değişkenlik göstermektedir</a:t>
            </a:r>
            <a:r>
              <a:rPr lang="tr-TR" dirty="0" smtClean="0">
                <a:latin typeface="Palatino Linotype"/>
                <a:cs typeface="Palatino Linotype"/>
              </a:rPr>
              <a:t>.</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5257800" y="1417638"/>
            <a:ext cx="3657600" cy="45894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tr-TR" dirty="0">
                <a:latin typeface="Palatino Linotype"/>
                <a:cs typeface="Palatino Linotype"/>
              </a:rPr>
              <a:t>Bir örgütün yapısını etkileyen pek çok iç ve dış faktörler bulunmaktadır. Bu faktörlerden iç faktörler; faaliyetler, </a:t>
            </a:r>
            <a:r>
              <a:rPr lang="tr-TR" dirty="0" err="1">
                <a:latin typeface="Palatino Linotype"/>
                <a:cs typeface="Palatino Linotype"/>
              </a:rPr>
              <a:t>işgörenlerin</a:t>
            </a:r>
            <a:r>
              <a:rPr lang="tr-TR" dirty="0">
                <a:latin typeface="Palatino Linotype"/>
                <a:cs typeface="Palatino Linotype"/>
              </a:rPr>
              <a:t> niteliği, kullanılan teknolojinin seviyesi ve işletmenin amaçlarıdır. Dış faktörler ise; müşteriler, rekabet, devlet müdahaleleri ve pazar şartlarıdır. Örgütün yapısını etkileyen bu faktörlerin farklı şekillerde ve boyutlarda bir araya gelmeleri durumunda, farklı örgüt yapılarının gerekli olacağı </a:t>
            </a:r>
            <a:r>
              <a:rPr lang="tr-TR" dirty="0" smtClean="0">
                <a:latin typeface="Palatino Linotype"/>
                <a:cs typeface="Palatino Linotype"/>
              </a:rPr>
              <a:t>kaçınılmazdır.</a:t>
            </a:r>
            <a:endParaRPr lang="en-US" sz="1600" dirty="0">
              <a:latin typeface="Palatino Linotype"/>
              <a:cs typeface="Palatino Linotype"/>
            </a:endParaRPr>
          </a:p>
        </p:txBody>
      </p:sp>
    </p:spTree>
    <p:extLst>
      <p:ext uri="{BB962C8B-B14F-4D97-AF65-F5344CB8AC3E}">
        <p14:creationId xmlns:p14="http://schemas.microsoft.com/office/powerpoint/2010/main" val="3200431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err="1" smtClean="0">
                <a:solidFill>
                  <a:schemeClr val="tx2">
                    <a:lumMod val="60000"/>
                    <a:lumOff val="40000"/>
                  </a:schemeClr>
                </a:solidFill>
                <a:latin typeface="Palatino Linotype"/>
                <a:cs typeface="Palatino Linotype"/>
              </a:rPr>
              <a:t>Örgüt</a:t>
            </a:r>
            <a:r>
              <a:rPr lang="en-US" sz="2700" dirty="0" smtClean="0">
                <a:solidFill>
                  <a:schemeClr val="tx2">
                    <a:lumMod val="60000"/>
                    <a:lumOff val="40000"/>
                  </a:schemeClr>
                </a:solidFill>
                <a:latin typeface="Palatino Linotype"/>
                <a:cs typeface="Palatino Linotype"/>
              </a:rPr>
              <a:t> </a:t>
            </a:r>
            <a:r>
              <a:rPr lang="en-US" sz="2700" dirty="0" err="1" smtClean="0">
                <a:solidFill>
                  <a:schemeClr val="tx2">
                    <a:lumMod val="60000"/>
                    <a:lumOff val="40000"/>
                  </a:schemeClr>
                </a:solidFill>
                <a:latin typeface="Palatino Linotype"/>
                <a:cs typeface="Palatino Linotype"/>
              </a:rPr>
              <a:t>Yapısını</a:t>
            </a:r>
            <a:r>
              <a:rPr lang="en-US" sz="2700" dirty="0" smtClean="0">
                <a:solidFill>
                  <a:schemeClr val="tx2">
                    <a:lumMod val="60000"/>
                    <a:lumOff val="40000"/>
                  </a:schemeClr>
                </a:solidFill>
                <a:latin typeface="Palatino Linotype"/>
                <a:cs typeface="Palatino Linotype"/>
              </a:rPr>
              <a:t> </a:t>
            </a:r>
            <a:r>
              <a:rPr lang="en-US" sz="2700" dirty="0" err="1" smtClean="0">
                <a:solidFill>
                  <a:schemeClr val="tx2">
                    <a:lumMod val="60000"/>
                    <a:lumOff val="40000"/>
                  </a:schemeClr>
                </a:solidFill>
                <a:latin typeface="Palatino Linotype"/>
                <a:cs typeface="Palatino Linotype"/>
              </a:rPr>
              <a:t>Etkileyen</a:t>
            </a:r>
            <a:r>
              <a:rPr lang="en-US" sz="2700" dirty="0" smtClean="0">
                <a:solidFill>
                  <a:schemeClr val="tx2">
                    <a:lumMod val="60000"/>
                    <a:lumOff val="40000"/>
                  </a:schemeClr>
                </a:solidFill>
                <a:latin typeface="Palatino Linotype"/>
                <a:cs typeface="Palatino Linotype"/>
              </a:rPr>
              <a:t> </a:t>
            </a:r>
            <a:r>
              <a:rPr lang="en-US" sz="2700" dirty="0" err="1" smtClean="0">
                <a:solidFill>
                  <a:schemeClr val="tx2">
                    <a:lumMod val="60000"/>
                    <a:lumOff val="40000"/>
                  </a:schemeClr>
                </a:solidFill>
                <a:latin typeface="Palatino Linotype"/>
                <a:cs typeface="Palatino Linotype"/>
              </a:rPr>
              <a:t>Faktörler</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9" name="Group 8"/>
          <p:cNvGrpSpPr>
            <a:grpSpLocks/>
          </p:cNvGrpSpPr>
          <p:nvPr/>
        </p:nvGrpSpPr>
        <p:grpSpPr bwMode="auto">
          <a:xfrm>
            <a:off x="457201" y="1417638"/>
            <a:ext cx="8495999" cy="4589462"/>
            <a:chOff x="1134" y="6822"/>
            <a:chExt cx="9720" cy="6120"/>
          </a:xfrm>
        </p:grpSpPr>
        <p:sp>
          <p:nvSpPr>
            <p:cNvPr id="10" name="Text Box 278"/>
            <p:cNvSpPr txBox="1">
              <a:spLocks noChangeArrowheads="1"/>
            </p:cNvSpPr>
            <p:nvPr/>
          </p:nvSpPr>
          <p:spPr bwMode="auto">
            <a:xfrm>
              <a:off x="1134" y="6822"/>
              <a:ext cx="9720" cy="612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r>
                <a:rPr lang="tr-TR">
                  <a:effectLst/>
                </a:rPr>
                <a:t> </a:t>
              </a:r>
            </a:p>
          </p:txBody>
        </p:sp>
        <p:sp>
          <p:nvSpPr>
            <p:cNvPr id="11" name="Oval 10"/>
            <p:cNvSpPr>
              <a:spLocks noChangeArrowheads="1"/>
            </p:cNvSpPr>
            <p:nvPr/>
          </p:nvSpPr>
          <p:spPr bwMode="auto">
            <a:xfrm>
              <a:off x="2754" y="7542"/>
              <a:ext cx="1800" cy="126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4734" y="7002"/>
              <a:ext cx="1800" cy="126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a:off x="6894" y="7002"/>
              <a:ext cx="1800" cy="126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endParaRPr lang="en-US"/>
            </a:p>
          </p:txBody>
        </p:sp>
        <p:sp>
          <p:nvSpPr>
            <p:cNvPr id="14" name="Oval 13"/>
            <p:cNvSpPr>
              <a:spLocks noChangeArrowheads="1"/>
            </p:cNvSpPr>
            <p:nvPr/>
          </p:nvSpPr>
          <p:spPr bwMode="auto">
            <a:xfrm>
              <a:off x="8874" y="7542"/>
              <a:ext cx="1800" cy="126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endParaRPr lang="en-US"/>
            </a:p>
          </p:txBody>
        </p:sp>
        <p:sp>
          <p:nvSpPr>
            <p:cNvPr id="15" name="Oval 14"/>
            <p:cNvSpPr>
              <a:spLocks noChangeArrowheads="1"/>
            </p:cNvSpPr>
            <p:nvPr/>
          </p:nvSpPr>
          <p:spPr bwMode="auto">
            <a:xfrm>
              <a:off x="2754" y="10962"/>
              <a:ext cx="1800" cy="126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endParaRPr lang="en-US"/>
            </a:p>
          </p:txBody>
        </p:sp>
        <p:sp>
          <p:nvSpPr>
            <p:cNvPr id="16" name="Oval 15"/>
            <p:cNvSpPr>
              <a:spLocks noChangeArrowheads="1"/>
            </p:cNvSpPr>
            <p:nvPr/>
          </p:nvSpPr>
          <p:spPr bwMode="auto">
            <a:xfrm>
              <a:off x="4734" y="11502"/>
              <a:ext cx="1800" cy="126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endParaRPr lang="en-US"/>
            </a:p>
          </p:txBody>
        </p:sp>
        <p:sp>
          <p:nvSpPr>
            <p:cNvPr id="17" name="Oval 16"/>
            <p:cNvSpPr>
              <a:spLocks noChangeArrowheads="1"/>
            </p:cNvSpPr>
            <p:nvPr/>
          </p:nvSpPr>
          <p:spPr bwMode="auto">
            <a:xfrm>
              <a:off x="6894" y="11502"/>
              <a:ext cx="1800" cy="126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endParaRPr lang="en-US"/>
            </a:p>
          </p:txBody>
        </p:sp>
        <p:sp>
          <p:nvSpPr>
            <p:cNvPr id="18" name="Oval 17"/>
            <p:cNvSpPr>
              <a:spLocks noChangeArrowheads="1"/>
            </p:cNvSpPr>
            <p:nvPr/>
          </p:nvSpPr>
          <p:spPr bwMode="auto">
            <a:xfrm>
              <a:off x="8874" y="10962"/>
              <a:ext cx="1800" cy="126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endParaRPr lang="en-US"/>
            </a:p>
          </p:txBody>
        </p:sp>
        <p:sp>
          <p:nvSpPr>
            <p:cNvPr id="19" name="Oval 18"/>
            <p:cNvSpPr>
              <a:spLocks noChangeArrowheads="1"/>
            </p:cNvSpPr>
            <p:nvPr/>
          </p:nvSpPr>
          <p:spPr bwMode="auto">
            <a:xfrm>
              <a:off x="5814" y="9162"/>
              <a:ext cx="1800" cy="126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endParaRPr lang="en-US"/>
            </a:p>
          </p:txBody>
        </p:sp>
        <p:sp>
          <p:nvSpPr>
            <p:cNvPr id="20" name="Text Box 290"/>
            <p:cNvSpPr txBox="1">
              <a:spLocks noChangeArrowheads="1"/>
            </p:cNvSpPr>
            <p:nvPr/>
          </p:nvSpPr>
          <p:spPr bwMode="auto">
            <a:xfrm>
              <a:off x="5994" y="9519"/>
              <a:ext cx="1440" cy="540"/>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b="1">
                  <a:effectLst/>
                </a:rPr>
                <a:t>Örgüt Yapısı</a:t>
              </a:r>
              <a:endParaRPr lang="tr-TR">
                <a:effectLst/>
              </a:endParaRPr>
            </a:p>
          </p:txBody>
        </p:sp>
        <p:sp>
          <p:nvSpPr>
            <p:cNvPr id="21" name="Text Box 291"/>
            <p:cNvSpPr txBox="1">
              <a:spLocks noChangeArrowheads="1"/>
            </p:cNvSpPr>
            <p:nvPr/>
          </p:nvSpPr>
          <p:spPr bwMode="auto">
            <a:xfrm>
              <a:off x="2931" y="7902"/>
              <a:ext cx="1440" cy="540"/>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lgn="ctr"/>
              <a:r>
                <a:rPr lang="tr-TR" sz="1400" dirty="0">
                  <a:effectLst/>
                  <a:latin typeface="Palatino Linotype"/>
                  <a:cs typeface="Palatino Linotype"/>
                </a:rPr>
                <a:t>Müşteriler</a:t>
              </a:r>
            </a:p>
          </p:txBody>
        </p:sp>
        <p:sp>
          <p:nvSpPr>
            <p:cNvPr id="22" name="Text Box 292"/>
            <p:cNvSpPr txBox="1">
              <a:spLocks noChangeArrowheads="1"/>
            </p:cNvSpPr>
            <p:nvPr/>
          </p:nvSpPr>
          <p:spPr bwMode="auto">
            <a:xfrm>
              <a:off x="4914" y="7362"/>
              <a:ext cx="1440" cy="540"/>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lgn="ctr"/>
              <a:r>
                <a:rPr lang="tr-TR" sz="1400" dirty="0">
                  <a:effectLst/>
                  <a:latin typeface="Palatino Linotype"/>
                  <a:cs typeface="Palatino Linotype"/>
                </a:rPr>
                <a:t>Pazar Koşulları</a:t>
              </a:r>
            </a:p>
          </p:txBody>
        </p:sp>
        <p:sp>
          <p:nvSpPr>
            <p:cNvPr id="23" name="Text Box 293"/>
            <p:cNvSpPr txBox="1">
              <a:spLocks noChangeArrowheads="1"/>
            </p:cNvSpPr>
            <p:nvPr/>
          </p:nvSpPr>
          <p:spPr bwMode="auto">
            <a:xfrm>
              <a:off x="7074" y="7362"/>
              <a:ext cx="1440" cy="540"/>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lgn="ctr"/>
              <a:r>
                <a:rPr lang="tr-TR" sz="1400" dirty="0">
                  <a:effectLst/>
                  <a:latin typeface="Palatino Linotype"/>
                  <a:cs typeface="Palatino Linotype"/>
                </a:rPr>
                <a:t>Rekabet</a:t>
              </a:r>
            </a:p>
          </p:txBody>
        </p:sp>
        <p:sp>
          <p:nvSpPr>
            <p:cNvPr id="24" name="Text Box 294"/>
            <p:cNvSpPr txBox="1">
              <a:spLocks noChangeArrowheads="1"/>
            </p:cNvSpPr>
            <p:nvPr/>
          </p:nvSpPr>
          <p:spPr bwMode="auto">
            <a:xfrm>
              <a:off x="9054" y="7902"/>
              <a:ext cx="1440" cy="540"/>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lgn="ctr"/>
              <a:r>
                <a:rPr lang="tr-TR" sz="1400" dirty="0">
                  <a:effectLst/>
                  <a:latin typeface="Palatino Linotype"/>
                  <a:cs typeface="Palatino Linotype"/>
                </a:rPr>
                <a:t>Devlet</a:t>
              </a:r>
              <a:br>
                <a:rPr lang="tr-TR" sz="1400" dirty="0">
                  <a:effectLst/>
                  <a:latin typeface="Palatino Linotype"/>
                  <a:cs typeface="Palatino Linotype"/>
                </a:rPr>
              </a:br>
              <a:r>
                <a:rPr lang="tr-TR" sz="1400" dirty="0">
                  <a:effectLst/>
                  <a:latin typeface="Palatino Linotype"/>
                  <a:cs typeface="Palatino Linotype"/>
                </a:rPr>
                <a:t>Müdahaleleri</a:t>
              </a:r>
            </a:p>
          </p:txBody>
        </p:sp>
        <p:sp>
          <p:nvSpPr>
            <p:cNvPr id="25" name="Text Box 295"/>
            <p:cNvSpPr txBox="1">
              <a:spLocks noChangeArrowheads="1"/>
            </p:cNvSpPr>
            <p:nvPr/>
          </p:nvSpPr>
          <p:spPr bwMode="auto">
            <a:xfrm>
              <a:off x="2934" y="11322"/>
              <a:ext cx="1440" cy="540"/>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lgn="ctr"/>
              <a:r>
                <a:rPr lang="tr-TR" sz="1400" dirty="0">
                  <a:effectLst/>
                  <a:latin typeface="Palatino Linotype"/>
                  <a:cs typeface="Palatino Linotype"/>
                </a:rPr>
                <a:t>Yapılacak İş</a:t>
              </a:r>
            </a:p>
          </p:txBody>
        </p:sp>
        <p:sp>
          <p:nvSpPr>
            <p:cNvPr id="26" name="Text Box 296"/>
            <p:cNvSpPr txBox="1">
              <a:spLocks noChangeArrowheads="1"/>
            </p:cNvSpPr>
            <p:nvPr/>
          </p:nvSpPr>
          <p:spPr bwMode="auto">
            <a:xfrm>
              <a:off x="4914" y="11862"/>
              <a:ext cx="1440" cy="540"/>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lgn="ctr"/>
              <a:r>
                <a:rPr lang="tr-TR" sz="1400" dirty="0" err="1">
                  <a:effectLst/>
                  <a:latin typeface="Palatino Linotype"/>
                  <a:cs typeface="Palatino Linotype"/>
                </a:rPr>
                <a:t>İşgörenin</a:t>
              </a:r>
              <a:r>
                <a:rPr lang="tr-TR" sz="1400" dirty="0">
                  <a:effectLst/>
                  <a:latin typeface="Palatino Linotype"/>
                  <a:cs typeface="Palatino Linotype"/>
                </a:rPr>
                <a:t> Niteliği</a:t>
              </a:r>
            </a:p>
          </p:txBody>
        </p:sp>
        <p:sp>
          <p:nvSpPr>
            <p:cNvPr id="27" name="Text Box 297"/>
            <p:cNvSpPr txBox="1">
              <a:spLocks noChangeArrowheads="1"/>
            </p:cNvSpPr>
            <p:nvPr/>
          </p:nvSpPr>
          <p:spPr bwMode="auto">
            <a:xfrm>
              <a:off x="7074" y="11862"/>
              <a:ext cx="1440" cy="540"/>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lgn="ctr"/>
              <a:r>
                <a:rPr lang="tr-TR" sz="1400" dirty="0">
                  <a:effectLst/>
                  <a:latin typeface="Palatino Linotype"/>
                  <a:cs typeface="Palatino Linotype"/>
                </a:rPr>
                <a:t>Kullanılan Teknoloji</a:t>
              </a:r>
            </a:p>
          </p:txBody>
        </p:sp>
        <p:sp>
          <p:nvSpPr>
            <p:cNvPr id="28" name="Text Box 298"/>
            <p:cNvSpPr txBox="1">
              <a:spLocks noChangeArrowheads="1"/>
            </p:cNvSpPr>
            <p:nvPr/>
          </p:nvSpPr>
          <p:spPr bwMode="auto">
            <a:xfrm>
              <a:off x="9054" y="11322"/>
              <a:ext cx="1440" cy="540"/>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lgn="ctr"/>
              <a:r>
                <a:rPr lang="tr-TR" sz="1400" dirty="0">
                  <a:effectLst/>
                  <a:latin typeface="Palatino Linotype"/>
                  <a:cs typeface="Palatino Linotype"/>
                </a:rPr>
                <a:t>Amaçlar</a:t>
              </a:r>
              <a:endParaRPr lang="tr-TR" dirty="0">
                <a:effectLst/>
                <a:latin typeface="Palatino Linotype"/>
                <a:cs typeface="Palatino Linotype"/>
              </a:endParaRPr>
            </a:p>
          </p:txBody>
        </p:sp>
        <p:cxnSp>
          <p:nvCxnSpPr>
            <p:cNvPr id="29" name="Line 299"/>
            <p:cNvCxnSpPr/>
            <p:nvPr/>
          </p:nvCxnSpPr>
          <p:spPr bwMode="auto">
            <a:xfrm>
              <a:off x="4139" y="8657"/>
              <a:ext cx="1780" cy="913"/>
            </a:xfrm>
            <a:prstGeom prst="line">
              <a:avLst/>
            </a:prstGeom>
            <a:ln>
              <a:headEnd/>
              <a:tailEnd type="triangle" w="med" len="med"/>
            </a:ln>
            <a:extLst/>
          </p:spPr>
          <p:style>
            <a:lnRef idx="1">
              <a:schemeClr val="accent1"/>
            </a:lnRef>
            <a:fillRef idx="0">
              <a:schemeClr val="accent1"/>
            </a:fillRef>
            <a:effectRef idx="0">
              <a:schemeClr val="accent1"/>
            </a:effectRef>
            <a:fontRef idx="minor">
              <a:schemeClr val="tx1"/>
            </a:fontRef>
          </p:style>
        </p:cxnSp>
        <p:cxnSp>
          <p:nvCxnSpPr>
            <p:cNvPr id="30" name="Line 300"/>
            <p:cNvCxnSpPr/>
            <p:nvPr/>
          </p:nvCxnSpPr>
          <p:spPr bwMode="auto">
            <a:xfrm flipH="1">
              <a:off x="7584" y="8657"/>
              <a:ext cx="1604" cy="913"/>
            </a:xfrm>
            <a:prstGeom prst="line">
              <a:avLst/>
            </a:prstGeom>
            <a:ln>
              <a:headEnd/>
              <a:tailEnd type="triangle" w="med" len="med"/>
            </a:ln>
            <a:extLst/>
          </p:spPr>
          <p:style>
            <a:lnRef idx="1">
              <a:schemeClr val="accent1"/>
            </a:lnRef>
            <a:fillRef idx="0">
              <a:schemeClr val="accent1"/>
            </a:fillRef>
            <a:effectRef idx="0">
              <a:schemeClr val="accent1"/>
            </a:effectRef>
            <a:fontRef idx="minor">
              <a:schemeClr val="tx1"/>
            </a:fontRef>
          </p:style>
        </p:cxnSp>
        <p:cxnSp>
          <p:nvCxnSpPr>
            <p:cNvPr id="31" name="Line 301"/>
            <p:cNvCxnSpPr/>
            <p:nvPr/>
          </p:nvCxnSpPr>
          <p:spPr bwMode="auto">
            <a:xfrm>
              <a:off x="5814" y="8262"/>
              <a:ext cx="540" cy="960"/>
            </a:xfrm>
            <a:prstGeom prst="line">
              <a:avLst/>
            </a:prstGeom>
            <a:ln>
              <a:headEnd/>
              <a:tailEnd type="triangle" w="med" len="med"/>
            </a:ln>
            <a:extLst/>
          </p:spPr>
          <p:style>
            <a:lnRef idx="1">
              <a:schemeClr val="accent1"/>
            </a:lnRef>
            <a:fillRef idx="0">
              <a:schemeClr val="accent1"/>
            </a:fillRef>
            <a:effectRef idx="0">
              <a:schemeClr val="accent1"/>
            </a:effectRef>
            <a:fontRef idx="minor">
              <a:schemeClr val="tx1"/>
            </a:fontRef>
          </p:style>
        </p:cxnSp>
        <p:cxnSp>
          <p:nvCxnSpPr>
            <p:cNvPr id="32" name="Line 302"/>
            <p:cNvCxnSpPr/>
            <p:nvPr/>
          </p:nvCxnSpPr>
          <p:spPr bwMode="auto">
            <a:xfrm flipH="1">
              <a:off x="7074" y="8262"/>
              <a:ext cx="720" cy="960"/>
            </a:xfrm>
            <a:prstGeom prst="line">
              <a:avLst/>
            </a:prstGeom>
            <a:ln>
              <a:headEnd/>
              <a:tailEnd type="triangle" w="med" len="med"/>
            </a:ln>
            <a:extLst/>
          </p:spPr>
          <p:style>
            <a:lnRef idx="1">
              <a:schemeClr val="accent1"/>
            </a:lnRef>
            <a:fillRef idx="0">
              <a:schemeClr val="accent1"/>
            </a:fillRef>
            <a:effectRef idx="0">
              <a:schemeClr val="accent1"/>
            </a:effectRef>
            <a:fontRef idx="minor">
              <a:schemeClr val="tx1"/>
            </a:fontRef>
          </p:style>
        </p:cxnSp>
        <p:cxnSp>
          <p:nvCxnSpPr>
            <p:cNvPr id="33" name="Line 303"/>
            <p:cNvCxnSpPr/>
            <p:nvPr/>
          </p:nvCxnSpPr>
          <p:spPr bwMode="auto">
            <a:xfrm flipV="1">
              <a:off x="4299" y="10110"/>
              <a:ext cx="1620" cy="1032"/>
            </a:xfrm>
            <a:prstGeom prst="line">
              <a:avLst/>
            </a:prstGeom>
            <a:ln>
              <a:headEnd/>
              <a:tailEnd type="triangle" w="med" len="med"/>
            </a:ln>
            <a:extLst/>
          </p:spPr>
          <p:style>
            <a:lnRef idx="1">
              <a:schemeClr val="accent1"/>
            </a:lnRef>
            <a:fillRef idx="0">
              <a:schemeClr val="accent1"/>
            </a:fillRef>
            <a:effectRef idx="0">
              <a:schemeClr val="accent1"/>
            </a:effectRef>
            <a:fontRef idx="minor">
              <a:schemeClr val="tx1"/>
            </a:fontRef>
          </p:style>
        </p:cxnSp>
        <p:cxnSp>
          <p:nvCxnSpPr>
            <p:cNvPr id="34" name="Line 304"/>
            <p:cNvCxnSpPr/>
            <p:nvPr/>
          </p:nvCxnSpPr>
          <p:spPr bwMode="auto">
            <a:xfrm flipH="1" flipV="1">
              <a:off x="7449" y="10110"/>
              <a:ext cx="1980" cy="903"/>
            </a:xfrm>
            <a:prstGeom prst="line">
              <a:avLst/>
            </a:prstGeom>
            <a:ln>
              <a:headEnd/>
              <a:tailEnd type="triangle" w="med" len="med"/>
            </a:ln>
            <a:extLst/>
          </p:spPr>
          <p:style>
            <a:lnRef idx="1">
              <a:schemeClr val="accent1"/>
            </a:lnRef>
            <a:fillRef idx="0">
              <a:schemeClr val="accent1"/>
            </a:fillRef>
            <a:effectRef idx="0">
              <a:schemeClr val="accent1"/>
            </a:effectRef>
            <a:fontRef idx="minor">
              <a:schemeClr val="tx1"/>
            </a:fontRef>
          </p:style>
        </p:cxnSp>
        <p:cxnSp>
          <p:nvCxnSpPr>
            <p:cNvPr id="35" name="Line 305"/>
            <p:cNvCxnSpPr/>
            <p:nvPr/>
          </p:nvCxnSpPr>
          <p:spPr bwMode="auto">
            <a:xfrm flipV="1">
              <a:off x="5814" y="10422"/>
              <a:ext cx="720" cy="1080"/>
            </a:xfrm>
            <a:prstGeom prst="line">
              <a:avLst/>
            </a:prstGeom>
            <a:ln>
              <a:headEnd/>
              <a:tailEnd type="triangle" w="med" len="med"/>
            </a:ln>
            <a:extLst/>
          </p:spPr>
          <p:style>
            <a:lnRef idx="1">
              <a:schemeClr val="accent1"/>
            </a:lnRef>
            <a:fillRef idx="0">
              <a:schemeClr val="accent1"/>
            </a:fillRef>
            <a:effectRef idx="0">
              <a:schemeClr val="accent1"/>
            </a:effectRef>
            <a:fontRef idx="minor">
              <a:schemeClr val="tx1"/>
            </a:fontRef>
          </p:style>
        </p:cxnSp>
        <p:cxnSp>
          <p:nvCxnSpPr>
            <p:cNvPr id="36" name="Line 306"/>
            <p:cNvCxnSpPr/>
            <p:nvPr/>
          </p:nvCxnSpPr>
          <p:spPr bwMode="auto">
            <a:xfrm flipH="1" flipV="1">
              <a:off x="7074" y="10354"/>
              <a:ext cx="782" cy="1152"/>
            </a:xfrm>
            <a:prstGeom prst="line">
              <a:avLst/>
            </a:prstGeom>
            <a:ln>
              <a:headEnd/>
              <a:tailEnd type="triangle" w="med" len="med"/>
            </a:ln>
            <a:extLst/>
          </p:spPr>
          <p:style>
            <a:lnRef idx="1">
              <a:schemeClr val="accent1"/>
            </a:lnRef>
            <a:fillRef idx="0">
              <a:schemeClr val="accent1"/>
            </a:fillRef>
            <a:effectRef idx="0">
              <a:schemeClr val="accent1"/>
            </a:effectRef>
            <a:fontRef idx="minor">
              <a:schemeClr val="tx1"/>
            </a:fontRef>
          </p:style>
        </p:cxnSp>
        <p:sp>
          <p:nvSpPr>
            <p:cNvPr id="37" name="AutoShape 307"/>
            <p:cNvSpPr>
              <a:spLocks noChangeArrowheads="1"/>
            </p:cNvSpPr>
            <p:nvPr/>
          </p:nvSpPr>
          <p:spPr bwMode="auto">
            <a:xfrm>
              <a:off x="1314" y="7542"/>
              <a:ext cx="1260" cy="1260"/>
            </a:xfrm>
            <a:prstGeom prst="rightArrow">
              <a:avLst>
                <a:gd name="adj1" fmla="val 50000"/>
                <a:gd name="adj2" fmla="val 25000"/>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endParaRPr lang="en-US"/>
            </a:p>
          </p:txBody>
        </p:sp>
        <p:sp>
          <p:nvSpPr>
            <p:cNvPr id="38" name="Text Box 309"/>
            <p:cNvSpPr txBox="1">
              <a:spLocks noChangeArrowheads="1"/>
            </p:cNvSpPr>
            <p:nvPr/>
          </p:nvSpPr>
          <p:spPr bwMode="auto">
            <a:xfrm>
              <a:off x="1494" y="7902"/>
              <a:ext cx="900" cy="540"/>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sz="1400" dirty="0">
                  <a:effectLst/>
                  <a:latin typeface="Palatino Linotype"/>
                  <a:cs typeface="Palatino Linotype"/>
                </a:rPr>
                <a:t>Dışsal Faktörler</a:t>
              </a:r>
            </a:p>
          </p:txBody>
        </p:sp>
        <p:sp>
          <p:nvSpPr>
            <p:cNvPr id="39" name="AutoShape 312"/>
            <p:cNvSpPr>
              <a:spLocks noChangeArrowheads="1"/>
            </p:cNvSpPr>
            <p:nvPr/>
          </p:nvSpPr>
          <p:spPr bwMode="auto">
            <a:xfrm>
              <a:off x="1314" y="10962"/>
              <a:ext cx="1260" cy="1260"/>
            </a:xfrm>
            <a:prstGeom prst="rightArrow">
              <a:avLst>
                <a:gd name="adj1" fmla="val 50000"/>
                <a:gd name="adj2" fmla="val 25000"/>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endParaRPr lang="en-US"/>
            </a:p>
          </p:txBody>
        </p:sp>
        <p:sp>
          <p:nvSpPr>
            <p:cNvPr id="40" name="Text Box 313"/>
            <p:cNvSpPr txBox="1">
              <a:spLocks noChangeArrowheads="1"/>
            </p:cNvSpPr>
            <p:nvPr/>
          </p:nvSpPr>
          <p:spPr bwMode="auto">
            <a:xfrm>
              <a:off x="1494" y="11322"/>
              <a:ext cx="900" cy="540"/>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sz="1400" dirty="0">
                  <a:effectLst/>
                  <a:latin typeface="Palatino Linotype"/>
                  <a:cs typeface="Palatino Linotype"/>
                </a:rPr>
                <a:t>İçsel Faktörler</a:t>
              </a:r>
            </a:p>
          </p:txBody>
        </p:sp>
      </p:grpSp>
    </p:spTree>
    <p:extLst>
      <p:ext uri="{BB962C8B-B14F-4D97-AF65-F5344CB8AC3E}">
        <p14:creationId xmlns:p14="http://schemas.microsoft.com/office/powerpoint/2010/main" val="1132425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err="1" smtClean="0">
                <a:solidFill>
                  <a:schemeClr val="tx2">
                    <a:lumMod val="60000"/>
                    <a:lumOff val="40000"/>
                  </a:schemeClr>
                </a:solidFill>
                <a:latin typeface="Palatino Linotype"/>
                <a:cs typeface="Palatino Linotype"/>
              </a:rPr>
              <a:t>Örgüt</a:t>
            </a:r>
            <a:r>
              <a:rPr lang="en-US" sz="2700" dirty="0" smtClean="0">
                <a:solidFill>
                  <a:schemeClr val="tx2">
                    <a:lumMod val="60000"/>
                    <a:lumOff val="40000"/>
                  </a:schemeClr>
                </a:solidFill>
                <a:latin typeface="Palatino Linotype"/>
                <a:cs typeface="Palatino Linotype"/>
              </a:rPr>
              <a:t> </a:t>
            </a:r>
            <a:r>
              <a:rPr lang="en-US" sz="2700" dirty="0" err="1" smtClean="0">
                <a:solidFill>
                  <a:schemeClr val="tx2">
                    <a:lumMod val="60000"/>
                    <a:lumOff val="40000"/>
                  </a:schemeClr>
                </a:solidFill>
                <a:latin typeface="Palatino Linotype"/>
                <a:cs typeface="Palatino Linotype"/>
              </a:rPr>
              <a:t>Yapıları</a:t>
            </a:r>
            <a:r>
              <a:rPr lang="en-US" sz="2700"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Makanik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Organik</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3458991100"/>
              </p:ext>
            </p:extLst>
          </p:nvPr>
        </p:nvGraphicFramePr>
        <p:xfrm>
          <a:off x="330200" y="1374775"/>
          <a:ext cx="8623300" cy="4713288"/>
        </p:xfrm>
        <a:graphic>
          <a:graphicData uri="http://schemas.openxmlformats.org/presentationml/2006/ole">
            <mc:AlternateContent xmlns:mc="http://schemas.openxmlformats.org/markup-compatibility/2006">
              <mc:Choice xmlns:v="urn:schemas-microsoft-com:vml" Requires="v">
                <p:oleObj spid="_x0000_s12309" name="Document" r:id="rId5" imgW="4648200" imgH="4216400" progId="Word.Document.12">
                  <p:embed/>
                </p:oleObj>
              </mc:Choice>
              <mc:Fallback>
                <p:oleObj name="Document" r:id="rId5" imgW="4648200" imgH="4216400" progId="Word.Document.12">
                  <p:embed/>
                  <p:pic>
                    <p:nvPicPr>
                      <p:cNvPr id="0" name=""/>
                      <p:cNvPicPr/>
                      <p:nvPr/>
                    </p:nvPicPr>
                    <p:blipFill>
                      <a:blip r:embed="rId6"/>
                      <a:stretch>
                        <a:fillRect/>
                      </a:stretch>
                    </p:blipFill>
                    <p:spPr>
                      <a:xfrm>
                        <a:off x="330200" y="1374775"/>
                        <a:ext cx="8623300" cy="4713288"/>
                      </a:xfrm>
                      <a:prstGeom prst="rect">
                        <a:avLst/>
                      </a:prstGeom>
                    </p:spPr>
                  </p:pic>
                </p:oleObj>
              </mc:Fallback>
            </mc:AlternateContent>
          </a:graphicData>
        </a:graphic>
      </p:graphicFrame>
    </p:spTree>
    <p:extLst>
      <p:ext uri="{BB962C8B-B14F-4D97-AF65-F5344CB8AC3E}">
        <p14:creationId xmlns:p14="http://schemas.microsoft.com/office/powerpoint/2010/main" val="4087622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err="1" smtClean="0">
                <a:solidFill>
                  <a:schemeClr val="tx2">
                    <a:lumMod val="60000"/>
                    <a:lumOff val="40000"/>
                  </a:schemeClr>
                </a:solidFill>
                <a:latin typeface="Palatino Linotype"/>
                <a:cs typeface="Palatino Linotype"/>
              </a:rPr>
              <a:t>Durumsallık</a:t>
            </a:r>
            <a:r>
              <a:rPr lang="en-US" sz="2700" dirty="0" smtClean="0">
                <a:solidFill>
                  <a:schemeClr val="tx2">
                    <a:lumMod val="60000"/>
                    <a:lumOff val="40000"/>
                  </a:schemeClr>
                </a:solidFill>
                <a:latin typeface="Palatino Linotype"/>
                <a:cs typeface="Palatino Linotype"/>
              </a:rPr>
              <a:t> </a:t>
            </a:r>
            <a:r>
              <a:rPr lang="en-US" sz="2700" dirty="0" err="1" smtClean="0">
                <a:solidFill>
                  <a:schemeClr val="tx2">
                    <a:lumMod val="60000"/>
                    <a:lumOff val="40000"/>
                  </a:schemeClr>
                </a:solidFill>
                <a:latin typeface="Palatino Linotype"/>
                <a:cs typeface="Palatino Linotype"/>
              </a:rPr>
              <a:t>Yaklaşımı</a:t>
            </a:r>
            <a:r>
              <a:rPr lang="en-US" sz="2700"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Teknoloji</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417638"/>
            <a:ext cx="4826001" cy="4708525"/>
          </a:xfrm>
        </p:spPr>
        <p:txBody>
          <a:bodyPr>
            <a:normAutofit fontScale="92500" lnSpcReduction="10000"/>
          </a:bodyPr>
          <a:lstStyle/>
          <a:p>
            <a:pPr marL="0" indent="0">
              <a:buNone/>
            </a:pPr>
            <a:r>
              <a:rPr lang="tr-TR" dirty="0">
                <a:latin typeface="Palatino Linotype"/>
                <a:cs typeface="Palatino Linotype"/>
              </a:rPr>
              <a:t>Örgütlerde gelişme ve yenileşmeyi sağlayan unsurlardan birisi olan teknoloji, örgütsel amaç ve hedeflere ulaşmada önemli bir rol oynamaktadır. Teknolojik gelişmelere uyum sağlama, hem örgütsel yapıda hem de bireylerin tutum ve davranışlarında değişikliklere neden olmaktadır</a:t>
            </a:r>
            <a:r>
              <a:rPr lang="tr-TR" dirty="0" smtClean="0">
                <a:latin typeface="Palatino Linotype"/>
                <a:cs typeface="Palatino Linotype"/>
              </a:rPr>
              <a:t>.</a:t>
            </a:r>
          </a:p>
          <a:p>
            <a:pPr marL="0" indent="0">
              <a:buNone/>
            </a:pPr>
            <a:endParaRPr lang="tr-TR" sz="1300" dirty="0">
              <a:latin typeface="Palatino Linotype"/>
              <a:cs typeface="Palatino Linotype"/>
            </a:endParaRPr>
          </a:p>
          <a:p>
            <a:pPr marL="0" indent="0">
              <a:buNone/>
            </a:pPr>
            <a:r>
              <a:rPr lang="tr-TR" dirty="0">
                <a:latin typeface="Palatino Linotype"/>
                <a:cs typeface="Palatino Linotype"/>
              </a:rPr>
              <a:t>Teknoloji, örgütlerde girdilerin çıktılara dönüşmesi için kullanılan araçların toplamıdır. Bu araçlar makine, teçhizat gibi fiziksel araçlar olabileceği gibi, çeşitli programlar, kavramlar ve modeller gibi fikri araçlar da olabilir. </a:t>
            </a:r>
            <a:r>
              <a:rPr lang="tr-TR" dirty="0" err="1">
                <a:latin typeface="Palatino Linotype"/>
                <a:cs typeface="Palatino Linotype"/>
              </a:rPr>
              <a:t>Durumsallık</a:t>
            </a:r>
            <a:r>
              <a:rPr lang="tr-TR" dirty="0">
                <a:latin typeface="Palatino Linotype"/>
                <a:cs typeface="Palatino Linotype"/>
              </a:rPr>
              <a:t> yaklaşımına göre teknoloji örgütlerde; kişileri, grupları, örgüt ilişkilerini ve yönetim tekniklerini etkilemektedir</a:t>
            </a:r>
            <a:r>
              <a:rPr lang="tr-TR" dirty="0" smtClean="0">
                <a:latin typeface="Palatino Linotype"/>
                <a:cs typeface="Palatino Linotype"/>
              </a:rPr>
              <a:t>.</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5257800" y="1524000"/>
            <a:ext cx="3657600" cy="44831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tr-TR" sz="1700" dirty="0">
                <a:latin typeface="Palatino Linotype"/>
                <a:cs typeface="Palatino Linotype"/>
              </a:rPr>
              <a:t>İşletmelerin kullandıkları teknolojinin örgüt yapısını nasıl etkilediği, belirli teknoloji türleri için ne tür örgüt yapı ve süreçlerinin daha uygun olacağı, uygulamalı ve teorik olarak çeşitli yazarlar tarafından araştırılmıştır. </a:t>
            </a:r>
            <a:endParaRPr lang="tr-TR" sz="1700" dirty="0" smtClean="0">
              <a:latin typeface="Palatino Linotype"/>
              <a:cs typeface="Palatino Linotype"/>
            </a:endParaRPr>
          </a:p>
          <a:p>
            <a:endParaRPr lang="tr-TR" sz="1700" dirty="0" smtClean="0">
              <a:latin typeface="Palatino Linotype"/>
              <a:cs typeface="Palatino Linotype"/>
            </a:endParaRPr>
          </a:p>
          <a:p>
            <a:pPr algn="ctr"/>
            <a:r>
              <a:rPr lang="tr-TR" sz="1700" u="sng" dirty="0" smtClean="0">
                <a:latin typeface="Palatino Linotype"/>
                <a:cs typeface="Palatino Linotype"/>
              </a:rPr>
              <a:t>Bu Araştırmalar</a:t>
            </a:r>
          </a:p>
          <a:p>
            <a:pPr algn="ctr"/>
            <a:endParaRPr lang="tr-TR" sz="1700" u="sng" dirty="0">
              <a:latin typeface="Palatino Linotype"/>
              <a:cs typeface="Palatino Linotype"/>
            </a:endParaRPr>
          </a:p>
          <a:p>
            <a:r>
              <a:rPr lang="tr-TR" sz="1700" dirty="0" err="1" smtClean="0">
                <a:latin typeface="Palatino Linotype"/>
                <a:cs typeface="Palatino Linotype"/>
              </a:rPr>
              <a:t>Woodward</a:t>
            </a:r>
            <a:r>
              <a:rPr lang="tr-TR" sz="1700" dirty="0" smtClean="0">
                <a:latin typeface="Palatino Linotype"/>
                <a:cs typeface="Palatino Linotype"/>
              </a:rPr>
              <a:t> Araştırması</a:t>
            </a:r>
          </a:p>
          <a:p>
            <a:r>
              <a:rPr lang="tr-TR" sz="1700" dirty="0" err="1" smtClean="0">
                <a:latin typeface="Palatino Linotype"/>
                <a:cs typeface="Palatino Linotype"/>
              </a:rPr>
              <a:t>Aston</a:t>
            </a:r>
            <a:r>
              <a:rPr lang="tr-TR" sz="1700" dirty="0" smtClean="0">
                <a:latin typeface="Palatino Linotype"/>
                <a:cs typeface="Palatino Linotype"/>
              </a:rPr>
              <a:t> Grubu Araştırması</a:t>
            </a:r>
          </a:p>
          <a:p>
            <a:r>
              <a:rPr lang="tr-TR" sz="1700" dirty="0" err="1" smtClean="0">
                <a:latin typeface="Palatino Linotype"/>
                <a:cs typeface="Palatino Linotype"/>
              </a:rPr>
              <a:t>Tavistock</a:t>
            </a:r>
            <a:r>
              <a:rPr lang="tr-TR" sz="1700" dirty="0" smtClean="0">
                <a:latin typeface="Palatino Linotype"/>
                <a:cs typeface="Palatino Linotype"/>
              </a:rPr>
              <a:t> Enstitüsü Çalışmaları</a:t>
            </a:r>
          </a:p>
          <a:p>
            <a:endParaRPr lang="en-US" sz="1600" dirty="0">
              <a:latin typeface="Palatino Linotype"/>
              <a:cs typeface="Palatino Linotype"/>
            </a:endParaRPr>
          </a:p>
        </p:txBody>
      </p:sp>
    </p:spTree>
    <p:extLst>
      <p:ext uri="{BB962C8B-B14F-4D97-AF65-F5344CB8AC3E}">
        <p14:creationId xmlns:p14="http://schemas.microsoft.com/office/powerpoint/2010/main" val="65572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err="1" smtClean="0">
                <a:solidFill>
                  <a:schemeClr val="tx2">
                    <a:lumMod val="60000"/>
                    <a:lumOff val="40000"/>
                  </a:schemeClr>
                </a:solidFill>
                <a:latin typeface="Palatino Linotype"/>
                <a:cs typeface="Palatino Linotype"/>
              </a:rPr>
              <a:t>Durumsallık</a:t>
            </a:r>
            <a:r>
              <a:rPr lang="en-US" sz="2700" dirty="0" smtClean="0">
                <a:solidFill>
                  <a:schemeClr val="tx2">
                    <a:lumMod val="60000"/>
                    <a:lumOff val="40000"/>
                  </a:schemeClr>
                </a:solidFill>
                <a:latin typeface="Palatino Linotype"/>
                <a:cs typeface="Palatino Linotype"/>
              </a:rPr>
              <a:t> </a:t>
            </a:r>
            <a:r>
              <a:rPr lang="en-US" sz="2700" dirty="0" err="1" smtClean="0">
                <a:solidFill>
                  <a:schemeClr val="tx2">
                    <a:lumMod val="60000"/>
                    <a:lumOff val="40000"/>
                  </a:schemeClr>
                </a:solidFill>
                <a:latin typeface="Palatino Linotype"/>
                <a:cs typeface="Palatino Linotype"/>
              </a:rPr>
              <a:t>Yaklaşımı</a:t>
            </a:r>
            <a:r>
              <a:rPr lang="en-US" sz="2700"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Çevre</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417638"/>
            <a:ext cx="4826001" cy="4708525"/>
          </a:xfrm>
        </p:spPr>
        <p:txBody>
          <a:bodyPr>
            <a:normAutofit/>
          </a:bodyPr>
          <a:lstStyle/>
          <a:p>
            <a:pPr marL="0" indent="0">
              <a:buNone/>
            </a:pPr>
            <a:r>
              <a:rPr lang="tr-TR" dirty="0">
                <a:latin typeface="Palatino Linotype"/>
                <a:cs typeface="Palatino Linotype"/>
              </a:rPr>
              <a:t>Yönetim biliminin </a:t>
            </a:r>
            <a:r>
              <a:rPr lang="tr-TR" dirty="0" err="1">
                <a:latin typeface="Palatino Linotype"/>
                <a:cs typeface="Palatino Linotype"/>
              </a:rPr>
              <a:t>durumsallık</a:t>
            </a:r>
            <a:r>
              <a:rPr lang="tr-TR" dirty="0">
                <a:latin typeface="Palatino Linotype"/>
                <a:cs typeface="Palatino Linotype"/>
              </a:rPr>
              <a:t> yaklaşımının üzerinde önemle durduğu diğer bir koşul, örgütlerin içinde faaliyette bulundukları çevre olmuştur. </a:t>
            </a:r>
            <a:endParaRPr lang="tr-TR" dirty="0" smtClean="0">
              <a:latin typeface="Palatino Linotype"/>
              <a:cs typeface="Palatino Linotype"/>
            </a:endParaRPr>
          </a:p>
          <a:p>
            <a:pPr marL="0" indent="0">
              <a:buNone/>
            </a:pPr>
            <a:r>
              <a:rPr lang="tr-TR" dirty="0" smtClean="0">
                <a:latin typeface="Palatino Linotype"/>
                <a:cs typeface="Palatino Linotype"/>
              </a:rPr>
              <a:t>Pek </a:t>
            </a:r>
            <a:r>
              <a:rPr lang="tr-TR" dirty="0">
                <a:latin typeface="Palatino Linotype"/>
                <a:cs typeface="Palatino Linotype"/>
              </a:rPr>
              <a:t>çok araştırmacı çevre koşullarının örgütleri nasıl etkilediği, çevre koşullarına bağlı olarak örgüt yapılarının, karar mekanizmalarının, liderlik tarzlarının vs. farklılıklar gösterip göstermediğini araştırmıştır. </a:t>
            </a:r>
            <a:endParaRPr lang="tr-TR" dirty="0" smtClean="0">
              <a:latin typeface="Palatino Linotype"/>
              <a:cs typeface="Palatino Linotype"/>
            </a:endParaRPr>
          </a:p>
          <a:p>
            <a:pPr marL="0" indent="0">
              <a:buNone/>
            </a:pPr>
            <a:r>
              <a:rPr lang="tr-TR" dirty="0" err="1" smtClean="0">
                <a:latin typeface="Palatino Linotype"/>
                <a:cs typeface="Palatino Linotype"/>
              </a:rPr>
              <a:t>Durumsallık</a:t>
            </a:r>
            <a:r>
              <a:rPr lang="tr-TR" dirty="0" smtClean="0">
                <a:latin typeface="Palatino Linotype"/>
                <a:cs typeface="Palatino Linotype"/>
              </a:rPr>
              <a:t> </a:t>
            </a:r>
            <a:r>
              <a:rPr lang="tr-TR" dirty="0">
                <a:latin typeface="Palatino Linotype"/>
                <a:cs typeface="Palatino Linotype"/>
              </a:rPr>
              <a:t>yaklaşımının ulaştığı genel sonuç, çevre koşullarının özelliklerine bağlı olarak örgüt yapıları ve örgütte kullanılan çeşitli süreçlerin farklılık </a:t>
            </a:r>
            <a:r>
              <a:rPr lang="tr-TR" dirty="0" smtClean="0">
                <a:latin typeface="Palatino Linotype"/>
                <a:cs typeface="Palatino Linotype"/>
              </a:rPr>
              <a:t>göstermesidir.</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5257800" y="1524000"/>
            <a:ext cx="3657600" cy="44831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tr-TR" sz="2000" dirty="0"/>
              <a:t>Çevre örgütün sınırları dışında kalan faktörlerin toplamıdır şeklinde tanımlanabilir. Bu faktörlerin özelliklerine göre örgütün yapısı ve kullanılan yönetim teknikleri de farklı olmaktadır. Bu açıdan </a:t>
            </a:r>
            <a:r>
              <a:rPr lang="tr-TR" sz="2000" dirty="0" err="1"/>
              <a:t>durumsallık</a:t>
            </a:r>
            <a:r>
              <a:rPr lang="tr-TR" sz="2000" dirty="0"/>
              <a:t> yaklaşımı, çevre koşullarının örgütün yapısı ve işleyişi üzerine etkilerini </a:t>
            </a:r>
            <a:r>
              <a:rPr lang="tr-TR" sz="2000" dirty="0" smtClean="0"/>
              <a:t>araştırmaktadır.</a:t>
            </a:r>
            <a:endParaRPr lang="en-US" sz="2000" dirty="0">
              <a:latin typeface="Palatino Linotype"/>
              <a:cs typeface="Palatino Linotype"/>
            </a:endParaRPr>
          </a:p>
        </p:txBody>
      </p:sp>
    </p:spTree>
    <p:extLst>
      <p:ext uri="{BB962C8B-B14F-4D97-AF65-F5344CB8AC3E}">
        <p14:creationId xmlns:p14="http://schemas.microsoft.com/office/powerpoint/2010/main" val="3507622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507391" y="1837236"/>
            <a:ext cx="8517838" cy="2246769"/>
          </a:xfrm>
          <a:prstGeom prst="rect">
            <a:avLst/>
          </a:prstGeom>
        </p:spPr>
        <p:txBody>
          <a:bodyPr wrap="square">
            <a:spAutoFit/>
          </a:bodyPr>
          <a:lstStyle/>
          <a:p>
            <a:pPr marL="342900" indent="-342900" algn="just">
              <a:buFont typeface="Wingdings" panose="05000000000000000000" pitchFamily="2" charset="2"/>
              <a:buChar char="Ø"/>
            </a:pPr>
            <a:r>
              <a:rPr lang="tr-TR" sz="2000" dirty="0"/>
              <a:t>Can, Halil; Ö.A. Azizoğlu, E.M. Aydın; Organizasyon ve Yönetim, Siyasal Kitabevi, 8. Baskı, 2011 </a:t>
            </a:r>
            <a:r>
              <a:rPr lang="tr-TR" sz="2000" dirty="0" err="1"/>
              <a:t>Ankara</a:t>
            </a:r>
            <a:r>
              <a:rPr lang="tr-TR" sz="2000" dirty="0" err="1" smtClean="0">
                <a:latin typeface="Arial" panose="020B0604020202020204" pitchFamily="34" charset="0"/>
                <a:cs typeface="Arial" panose="020B0604020202020204" pitchFamily="34" charset="0"/>
              </a:rPr>
              <a:t>Eşya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Hukuku, Jale G. </a:t>
            </a:r>
            <a:r>
              <a:rPr lang="tr-TR" sz="2000" dirty="0" err="1">
                <a:latin typeface="Arial" panose="020B0604020202020204" pitchFamily="34" charset="0"/>
                <a:cs typeface="Arial" panose="020B0604020202020204" pitchFamily="34" charset="0"/>
              </a:rPr>
              <a:t>Akipek</a:t>
            </a:r>
            <a:r>
              <a:rPr lang="tr-TR" sz="2000" dirty="0">
                <a:latin typeface="Arial" panose="020B0604020202020204" pitchFamily="34" charset="0"/>
                <a:cs typeface="Arial" panose="020B0604020202020204" pitchFamily="34" charset="0"/>
              </a:rPr>
              <a:t>, Turgut Akıntürk, Beta Yayınları, İstanbul, </a:t>
            </a:r>
            <a:r>
              <a:rPr lang="tr-TR" sz="2000" dirty="0" smtClean="0">
                <a:latin typeface="Arial" panose="020B0604020202020204" pitchFamily="34" charset="0"/>
                <a:cs typeface="Arial" panose="020B0604020202020204" pitchFamily="34" charset="0"/>
              </a:rPr>
              <a:t>2009.</a:t>
            </a:r>
          </a:p>
          <a:p>
            <a:pPr marL="342900" indent="-342900" algn="just">
              <a:buFont typeface="Wingdings" panose="05000000000000000000" pitchFamily="2" charset="2"/>
              <a:buChar char="Ø"/>
            </a:pPr>
            <a:r>
              <a:rPr lang="tr-TR" sz="2000" dirty="0"/>
              <a:t>Koçel, Tamer; İşletme Yöneticiliği, Beta Basım Yayım Dağıtım A.Ş., 12.baskı, İstanbul, </a:t>
            </a:r>
            <a:r>
              <a:rPr lang="tr-TR" sz="2000" dirty="0" smtClean="0"/>
              <a:t>2010</a:t>
            </a:r>
          </a:p>
          <a:p>
            <a:pPr marL="342900" indent="-342900" algn="just">
              <a:buFont typeface="Wingdings" panose="05000000000000000000" pitchFamily="2" charset="2"/>
              <a:buChar char="Ø"/>
            </a:pPr>
            <a:r>
              <a:rPr lang="tr-TR" sz="2000" spc="-50" dirty="0" smtClean="0">
                <a:latin typeface="Arial" panose="020B0604020202020204" pitchFamily="34" charset="0"/>
                <a:ea typeface="Trebuchet MS" panose="020B0603020202020204" pitchFamily="34" charset="0"/>
                <a:cs typeface="Arial" panose="020B0604020202020204" pitchFamily="34" charset="0"/>
              </a:rPr>
              <a:t>Topaloğlu, Melih; Koç, Hakan; Yönetim ve Organizasyon, Seçkin Akademi  ve Mesleki Yayınları, Ankara, 2017.</a:t>
            </a: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979219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b="1" dirty="0" err="1" smtClean="0">
                <a:latin typeface="Palatino Linotype"/>
                <a:cs typeface="Palatino Linotype"/>
              </a:rPr>
              <a:t>Sistem</a:t>
            </a:r>
            <a:r>
              <a:rPr lang="en-US" b="1" dirty="0" smtClean="0">
                <a:latin typeface="Palatino Linotype"/>
                <a:cs typeface="Palatino Linotype"/>
              </a:rPr>
              <a:t> </a:t>
            </a:r>
            <a:r>
              <a:rPr lang="en-US" b="1" dirty="0" err="1" smtClean="0">
                <a:latin typeface="Palatino Linotype"/>
                <a:cs typeface="Palatino Linotype"/>
              </a:rPr>
              <a:t>Yaklaşımı</a:t>
            </a:r>
            <a:endParaRPr lang="en-US" b="1" dirty="0" smtClean="0">
              <a:latin typeface="Palatino Linotype"/>
              <a:cs typeface="Palatino Linotype"/>
            </a:endParaRPr>
          </a:p>
          <a:p>
            <a:r>
              <a:rPr lang="en-US" dirty="0" err="1" smtClean="0">
                <a:latin typeface="Palatino Linotype"/>
                <a:cs typeface="Palatino Linotype"/>
              </a:rPr>
              <a:t>Sistem</a:t>
            </a:r>
            <a:r>
              <a:rPr lang="en-US" dirty="0" smtClean="0">
                <a:latin typeface="Palatino Linotype"/>
                <a:cs typeface="Palatino Linotype"/>
              </a:rPr>
              <a:t> </a:t>
            </a:r>
            <a:r>
              <a:rPr lang="en-US" dirty="0" err="1" smtClean="0">
                <a:latin typeface="Palatino Linotype"/>
                <a:cs typeface="Palatino Linotype"/>
              </a:rPr>
              <a:t>Yaklaşımı</a:t>
            </a:r>
            <a:r>
              <a:rPr lang="en-US" dirty="0" smtClean="0">
                <a:latin typeface="Palatino Linotype"/>
                <a:cs typeface="Palatino Linotype"/>
              </a:rPr>
              <a:t> </a:t>
            </a:r>
            <a:r>
              <a:rPr lang="en-US" dirty="0" err="1" smtClean="0">
                <a:latin typeface="Palatino Linotype"/>
                <a:cs typeface="Palatino Linotype"/>
              </a:rPr>
              <a:t>ile</a:t>
            </a:r>
            <a:r>
              <a:rPr lang="en-US" dirty="0" smtClean="0">
                <a:latin typeface="Palatino Linotype"/>
                <a:cs typeface="Palatino Linotype"/>
              </a:rPr>
              <a:t> </a:t>
            </a:r>
            <a:r>
              <a:rPr lang="en-US" dirty="0" err="1" smtClean="0">
                <a:latin typeface="Palatino Linotype"/>
                <a:cs typeface="Palatino Linotype"/>
              </a:rPr>
              <a:t>İlgili</a:t>
            </a:r>
            <a:r>
              <a:rPr lang="en-US" dirty="0" smtClean="0">
                <a:latin typeface="Palatino Linotype"/>
                <a:cs typeface="Palatino Linotype"/>
              </a:rPr>
              <a:t> </a:t>
            </a:r>
            <a:r>
              <a:rPr lang="en-US" dirty="0" err="1" smtClean="0">
                <a:latin typeface="Palatino Linotype"/>
                <a:cs typeface="Palatino Linotype"/>
              </a:rPr>
              <a:t>Temel</a:t>
            </a:r>
            <a:r>
              <a:rPr lang="en-US" dirty="0" smtClean="0">
                <a:latin typeface="Palatino Linotype"/>
                <a:cs typeface="Palatino Linotype"/>
              </a:rPr>
              <a:t> </a:t>
            </a:r>
            <a:r>
              <a:rPr lang="en-US" dirty="0" err="1">
                <a:latin typeface="Palatino Linotype"/>
                <a:cs typeface="Palatino Linotype"/>
              </a:rPr>
              <a:t>K</a:t>
            </a:r>
            <a:r>
              <a:rPr lang="en-US" dirty="0" err="1" smtClean="0">
                <a:latin typeface="Palatino Linotype"/>
                <a:cs typeface="Palatino Linotype"/>
              </a:rPr>
              <a:t>avramlar</a:t>
            </a:r>
            <a:endParaRPr lang="en-US" dirty="0" smtClean="0">
              <a:latin typeface="Palatino Linotype"/>
              <a:cs typeface="Palatino Linotype"/>
            </a:endParaRPr>
          </a:p>
          <a:p>
            <a:r>
              <a:rPr lang="en-US" dirty="0" err="1" smtClean="0">
                <a:latin typeface="Palatino Linotype"/>
                <a:cs typeface="Palatino Linotype"/>
              </a:rPr>
              <a:t>Sistem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Alt </a:t>
            </a:r>
            <a:r>
              <a:rPr lang="en-US" dirty="0" err="1" smtClean="0">
                <a:latin typeface="Palatino Linotype"/>
                <a:cs typeface="Palatino Linotype"/>
              </a:rPr>
              <a:t>Sistemler</a:t>
            </a:r>
            <a:endParaRPr lang="en-US" dirty="0" smtClean="0">
              <a:latin typeface="Palatino Linotype"/>
              <a:cs typeface="Palatino Linotype"/>
            </a:endParaRPr>
          </a:p>
          <a:p>
            <a:r>
              <a:rPr lang="en-US" dirty="0" err="1" smtClean="0">
                <a:latin typeface="Palatino Linotype"/>
                <a:cs typeface="Palatino Linotype"/>
              </a:rPr>
              <a:t>Açık</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Kapalı</a:t>
            </a:r>
            <a:r>
              <a:rPr lang="en-US" dirty="0" smtClean="0">
                <a:latin typeface="Palatino Linotype"/>
                <a:cs typeface="Palatino Linotype"/>
              </a:rPr>
              <a:t> </a:t>
            </a:r>
            <a:r>
              <a:rPr lang="en-US" dirty="0" err="1" smtClean="0">
                <a:latin typeface="Palatino Linotype"/>
                <a:cs typeface="Palatino Linotype"/>
              </a:rPr>
              <a:t>Sistemler</a:t>
            </a:r>
            <a:endParaRPr lang="en-US" dirty="0" smtClean="0">
              <a:latin typeface="Palatino Linotype"/>
              <a:cs typeface="Palatino Linotype"/>
            </a:endParaRPr>
          </a:p>
          <a:p>
            <a:r>
              <a:rPr lang="en-US" dirty="0" err="1" smtClean="0">
                <a:latin typeface="Palatino Linotype"/>
                <a:cs typeface="Palatino Linotype"/>
              </a:rPr>
              <a:t>İç</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Dış</a:t>
            </a:r>
            <a:r>
              <a:rPr lang="en-US" dirty="0" smtClean="0">
                <a:latin typeface="Palatino Linotype"/>
                <a:cs typeface="Palatino Linotype"/>
              </a:rPr>
              <a:t> </a:t>
            </a:r>
            <a:r>
              <a:rPr lang="en-US" dirty="0" err="1" smtClean="0">
                <a:latin typeface="Palatino Linotype"/>
                <a:cs typeface="Palatino Linotype"/>
              </a:rPr>
              <a:t>Çevre</a:t>
            </a:r>
            <a:endParaRPr lang="en-US" dirty="0" smtClean="0">
              <a:latin typeface="Palatino Linotype"/>
              <a:cs typeface="Palatino Linotype"/>
            </a:endParaRPr>
          </a:p>
          <a:p>
            <a:r>
              <a:rPr lang="en-US" dirty="0" err="1" smtClean="0">
                <a:latin typeface="Palatino Linotype"/>
                <a:cs typeface="Palatino Linotype"/>
              </a:rPr>
              <a:t>Sistem</a:t>
            </a:r>
            <a:r>
              <a:rPr lang="en-US" dirty="0" smtClean="0">
                <a:latin typeface="Palatino Linotype"/>
                <a:cs typeface="Palatino Linotype"/>
              </a:rPr>
              <a:t> </a:t>
            </a:r>
            <a:r>
              <a:rPr lang="en-US" dirty="0" err="1" smtClean="0">
                <a:latin typeface="Palatino Linotype"/>
                <a:cs typeface="Palatino Linotype"/>
              </a:rPr>
              <a:t>Yaklaşımının</a:t>
            </a:r>
            <a:r>
              <a:rPr lang="en-US" dirty="0" smtClean="0">
                <a:latin typeface="Palatino Linotype"/>
                <a:cs typeface="Palatino Linotype"/>
              </a:rPr>
              <a:t> </a:t>
            </a:r>
            <a:r>
              <a:rPr lang="en-US" dirty="0" err="1" smtClean="0">
                <a:latin typeface="Palatino Linotype"/>
                <a:cs typeface="Palatino Linotype"/>
              </a:rPr>
              <a:t>Genel</a:t>
            </a:r>
            <a:r>
              <a:rPr lang="en-US" dirty="0" smtClean="0">
                <a:latin typeface="Palatino Linotype"/>
                <a:cs typeface="Palatino Linotype"/>
              </a:rPr>
              <a:t> </a:t>
            </a:r>
            <a:r>
              <a:rPr lang="en-US" dirty="0" err="1" smtClean="0">
                <a:latin typeface="Palatino Linotype"/>
                <a:cs typeface="Palatino Linotype"/>
              </a:rPr>
              <a:t>Özlellikleri</a:t>
            </a:r>
            <a:endParaRPr lang="en-US" dirty="0" smtClean="0">
              <a:latin typeface="Palatino Linotype"/>
              <a:cs typeface="Palatino Linotype"/>
            </a:endParaRPr>
          </a:p>
          <a:p>
            <a:r>
              <a:rPr lang="en-US" b="1" dirty="0" err="1" smtClean="0">
                <a:latin typeface="Palatino Linotype"/>
                <a:cs typeface="Palatino Linotype"/>
              </a:rPr>
              <a:t>Durumsallık</a:t>
            </a:r>
            <a:r>
              <a:rPr lang="en-US" b="1" dirty="0" smtClean="0">
                <a:latin typeface="Palatino Linotype"/>
                <a:cs typeface="Palatino Linotype"/>
              </a:rPr>
              <a:t> </a:t>
            </a:r>
            <a:r>
              <a:rPr lang="en-US" b="1" dirty="0" err="1" smtClean="0">
                <a:latin typeface="Palatino Linotype"/>
                <a:cs typeface="Palatino Linotype"/>
              </a:rPr>
              <a:t>Yaklaşımı</a:t>
            </a:r>
            <a:endParaRPr lang="en-US" b="1" dirty="0" smtClean="0">
              <a:latin typeface="Palatino Linotype"/>
              <a:cs typeface="Palatino Linotype"/>
            </a:endParaRPr>
          </a:p>
          <a:p>
            <a:r>
              <a:rPr lang="en-US" dirty="0" err="1" smtClean="0">
                <a:latin typeface="Palatino Linotype"/>
                <a:cs typeface="Palatino Linotype"/>
              </a:rPr>
              <a:t>Örgüt</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Yapı</a:t>
            </a:r>
            <a:endParaRPr lang="en-US" dirty="0" smtClean="0">
              <a:latin typeface="Palatino Linotype"/>
              <a:cs typeface="Palatino Linotype"/>
            </a:endParaRPr>
          </a:p>
          <a:p>
            <a:r>
              <a:rPr lang="en-US" dirty="0" err="1" smtClean="0">
                <a:latin typeface="Palatino Linotype"/>
                <a:cs typeface="Palatino Linotype"/>
              </a:rPr>
              <a:t>Örgüt</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Teknoloji</a:t>
            </a:r>
            <a:endParaRPr lang="en-US" dirty="0" smtClean="0">
              <a:latin typeface="Palatino Linotype"/>
              <a:cs typeface="Palatino Linotype"/>
            </a:endParaRPr>
          </a:p>
          <a:p>
            <a:r>
              <a:rPr lang="en-US" dirty="0" err="1" smtClean="0">
                <a:latin typeface="Palatino Linotype"/>
                <a:cs typeface="Palatino Linotype"/>
              </a:rPr>
              <a:t>Örgüt</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Çevre</a:t>
            </a:r>
            <a:endParaRPr lang="en-US" dirty="0" smtClean="0">
              <a:latin typeface="Palatino Linotype"/>
              <a:cs typeface="Palatino Linotype"/>
            </a:endParaRPr>
          </a:p>
          <a:p>
            <a:endParaRPr lang="en-US" dirty="0" smtClean="0">
              <a:latin typeface="Palatino Linotype"/>
              <a:cs typeface="Palatino Linotype"/>
            </a:endParaRPr>
          </a:p>
          <a:p>
            <a:endParaRPr lang="en-US"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2947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Sistem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Yaklaşımı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600200"/>
            <a:ext cx="4594579" cy="4525963"/>
          </a:xfrm>
        </p:spPr>
        <p:txBody>
          <a:bodyPr>
            <a:normAutofit/>
          </a:bodyPr>
          <a:lstStyle/>
          <a:p>
            <a:pPr marL="0" indent="0" algn="just">
              <a:buNone/>
            </a:pPr>
            <a:r>
              <a:rPr lang="tr-TR" dirty="0">
                <a:latin typeface="Palatino Linotype"/>
                <a:cs typeface="Palatino Linotype"/>
              </a:rPr>
              <a:t>Modern yönetim teorilerine özgü bir yaklaşım olan sistem yaklaşımı “</a:t>
            </a:r>
            <a:r>
              <a:rPr lang="tr-TR" dirty="0" err="1">
                <a:latin typeface="Palatino Linotype"/>
                <a:cs typeface="Palatino Linotype"/>
              </a:rPr>
              <a:t>System</a:t>
            </a:r>
            <a:r>
              <a:rPr lang="tr-TR" dirty="0">
                <a:latin typeface="Palatino Linotype"/>
                <a:cs typeface="Palatino Linotype"/>
              </a:rPr>
              <a:t> </a:t>
            </a:r>
            <a:r>
              <a:rPr lang="tr-TR" dirty="0" err="1">
                <a:latin typeface="Palatino Linotype"/>
                <a:cs typeface="Palatino Linotype"/>
              </a:rPr>
              <a:t>Approach</a:t>
            </a:r>
            <a:r>
              <a:rPr lang="tr-TR" dirty="0">
                <a:latin typeface="Palatino Linotype"/>
                <a:cs typeface="Palatino Linotype"/>
              </a:rPr>
              <a:t>”; Ludwig </a:t>
            </a:r>
            <a:r>
              <a:rPr lang="tr-TR" dirty="0" err="1">
                <a:latin typeface="Palatino Linotype"/>
                <a:cs typeface="Palatino Linotype"/>
              </a:rPr>
              <a:t>von</a:t>
            </a:r>
            <a:r>
              <a:rPr lang="tr-TR" dirty="0">
                <a:latin typeface="Palatino Linotype"/>
                <a:cs typeface="Palatino Linotype"/>
              </a:rPr>
              <a:t> </a:t>
            </a:r>
            <a:r>
              <a:rPr lang="tr-TR" dirty="0" err="1">
                <a:latin typeface="Palatino Linotype"/>
                <a:cs typeface="Palatino Linotype"/>
              </a:rPr>
              <a:t>Bertalanffy</a:t>
            </a:r>
            <a:r>
              <a:rPr lang="tr-TR" dirty="0">
                <a:latin typeface="Palatino Linotype"/>
                <a:cs typeface="Palatino Linotype"/>
              </a:rPr>
              <a:t> tarafından 1920’lerde gündeme getirilen genel sistem teorisine dayanmaktadır. </a:t>
            </a:r>
            <a:r>
              <a:rPr lang="tr-TR" dirty="0" err="1">
                <a:latin typeface="Palatino Linotype"/>
                <a:cs typeface="Palatino Linotype"/>
              </a:rPr>
              <a:t>Bertalanffy’e</a:t>
            </a:r>
            <a:r>
              <a:rPr lang="tr-TR" dirty="0">
                <a:latin typeface="Palatino Linotype"/>
                <a:cs typeface="Palatino Linotype"/>
              </a:rPr>
              <a:t> göre; her olayı belirli bir çevre içinde başka olaylarla ilişkili olarak incelemenin olayları anlama, tahmin ve kontrol etme açısından daha etkin olduğunu ileri sürmüştür. Genel sistem teorisi, tüm sistemlere uygulanabilen genel ilke ve prensipleri içeren disiplinler arası bir çalışma </a:t>
            </a:r>
            <a:r>
              <a:rPr lang="tr-TR" dirty="0" smtClean="0">
                <a:latin typeface="Palatino Linotype"/>
                <a:cs typeface="Palatino Linotype"/>
              </a:rPr>
              <a:t>alanıdır.</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24 17.13.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810" y="1625600"/>
            <a:ext cx="4017090" cy="3975100"/>
          </a:xfrm>
          <a:prstGeom prst="rect">
            <a:avLst/>
          </a:prstGeom>
        </p:spPr>
      </p:pic>
    </p:spTree>
    <p:extLst>
      <p:ext uri="{BB962C8B-B14F-4D97-AF65-F5344CB8AC3E}">
        <p14:creationId xmlns:p14="http://schemas.microsoft.com/office/powerpoint/2010/main" val="586930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Sistem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Nedir</a:t>
            </a:r>
            <a:r>
              <a:rPr lang="en-US" sz="2700" b="1" dirty="0">
                <a:solidFill>
                  <a:schemeClr val="tx2">
                    <a:lumMod val="60000"/>
                    <a:lumOff val="40000"/>
                  </a:schemeClr>
                </a:solidFill>
                <a:latin typeface="Palatino Linotype"/>
                <a:cs typeface="Palatino Linotype"/>
              </a:rPr>
              <a:t>?</a:t>
            </a:r>
          </a:p>
        </p:txBody>
      </p:sp>
      <p:sp>
        <p:nvSpPr>
          <p:cNvPr id="3" name="Content Placeholder 2"/>
          <p:cNvSpPr>
            <a:spLocks noGrp="1"/>
          </p:cNvSpPr>
          <p:nvPr>
            <p:ph idx="1"/>
          </p:nvPr>
        </p:nvSpPr>
        <p:spPr>
          <a:xfrm>
            <a:off x="457199" y="1417638"/>
            <a:ext cx="5410201" cy="4708525"/>
          </a:xfrm>
        </p:spPr>
        <p:txBody>
          <a:bodyPr>
            <a:normAutofit fontScale="92500" lnSpcReduction="10000"/>
          </a:bodyPr>
          <a:lstStyle/>
          <a:p>
            <a:pPr marL="0" indent="0" algn="just">
              <a:buNone/>
            </a:pPr>
            <a:r>
              <a:rPr lang="tr-TR" dirty="0">
                <a:latin typeface="Palatino Linotype"/>
                <a:cs typeface="Palatino Linotype"/>
              </a:rPr>
              <a:t>Sistem, “farklı fonksiyonları olan iki ya da daha fazla parçanın ortak bir amacı gerçekleştirmek için bir araya gelerek hareket etmeleri” şeklinde tanımlanabilir. </a:t>
            </a:r>
            <a:endParaRPr lang="tr-TR" dirty="0" smtClean="0">
              <a:latin typeface="Palatino Linotype"/>
              <a:cs typeface="Palatino Linotype"/>
            </a:endParaRPr>
          </a:p>
          <a:p>
            <a:pPr marL="0" indent="0" algn="just">
              <a:buNone/>
            </a:pPr>
            <a:endParaRPr lang="tr-TR" dirty="0" smtClean="0">
              <a:latin typeface="Palatino Linotype"/>
              <a:cs typeface="Palatino Linotype"/>
            </a:endParaRPr>
          </a:p>
          <a:p>
            <a:pPr marL="0" indent="0" algn="just">
              <a:buNone/>
            </a:pPr>
            <a:r>
              <a:rPr lang="tr-TR" dirty="0" smtClean="0">
                <a:latin typeface="Palatino Linotype"/>
                <a:cs typeface="Palatino Linotype"/>
              </a:rPr>
              <a:t>Sistem </a:t>
            </a:r>
            <a:r>
              <a:rPr lang="tr-TR" dirty="0">
                <a:latin typeface="Palatino Linotype"/>
                <a:cs typeface="Palatino Linotype"/>
              </a:rPr>
              <a:t>kavramı dünyadaki tüm yapılar için geçerlidir. Örneğin, bir işletme sisteminde, </a:t>
            </a:r>
            <a:r>
              <a:rPr lang="tr-TR" b="1" dirty="0">
                <a:solidFill>
                  <a:srgbClr val="558ED5"/>
                </a:solidFill>
                <a:latin typeface="Palatino Linotype"/>
                <a:cs typeface="Palatino Linotype"/>
              </a:rPr>
              <a:t>farklı fonksiyonları olan parçalar</a:t>
            </a:r>
            <a:r>
              <a:rPr lang="tr-TR" dirty="0">
                <a:solidFill>
                  <a:srgbClr val="558ED5"/>
                </a:solidFill>
                <a:latin typeface="Palatino Linotype"/>
                <a:cs typeface="Palatino Linotype"/>
              </a:rPr>
              <a:t> </a:t>
            </a:r>
            <a:r>
              <a:rPr lang="tr-TR" dirty="0">
                <a:latin typeface="Palatino Linotype"/>
                <a:cs typeface="Palatino Linotype"/>
              </a:rPr>
              <a:t>(muhasebe, finans, yönetim, pazarlama, halkla ilişkiler, üretim gibi departmanlardan oluşur) </a:t>
            </a:r>
            <a:r>
              <a:rPr lang="tr-TR" b="1" dirty="0">
                <a:solidFill>
                  <a:srgbClr val="558ED5"/>
                </a:solidFill>
                <a:latin typeface="Palatino Linotype"/>
                <a:cs typeface="Palatino Linotype"/>
              </a:rPr>
              <a:t>ortak bir amacı</a:t>
            </a:r>
            <a:r>
              <a:rPr lang="tr-TR" dirty="0">
                <a:solidFill>
                  <a:srgbClr val="558ED5"/>
                </a:solidFill>
                <a:latin typeface="Palatino Linotype"/>
                <a:cs typeface="Palatino Linotype"/>
              </a:rPr>
              <a:t> </a:t>
            </a:r>
            <a:r>
              <a:rPr lang="tr-TR" dirty="0">
                <a:latin typeface="Palatino Linotype"/>
                <a:cs typeface="Palatino Linotype"/>
              </a:rPr>
              <a:t>(ticari işletmeler için öncelikli amaç kar edebilmektir) gerçekleştirmek için </a:t>
            </a:r>
            <a:r>
              <a:rPr lang="tr-TR" b="1" dirty="0">
                <a:solidFill>
                  <a:srgbClr val="558ED5"/>
                </a:solidFill>
                <a:latin typeface="Palatino Linotype"/>
                <a:cs typeface="Palatino Linotype"/>
              </a:rPr>
              <a:t>birlikte hareket ederek</a:t>
            </a:r>
            <a:r>
              <a:rPr lang="tr-TR" dirty="0">
                <a:solidFill>
                  <a:srgbClr val="558ED5"/>
                </a:solidFill>
                <a:latin typeface="Palatino Linotype"/>
                <a:cs typeface="Palatino Linotype"/>
              </a:rPr>
              <a:t> </a:t>
            </a:r>
            <a:r>
              <a:rPr lang="tr-TR" dirty="0">
                <a:latin typeface="Palatino Linotype"/>
                <a:cs typeface="Palatino Linotype"/>
              </a:rPr>
              <a:t>(koordineli bir şekilde) sistemi oluşturur. </a:t>
            </a:r>
            <a:endParaRPr lang="tr-TR" dirty="0" smtClean="0">
              <a:latin typeface="Palatino Linotype"/>
              <a:cs typeface="Palatino Linotype"/>
            </a:endParaRPr>
          </a:p>
          <a:p>
            <a:pPr marL="0" indent="0" algn="just">
              <a:buNone/>
            </a:pPr>
            <a:endParaRPr lang="tr-TR" dirty="0">
              <a:latin typeface="Palatino Linotype"/>
              <a:cs typeface="Palatino Linotype"/>
            </a:endParaRPr>
          </a:p>
          <a:p>
            <a:pPr marL="0" indent="0" algn="just">
              <a:buNone/>
            </a:pPr>
            <a:r>
              <a:rPr lang="tr-TR" dirty="0" smtClean="0">
                <a:latin typeface="Palatino Linotype"/>
                <a:cs typeface="Palatino Linotype"/>
              </a:rPr>
              <a:t>Diğer </a:t>
            </a:r>
            <a:r>
              <a:rPr lang="tr-TR" dirty="0">
                <a:latin typeface="Palatino Linotype"/>
                <a:cs typeface="Palatino Linotype"/>
              </a:rPr>
              <a:t>yandan, sistemin alt sistemleri olabileceği gibi, işleyişini etkileyen dış çevre ile olan ilişkileri de sistemin bütününü oluşturur.</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8-24 17.17.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191" y="1417638"/>
            <a:ext cx="3045809" cy="4614862"/>
          </a:xfrm>
          <a:prstGeom prst="rect">
            <a:avLst/>
          </a:prstGeom>
        </p:spPr>
      </p:pic>
    </p:spTree>
    <p:extLst>
      <p:ext uri="{BB962C8B-B14F-4D97-AF65-F5344CB8AC3E}">
        <p14:creationId xmlns:p14="http://schemas.microsoft.com/office/powerpoint/2010/main" val="2462269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Sistem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Unsurları</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9" name="Group 8"/>
          <p:cNvGrpSpPr>
            <a:grpSpLocks/>
          </p:cNvGrpSpPr>
          <p:nvPr/>
        </p:nvGrpSpPr>
        <p:grpSpPr bwMode="auto">
          <a:xfrm>
            <a:off x="774700" y="1473200"/>
            <a:ext cx="7810500" cy="4565165"/>
            <a:chOff x="3402" y="4122"/>
            <a:chExt cx="7380" cy="3240"/>
          </a:xfrm>
        </p:grpSpPr>
        <p:sp>
          <p:nvSpPr>
            <p:cNvPr id="10" name="Rectangle 9"/>
            <p:cNvSpPr>
              <a:spLocks noChangeArrowheads="1"/>
            </p:cNvSpPr>
            <p:nvPr/>
          </p:nvSpPr>
          <p:spPr bwMode="auto">
            <a:xfrm>
              <a:off x="3402" y="4122"/>
              <a:ext cx="7380" cy="3240"/>
            </a:xfrm>
            <a:prstGeom prst="rect">
              <a:avLst/>
            </a:prstGeom>
            <a:solidFill>
              <a:srgbClr val="FFFFFF"/>
            </a:solidFill>
            <a:ln w="9525">
              <a:solidFill>
                <a:srgbClr val="4F81BD"/>
              </a:solidFill>
              <a:miter lim="800000"/>
              <a:headEnd/>
              <a:tailEnd/>
            </a:ln>
          </p:spPr>
          <p:txBody>
            <a:bodyPr rot="0" vert="horz" wrap="square" lIns="91440" tIns="45720" rIns="91440" bIns="45720" anchor="t" anchorCtr="0" upright="1">
              <a:noAutofit/>
            </a:bodyPr>
            <a:lstStyle/>
            <a:p>
              <a:endParaRPr lang="en-US">
                <a:solidFill>
                  <a:srgbClr val="558ED5"/>
                </a:solidFill>
              </a:endParaRPr>
            </a:p>
          </p:txBody>
        </p:sp>
        <p:sp>
          <p:nvSpPr>
            <p:cNvPr id="11" name="Text Box 218"/>
            <p:cNvSpPr txBox="1">
              <a:spLocks noChangeArrowheads="1"/>
            </p:cNvSpPr>
            <p:nvPr/>
          </p:nvSpPr>
          <p:spPr bwMode="auto">
            <a:xfrm>
              <a:off x="3582" y="4176"/>
              <a:ext cx="1440" cy="306"/>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a:effectLst/>
                </a:rPr>
                <a:t>Dış Çevre</a:t>
              </a:r>
            </a:p>
          </p:txBody>
        </p:sp>
        <p:sp>
          <p:nvSpPr>
            <p:cNvPr id="12" name="Rectangle 11"/>
            <p:cNvSpPr>
              <a:spLocks noChangeArrowheads="1"/>
            </p:cNvSpPr>
            <p:nvPr/>
          </p:nvSpPr>
          <p:spPr bwMode="auto">
            <a:xfrm>
              <a:off x="5262" y="4662"/>
              <a:ext cx="3780" cy="1800"/>
            </a:xfrm>
            <a:prstGeom prst="rect">
              <a:avLst/>
            </a:prstGeom>
            <a:solidFill>
              <a:srgbClr val="FFFFFF"/>
            </a:solidFill>
            <a:ln w="19050">
              <a:solidFill>
                <a:srgbClr val="4F81BD"/>
              </a:solidFill>
              <a:prstDash val="lgDash"/>
              <a:miter lim="800000"/>
              <a:headEnd/>
              <a:tailEnd/>
            </a:ln>
          </p:spPr>
          <p:txBody>
            <a:bodyPr rot="0" vert="horz" wrap="square" lIns="91440" tIns="45720" rIns="91440" bIns="45720" anchor="t" anchorCtr="0" upright="1">
              <a:noAutofit/>
            </a:bodyPr>
            <a:lstStyle/>
            <a:p>
              <a:endParaRPr lang="en-US"/>
            </a:p>
          </p:txBody>
        </p:sp>
        <p:sp>
          <p:nvSpPr>
            <p:cNvPr id="13" name="Text Box 220"/>
            <p:cNvSpPr txBox="1">
              <a:spLocks noChangeArrowheads="1"/>
            </p:cNvSpPr>
            <p:nvPr/>
          </p:nvSpPr>
          <p:spPr bwMode="auto">
            <a:xfrm>
              <a:off x="6462" y="5202"/>
              <a:ext cx="1440" cy="595"/>
            </a:xfrm>
            <a:prstGeom prst="rect">
              <a:avLst/>
            </a:prstGeom>
            <a:solidFill>
              <a:srgbClr val="FFFFFF"/>
            </a:solidFill>
            <a:ln w="19050">
              <a:solidFill>
                <a:srgbClr val="4F81BD"/>
              </a:solidFill>
              <a:miter lim="800000"/>
              <a:headEnd/>
              <a:tailEnd/>
            </a:ln>
          </p:spPr>
          <p:txBody>
            <a:bodyPr rot="0" vert="horz" wrap="square" lIns="0" tIns="0" rIns="0" bIns="0" anchor="t" anchorCtr="0" upright="1">
              <a:noAutofit/>
            </a:bodyPr>
            <a:lstStyle/>
            <a:p>
              <a:pPr algn="ctr">
                <a:spcBef>
                  <a:spcPts val="600"/>
                </a:spcBef>
              </a:pPr>
              <a:r>
                <a:rPr lang="tr-TR" dirty="0">
                  <a:effectLst/>
                </a:rPr>
                <a:t>Dönüşüm </a:t>
              </a:r>
              <a:endParaRPr lang="tr-TR" dirty="0" smtClean="0">
                <a:effectLst/>
              </a:endParaRPr>
            </a:p>
            <a:p>
              <a:pPr algn="ctr">
                <a:spcBef>
                  <a:spcPts val="600"/>
                </a:spcBef>
              </a:pPr>
              <a:r>
                <a:rPr lang="tr-TR" dirty="0" smtClean="0">
                  <a:effectLst/>
                </a:rPr>
                <a:t>Süreci</a:t>
              </a:r>
              <a:endParaRPr lang="tr-TR" dirty="0">
                <a:effectLst/>
              </a:endParaRPr>
            </a:p>
          </p:txBody>
        </p:sp>
        <p:cxnSp>
          <p:nvCxnSpPr>
            <p:cNvPr id="14" name="Line 221"/>
            <p:cNvCxnSpPr/>
            <p:nvPr/>
          </p:nvCxnSpPr>
          <p:spPr bwMode="auto">
            <a:xfrm>
              <a:off x="3942" y="5562"/>
              <a:ext cx="2520" cy="0"/>
            </a:xfrm>
            <a:prstGeom prst="line">
              <a:avLst/>
            </a:prstGeom>
            <a:noFill/>
            <a:ln w="19050">
              <a:solidFill>
                <a:srgbClr val="4F81BD"/>
              </a:solidFill>
              <a:round/>
              <a:headEnd/>
              <a:tailEnd type="triangle" w="med" len="med"/>
            </a:ln>
            <a:extLst>
              <a:ext uri="{909E8E84-426E-40dd-AFC4-6F175D3DCCD1}">
                <a14:hiddenFill xmlns:a14="http://schemas.microsoft.com/office/drawing/2010/main" xmlns="">
                  <a:noFill/>
                </a14:hiddenFill>
              </a:ext>
            </a:extLst>
          </p:spPr>
        </p:cxnSp>
        <p:cxnSp>
          <p:nvCxnSpPr>
            <p:cNvPr id="15" name="Line 222"/>
            <p:cNvCxnSpPr/>
            <p:nvPr/>
          </p:nvCxnSpPr>
          <p:spPr bwMode="auto">
            <a:xfrm>
              <a:off x="7902" y="5562"/>
              <a:ext cx="2520" cy="0"/>
            </a:xfrm>
            <a:prstGeom prst="line">
              <a:avLst/>
            </a:prstGeom>
            <a:noFill/>
            <a:ln w="19050">
              <a:solidFill>
                <a:srgbClr val="4F81BD"/>
              </a:solidFill>
              <a:round/>
              <a:headEnd/>
              <a:tailEnd type="triangle" w="med" len="med"/>
            </a:ln>
            <a:extLst>
              <a:ext uri="{909E8E84-426E-40dd-AFC4-6F175D3DCCD1}">
                <a14:hiddenFill xmlns:a14="http://schemas.microsoft.com/office/drawing/2010/main" xmlns="">
                  <a:noFill/>
                </a14:hiddenFill>
              </a:ext>
            </a:extLst>
          </p:spPr>
        </p:cxnSp>
        <p:cxnSp>
          <p:nvCxnSpPr>
            <p:cNvPr id="16" name="Line 223"/>
            <p:cNvCxnSpPr/>
            <p:nvPr/>
          </p:nvCxnSpPr>
          <p:spPr bwMode="auto">
            <a:xfrm>
              <a:off x="10422" y="5742"/>
              <a:ext cx="0" cy="1080"/>
            </a:xfrm>
            <a:prstGeom prst="line">
              <a:avLst/>
            </a:prstGeom>
            <a:noFill/>
            <a:ln w="9525">
              <a:solidFill>
                <a:srgbClr val="4F81BD"/>
              </a:solidFill>
              <a:prstDash val="lgDash"/>
              <a:round/>
              <a:headEnd/>
              <a:tailEnd/>
            </a:ln>
            <a:extLst>
              <a:ext uri="{909E8E84-426E-40dd-AFC4-6F175D3DCCD1}">
                <a14:hiddenFill xmlns:a14="http://schemas.microsoft.com/office/drawing/2010/main" xmlns="">
                  <a:noFill/>
                </a14:hiddenFill>
              </a:ext>
            </a:extLst>
          </p:spPr>
        </p:cxnSp>
        <p:cxnSp>
          <p:nvCxnSpPr>
            <p:cNvPr id="17" name="Line 224"/>
            <p:cNvCxnSpPr/>
            <p:nvPr/>
          </p:nvCxnSpPr>
          <p:spPr bwMode="auto">
            <a:xfrm flipH="1">
              <a:off x="7902" y="6822"/>
              <a:ext cx="2520" cy="0"/>
            </a:xfrm>
            <a:prstGeom prst="line">
              <a:avLst/>
            </a:prstGeom>
            <a:noFill/>
            <a:ln w="9525">
              <a:solidFill>
                <a:srgbClr val="4F81BD"/>
              </a:solidFill>
              <a:prstDash val="lgDash"/>
              <a:round/>
              <a:headEnd/>
              <a:tailEnd type="triangle" w="med" len="med"/>
            </a:ln>
            <a:extLst>
              <a:ext uri="{909E8E84-426E-40dd-AFC4-6F175D3DCCD1}">
                <a14:hiddenFill xmlns:a14="http://schemas.microsoft.com/office/drawing/2010/main" xmlns="">
                  <a:noFill/>
                </a14:hiddenFill>
              </a:ext>
            </a:extLst>
          </p:spPr>
        </p:cxnSp>
        <p:cxnSp>
          <p:nvCxnSpPr>
            <p:cNvPr id="18" name="Line 225"/>
            <p:cNvCxnSpPr/>
            <p:nvPr/>
          </p:nvCxnSpPr>
          <p:spPr bwMode="auto">
            <a:xfrm flipH="1">
              <a:off x="3942" y="6822"/>
              <a:ext cx="2520" cy="0"/>
            </a:xfrm>
            <a:prstGeom prst="line">
              <a:avLst/>
            </a:prstGeom>
            <a:noFill/>
            <a:ln w="9525">
              <a:solidFill>
                <a:srgbClr val="4F81BD"/>
              </a:solidFill>
              <a:prstDash val="lgDash"/>
              <a:round/>
              <a:headEnd/>
              <a:tailEnd/>
            </a:ln>
            <a:extLst>
              <a:ext uri="{909E8E84-426E-40dd-AFC4-6F175D3DCCD1}">
                <a14:hiddenFill xmlns:a14="http://schemas.microsoft.com/office/drawing/2010/main" xmlns="">
                  <a:noFill/>
                </a14:hiddenFill>
              </a:ext>
            </a:extLst>
          </p:spPr>
        </p:cxnSp>
        <p:sp>
          <p:nvSpPr>
            <p:cNvPr id="19" name="Text Box 226"/>
            <p:cNvSpPr txBox="1">
              <a:spLocks noChangeArrowheads="1"/>
            </p:cNvSpPr>
            <p:nvPr/>
          </p:nvSpPr>
          <p:spPr bwMode="auto">
            <a:xfrm>
              <a:off x="6102" y="6642"/>
              <a:ext cx="1800" cy="360"/>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lgn="ctr"/>
              <a:r>
                <a:rPr lang="tr-TR" dirty="0">
                  <a:effectLst/>
                </a:rPr>
                <a:t>Geri Besleme</a:t>
              </a:r>
            </a:p>
          </p:txBody>
        </p:sp>
        <p:cxnSp>
          <p:nvCxnSpPr>
            <p:cNvPr id="20" name="Line 227"/>
            <p:cNvCxnSpPr/>
            <p:nvPr/>
          </p:nvCxnSpPr>
          <p:spPr bwMode="auto">
            <a:xfrm>
              <a:off x="3942" y="5742"/>
              <a:ext cx="0" cy="1080"/>
            </a:xfrm>
            <a:prstGeom prst="line">
              <a:avLst/>
            </a:prstGeom>
            <a:noFill/>
            <a:ln w="9525">
              <a:solidFill>
                <a:srgbClr val="4F81BD"/>
              </a:solidFill>
              <a:prstDash val="lgDash"/>
              <a:round/>
              <a:headEnd type="triangle" w="med" len="med"/>
              <a:tailEnd/>
            </a:ln>
            <a:extLst>
              <a:ext uri="{909E8E84-426E-40dd-AFC4-6F175D3DCCD1}">
                <a14:hiddenFill xmlns:a14="http://schemas.microsoft.com/office/drawing/2010/main" xmlns="">
                  <a:noFill/>
                </a14:hiddenFill>
              </a:ext>
            </a:extLst>
          </p:spPr>
        </p:cxnSp>
        <p:sp>
          <p:nvSpPr>
            <p:cNvPr id="21" name="Text Box 228"/>
            <p:cNvSpPr txBox="1">
              <a:spLocks noChangeArrowheads="1"/>
            </p:cNvSpPr>
            <p:nvPr/>
          </p:nvSpPr>
          <p:spPr bwMode="auto">
            <a:xfrm>
              <a:off x="4302" y="5202"/>
              <a:ext cx="720" cy="306"/>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lgn="just"/>
              <a:r>
                <a:rPr lang="tr-TR">
                  <a:effectLst/>
                </a:rPr>
                <a:t>Girdi</a:t>
              </a:r>
            </a:p>
          </p:txBody>
        </p:sp>
        <p:sp>
          <p:nvSpPr>
            <p:cNvPr id="22" name="Text Box 229"/>
            <p:cNvSpPr txBox="1">
              <a:spLocks noChangeArrowheads="1"/>
            </p:cNvSpPr>
            <p:nvPr/>
          </p:nvSpPr>
          <p:spPr bwMode="auto">
            <a:xfrm>
              <a:off x="9522" y="5202"/>
              <a:ext cx="720" cy="306"/>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a:effectLst/>
                </a:rPr>
                <a:t>Çıktı</a:t>
              </a:r>
            </a:p>
          </p:txBody>
        </p:sp>
        <p:sp>
          <p:nvSpPr>
            <p:cNvPr id="23" name="Text Box 230"/>
            <p:cNvSpPr txBox="1">
              <a:spLocks noChangeArrowheads="1"/>
            </p:cNvSpPr>
            <p:nvPr/>
          </p:nvSpPr>
          <p:spPr bwMode="auto">
            <a:xfrm>
              <a:off x="7002" y="6102"/>
              <a:ext cx="1980" cy="306"/>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a:effectLst/>
                </a:rPr>
                <a:t>Sistemin sınırları</a:t>
              </a:r>
            </a:p>
          </p:txBody>
        </p:sp>
        <p:sp>
          <p:nvSpPr>
            <p:cNvPr id="24" name="Text Box 231"/>
            <p:cNvSpPr txBox="1">
              <a:spLocks noChangeArrowheads="1"/>
            </p:cNvSpPr>
            <p:nvPr/>
          </p:nvSpPr>
          <p:spPr bwMode="auto">
            <a:xfrm>
              <a:off x="9162" y="4176"/>
              <a:ext cx="1440" cy="306"/>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lgn="ctr"/>
              <a:r>
                <a:rPr lang="tr-TR" dirty="0" smtClean="0">
                  <a:effectLst/>
                </a:rPr>
                <a:t>         Dış </a:t>
              </a:r>
              <a:r>
                <a:rPr lang="tr-TR" dirty="0">
                  <a:effectLst/>
                </a:rPr>
                <a:t>Çevre</a:t>
              </a:r>
            </a:p>
          </p:txBody>
        </p:sp>
        <p:sp>
          <p:nvSpPr>
            <p:cNvPr id="25" name="Text Box 232"/>
            <p:cNvSpPr txBox="1">
              <a:spLocks noChangeArrowheads="1"/>
            </p:cNvSpPr>
            <p:nvPr/>
          </p:nvSpPr>
          <p:spPr bwMode="auto">
            <a:xfrm>
              <a:off x="3582" y="7002"/>
              <a:ext cx="1440" cy="306"/>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a:effectLst/>
                </a:rPr>
                <a:t>Dış Çevre</a:t>
              </a:r>
            </a:p>
          </p:txBody>
        </p:sp>
        <p:sp>
          <p:nvSpPr>
            <p:cNvPr id="26" name="Text Box 233"/>
            <p:cNvSpPr txBox="1">
              <a:spLocks noChangeArrowheads="1"/>
            </p:cNvSpPr>
            <p:nvPr/>
          </p:nvSpPr>
          <p:spPr bwMode="auto">
            <a:xfrm>
              <a:off x="9162" y="7002"/>
              <a:ext cx="1440" cy="306"/>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dirty="0" smtClean="0">
                  <a:effectLst/>
                </a:rPr>
                <a:t>           Dış </a:t>
              </a:r>
              <a:r>
                <a:rPr lang="tr-TR" dirty="0">
                  <a:effectLst/>
                </a:rPr>
                <a:t>Çevre</a:t>
              </a:r>
            </a:p>
          </p:txBody>
        </p:sp>
      </p:grpSp>
    </p:spTree>
    <p:extLst>
      <p:ext uri="{BB962C8B-B14F-4D97-AF65-F5344CB8AC3E}">
        <p14:creationId xmlns:p14="http://schemas.microsoft.com/office/powerpoint/2010/main" val="1607980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Sistem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Yaklaşımı</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ile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İlgili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Temel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Kavramlar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417638"/>
            <a:ext cx="4419601" cy="4708525"/>
          </a:xfrm>
        </p:spPr>
        <p:txBody>
          <a:bodyPr>
            <a:normAutofit fontScale="92500"/>
          </a:bodyPr>
          <a:lstStyle/>
          <a:p>
            <a:pPr marL="0" indent="0">
              <a:buNone/>
            </a:pPr>
            <a:r>
              <a:rPr lang="tr-TR" sz="3500" b="1" i="1" dirty="0">
                <a:solidFill>
                  <a:schemeClr val="tx2">
                    <a:lumMod val="60000"/>
                    <a:lumOff val="40000"/>
                  </a:schemeClr>
                </a:solidFill>
                <a:latin typeface="Palatino Linotype"/>
                <a:ea typeface="+mj-ea"/>
                <a:cs typeface="Palatino Linotype"/>
              </a:rPr>
              <a:t>Sistem ve Alt </a:t>
            </a:r>
            <a:r>
              <a:rPr lang="tr-TR" sz="3500" b="1" i="1" dirty="0" smtClean="0">
                <a:solidFill>
                  <a:schemeClr val="tx2">
                    <a:lumMod val="60000"/>
                    <a:lumOff val="40000"/>
                  </a:schemeClr>
                </a:solidFill>
                <a:latin typeface="Palatino Linotype"/>
                <a:ea typeface="+mj-ea"/>
                <a:cs typeface="Palatino Linotype"/>
              </a:rPr>
              <a:t>Sistemler</a:t>
            </a:r>
          </a:p>
          <a:p>
            <a:pPr marL="0" indent="0">
              <a:buNone/>
            </a:pPr>
            <a:endParaRPr lang="tr-TR" sz="1600" b="1" i="1" dirty="0">
              <a:solidFill>
                <a:schemeClr val="tx2">
                  <a:lumMod val="60000"/>
                  <a:lumOff val="40000"/>
                </a:schemeClr>
              </a:solidFill>
              <a:latin typeface="Palatino Linotype"/>
              <a:ea typeface="+mj-ea"/>
              <a:cs typeface="Palatino Linotype"/>
            </a:endParaRPr>
          </a:p>
          <a:p>
            <a:pPr marL="0" indent="0" algn="just">
              <a:buNone/>
            </a:pPr>
            <a:r>
              <a:rPr lang="tr-TR" dirty="0">
                <a:latin typeface="Palatino Linotype"/>
                <a:cs typeface="Palatino Linotype"/>
              </a:rPr>
              <a:t>Sistemi meydana getiren çeşitli parçalar alt sistem olarak adlandırılmaktadır. Mekanik, biyolojik, sosyal vb. sistemlerin çeşitli alt sistemleri vardır. </a:t>
            </a:r>
            <a:endParaRPr lang="tr-TR" dirty="0" smtClean="0">
              <a:latin typeface="Palatino Linotype"/>
              <a:cs typeface="Palatino Linotype"/>
            </a:endParaRPr>
          </a:p>
          <a:p>
            <a:pPr marL="0" indent="0" algn="just">
              <a:buNone/>
            </a:pPr>
            <a:endParaRPr lang="tr-TR" sz="1400" dirty="0">
              <a:latin typeface="Palatino Linotype"/>
              <a:cs typeface="Palatino Linotype"/>
            </a:endParaRPr>
          </a:p>
          <a:p>
            <a:pPr marL="0" indent="0" algn="just">
              <a:buNone/>
            </a:pPr>
            <a:r>
              <a:rPr lang="tr-TR" dirty="0" smtClean="0">
                <a:latin typeface="Palatino Linotype"/>
                <a:cs typeface="Palatino Linotype"/>
              </a:rPr>
              <a:t>Örneğin</a:t>
            </a:r>
            <a:r>
              <a:rPr lang="tr-TR" dirty="0">
                <a:latin typeface="Palatino Linotype"/>
                <a:cs typeface="Palatino Linotype"/>
              </a:rPr>
              <a:t>, insan kaynakları bölümü bir alt sistem olarak düşünülürse; </a:t>
            </a:r>
            <a:r>
              <a:rPr lang="tr-TR" dirty="0" err="1">
                <a:latin typeface="Palatino Linotype"/>
                <a:cs typeface="Palatino Linotype"/>
              </a:rPr>
              <a:t>işgören</a:t>
            </a:r>
            <a:r>
              <a:rPr lang="tr-TR" dirty="0">
                <a:latin typeface="Palatino Linotype"/>
                <a:cs typeface="Palatino Linotype"/>
              </a:rPr>
              <a:t> seçimi, işe yerleştirme, eğitim, iş güvenliği, maaş veya ücret yönetimi ile ilgili insan kaynakları yönetimi faaliyetleri birer alt sistem olarak düşünülebilir</a:t>
            </a:r>
            <a:r>
              <a:rPr lang="tr-TR" dirty="0" smtClean="0">
                <a:latin typeface="Palatino Linotype"/>
                <a:cs typeface="Palatino Linotype"/>
              </a:rPr>
              <a:t>.</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5422900" y="1562100"/>
            <a:ext cx="3048000" cy="1092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latin typeface="Palatino Linotype"/>
                <a:cs typeface="Palatino Linotype"/>
              </a:rPr>
              <a:t>İnsan</a:t>
            </a:r>
            <a:r>
              <a:rPr lang="en-US" sz="2400" b="1" dirty="0" smtClean="0">
                <a:latin typeface="Palatino Linotype"/>
                <a:cs typeface="Palatino Linotype"/>
              </a:rPr>
              <a:t> </a:t>
            </a:r>
            <a:r>
              <a:rPr lang="en-US" sz="2400" b="1" dirty="0" err="1" smtClean="0">
                <a:latin typeface="Palatino Linotype"/>
                <a:cs typeface="Palatino Linotype"/>
              </a:rPr>
              <a:t>Kaynakları</a:t>
            </a:r>
            <a:endParaRPr lang="en-US" sz="2400" b="1" dirty="0">
              <a:latin typeface="Palatino Linotype"/>
              <a:cs typeface="Palatino Linotype"/>
            </a:endParaRPr>
          </a:p>
        </p:txBody>
      </p:sp>
      <p:sp>
        <p:nvSpPr>
          <p:cNvPr id="9" name="Rounded Rectangle 8"/>
          <p:cNvSpPr/>
          <p:nvPr/>
        </p:nvSpPr>
        <p:spPr>
          <a:xfrm>
            <a:off x="5029200" y="3327400"/>
            <a:ext cx="11811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İşgören</a:t>
            </a:r>
            <a:r>
              <a:rPr lang="en-US" dirty="0" smtClean="0"/>
              <a:t> </a:t>
            </a:r>
            <a:r>
              <a:rPr lang="en-US" dirty="0" err="1" smtClean="0"/>
              <a:t>Seçimi</a:t>
            </a:r>
            <a:endParaRPr lang="en-US" dirty="0"/>
          </a:p>
        </p:txBody>
      </p:sp>
      <p:sp>
        <p:nvSpPr>
          <p:cNvPr id="10" name="Rounded Rectangle 9"/>
          <p:cNvSpPr/>
          <p:nvPr/>
        </p:nvSpPr>
        <p:spPr>
          <a:xfrm>
            <a:off x="6375400" y="3327400"/>
            <a:ext cx="11811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İşgören</a:t>
            </a:r>
            <a:r>
              <a:rPr lang="en-US" dirty="0" smtClean="0"/>
              <a:t> </a:t>
            </a:r>
            <a:r>
              <a:rPr lang="en-US" dirty="0" err="1" smtClean="0"/>
              <a:t>Eğitimi</a:t>
            </a:r>
            <a:endParaRPr lang="en-US" dirty="0"/>
          </a:p>
        </p:txBody>
      </p:sp>
      <p:sp>
        <p:nvSpPr>
          <p:cNvPr id="11" name="Rounded Rectangle 10"/>
          <p:cNvSpPr/>
          <p:nvPr/>
        </p:nvSpPr>
        <p:spPr>
          <a:xfrm>
            <a:off x="7707578" y="3327400"/>
            <a:ext cx="11811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İş</a:t>
            </a:r>
            <a:r>
              <a:rPr lang="en-US" dirty="0" smtClean="0"/>
              <a:t> </a:t>
            </a:r>
            <a:r>
              <a:rPr lang="en-US" dirty="0" err="1" smtClean="0"/>
              <a:t>Güvenliği</a:t>
            </a:r>
            <a:endParaRPr lang="en-US" dirty="0"/>
          </a:p>
        </p:txBody>
      </p:sp>
      <p:cxnSp>
        <p:nvCxnSpPr>
          <p:cNvPr id="13" name="Straight Arrow Connector 12"/>
          <p:cNvCxnSpPr>
            <a:endCxn id="9" idx="0"/>
          </p:cNvCxnSpPr>
          <p:nvPr/>
        </p:nvCxnSpPr>
        <p:spPr>
          <a:xfrm>
            <a:off x="5588000" y="2654300"/>
            <a:ext cx="0" cy="673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959600" y="2667000"/>
            <a:ext cx="0" cy="673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8242300" y="2667000"/>
            <a:ext cx="0" cy="673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4721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Sistem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Yaklaşımı</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ile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İlgili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Temel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Kavramlar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417638"/>
            <a:ext cx="4419601" cy="4708525"/>
          </a:xfrm>
        </p:spPr>
        <p:txBody>
          <a:bodyPr>
            <a:normAutofit fontScale="92500" lnSpcReduction="10000"/>
          </a:bodyPr>
          <a:lstStyle/>
          <a:p>
            <a:pPr marL="0" indent="0">
              <a:buNone/>
            </a:pPr>
            <a:r>
              <a:rPr lang="tr-TR" sz="3500" b="1" i="1" dirty="0" smtClean="0">
                <a:solidFill>
                  <a:schemeClr val="tx2">
                    <a:lumMod val="60000"/>
                    <a:lumOff val="40000"/>
                  </a:schemeClr>
                </a:solidFill>
                <a:latin typeface="Palatino Linotype"/>
                <a:ea typeface="+mj-ea"/>
                <a:cs typeface="Palatino Linotype"/>
              </a:rPr>
              <a:t>Açık ve Kapalı Sistemler</a:t>
            </a:r>
          </a:p>
          <a:p>
            <a:pPr marL="0" indent="0">
              <a:buNone/>
            </a:pPr>
            <a:endParaRPr lang="tr-TR" sz="1600" b="1" i="1" dirty="0">
              <a:solidFill>
                <a:schemeClr val="tx2">
                  <a:lumMod val="60000"/>
                  <a:lumOff val="40000"/>
                </a:schemeClr>
              </a:solidFill>
              <a:latin typeface="Palatino Linotype"/>
              <a:ea typeface="+mj-ea"/>
              <a:cs typeface="Palatino Linotype"/>
            </a:endParaRPr>
          </a:p>
          <a:p>
            <a:pPr marL="0" indent="0" algn="just">
              <a:buNone/>
            </a:pPr>
            <a:r>
              <a:rPr lang="tr-TR" dirty="0">
                <a:latin typeface="Palatino Linotype"/>
                <a:cs typeface="Palatino Linotype"/>
              </a:rPr>
              <a:t>Bir yapı, organizma veya süreç olarak ifade edine sistemin içinde bulunduğu dış çevresi ile bir etkileşimi diğer bir ifade ile; bilgi, madde, enerji vb. alış verisi bulunuyorsa bu tür yapılar </a:t>
            </a:r>
            <a:r>
              <a:rPr lang="tr-TR" b="1" dirty="0">
                <a:latin typeface="Palatino Linotype"/>
                <a:cs typeface="Palatino Linotype"/>
              </a:rPr>
              <a:t>açık sistem </a:t>
            </a:r>
            <a:r>
              <a:rPr lang="tr-TR" dirty="0">
                <a:latin typeface="Palatino Linotype"/>
                <a:cs typeface="Palatino Linotype"/>
              </a:rPr>
              <a:t>olarak ifade edilebilir. </a:t>
            </a:r>
            <a:endParaRPr lang="tr-TR" dirty="0" smtClean="0">
              <a:latin typeface="Palatino Linotype"/>
              <a:cs typeface="Palatino Linotype"/>
            </a:endParaRPr>
          </a:p>
          <a:p>
            <a:pPr marL="0" indent="0" algn="just">
              <a:buNone/>
            </a:pPr>
            <a:endParaRPr lang="tr-TR" dirty="0">
              <a:latin typeface="Palatino Linotype"/>
              <a:cs typeface="Palatino Linotype"/>
            </a:endParaRPr>
          </a:p>
          <a:p>
            <a:pPr marL="0" indent="0" algn="just">
              <a:buNone/>
            </a:pPr>
            <a:r>
              <a:rPr lang="tr-TR" dirty="0" smtClean="0">
                <a:latin typeface="Palatino Linotype"/>
                <a:cs typeface="Palatino Linotype"/>
              </a:rPr>
              <a:t>Diğer </a:t>
            </a:r>
            <a:r>
              <a:rPr lang="tr-TR" dirty="0">
                <a:latin typeface="Palatino Linotype"/>
                <a:cs typeface="Palatino Linotype"/>
              </a:rPr>
              <a:t>yandan, sistem olarak ifade edilen organizma dış çevre şartlarından hiçbir şekilde etkilenmiyor ise bu tür yapılara da </a:t>
            </a:r>
            <a:r>
              <a:rPr lang="tr-TR" b="1" dirty="0">
                <a:latin typeface="Palatino Linotype"/>
                <a:cs typeface="Palatino Linotype"/>
              </a:rPr>
              <a:t>kapalı sistem </a:t>
            </a:r>
            <a:r>
              <a:rPr lang="tr-TR" dirty="0">
                <a:latin typeface="Palatino Linotype"/>
                <a:cs typeface="Palatino Linotype"/>
              </a:rPr>
              <a:t>adı verilmektedir. </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8-24 17.36.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053239"/>
            <a:ext cx="4267199" cy="3807811"/>
          </a:xfrm>
          <a:prstGeom prst="rect">
            <a:avLst/>
          </a:prstGeom>
        </p:spPr>
      </p:pic>
    </p:spTree>
    <p:extLst>
      <p:ext uri="{BB962C8B-B14F-4D97-AF65-F5344CB8AC3E}">
        <p14:creationId xmlns:p14="http://schemas.microsoft.com/office/powerpoint/2010/main" val="1075023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Sistem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Yaklaşımı</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ile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İlgili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Temel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Kavramlar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417638"/>
            <a:ext cx="4419601" cy="5084762"/>
          </a:xfrm>
        </p:spPr>
        <p:txBody>
          <a:bodyPr>
            <a:normAutofit fontScale="32500" lnSpcReduction="20000"/>
          </a:bodyPr>
          <a:lstStyle/>
          <a:p>
            <a:pPr marL="0" indent="0">
              <a:buNone/>
            </a:pPr>
            <a:r>
              <a:rPr lang="tr-TR" sz="7400" b="1" i="1" dirty="0" smtClean="0">
                <a:solidFill>
                  <a:schemeClr val="tx2">
                    <a:lumMod val="60000"/>
                    <a:lumOff val="40000"/>
                  </a:schemeClr>
                </a:solidFill>
                <a:latin typeface="Palatino Linotype"/>
                <a:ea typeface="+mj-ea"/>
                <a:cs typeface="Palatino Linotype"/>
              </a:rPr>
              <a:t>İç ve Dış Çevre</a:t>
            </a:r>
          </a:p>
          <a:p>
            <a:pPr marL="0" indent="0">
              <a:buNone/>
            </a:pPr>
            <a:endParaRPr lang="tr-TR" sz="1600" b="1" i="1" dirty="0">
              <a:solidFill>
                <a:schemeClr val="tx2">
                  <a:lumMod val="60000"/>
                  <a:lumOff val="40000"/>
                </a:schemeClr>
              </a:solidFill>
              <a:latin typeface="Palatino Linotype"/>
              <a:ea typeface="+mj-ea"/>
              <a:cs typeface="Palatino Linotype"/>
            </a:endParaRPr>
          </a:p>
          <a:p>
            <a:pPr marL="0" indent="0">
              <a:buNone/>
            </a:pPr>
            <a:r>
              <a:rPr lang="tr-TR" sz="4500" dirty="0">
                <a:latin typeface="Palatino Linotype"/>
                <a:cs typeface="Palatino Linotype"/>
              </a:rPr>
              <a:t>Sistemin işleyişini sürdürdüğü yapıya iç çevre, sistem sınırları dışında kalan çevreye ise dış çevre adı verilir. </a:t>
            </a:r>
            <a:endParaRPr lang="tr-TR" sz="4500" dirty="0" smtClean="0">
              <a:latin typeface="Palatino Linotype"/>
              <a:cs typeface="Palatino Linotype"/>
            </a:endParaRPr>
          </a:p>
          <a:p>
            <a:pPr marL="0" indent="0">
              <a:buNone/>
            </a:pPr>
            <a:endParaRPr lang="tr-TR" sz="3100" dirty="0" smtClean="0">
              <a:latin typeface="Palatino Linotype"/>
              <a:cs typeface="Palatino Linotype"/>
            </a:endParaRPr>
          </a:p>
          <a:p>
            <a:pPr marL="0" indent="0">
              <a:buNone/>
            </a:pPr>
            <a:r>
              <a:rPr lang="tr-TR" sz="4500" dirty="0" smtClean="0">
                <a:latin typeface="Palatino Linotype"/>
                <a:cs typeface="Palatino Linotype"/>
              </a:rPr>
              <a:t>İşletme </a:t>
            </a:r>
            <a:r>
              <a:rPr lang="tr-TR" sz="4500" dirty="0">
                <a:latin typeface="Palatino Linotype"/>
                <a:cs typeface="Palatino Linotype"/>
              </a:rPr>
              <a:t>organizasyonlarında iç çevre sistemin işleyişi açısından ne kadar önemli ise dış çevre ve dış çevre koşulları da sistemin yönünü belirlemesi açısından bir kat daha önemlidir. </a:t>
            </a:r>
            <a:endParaRPr lang="tr-TR" sz="4500" dirty="0" smtClean="0">
              <a:latin typeface="Palatino Linotype"/>
              <a:cs typeface="Palatino Linotype"/>
            </a:endParaRPr>
          </a:p>
          <a:p>
            <a:pPr marL="0" indent="0">
              <a:buNone/>
            </a:pPr>
            <a:endParaRPr lang="tr-TR" sz="3100" dirty="0" smtClean="0">
              <a:latin typeface="Palatino Linotype"/>
              <a:cs typeface="Palatino Linotype"/>
            </a:endParaRPr>
          </a:p>
          <a:p>
            <a:pPr marL="0" indent="0">
              <a:buNone/>
            </a:pPr>
            <a:r>
              <a:rPr lang="tr-TR" sz="4500" dirty="0" smtClean="0">
                <a:latin typeface="Palatino Linotype"/>
                <a:cs typeface="Palatino Linotype"/>
              </a:rPr>
              <a:t>Örneğin</a:t>
            </a:r>
            <a:r>
              <a:rPr lang="tr-TR" sz="4500" dirty="0">
                <a:latin typeface="Palatino Linotype"/>
                <a:cs typeface="Palatino Linotype"/>
              </a:rPr>
              <a:t>, sistemin işleyişini sağlayan iç çevre unsurları olan yönetim, sahipler/ortaklar/hissedarlar ve </a:t>
            </a:r>
            <a:r>
              <a:rPr lang="tr-TR" sz="4500" dirty="0" err="1">
                <a:latin typeface="Palatino Linotype"/>
                <a:cs typeface="Palatino Linotype"/>
              </a:rPr>
              <a:t>işgörenlerin</a:t>
            </a:r>
            <a:r>
              <a:rPr lang="tr-TR" sz="4500" dirty="0">
                <a:latin typeface="Palatino Linotype"/>
                <a:cs typeface="Palatino Linotype"/>
              </a:rPr>
              <a:t> sistemin işleyişi için gösterdikleri gayret ve çaba rağmen, dış çevreyi oluşturan ekonomi, politika, kanunlar, teknoloji, sendikalar, rakipler, ikame ürünler vb. gibi unsurları dikkate almadan hareket etmeleri amaçlara ulaşmada etkili olmayacaktır. </a:t>
            </a:r>
            <a:endParaRPr lang="tr-TR" sz="4500" dirty="0" smtClean="0">
              <a:latin typeface="Palatino Linotype"/>
              <a:cs typeface="Palatino Linotype"/>
            </a:endParaRPr>
          </a:p>
          <a:p>
            <a:pPr marL="0" indent="0">
              <a:buNone/>
            </a:pPr>
            <a:endParaRPr lang="tr-TR" sz="3100" dirty="0" smtClean="0">
              <a:latin typeface="Palatino Linotype"/>
              <a:cs typeface="Palatino Linotype"/>
            </a:endParaRPr>
          </a:p>
          <a:p>
            <a:pPr marL="0" indent="0">
              <a:buNone/>
            </a:pPr>
            <a:r>
              <a:rPr lang="tr-TR" sz="4500" dirty="0" smtClean="0">
                <a:latin typeface="Palatino Linotype"/>
                <a:cs typeface="Palatino Linotype"/>
              </a:rPr>
              <a:t>Buna </a:t>
            </a:r>
            <a:r>
              <a:rPr lang="tr-TR" sz="4500" dirty="0">
                <a:latin typeface="Palatino Linotype"/>
                <a:cs typeface="Palatino Linotype"/>
              </a:rPr>
              <a:t>karşın, işletme organizasyonları içinde bulundukları iç çevre kadar dış çevre koşullarını da dikkate alarak hareket etmeleri sistemin </a:t>
            </a:r>
            <a:r>
              <a:rPr lang="tr-TR" sz="4500" dirty="0" err="1">
                <a:latin typeface="Palatino Linotype"/>
                <a:cs typeface="Palatino Linotype"/>
              </a:rPr>
              <a:t>entropi</a:t>
            </a:r>
            <a:r>
              <a:rPr lang="tr-TR" sz="4500" dirty="0">
                <a:latin typeface="Palatino Linotype"/>
                <a:cs typeface="Palatino Linotype"/>
              </a:rPr>
              <a:t> ile karşılaşmamasını sağlayacaktır.</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9" name="Group 8"/>
          <p:cNvGrpSpPr>
            <a:grpSpLocks/>
          </p:cNvGrpSpPr>
          <p:nvPr/>
        </p:nvGrpSpPr>
        <p:grpSpPr bwMode="auto">
          <a:xfrm>
            <a:off x="4637722" y="1367155"/>
            <a:ext cx="4389755" cy="4504690"/>
            <a:chOff x="2268" y="6672"/>
            <a:chExt cx="7380" cy="7380"/>
          </a:xfrm>
        </p:grpSpPr>
        <p:sp>
          <p:nvSpPr>
            <p:cNvPr id="10" name="Oval 9"/>
            <p:cNvSpPr>
              <a:spLocks noChangeArrowheads="1"/>
            </p:cNvSpPr>
            <p:nvPr/>
          </p:nvSpPr>
          <p:spPr bwMode="auto">
            <a:xfrm>
              <a:off x="2268" y="6672"/>
              <a:ext cx="7380" cy="7380"/>
            </a:xfrm>
            <a:prstGeom prst="ellipse">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3439" y="7663"/>
              <a:ext cx="4949" cy="4949"/>
            </a:xfrm>
            <a:prstGeom prst="ellipse">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4428" y="8832"/>
              <a:ext cx="2880" cy="2700"/>
            </a:xfrm>
            <a:prstGeom prst="ellipse">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Text Box 254"/>
            <p:cNvSpPr txBox="1">
              <a:spLocks noChangeArrowheads="1"/>
            </p:cNvSpPr>
            <p:nvPr/>
          </p:nvSpPr>
          <p:spPr bwMode="auto">
            <a:xfrm>
              <a:off x="5065" y="6924"/>
              <a:ext cx="1877" cy="238"/>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sz="800" dirty="0">
                  <a:effectLst/>
                </a:rPr>
                <a:t>Makro Çevre</a:t>
              </a:r>
              <a:endParaRPr lang="tr-TR" dirty="0">
                <a:effectLst/>
              </a:endParaRPr>
            </a:p>
          </p:txBody>
        </p:sp>
        <p:sp>
          <p:nvSpPr>
            <p:cNvPr id="14" name="Text Box 255"/>
            <p:cNvSpPr txBox="1">
              <a:spLocks noChangeArrowheads="1"/>
            </p:cNvSpPr>
            <p:nvPr/>
          </p:nvSpPr>
          <p:spPr bwMode="auto">
            <a:xfrm>
              <a:off x="5051" y="7918"/>
              <a:ext cx="1877" cy="238"/>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sz="800" dirty="0">
                  <a:effectLst/>
                </a:rPr>
                <a:t>Endüstriyel Çevre</a:t>
              </a:r>
              <a:endParaRPr lang="tr-TR" dirty="0">
                <a:effectLst/>
              </a:endParaRPr>
            </a:p>
          </p:txBody>
        </p:sp>
        <p:sp>
          <p:nvSpPr>
            <p:cNvPr id="15" name="Text Box 256"/>
            <p:cNvSpPr txBox="1">
              <a:spLocks noChangeArrowheads="1"/>
            </p:cNvSpPr>
            <p:nvPr/>
          </p:nvSpPr>
          <p:spPr bwMode="auto">
            <a:xfrm>
              <a:off x="5044" y="9192"/>
              <a:ext cx="1699" cy="238"/>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sz="800" dirty="0">
                  <a:effectLst/>
                </a:rPr>
                <a:t>İç Çevre</a:t>
              </a:r>
              <a:endParaRPr lang="tr-TR" dirty="0">
                <a:effectLst/>
              </a:endParaRPr>
            </a:p>
          </p:txBody>
        </p:sp>
        <p:sp>
          <p:nvSpPr>
            <p:cNvPr id="16" name="Text Box 258"/>
            <p:cNvSpPr txBox="1">
              <a:spLocks noChangeArrowheads="1"/>
            </p:cNvSpPr>
            <p:nvPr/>
          </p:nvSpPr>
          <p:spPr bwMode="auto">
            <a:xfrm>
              <a:off x="5051" y="8229"/>
              <a:ext cx="1877" cy="238"/>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sz="800" dirty="0">
                  <a:effectLst/>
                </a:rPr>
                <a:t>Yakın Dış Çevre</a:t>
              </a:r>
              <a:endParaRPr lang="tr-TR" dirty="0">
                <a:effectLst/>
              </a:endParaRPr>
            </a:p>
          </p:txBody>
        </p:sp>
        <p:sp>
          <p:nvSpPr>
            <p:cNvPr id="17" name="Text Box 259"/>
            <p:cNvSpPr txBox="1">
              <a:spLocks noChangeArrowheads="1"/>
            </p:cNvSpPr>
            <p:nvPr/>
          </p:nvSpPr>
          <p:spPr bwMode="auto">
            <a:xfrm>
              <a:off x="5065" y="7232"/>
              <a:ext cx="1877" cy="238"/>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r>
                <a:rPr lang="tr-TR" sz="800" dirty="0">
                  <a:effectLst/>
                </a:rPr>
                <a:t>Uzak Dış Çevre</a:t>
              </a:r>
              <a:endParaRPr lang="tr-TR" dirty="0">
                <a:effectLst/>
              </a:endParaRPr>
            </a:p>
          </p:txBody>
        </p:sp>
        <p:sp>
          <p:nvSpPr>
            <p:cNvPr id="18" name="Text Box 261"/>
            <p:cNvSpPr txBox="1">
              <a:spLocks noChangeArrowheads="1"/>
            </p:cNvSpPr>
            <p:nvPr/>
          </p:nvSpPr>
          <p:spPr bwMode="auto">
            <a:xfrm>
              <a:off x="4968" y="9635"/>
              <a:ext cx="1877" cy="1440"/>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lgn="ctr">
                <a:spcBef>
                  <a:spcPts val="600"/>
                </a:spcBef>
              </a:pPr>
              <a:r>
                <a:rPr lang="tr-TR" sz="800" dirty="0">
                  <a:effectLst/>
                </a:rPr>
                <a:t>İnsan</a:t>
              </a:r>
              <a:endParaRPr lang="tr-TR" dirty="0">
                <a:effectLst/>
              </a:endParaRPr>
            </a:p>
            <a:p>
              <a:pPr algn="ctr"/>
              <a:r>
                <a:rPr lang="tr-TR" sz="800" dirty="0">
                  <a:effectLst/>
                </a:rPr>
                <a:t>Üretim</a:t>
              </a:r>
              <a:endParaRPr lang="tr-TR" dirty="0">
                <a:effectLst/>
              </a:endParaRPr>
            </a:p>
            <a:p>
              <a:pPr algn="ctr"/>
              <a:r>
                <a:rPr lang="tr-TR" sz="800" dirty="0">
                  <a:effectLst/>
                </a:rPr>
                <a:t>Finansman</a:t>
              </a:r>
              <a:endParaRPr lang="tr-TR" dirty="0">
                <a:effectLst/>
              </a:endParaRPr>
            </a:p>
            <a:p>
              <a:pPr algn="ctr"/>
              <a:r>
                <a:rPr lang="tr-TR" sz="800" dirty="0">
                  <a:effectLst/>
                </a:rPr>
                <a:t>Pazarlama</a:t>
              </a:r>
              <a:endParaRPr lang="tr-TR" dirty="0">
                <a:effectLst/>
              </a:endParaRPr>
            </a:p>
            <a:p>
              <a:pPr algn="ctr"/>
              <a:r>
                <a:rPr lang="tr-TR" sz="800" dirty="0">
                  <a:effectLst/>
                </a:rPr>
                <a:t>Ar-Ge</a:t>
              </a:r>
              <a:endParaRPr lang="tr-TR" dirty="0">
                <a:effectLst/>
              </a:endParaRPr>
            </a:p>
          </p:txBody>
        </p:sp>
        <p:sp>
          <p:nvSpPr>
            <p:cNvPr id="19" name="Text Box 262"/>
            <p:cNvSpPr txBox="1">
              <a:spLocks noChangeArrowheads="1"/>
            </p:cNvSpPr>
            <p:nvPr/>
          </p:nvSpPr>
          <p:spPr bwMode="auto">
            <a:xfrm>
              <a:off x="3520" y="9852"/>
              <a:ext cx="853" cy="238"/>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sz="800">
                  <a:effectLst/>
                </a:rPr>
                <a:t>Alıcılar</a:t>
              </a:r>
              <a:endParaRPr lang="tr-TR">
                <a:effectLst/>
              </a:endParaRPr>
            </a:p>
          </p:txBody>
        </p:sp>
        <p:sp>
          <p:nvSpPr>
            <p:cNvPr id="20" name="Text Box 263"/>
            <p:cNvSpPr txBox="1">
              <a:spLocks noChangeArrowheads="1"/>
            </p:cNvSpPr>
            <p:nvPr/>
          </p:nvSpPr>
          <p:spPr bwMode="auto">
            <a:xfrm>
              <a:off x="7386" y="9852"/>
              <a:ext cx="910" cy="238"/>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sz="800">
                  <a:effectLst/>
                </a:rPr>
                <a:t>Satıcılar</a:t>
              </a:r>
              <a:endParaRPr lang="tr-TR">
                <a:effectLst/>
              </a:endParaRPr>
            </a:p>
          </p:txBody>
        </p:sp>
        <p:sp>
          <p:nvSpPr>
            <p:cNvPr id="21" name="Text Box 264"/>
            <p:cNvSpPr txBox="1">
              <a:spLocks noChangeArrowheads="1"/>
            </p:cNvSpPr>
            <p:nvPr/>
          </p:nvSpPr>
          <p:spPr bwMode="auto">
            <a:xfrm>
              <a:off x="4018" y="11352"/>
              <a:ext cx="1025" cy="238"/>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sz="800">
                  <a:effectLst/>
                </a:rPr>
                <a:t>Rakipler</a:t>
              </a:r>
              <a:endParaRPr lang="tr-TR">
                <a:effectLst/>
              </a:endParaRPr>
            </a:p>
          </p:txBody>
        </p:sp>
        <p:sp>
          <p:nvSpPr>
            <p:cNvPr id="22" name="Text Box 265"/>
            <p:cNvSpPr txBox="1">
              <a:spLocks noChangeArrowheads="1"/>
            </p:cNvSpPr>
            <p:nvPr/>
          </p:nvSpPr>
          <p:spPr bwMode="auto">
            <a:xfrm>
              <a:off x="6652" y="11352"/>
              <a:ext cx="1196" cy="238"/>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sz="800">
                  <a:effectLst/>
                </a:rPr>
                <a:t>Sendikalar</a:t>
              </a:r>
              <a:endParaRPr lang="tr-TR">
                <a:effectLst/>
              </a:endParaRPr>
            </a:p>
          </p:txBody>
        </p:sp>
        <p:sp>
          <p:nvSpPr>
            <p:cNvPr id="23" name="Text Box 266"/>
            <p:cNvSpPr txBox="1">
              <a:spLocks noChangeArrowheads="1"/>
            </p:cNvSpPr>
            <p:nvPr/>
          </p:nvSpPr>
          <p:spPr bwMode="auto">
            <a:xfrm>
              <a:off x="4968" y="11891"/>
              <a:ext cx="1877" cy="238"/>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sz="800">
                  <a:effectLst/>
                </a:rPr>
                <a:t>İkame Mallar</a:t>
              </a:r>
              <a:endParaRPr lang="tr-TR">
                <a:effectLst/>
              </a:endParaRPr>
            </a:p>
          </p:txBody>
        </p:sp>
        <p:sp>
          <p:nvSpPr>
            <p:cNvPr id="24" name="Text Box 267"/>
            <p:cNvSpPr txBox="1">
              <a:spLocks noChangeArrowheads="1"/>
            </p:cNvSpPr>
            <p:nvPr/>
          </p:nvSpPr>
          <p:spPr bwMode="auto">
            <a:xfrm>
              <a:off x="2618" y="8934"/>
              <a:ext cx="910" cy="238"/>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sz="800">
                  <a:effectLst/>
                </a:rPr>
                <a:t>Ekonomi</a:t>
              </a:r>
              <a:endParaRPr lang="tr-TR">
                <a:effectLst/>
              </a:endParaRPr>
            </a:p>
          </p:txBody>
        </p:sp>
        <p:sp>
          <p:nvSpPr>
            <p:cNvPr id="25" name="Text Box 268"/>
            <p:cNvSpPr txBox="1">
              <a:spLocks noChangeArrowheads="1"/>
            </p:cNvSpPr>
            <p:nvPr/>
          </p:nvSpPr>
          <p:spPr bwMode="auto">
            <a:xfrm>
              <a:off x="8271" y="8934"/>
              <a:ext cx="910" cy="238"/>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sz="800">
                  <a:effectLst/>
                </a:rPr>
                <a:t>Politika</a:t>
              </a:r>
              <a:endParaRPr lang="tr-TR">
                <a:effectLst/>
              </a:endParaRPr>
            </a:p>
          </p:txBody>
        </p:sp>
        <p:sp>
          <p:nvSpPr>
            <p:cNvPr id="26" name="Text Box 269"/>
            <p:cNvSpPr txBox="1">
              <a:spLocks noChangeArrowheads="1"/>
            </p:cNvSpPr>
            <p:nvPr/>
          </p:nvSpPr>
          <p:spPr bwMode="auto">
            <a:xfrm>
              <a:off x="3168" y="12251"/>
              <a:ext cx="1253" cy="238"/>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sz="800">
                  <a:effectLst/>
                </a:rPr>
                <a:t>Teknoloji</a:t>
              </a:r>
              <a:endParaRPr lang="tr-TR">
                <a:effectLst/>
              </a:endParaRPr>
            </a:p>
          </p:txBody>
        </p:sp>
        <p:sp>
          <p:nvSpPr>
            <p:cNvPr id="27" name="Text Box 270"/>
            <p:cNvSpPr txBox="1">
              <a:spLocks noChangeArrowheads="1"/>
            </p:cNvSpPr>
            <p:nvPr/>
          </p:nvSpPr>
          <p:spPr bwMode="auto">
            <a:xfrm>
              <a:off x="7382" y="12251"/>
              <a:ext cx="1366" cy="238"/>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sz="800">
                  <a:effectLst/>
                </a:rPr>
                <a:t>Doğa</a:t>
              </a:r>
              <a:endParaRPr lang="tr-TR">
                <a:effectLst/>
              </a:endParaRPr>
            </a:p>
          </p:txBody>
        </p:sp>
        <p:sp>
          <p:nvSpPr>
            <p:cNvPr id="28" name="Text Box 271"/>
            <p:cNvSpPr txBox="1">
              <a:spLocks noChangeArrowheads="1"/>
            </p:cNvSpPr>
            <p:nvPr/>
          </p:nvSpPr>
          <p:spPr bwMode="auto">
            <a:xfrm>
              <a:off x="5148" y="13151"/>
              <a:ext cx="1366" cy="238"/>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lgn="ctr"/>
              <a:r>
                <a:rPr lang="tr-TR" sz="800" dirty="0">
                  <a:effectLst/>
                </a:rPr>
                <a:t>Hukuk</a:t>
              </a:r>
              <a:endParaRPr lang="tr-TR" dirty="0">
                <a:effectLst/>
              </a:endParaRPr>
            </a:p>
          </p:txBody>
        </p:sp>
      </p:grpSp>
    </p:spTree>
    <p:extLst>
      <p:ext uri="{BB962C8B-B14F-4D97-AF65-F5344CB8AC3E}">
        <p14:creationId xmlns:p14="http://schemas.microsoft.com/office/powerpoint/2010/main" val="1640789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Sistem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Yaklaşımının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Genel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Özellikleri</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417638"/>
            <a:ext cx="8496001" cy="1185862"/>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tr-TR" sz="2200" b="1" dirty="0">
                <a:solidFill>
                  <a:srgbClr val="558ED5"/>
                </a:solidFill>
                <a:latin typeface="Palatino Linotype"/>
                <a:cs typeface="Palatino Linotype"/>
              </a:rPr>
              <a:t>1</a:t>
            </a:r>
            <a:r>
              <a:rPr lang="tr-TR" sz="2200" b="1" dirty="0" smtClean="0">
                <a:solidFill>
                  <a:srgbClr val="558ED5"/>
                </a:solidFill>
                <a:latin typeface="Palatino Linotype"/>
                <a:cs typeface="Palatino Linotype"/>
              </a:rPr>
              <a:t>. </a:t>
            </a:r>
            <a:r>
              <a:rPr lang="tr-TR" sz="2200" dirty="0" smtClean="0">
                <a:latin typeface="Palatino Linotype"/>
                <a:cs typeface="Palatino Linotype"/>
              </a:rPr>
              <a:t>Örgüt </a:t>
            </a:r>
            <a:r>
              <a:rPr lang="tr-TR" sz="2200" dirty="0">
                <a:latin typeface="Palatino Linotype"/>
                <a:cs typeface="Palatino Linotype"/>
              </a:rPr>
              <a:t>çevre ile ilişkili bir açık sistemdir. Bu nedenle örgütler çevresel faktörlerdeki değişimlere uyum sağlayabilmek için; amaç, yapı, insan ve teknoloji boyutlarını da yenileştirmek zorundadırlar.</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Content Placeholder 2"/>
          <p:cNvSpPr txBox="1">
            <a:spLocks/>
          </p:cNvSpPr>
          <p:nvPr/>
        </p:nvSpPr>
        <p:spPr>
          <a:xfrm>
            <a:off x="469899" y="2700338"/>
            <a:ext cx="8496001" cy="146526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b="1" dirty="0">
                <a:solidFill>
                  <a:srgbClr val="558ED5"/>
                </a:solidFill>
                <a:latin typeface="Palatino Linotype"/>
                <a:cs typeface="Palatino Linotype"/>
              </a:rPr>
              <a:t>2</a:t>
            </a:r>
            <a:r>
              <a:rPr lang="tr-TR" sz="2200" b="1" dirty="0" smtClean="0">
                <a:solidFill>
                  <a:srgbClr val="558ED5"/>
                </a:solidFill>
                <a:latin typeface="Palatino Linotype"/>
                <a:cs typeface="Palatino Linotype"/>
              </a:rPr>
              <a:t>. </a:t>
            </a:r>
            <a:r>
              <a:rPr lang="tr-TR" sz="2200" dirty="0" smtClean="0">
                <a:latin typeface="Palatino Linotype"/>
                <a:cs typeface="Palatino Linotype"/>
              </a:rPr>
              <a:t>Sistemin </a:t>
            </a:r>
            <a:r>
              <a:rPr lang="tr-TR" sz="2200" dirty="0">
                <a:latin typeface="Palatino Linotype"/>
                <a:cs typeface="Palatino Linotype"/>
              </a:rPr>
              <a:t>parçaları arasında karşılıklı ilişki ve karşılıklı bağlılık söz konusudur. Birbirleri ile karşılıklı bağlı ve ilişkili parçalardan ya da alt sistemlerden oluşan bir bütünü tanımlayan sistem, çeşitli parçaların birleşmesinden oluşmaktadır.</a:t>
            </a:r>
          </a:p>
        </p:txBody>
      </p:sp>
      <p:sp>
        <p:nvSpPr>
          <p:cNvPr id="30" name="Content Placeholder 2"/>
          <p:cNvSpPr txBox="1">
            <a:spLocks/>
          </p:cNvSpPr>
          <p:nvPr/>
        </p:nvSpPr>
        <p:spPr>
          <a:xfrm>
            <a:off x="482599" y="4275137"/>
            <a:ext cx="8496001" cy="154146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tr-TR" sz="2200" b="1" dirty="0">
                <a:solidFill>
                  <a:srgbClr val="558ED5"/>
                </a:solidFill>
                <a:latin typeface="Palatino Linotype"/>
                <a:cs typeface="Palatino Linotype"/>
              </a:rPr>
              <a:t>3</a:t>
            </a:r>
            <a:r>
              <a:rPr lang="tr-TR" sz="2200" b="1" dirty="0" smtClean="0">
                <a:solidFill>
                  <a:srgbClr val="558ED5"/>
                </a:solidFill>
                <a:latin typeface="Palatino Linotype"/>
                <a:cs typeface="Palatino Linotype"/>
              </a:rPr>
              <a:t>. </a:t>
            </a:r>
            <a:r>
              <a:rPr lang="tr-TR" sz="2200" dirty="0" smtClean="0">
                <a:latin typeface="Palatino Linotype"/>
                <a:cs typeface="Palatino Linotype"/>
              </a:rPr>
              <a:t>Sistem </a:t>
            </a:r>
            <a:r>
              <a:rPr lang="tr-TR" sz="2200" dirty="0">
                <a:latin typeface="Palatino Linotype"/>
                <a:cs typeface="Palatino Linotype"/>
              </a:rPr>
              <a:t>yaklaşımı, örgütü etkileyen tüm değişkenleri bütünsel bir şekilde görmeyi ve daha sağlıklı genelleme yapmayı olanaklı kılmaktadır. Örgüt, alt sistemleriyle ve çevresiyle ilişki ve etkileşim içinde bulunan açık bir sistemdir. </a:t>
            </a:r>
          </a:p>
        </p:txBody>
      </p:sp>
    </p:spTree>
    <p:extLst>
      <p:ext uri="{BB962C8B-B14F-4D97-AF65-F5344CB8AC3E}">
        <p14:creationId xmlns:p14="http://schemas.microsoft.com/office/powerpoint/2010/main" val="15462947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2">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ema2" id="{E9BD2879-3F02-4D48-A40B-DD716CFAC316}" vid="{9AEA1DF1-C304-460F-9C28-67CA6372DEDA}"/>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docProps/app.xml><?xml version="1.0" encoding="utf-8"?>
<Properties xmlns="http://schemas.openxmlformats.org/officeDocument/2006/extended-properties" xmlns:vt="http://schemas.openxmlformats.org/officeDocument/2006/docPropsVTypes">
  <Template>Tema2</Template>
  <TotalTime>12989</TotalTime>
  <Words>1301</Words>
  <Application>Microsoft Office PowerPoint</Application>
  <PresentationFormat>Ekran Gösterisi (4:3)</PresentationFormat>
  <Paragraphs>134</Paragraphs>
  <Slides>16</Slides>
  <Notes>0</Notes>
  <HiddenSlides>0</HiddenSlides>
  <MMClips>0</MMClips>
  <ScaleCrop>false</ScaleCrop>
  <HeadingPairs>
    <vt:vector size="8" baseType="variant">
      <vt:variant>
        <vt:lpstr>Kullanılan Yazı Tipleri</vt:lpstr>
      </vt:variant>
      <vt:variant>
        <vt:i4>6</vt:i4>
      </vt:variant>
      <vt:variant>
        <vt:lpstr>Tema</vt:lpstr>
      </vt:variant>
      <vt:variant>
        <vt:i4>3</vt:i4>
      </vt:variant>
      <vt:variant>
        <vt:lpstr>Eklenmiş OLE Hizmet Programları</vt:lpstr>
      </vt:variant>
      <vt:variant>
        <vt:i4>1</vt:i4>
      </vt:variant>
      <vt:variant>
        <vt:lpstr>Slayt Başlıkları</vt:lpstr>
      </vt:variant>
      <vt:variant>
        <vt:i4>16</vt:i4>
      </vt:variant>
    </vt:vector>
  </HeadingPairs>
  <TitlesOfParts>
    <vt:vector size="26" baseType="lpstr">
      <vt:lpstr>ＭＳ Ｐゴシック</vt:lpstr>
      <vt:lpstr>Arial</vt:lpstr>
      <vt:lpstr>Calibri</vt:lpstr>
      <vt:lpstr>Palatino Linotype</vt:lpstr>
      <vt:lpstr>Trebuchet MS</vt:lpstr>
      <vt:lpstr>Wingdings</vt:lpstr>
      <vt:lpstr>Tema2</vt:lpstr>
      <vt:lpstr>1_Rics</vt:lpstr>
      <vt:lpstr>h.t.</vt:lpstr>
      <vt:lpstr>Document</vt:lpstr>
      <vt:lpstr>Yönetim ve Organizasyon</vt:lpstr>
      <vt:lpstr>İçindekiler</vt:lpstr>
      <vt:lpstr>Sistem Yaklaşımı</vt:lpstr>
      <vt:lpstr>Sistem Nedir?</vt:lpstr>
      <vt:lpstr>Sistem ve Unsurları</vt:lpstr>
      <vt:lpstr>Sistem Yaklaşımı ile İlgili Temel Kavramlar</vt:lpstr>
      <vt:lpstr>Sistem Yaklaşımı ile İlgili Temel Kavramlar</vt:lpstr>
      <vt:lpstr>Sistem Yaklaşımı ile İlgili Temel Kavramlar</vt:lpstr>
      <vt:lpstr>Sistem Yaklaşımının Genel Özellikleri</vt:lpstr>
      <vt:lpstr>Durumsallık Yaklaşımı</vt:lpstr>
      <vt:lpstr>Durumsallık Yaklaşımı: Örgüt ve Yapı</vt:lpstr>
      <vt:lpstr>Örgüt Yapısını Etkileyen Faktörler</vt:lpstr>
      <vt:lpstr>Örgüt Yapıları: Makanik ve Organik</vt:lpstr>
      <vt:lpstr>Durumsallık Yaklaşımı: Örgüt ve Teknoloji</vt:lpstr>
      <vt:lpstr>Durumsallık Yaklaşımı: Örgüt ve Çevre</vt:lpstr>
      <vt:lpstr>PowerPoint Sunusu</vt:lpstr>
    </vt:vector>
  </TitlesOfParts>
  <Company>gazi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ve Organizasyon</dc:title>
  <dc:creator>mac air</dc:creator>
  <cp:lastModifiedBy>arahmantursun@gmail.com</cp:lastModifiedBy>
  <cp:revision>98</cp:revision>
  <dcterms:created xsi:type="dcterms:W3CDTF">2017-07-29T12:11:26Z</dcterms:created>
  <dcterms:modified xsi:type="dcterms:W3CDTF">2020-03-04T14:18:18Z</dcterms:modified>
</cp:coreProperties>
</file>