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499"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62C9C6-0081-488C-B320-1BE1FDE3D200}"/>
              </a:ext>
            </a:extLst>
          </p:cNvPr>
          <p:cNvSpPr>
            <a:spLocks noGrp="1"/>
          </p:cNvSpPr>
          <p:nvPr>
            <p:ph type="ctrTitle"/>
          </p:nvPr>
        </p:nvSpPr>
        <p:spPr/>
        <p:txBody>
          <a:bodyPr>
            <a:normAutofit fontScale="90000"/>
          </a:bodyPr>
          <a:lstStyle/>
          <a:p>
            <a:r>
              <a:rPr lang="tr-TR" dirty="0"/>
              <a:t>KONU 10 </a:t>
            </a:r>
            <a:br>
              <a:rPr lang="tr-TR" dirty="0"/>
            </a:br>
            <a:r>
              <a:rPr lang="tr-TR" dirty="0"/>
              <a:t>AMERİKA UYGARLIKLARI: MAYALAR, İNKALAR, AZTEKLER</a:t>
            </a:r>
          </a:p>
        </p:txBody>
      </p:sp>
    </p:spTree>
    <p:extLst>
      <p:ext uri="{BB962C8B-B14F-4D97-AF65-F5344CB8AC3E}">
        <p14:creationId xmlns:p14="http://schemas.microsoft.com/office/powerpoint/2010/main" val="22512041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r>
              <a:rPr lang="tr-TR" b="1" dirty="0"/>
              <a:t>Orta ve Güney Amerika’daki ‘gecikmenin’ göreliliği</a:t>
            </a:r>
            <a:endParaRPr lang="en-GB" dirty="0"/>
          </a:p>
          <a:p>
            <a:pPr marL="0" indent="0">
              <a:buNone/>
            </a:pPr>
            <a:r>
              <a:rPr lang="tr-TR" dirty="0"/>
              <a:t>Yeni Dünya’da Neolitiğe ve uygarlığa ‘geç’ geçilmiştir. İlk karmaşık toplum (uygarlık) kalıntıları </a:t>
            </a:r>
            <a:r>
              <a:rPr lang="tr-TR" b="1" dirty="0"/>
              <a:t>M.Ö. 1’inci binyıl</a:t>
            </a:r>
            <a:r>
              <a:rPr lang="tr-TR" dirty="0"/>
              <a:t>a aittir ki, bu Eski Dünya’ya kıyasla üç binyıllık bir ‘gecikmeye’ işaret eder. Ancak burada bahsettiğimiz ‘gecikme’ ve ‘yerinde sayma’ gibi ifadelerin tümü görelidir.</a:t>
            </a:r>
          </a:p>
          <a:p>
            <a:pPr marL="0" indent="0">
              <a:buNone/>
            </a:pPr>
            <a:r>
              <a:rPr lang="tr-TR" dirty="0"/>
              <a:t>Yeni Dünya’da </a:t>
            </a:r>
            <a:r>
              <a:rPr lang="tr-TR" b="1" dirty="0"/>
              <a:t>açlığın, işsizliğin, kilidin yüzyıllarca bilinmediği</a:t>
            </a:r>
            <a:r>
              <a:rPr lang="tr-TR" dirty="0"/>
              <a:t>ne bakınca kimin uygar, kimin geri olduğunu söylemek zorlaşır. </a:t>
            </a:r>
          </a:p>
        </p:txBody>
      </p:sp>
    </p:spTree>
    <p:extLst>
      <p:ext uri="{BB962C8B-B14F-4D97-AF65-F5344CB8AC3E}">
        <p14:creationId xmlns:p14="http://schemas.microsoft.com/office/powerpoint/2010/main" val="979531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dirty="0"/>
              <a:t>İspanyol fatihler ve Hıristiyan misyonerler insan kurban etme törenlerinin önüne geçmişlerdir. Ancak zenginliklerini İspanyollara vermeyi reddedenlerin ve Hıristiyan olmayanların soykırıma uğramasına bakarak yine kimin daha ‘uygar’ olduğu noktasında bir göreliliğin ortaya çıktığını söyleyebiliriz.</a:t>
            </a:r>
            <a:endParaRPr lang="en-GB" dirty="0"/>
          </a:p>
          <a:p>
            <a:pPr marL="0" indent="0">
              <a:buNone/>
            </a:pPr>
            <a:endParaRPr lang="tr-TR" dirty="0"/>
          </a:p>
        </p:txBody>
      </p:sp>
    </p:spTree>
    <p:extLst>
      <p:ext uri="{BB962C8B-B14F-4D97-AF65-F5344CB8AC3E}">
        <p14:creationId xmlns:p14="http://schemas.microsoft.com/office/powerpoint/2010/main" val="441090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r>
              <a:rPr lang="tr-TR" b="1" dirty="0"/>
              <a:t>OLMEKLER</a:t>
            </a:r>
            <a:endParaRPr lang="en-GB" dirty="0"/>
          </a:p>
          <a:p>
            <a:pPr marL="0" indent="0">
              <a:buNone/>
            </a:pPr>
            <a:r>
              <a:rPr lang="tr-TR" dirty="0"/>
              <a:t>Orta Amerika’da (bir başka deyişle </a:t>
            </a:r>
            <a:r>
              <a:rPr lang="tr-TR" dirty="0" err="1"/>
              <a:t>Mezoamerika’da</a:t>
            </a:r>
            <a:r>
              <a:rPr lang="tr-TR" dirty="0"/>
              <a:t>) bulunan La </a:t>
            </a:r>
            <a:r>
              <a:rPr lang="tr-TR" dirty="0" err="1"/>
              <a:t>Venta</a:t>
            </a:r>
            <a:r>
              <a:rPr lang="tr-TR" dirty="0"/>
              <a:t>, </a:t>
            </a:r>
            <a:r>
              <a:rPr lang="tr-TR" dirty="0" err="1"/>
              <a:t>Teopantecuanitlan</a:t>
            </a:r>
            <a:r>
              <a:rPr lang="tr-TR" dirty="0"/>
              <a:t>, San </a:t>
            </a:r>
            <a:r>
              <a:rPr lang="tr-TR" dirty="0" err="1"/>
              <a:t>Lorenzo</a:t>
            </a:r>
            <a:r>
              <a:rPr lang="tr-TR" dirty="0"/>
              <a:t>, </a:t>
            </a:r>
            <a:r>
              <a:rPr lang="tr-TR" dirty="0" err="1"/>
              <a:t>Chalcatzingo</a:t>
            </a:r>
            <a:r>
              <a:rPr lang="tr-TR" dirty="0"/>
              <a:t> gibi kentler ilk uygarlık noktaları olarak belirtilirler. Bu kentler </a:t>
            </a:r>
            <a:r>
              <a:rPr lang="tr-TR" dirty="0" err="1"/>
              <a:t>Olmekler</a:t>
            </a:r>
            <a:r>
              <a:rPr lang="tr-TR" dirty="0"/>
              <a:t> denilen bir halkla ilişkilendirilirler. Bu yörede kurulan </a:t>
            </a:r>
            <a:r>
              <a:rPr lang="tr-TR" dirty="0" err="1"/>
              <a:t>Olmek</a:t>
            </a:r>
            <a:r>
              <a:rPr lang="tr-TR" dirty="0"/>
              <a:t> uygarlığını Maya, </a:t>
            </a:r>
            <a:r>
              <a:rPr lang="tr-TR" dirty="0" err="1"/>
              <a:t>Toltek</a:t>
            </a:r>
            <a:r>
              <a:rPr lang="tr-TR" dirty="0"/>
              <a:t> ve </a:t>
            </a:r>
            <a:r>
              <a:rPr lang="tr-TR" dirty="0" err="1"/>
              <a:t>Aztek</a:t>
            </a:r>
            <a:r>
              <a:rPr lang="tr-TR" dirty="0"/>
              <a:t> uygarlıkları izleyecektir. </a:t>
            </a:r>
            <a:endParaRPr lang="en-GB" dirty="0"/>
          </a:p>
          <a:p>
            <a:pPr marL="0" indent="0">
              <a:buNone/>
            </a:pPr>
            <a:endParaRPr lang="tr-TR" dirty="0"/>
          </a:p>
        </p:txBody>
      </p:sp>
    </p:spTree>
    <p:extLst>
      <p:ext uri="{BB962C8B-B14F-4D97-AF65-F5344CB8AC3E}">
        <p14:creationId xmlns:p14="http://schemas.microsoft.com/office/powerpoint/2010/main" val="3796598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741368"/>
          </a:xfrm>
        </p:spPr>
        <p:txBody>
          <a:bodyPr>
            <a:normAutofit fontScale="92500" lnSpcReduction="10000"/>
          </a:bodyPr>
          <a:lstStyle/>
          <a:p>
            <a:pPr marL="0" indent="0">
              <a:buNone/>
            </a:pPr>
            <a:r>
              <a:rPr lang="tr-TR" dirty="0" err="1"/>
              <a:t>Olmeklerin</a:t>
            </a:r>
            <a:r>
              <a:rPr lang="tr-TR" dirty="0"/>
              <a:t> tam adı bilinmemektedir. </a:t>
            </a:r>
          </a:p>
          <a:p>
            <a:pPr marL="0" indent="0">
              <a:buNone/>
            </a:pPr>
            <a:r>
              <a:rPr lang="tr-TR" dirty="0" err="1"/>
              <a:t>Olmeklerin</a:t>
            </a:r>
            <a:r>
              <a:rPr lang="tr-TR" dirty="0"/>
              <a:t> adı yanında fiziksel görünüşü de gizem konusudur. Tapınaklarında bulunan ‘Koca Kafa’ yontularına bakarsak, geniş kanatlı basık burunları, etli dudakları ve patlak gözleri vardır. Çevrede bu özelliklere sahip bir halk yoktur.</a:t>
            </a:r>
            <a:endParaRPr lang="en-GB" dirty="0"/>
          </a:p>
          <a:p>
            <a:pPr marL="0" indent="0">
              <a:buNone/>
            </a:pPr>
            <a:r>
              <a:rPr lang="tr-TR" dirty="0" err="1"/>
              <a:t>Olmeklerin</a:t>
            </a:r>
            <a:r>
              <a:rPr lang="tr-TR" dirty="0"/>
              <a:t> ulaştıkları siyasi örgütlenme düzeyi de tartışma konusudur. </a:t>
            </a:r>
          </a:p>
          <a:p>
            <a:r>
              <a:rPr lang="tr-TR" b="1" dirty="0" err="1"/>
              <a:t>Olmek</a:t>
            </a:r>
            <a:r>
              <a:rPr lang="tr-TR" b="1" dirty="0"/>
              <a:t> kentleri </a:t>
            </a:r>
            <a:endParaRPr lang="en-GB" dirty="0"/>
          </a:p>
          <a:p>
            <a:pPr marL="0" indent="0">
              <a:buNone/>
            </a:pPr>
            <a:r>
              <a:rPr lang="tr-TR" dirty="0"/>
              <a:t>Yeni Dünya’nın ilk kentleri </a:t>
            </a:r>
            <a:r>
              <a:rPr lang="tr-TR" dirty="0" err="1"/>
              <a:t>Olmek</a:t>
            </a:r>
            <a:r>
              <a:rPr lang="tr-TR" dirty="0"/>
              <a:t> kültürünün yeşerdiği bölgededir. Tüm bilinmezliklerine karşın </a:t>
            </a:r>
            <a:r>
              <a:rPr lang="tr-TR" dirty="0" err="1"/>
              <a:t>Olmek</a:t>
            </a:r>
            <a:r>
              <a:rPr lang="tr-TR" dirty="0"/>
              <a:t> kentlerinin kalıntıları bize sahip oldukları kültür hakkında ipuçları vermektedir ki, bu noktada üç kentin kalıntıları öne çıkar. Bunlar San </a:t>
            </a:r>
            <a:r>
              <a:rPr lang="tr-TR" dirty="0" err="1"/>
              <a:t>Lorenzo</a:t>
            </a:r>
            <a:r>
              <a:rPr lang="tr-TR" dirty="0"/>
              <a:t>, La </a:t>
            </a:r>
            <a:r>
              <a:rPr lang="tr-TR" dirty="0" err="1"/>
              <a:t>Venta</a:t>
            </a:r>
            <a:r>
              <a:rPr lang="tr-TR" dirty="0"/>
              <a:t> ve </a:t>
            </a:r>
            <a:r>
              <a:rPr lang="tr-TR" dirty="0" err="1"/>
              <a:t>Teopantecuanitlan</a:t>
            </a:r>
            <a:r>
              <a:rPr lang="tr-TR" dirty="0"/>
              <a:t> kalıntılarıdır.</a:t>
            </a:r>
            <a:endParaRPr lang="en-GB" dirty="0"/>
          </a:p>
          <a:p>
            <a:pPr marL="0" indent="0">
              <a:buNone/>
            </a:pPr>
            <a:endParaRPr lang="tr-TR" dirty="0"/>
          </a:p>
        </p:txBody>
      </p:sp>
    </p:spTree>
    <p:extLst>
      <p:ext uri="{BB962C8B-B14F-4D97-AF65-F5344CB8AC3E}">
        <p14:creationId xmlns:p14="http://schemas.microsoft.com/office/powerpoint/2010/main" val="913459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r>
              <a:rPr lang="tr-TR" b="1" dirty="0"/>
              <a:t>ZAPOTEKLER</a:t>
            </a:r>
            <a:endParaRPr lang="en-GB" dirty="0"/>
          </a:p>
          <a:p>
            <a:pPr marL="0" indent="0">
              <a:buNone/>
            </a:pPr>
            <a:r>
              <a:rPr lang="tr-TR" dirty="0" err="1"/>
              <a:t>Zapotekler</a:t>
            </a:r>
            <a:r>
              <a:rPr lang="tr-TR" dirty="0"/>
              <a:t>, </a:t>
            </a:r>
            <a:r>
              <a:rPr lang="tr-TR" dirty="0" err="1"/>
              <a:t>Olmec</a:t>
            </a:r>
            <a:r>
              <a:rPr lang="tr-TR" dirty="0"/>
              <a:t> etkisinin dorukta olduğu dönemde (M.Ö. 1500 sonrası), Meksika Körfezinde yerleşik bir topluluktur.</a:t>
            </a:r>
            <a:endParaRPr lang="en-GB" dirty="0"/>
          </a:p>
          <a:p>
            <a:pPr marL="0" indent="0">
              <a:buNone/>
            </a:pPr>
            <a:r>
              <a:rPr lang="tr-TR" dirty="0"/>
              <a:t>Ticaret ve denizcilikte çok ileridirler. Bazı tarihçiler onları ticaret ve denizcilik açısından Akdeniz’deki </a:t>
            </a:r>
            <a:r>
              <a:rPr lang="tr-TR" dirty="0" err="1"/>
              <a:t>Fenikeliler’e</a:t>
            </a:r>
            <a:r>
              <a:rPr lang="tr-TR" dirty="0"/>
              <a:t> benzetir. İspanyol istilasına kadar </a:t>
            </a:r>
            <a:r>
              <a:rPr lang="tr-TR" dirty="0" err="1"/>
              <a:t>Mayalar’ın</a:t>
            </a:r>
            <a:r>
              <a:rPr lang="tr-TR" dirty="0"/>
              <a:t> üstünde bulunan </a:t>
            </a:r>
            <a:r>
              <a:rPr lang="tr-TR" dirty="0" err="1"/>
              <a:t>Oaxaca</a:t>
            </a:r>
            <a:r>
              <a:rPr lang="tr-TR" dirty="0"/>
              <a:t> vadisinde ve </a:t>
            </a:r>
            <a:r>
              <a:rPr lang="tr-TR" dirty="0" err="1"/>
              <a:t>Alban</a:t>
            </a:r>
            <a:r>
              <a:rPr lang="tr-TR" dirty="0"/>
              <a:t> Dağı’nda en önemli topluluk onlar olmuştur. </a:t>
            </a:r>
            <a:endParaRPr lang="en-GB" dirty="0"/>
          </a:p>
          <a:p>
            <a:pPr marL="0" indent="0">
              <a:buNone/>
            </a:pPr>
            <a:endParaRPr lang="tr-TR" dirty="0"/>
          </a:p>
        </p:txBody>
      </p:sp>
    </p:spTree>
    <p:extLst>
      <p:ext uri="{BB962C8B-B14F-4D97-AF65-F5344CB8AC3E}">
        <p14:creationId xmlns:p14="http://schemas.microsoft.com/office/powerpoint/2010/main" val="12517818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normAutofit fontScale="92500"/>
          </a:bodyPr>
          <a:lstStyle/>
          <a:p>
            <a:pPr marL="0" indent="0">
              <a:buNone/>
            </a:pPr>
            <a:r>
              <a:rPr lang="tr-TR" b="1" dirty="0"/>
              <a:t>MAYALAR</a:t>
            </a:r>
            <a:endParaRPr lang="en-GB" dirty="0"/>
          </a:p>
          <a:p>
            <a:pPr marL="0" indent="0">
              <a:buNone/>
            </a:pPr>
            <a:r>
              <a:rPr lang="tr-TR" dirty="0"/>
              <a:t>Mayalar, bugünkü Meksika topraklarında yaşamışlardır. Bölgenin tek halkı değildir ama </a:t>
            </a:r>
            <a:r>
              <a:rPr lang="tr-TR" b="1" dirty="0"/>
              <a:t>bazılarınca Orta Amerika’daki ilk gerçek kent olarak nitelenen</a:t>
            </a:r>
            <a:r>
              <a:rPr lang="tr-TR" dirty="0"/>
              <a:t> </a:t>
            </a:r>
            <a:r>
              <a:rPr lang="tr-TR" dirty="0" err="1"/>
              <a:t>Teotihuacan</a:t>
            </a:r>
            <a:r>
              <a:rPr lang="tr-TR" dirty="0"/>
              <a:t> (</a:t>
            </a:r>
            <a:r>
              <a:rPr lang="tr-TR" b="1" dirty="0"/>
              <a:t>Tanrılar Kenti</a:t>
            </a:r>
            <a:r>
              <a:rPr lang="tr-TR" dirty="0"/>
              <a:t>) Mayalar ile bağlantılı biçimde değerlendirilmeye başlanmıştır. Ancak yine de parlak bir kültüre sahip bu </a:t>
            </a:r>
            <a:r>
              <a:rPr lang="tr-TR" b="1" dirty="0"/>
              <a:t>kentin yaratıcıları tam kesinlikle söylenemiyor</a:t>
            </a:r>
            <a:r>
              <a:rPr lang="tr-TR" dirty="0"/>
              <a:t>. Buna karşılık bölgedeki diğer kentler ve kendisinden sonra gelen uygarlıklar üzerindeki etkisi iyi biliniyor. </a:t>
            </a:r>
            <a:r>
              <a:rPr lang="tr-TR" b="1" dirty="0"/>
              <a:t>Tüylü Yılan (</a:t>
            </a:r>
            <a:r>
              <a:rPr lang="tr-TR" b="1" dirty="0" err="1"/>
              <a:t>Kuetzalcoatl</a:t>
            </a:r>
            <a:r>
              <a:rPr lang="tr-TR" b="1" dirty="0"/>
              <a:t>) kültü ve Yağmur tanrı (</a:t>
            </a:r>
            <a:r>
              <a:rPr lang="tr-TR" b="1" dirty="0" err="1"/>
              <a:t>Tlaloc</a:t>
            </a:r>
            <a:r>
              <a:rPr lang="tr-TR" b="1" dirty="0"/>
              <a:t>) inancı</a:t>
            </a:r>
            <a:r>
              <a:rPr lang="tr-TR" dirty="0"/>
              <a:t> buradan Orta Amerika’ya yayılmıştır. </a:t>
            </a:r>
            <a:r>
              <a:rPr lang="tr-TR" b="1" dirty="0"/>
              <a:t>Güneş tanrıya sistemli insan kurban etmek</a:t>
            </a:r>
            <a:r>
              <a:rPr lang="tr-TR" dirty="0"/>
              <a:t> ve dünyanın sonunu bununla bağdaştırmak da bu kentten türemiş görünmektedir.</a:t>
            </a:r>
          </a:p>
        </p:txBody>
      </p:sp>
    </p:spTree>
    <p:extLst>
      <p:ext uri="{BB962C8B-B14F-4D97-AF65-F5344CB8AC3E}">
        <p14:creationId xmlns:p14="http://schemas.microsoft.com/office/powerpoint/2010/main" val="2046170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normAutofit fontScale="92500" lnSpcReduction="10000"/>
          </a:bodyPr>
          <a:lstStyle/>
          <a:p>
            <a:pPr marL="0" indent="0">
              <a:buNone/>
            </a:pPr>
            <a:r>
              <a:rPr lang="tr-TR" dirty="0"/>
              <a:t>Maya uygarlığıyla bağlantılı olabileceği için </a:t>
            </a:r>
            <a:r>
              <a:rPr lang="tr-TR" dirty="0" err="1"/>
              <a:t>Teotihuacan</a:t>
            </a:r>
            <a:r>
              <a:rPr lang="tr-TR" dirty="0"/>
              <a:t>  ve </a:t>
            </a:r>
            <a:r>
              <a:rPr lang="tr-TR" dirty="0" err="1"/>
              <a:t>Cuicuillo</a:t>
            </a:r>
            <a:r>
              <a:rPr lang="tr-TR" dirty="0"/>
              <a:t> kentlerine bakmak gerekir. </a:t>
            </a:r>
            <a:r>
              <a:rPr lang="tr-TR" dirty="0" err="1"/>
              <a:t>Cuicuillo</a:t>
            </a:r>
            <a:r>
              <a:rPr lang="tr-TR" dirty="0"/>
              <a:t> kentinin yükselişi, M.S. 1’inci yüzyılda yanardağ patlamasıyla sona erer. </a:t>
            </a:r>
            <a:r>
              <a:rPr lang="tr-TR" dirty="0" err="1"/>
              <a:t>Teotihuacan</a:t>
            </a:r>
            <a:r>
              <a:rPr lang="tr-TR" dirty="0"/>
              <a:t> tek büyük güç olarak kalır. </a:t>
            </a:r>
          </a:p>
          <a:p>
            <a:pPr marL="0" indent="0">
              <a:buNone/>
            </a:pPr>
            <a:r>
              <a:rPr lang="tr-TR" dirty="0" err="1"/>
              <a:t>Teotihuacan’ın</a:t>
            </a:r>
            <a:r>
              <a:rPr lang="tr-TR" dirty="0"/>
              <a:t> yükselişi ve devlete dönüşmesinde sulu tarımın büyük rolü vardır. </a:t>
            </a:r>
            <a:r>
              <a:rPr lang="tr-TR" dirty="0" err="1"/>
              <a:t>Teotihuacan’ın</a:t>
            </a:r>
            <a:r>
              <a:rPr lang="tr-TR" dirty="0"/>
              <a:t> ulaştığı büyüklüğü anlamak açısından kentteki yüksekliği </a:t>
            </a:r>
            <a:r>
              <a:rPr lang="tr-TR" b="1" dirty="0"/>
              <a:t>70 metreyi bulan Güneş </a:t>
            </a:r>
            <a:r>
              <a:rPr lang="tr-TR" b="1" dirty="0" err="1"/>
              <a:t>Piramidi</a:t>
            </a:r>
            <a:r>
              <a:rPr lang="tr-TR" dirty="0" err="1"/>
              <a:t>’ne</a:t>
            </a:r>
            <a:r>
              <a:rPr lang="tr-TR" dirty="0"/>
              <a:t> bakılabilir. </a:t>
            </a:r>
          </a:p>
          <a:p>
            <a:pPr marL="0" indent="0">
              <a:buNone/>
            </a:pPr>
            <a:r>
              <a:rPr lang="tr-TR" dirty="0"/>
              <a:t>Örgütlenmenin ulaştığı seviyeyi ve toplumsal artı aktarımının çapını gösteren bir başka gösterge kent yöneticilerinin M.S. 300 civarında </a:t>
            </a:r>
            <a:r>
              <a:rPr lang="tr-TR" b="1" dirty="0"/>
              <a:t>300 yıl sürecek bir kent yenileme projesi</a:t>
            </a:r>
            <a:r>
              <a:rPr lang="tr-TR" dirty="0"/>
              <a:t> başlatmaları ve M.S. 600’e gelindiğinde 20 kilometrelik kent alanının 18 kilometrekarelik bölümünün yenilenmesidir. </a:t>
            </a:r>
            <a:endParaRPr lang="en-GB" dirty="0"/>
          </a:p>
          <a:p>
            <a:pPr marL="0" indent="0">
              <a:buNone/>
            </a:pPr>
            <a:endParaRPr lang="tr-TR" dirty="0"/>
          </a:p>
        </p:txBody>
      </p:sp>
    </p:spTree>
    <p:extLst>
      <p:ext uri="{BB962C8B-B14F-4D97-AF65-F5344CB8AC3E}">
        <p14:creationId xmlns:p14="http://schemas.microsoft.com/office/powerpoint/2010/main" val="3340098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dirty="0"/>
              <a:t>Kentte bir tacirler sınıfının olduğunu, bunların devlete ait yapımevlerinde işlenen </a:t>
            </a:r>
            <a:r>
              <a:rPr lang="tr-TR" dirty="0" err="1"/>
              <a:t>obsidyen</a:t>
            </a:r>
            <a:r>
              <a:rPr lang="tr-TR" dirty="0"/>
              <a:t> araçları sattıkları sanılıyor. </a:t>
            </a:r>
            <a:r>
              <a:rPr lang="tr-TR" dirty="0" err="1"/>
              <a:t>Teotihuacan’da</a:t>
            </a:r>
            <a:r>
              <a:rPr lang="tr-TR" dirty="0"/>
              <a:t> çömlekçilik de çok gelişmiştir.</a:t>
            </a:r>
            <a:endParaRPr lang="en-GB" dirty="0"/>
          </a:p>
          <a:p>
            <a:pPr marL="0" indent="0">
              <a:buNone/>
            </a:pPr>
            <a:r>
              <a:rPr lang="tr-TR" dirty="0" err="1"/>
              <a:t>Teotihuacan</a:t>
            </a:r>
            <a:r>
              <a:rPr lang="tr-TR" dirty="0"/>
              <a:t>, M.S. 700’den sonra hızla çöker. Nüfusu 30-40 bine iner. Ancak izleri sürer. Öyle ki, Maya başkenti </a:t>
            </a:r>
            <a:r>
              <a:rPr lang="tr-TR" dirty="0" err="1"/>
              <a:t>Tikal’deki</a:t>
            </a:r>
            <a:r>
              <a:rPr lang="tr-TR" dirty="0"/>
              <a:t> hanedan, soyunu bu kente dayandırır. </a:t>
            </a:r>
            <a:endParaRPr lang="en-GB" dirty="0"/>
          </a:p>
          <a:p>
            <a:pPr marL="0" indent="0">
              <a:buNone/>
            </a:pPr>
            <a:endParaRPr lang="tr-TR" dirty="0"/>
          </a:p>
        </p:txBody>
      </p:sp>
    </p:spTree>
    <p:extLst>
      <p:ext uri="{BB962C8B-B14F-4D97-AF65-F5344CB8AC3E}">
        <p14:creationId xmlns:p14="http://schemas.microsoft.com/office/powerpoint/2010/main" val="29012347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r>
              <a:rPr lang="tr-TR" b="1" dirty="0"/>
              <a:t>Maya Uygarlığının Erken Dönemi</a:t>
            </a:r>
            <a:endParaRPr lang="en-GB" dirty="0"/>
          </a:p>
          <a:p>
            <a:pPr marL="0" indent="0">
              <a:buNone/>
            </a:pPr>
            <a:r>
              <a:rPr lang="tr-TR" dirty="0"/>
              <a:t>Orta Amerika’da ortaya çıkartılan pek çok kent vardır ama bu kentleri belli halklarla ilişkilendirmek güçtür. </a:t>
            </a:r>
            <a:r>
              <a:rPr lang="tr-TR" b="1" dirty="0"/>
              <a:t>Mayalar kadar </a:t>
            </a:r>
            <a:r>
              <a:rPr lang="tr-TR" b="1" dirty="0" err="1"/>
              <a:t>Zapotekler</a:t>
            </a:r>
            <a:r>
              <a:rPr lang="tr-TR" b="1" dirty="0"/>
              <a:t> ve </a:t>
            </a:r>
            <a:r>
              <a:rPr lang="tr-TR" b="1" dirty="0" err="1"/>
              <a:t>Tolteklerin</a:t>
            </a:r>
            <a:r>
              <a:rPr lang="tr-TR" b="1" dirty="0"/>
              <a:t> de bu bölgede yaşadığı biliniyor</a:t>
            </a:r>
            <a:r>
              <a:rPr lang="tr-TR" dirty="0"/>
              <a:t>. Mayalar </a:t>
            </a:r>
            <a:r>
              <a:rPr lang="tr-TR" dirty="0" err="1"/>
              <a:t>Nahua</a:t>
            </a:r>
            <a:r>
              <a:rPr lang="tr-TR" dirty="0"/>
              <a:t> dili konuşuyorlardı ki, bu aynı zamanda </a:t>
            </a:r>
            <a:r>
              <a:rPr lang="tr-TR" dirty="0" err="1"/>
              <a:t>Teotihuacan</a:t>
            </a:r>
            <a:r>
              <a:rPr lang="tr-TR" dirty="0"/>
              <a:t> kentinde konuşulan dildi. Ancak Mayalarla aynı dili konuşan halkların M.Ö. 1500’den itibaren Orta Amerika’da yaşadıkları bilinse de, </a:t>
            </a:r>
            <a:r>
              <a:rPr lang="tr-TR" b="1" dirty="0"/>
              <a:t>Mayaların atalarına dair bilgiler sınırlı</a:t>
            </a:r>
            <a:r>
              <a:rPr lang="tr-TR" dirty="0"/>
              <a:t>dır. </a:t>
            </a:r>
            <a:endParaRPr lang="en-GB" dirty="0"/>
          </a:p>
          <a:p>
            <a:pPr marL="0" indent="0">
              <a:buNone/>
            </a:pPr>
            <a:endParaRPr lang="tr-TR" dirty="0"/>
          </a:p>
        </p:txBody>
      </p:sp>
    </p:spTree>
    <p:extLst>
      <p:ext uri="{BB962C8B-B14F-4D97-AF65-F5344CB8AC3E}">
        <p14:creationId xmlns:p14="http://schemas.microsoft.com/office/powerpoint/2010/main" val="3214539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dirty="0"/>
              <a:t>Bilinen, Maya kabilelerinin M.Ö. 1000-800 gibi toprağa yerleşerek tarım yapılan köyler kurduklarıdır. Bunlar ilk olarak orman açarak tarım yaparlar, mısır üretirler. Mısır tarımı yapılan tarlaların verimi düşünce, bu kabileler yeni bir yere giderler ve yeni bir yeri tarıma açarlar, oranın verimi düşünce de başka bir yere... Dolayısıyla </a:t>
            </a:r>
            <a:r>
              <a:rPr lang="tr-TR" b="1" dirty="0"/>
              <a:t>yarı göçebe tarım yapar</a:t>
            </a:r>
            <a:r>
              <a:rPr lang="tr-TR" dirty="0"/>
              <a:t>lar. </a:t>
            </a:r>
          </a:p>
          <a:p>
            <a:pPr marL="0" indent="0">
              <a:buNone/>
            </a:pPr>
            <a:r>
              <a:rPr lang="tr-TR" dirty="0"/>
              <a:t>Nasıl ki, buğdayın ya da pirincin nitelikleri Eski Dünya’da kurulan uygarlıklar üzerinde etkide bulunmuşsa, Yeni Dünya’da tarımı yapılan mısırın etkisi olmuştur.</a:t>
            </a:r>
          </a:p>
        </p:txBody>
      </p:sp>
    </p:spTree>
    <p:extLst>
      <p:ext uri="{BB962C8B-B14F-4D97-AF65-F5344CB8AC3E}">
        <p14:creationId xmlns:p14="http://schemas.microsoft.com/office/powerpoint/2010/main" val="332173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endParaRPr lang="tr-TR" dirty="0"/>
          </a:p>
          <a:p>
            <a:pPr marL="0" indent="0">
              <a:buNone/>
            </a:pPr>
            <a:endParaRPr lang="tr-TR" dirty="0"/>
          </a:p>
          <a:p>
            <a:pPr marL="0" indent="0">
              <a:buNone/>
            </a:pPr>
            <a:r>
              <a:rPr lang="tr-TR" dirty="0"/>
              <a:t>Amerika kıtasında pek çok farklı uygarlık kurulmuştur; </a:t>
            </a:r>
            <a:r>
              <a:rPr lang="tr-TR" dirty="0" err="1"/>
              <a:t>Olmekler</a:t>
            </a:r>
            <a:r>
              <a:rPr lang="tr-TR" dirty="0"/>
              <a:t>, </a:t>
            </a:r>
            <a:r>
              <a:rPr lang="tr-TR" dirty="0" err="1"/>
              <a:t>Zapotekler</a:t>
            </a:r>
            <a:r>
              <a:rPr lang="tr-TR" dirty="0"/>
              <a:t>, Mayalar, </a:t>
            </a:r>
            <a:r>
              <a:rPr lang="tr-TR" dirty="0" err="1"/>
              <a:t>Aztekler</a:t>
            </a:r>
            <a:r>
              <a:rPr lang="tr-TR" dirty="0"/>
              <a:t>, </a:t>
            </a:r>
            <a:r>
              <a:rPr lang="tr-TR" dirty="0" err="1"/>
              <a:t>İnkalar</a:t>
            </a:r>
            <a:r>
              <a:rPr lang="tr-TR" dirty="0"/>
              <a:t>... Orta Amerika’da en önemlileri M.S. 500’lerde Mayalar ile 15. ve 16. yüzyıllarda </a:t>
            </a:r>
            <a:r>
              <a:rPr lang="tr-TR" dirty="0" err="1"/>
              <a:t>Aztekler</a:t>
            </a:r>
            <a:r>
              <a:rPr lang="tr-TR" dirty="0"/>
              <a:t> olmuştur. Güney’de ise 12.-16. yüzyıllarda </a:t>
            </a:r>
            <a:r>
              <a:rPr lang="tr-TR" dirty="0" err="1"/>
              <a:t>İnkalar</a:t>
            </a:r>
            <a:r>
              <a:rPr lang="tr-TR" dirty="0"/>
              <a:t> en önemli uygarlıktır. Kuzey Amerika’da büyük bir uygarlık kurulmamıştır.</a:t>
            </a:r>
            <a:endParaRPr lang="en-GB" dirty="0"/>
          </a:p>
          <a:p>
            <a:pPr marL="0" indent="0">
              <a:buNone/>
            </a:pPr>
            <a:endParaRPr lang="tr-TR" dirty="0"/>
          </a:p>
        </p:txBody>
      </p:sp>
    </p:spTree>
    <p:extLst>
      <p:ext uri="{BB962C8B-B14F-4D97-AF65-F5344CB8AC3E}">
        <p14:creationId xmlns:p14="http://schemas.microsoft.com/office/powerpoint/2010/main" val="32267811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normAutofit lnSpcReduction="10000"/>
          </a:bodyPr>
          <a:lstStyle/>
          <a:p>
            <a:pPr marL="0" indent="0">
              <a:buNone/>
            </a:pPr>
            <a:r>
              <a:rPr lang="tr-TR" dirty="0"/>
              <a:t>Mısır üretimiyle </a:t>
            </a:r>
            <a:r>
              <a:rPr lang="tr-TR" b="1" dirty="0"/>
              <a:t>Mayalar yerleşik hayata M.Ö. 1000-800 civarında geçmişlerdir.</a:t>
            </a:r>
            <a:r>
              <a:rPr lang="tr-TR" dirty="0"/>
              <a:t> Kentleşme, devletleşme ve yazı kullanmaysa (toplumsal katmanlaşma ve örgütlenme, toplumsal artının aktarımı, yani uygarlık) bazı kaynaklara göre M.Ö. 300’da, bazılarına göreyse M.Ö. 100’de başlamıştır. Uzun avlulu kent mimarisi Maya kenti </a:t>
            </a:r>
            <a:r>
              <a:rPr lang="tr-TR" dirty="0" err="1"/>
              <a:t>Tikal’de</a:t>
            </a:r>
            <a:r>
              <a:rPr lang="tr-TR" dirty="0"/>
              <a:t> M.Ö. 100’de kullanılır. Bu aynı zamanda yazının geniş kapsamlı ve sistemli olarak kullanıldığı dönemdir. Ayrıca anıtsal yapılar da inşa edilir. Bu dönemde yoğun tarım için bataklıklar kurutulur, ormanlar tarıma açılır. Bunların sonucunda üretilen toplumsal artının katlandığını, köylerin kentlere, şefliğin devlete dönüştüğünü ve katmanlı bir toplumun ortaya çıktığını varsayabiliriz.</a:t>
            </a:r>
            <a:endParaRPr lang="en-GB" dirty="0"/>
          </a:p>
          <a:p>
            <a:pPr marL="0" indent="0">
              <a:buNone/>
            </a:pPr>
            <a:endParaRPr lang="tr-TR" dirty="0"/>
          </a:p>
        </p:txBody>
      </p:sp>
    </p:spTree>
    <p:extLst>
      <p:ext uri="{BB962C8B-B14F-4D97-AF65-F5344CB8AC3E}">
        <p14:creationId xmlns:p14="http://schemas.microsoft.com/office/powerpoint/2010/main" val="762288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r>
              <a:rPr lang="tr-TR" b="1" dirty="0"/>
              <a:t>Erken dönem Maya kentleri </a:t>
            </a:r>
            <a:endParaRPr lang="en-GB" dirty="0"/>
          </a:p>
          <a:p>
            <a:pPr marL="0" indent="0">
              <a:buNone/>
            </a:pPr>
            <a:r>
              <a:rPr lang="tr-TR" dirty="0"/>
              <a:t>Mayaların uygarlığa geçişiyle birlikte </a:t>
            </a:r>
            <a:r>
              <a:rPr lang="tr-TR" b="1" dirty="0"/>
              <a:t>M.Ö. 300’den itibaren</a:t>
            </a:r>
            <a:r>
              <a:rPr lang="tr-TR" dirty="0"/>
              <a:t> çeşitli kentler ortaya çıkmıştır ki, bunların önde gelenleri </a:t>
            </a:r>
            <a:r>
              <a:rPr lang="tr-TR" b="1" dirty="0" err="1"/>
              <a:t>Cerros</a:t>
            </a:r>
            <a:r>
              <a:rPr lang="tr-TR" b="1" dirty="0"/>
              <a:t>, </a:t>
            </a:r>
            <a:r>
              <a:rPr lang="tr-TR" b="1" dirty="0" err="1"/>
              <a:t>Nohmul</a:t>
            </a:r>
            <a:r>
              <a:rPr lang="tr-TR" b="1" dirty="0"/>
              <a:t>, El </a:t>
            </a:r>
            <a:r>
              <a:rPr lang="tr-TR" b="1" dirty="0" err="1"/>
              <a:t>Mirador</a:t>
            </a:r>
            <a:r>
              <a:rPr lang="tr-TR" b="1" dirty="0"/>
              <a:t> ve başkent </a:t>
            </a:r>
            <a:r>
              <a:rPr lang="tr-TR" b="1" dirty="0" err="1"/>
              <a:t>Tikal</a:t>
            </a:r>
            <a:r>
              <a:rPr lang="tr-TR" dirty="0" err="1"/>
              <a:t>’dir</a:t>
            </a:r>
            <a:r>
              <a:rPr lang="tr-TR" dirty="0"/>
              <a:t>. Bu kentler erken dönem Maya uygarlığını yansıtırlar.</a:t>
            </a:r>
            <a:endParaRPr lang="en-GB" dirty="0"/>
          </a:p>
          <a:p>
            <a:pPr marL="0" indent="0">
              <a:buNone/>
            </a:pPr>
            <a:r>
              <a:rPr lang="tr-TR" dirty="0"/>
              <a:t>Ülkelerinin fiziksel özellikleri nedeniyle, Mayalar kentlerine su sağlamak için özel yöntemler geliştirmek zorunda kalırlar. Bunlardan en yaygını olan sarnıçlara </a:t>
            </a:r>
            <a:r>
              <a:rPr lang="tr-TR" dirty="0" err="1"/>
              <a:t>Tikal’de</a:t>
            </a:r>
            <a:r>
              <a:rPr lang="tr-TR" dirty="0"/>
              <a:t> bolca rastlanır. </a:t>
            </a:r>
            <a:r>
              <a:rPr lang="tr-TR" dirty="0" err="1"/>
              <a:t>Tikal’de</a:t>
            </a:r>
            <a:r>
              <a:rPr lang="tr-TR" dirty="0"/>
              <a:t> akarsu yoktur, ama yağmur mevsimi uzun olduğu için </a:t>
            </a:r>
            <a:r>
              <a:rPr lang="tr-TR" b="1" dirty="0"/>
              <a:t>su sarnıçlarda toplanıp dağıtılır</a:t>
            </a:r>
            <a:r>
              <a:rPr lang="tr-TR" dirty="0"/>
              <a:t>.</a:t>
            </a:r>
            <a:endParaRPr lang="en-GB" dirty="0"/>
          </a:p>
          <a:p>
            <a:pPr marL="0" indent="0">
              <a:buNone/>
            </a:pPr>
            <a:endParaRPr lang="tr-TR" dirty="0"/>
          </a:p>
        </p:txBody>
      </p:sp>
    </p:spTree>
    <p:extLst>
      <p:ext uri="{BB962C8B-B14F-4D97-AF65-F5344CB8AC3E}">
        <p14:creationId xmlns:p14="http://schemas.microsoft.com/office/powerpoint/2010/main" val="18043702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dirty="0" err="1"/>
              <a:t>Cerros</a:t>
            </a:r>
            <a:r>
              <a:rPr lang="tr-TR" dirty="0"/>
              <a:t> ve </a:t>
            </a:r>
            <a:r>
              <a:rPr lang="tr-TR" dirty="0" err="1"/>
              <a:t>Nohmul</a:t>
            </a:r>
            <a:r>
              <a:rPr lang="tr-TR" dirty="0"/>
              <a:t> kentleri, M.S. 3’üncü yüzyıldan sonra terk edilmeye başlanırken, aynı bölgede </a:t>
            </a:r>
            <a:r>
              <a:rPr lang="tr-TR" dirty="0" err="1"/>
              <a:t>Tikal</a:t>
            </a:r>
            <a:r>
              <a:rPr lang="tr-TR" dirty="0"/>
              <a:t> kenti yükselmeye başlamıştır ki, bu kent sonradan Mayaların başkenti olacaktır. </a:t>
            </a:r>
            <a:r>
              <a:rPr lang="tr-TR" dirty="0" err="1"/>
              <a:t>Tikal’in</a:t>
            </a:r>
            <a:r>
              <a:rPr lang="tr-TR" dirty="0"/>
              <a:t> erken dönem uygarlığı M.S. 6. ve 7. yüzyıllarda gerilemeye başlar. Bunda </a:t>
            </a:r>
            <a:r>
              <a:rPr lang="tr-TR" dirty="0" err="1"/>
              <a:t>Caracol</a:t>
            </a:r>
            <a:r>
              <a:rPr lang="tr-TR" dirty="0"/>
              <a:t> kentine yenilmenin payı olduğu sanılmaktadır. Ancak </a:t>
            </a:r>
            <a:r>
              <a:rPr lang="tr-TR" dirty="0" err="1"/>
              <a:t>Tikal</a:t>
            </a:r>
            <a:r>
              <a:rPr lang="tr-TR" dirty="0"/>
              <a:t> 8’inci yüzyıl başında toparlanır ve klasik dönem Maya kültürünün büyük sarayları ve tapınakları inşa edilir. </a:t>
            </a:r>
            <a:endParaRPr lang="en-GB" dirty="0"/>
          </a:p>
          <a:p>
            <a:pPr marL="0" indent="0">
              <a:buNone/>
            </a:pPr>
            <a:endParaRPr lang="tr-TR" dirty="0"/>
          </a:p>
        </p:txBody>
      </p:sp>
    </p:spTree>
    <p:extLst>
      <p:ext uri="{BB962C8B-B14F-4D97-AF65-F5344CB8AC3E}">
        <p14:creationId xmlns:p14="http://schemas.microsoft.com/office/powerpoint/2010/main" val="16724181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35496" y="44624"/>
            <a:ext cx="9073008" cy="6813376"/>
          </a:xfrm>
        </p:spPr>
        <p:txBody>
          <a:bodyPr>
            <a:normAutofit fontScale="77500" lnSpcReduction="20000"/>
          </a:bodyPr>
          <a:lstStyle/>
          <a:p>
            <a:r>
              <a:rPr lang="tr-TR" b="1" dirty="0"/>
              <a:t>Erken dönem Maya uygarlığının özellikleri</a:t>
            </a:r>
            <a:endParaRPr lang="en-GB" dirty="0"/>
          </a:p>
          <a:p>
            <a:pPr marL="0" indent="0">
              <a:buNone/>
            </a:pPr>
            <a:r>
              <a:rPr lang="tr-TR" dirty="0"/>
              <a:t>Bu döneme ait kentlere bakarak üç özelliği belirtmek gerekir. Bunlar kentlerin dinsel niteliği, top oyunu ve insan kurban etmedir. </a:t>
            </a:r>
            <a:endParaRPr lang="en-GB" dirty="0"/>
          </a:p>
          <a:p>
            <a:pPr marL="0" indent="0">
              <a:buNone/>
            </a:pPr>
            <a:r>
              <a:rPr lang="tr-TR" dirty="0"/>
              <a:t>Maya uygarlığında</a:t>
            </a:r>
            <a:r>
              <a:rPr lang="tr-TR" b="1" dirty="0"/>
              <a:t> din adamlarının yönetimi ağır basmaktadır.</a:t>
            </a:r>
            <a:r>
              <a:rPr lang="tr-TR" dirty="0"/>
              <a:t> Bununla ilişkili olarak da kentler daha çok dini işlevleriyle ve yapılarıyla öne çıkarlar. Ancak son dönemlerde Maya uygarlığının </a:t>
            </a:r>
            <a:r>
              <a:rPr lang="tr-TR" b="1" dirty="0"/>
              <a:t>askeri yönlerine de değinenler çıkmaktadır.</a:t>
            </a:r>
            <a:r>
              <a:rPr lang="tr-TR" dirty="0"/>
              <a:t> </a:t>
            </a:r>
            <a:endParaRPr lang="en-GB" dirty="0"/>
          </a:p>
          <a:p>
            <a:pPr marL="0" indent="0">
              <a:buNone/>
            </a:pPr>
            <a:r>
              <a:rPr lang="tr-TR" dirty="0"/>
              <a:t>Mayalar dâhil olmak üzere Orta Amerika’nın erken dönemine, klasik ve daha sonraki dönemlerine ölümüne oynanan bir </a:t>
            </a:r>
            <a:r>
              <a:rPr lang="tr-TR" b="1" dirty="0"/>
              <a:t>top oyunu</a:t>
            </a:r>
            <a:r>
              <a:rPr lang="tr-TR" dirty="0"/>
              <a:t> damga vurur. Oyunun en önemli özelliğiyse </a:t>
            </a:r>
            <a:r>
              <a:rPr lang="tr-TR" b="1" dirty="0"/>
              <a:t>kaybeden takımın oyuncularının tanrılara kurban edilmesi</a:t>
            </a:r>
            <a:r>
              <a:rPr lang="tr-TR" dirty="0"/>
              <a:t>dir. </a:t>
            </a:r>
            <a:r>
              <a:rPr lang="tr-TR" b="1" dirty="0"/>
              <a:t>Takımlardan biri soylulardan, ötekiyse oyuna zorlanan savaş tutsaklarından oluştuğu</a:t>
            </a:r>
            <a:r>
              <a:rPr lang="tr-TR" dirty="0"/>
              <a:t>ndan kazanan aslında baştan bellidir. Halk da bu oyunları teraslardan izler. Bu oyun </a:t>
            </a:r>
            <a:r>
              <a:rPr lang="tr-TR" b="1" dirty="0"/>
              <a:t>kozmolojik hareketlerin bir yansımasıdır. Doğru oynanırsa tanrıların öfkelerinin yatıştırıldığı düşünülür.</a:t>
            </a:r>
            <a:r>
              <a:rPr lang="tr-TR" dirty="0"/>
              <a:t> </a:t>
            </a:r>
            <a:endParaRPr lang="en-GB" dirty="0"/>
          </a:p>
          <a:p>
            <a:pPr marL="0" indent="0">
              <a:buNone/>
            </a:pPr>
            <a:r>
              <a:rPr lang="tr-TR" dirty="0"/>
              <a:t>Top oyunu Orta Amerika’daki insan kurban etme geleneğinin bir yan ürünüdür çünkü sadece oyundan sonra değil, başka törenlerde de insan kurban edilir ve bunların sayısı daha çoktur. </a:t>
            </a:r>
            <a:endParaRPr lang="en-GB" dirty="0"/>
          </a:p>
          <a:p>
            <a:pPr marL="0" indent="0">
              <a:buNone/>
            </a:pPr>
            <a:endParaRPr lang="tr-TR" dirty="0"/>
          </a:p>
        </p:txBody>
      </p:sp>
    </p:spTree>
    <p:extLst>
      <p:ext uri="{BB962C8B-B14F-4D97-AF65-F5344CB8AC3E}">
        <p14:creationId xmlns:p14="http://schemas.microsoft.com/office/powerpoint/2010/main" val="4796413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normAutofit lnSpcReduction="10000"/>
          </a:bodyPr>
          <a:lstStyle/>
          <a:p>
            <a:pPr marL="0" indent="0">
              <a:buNone/>
            </a:pPr>
            <a:r>
              <a:rPr lang="tr-TR" b="1" dirty="0"/>
              <a:t>Klasik dönem Maya uygarlığı</a:t>
            </a:r>
            <a:endParaRPr lang="en-GB" dirty="0"/>
          </a:p>
          <a:p>
            <a:pPr marL="0" indent="0">
              <a:buNone/>
            </a:pPr>
            <a:r>
              <a:rPr lang="tr-TR" dirty="0"/>
              <a:t>6. ve 7. yüzyıllarda gerileyen </a:t>
            </a:r>
            <a:r>
              <a:rPr lang="tr-TR" dirty="0" err="1"/>
              <a:t>Tikal’in</a:t>
            </a:r>
            <a:r>
              <a:rPr lang="tr-TR" dirty="0"/>
              <a:t> 8. ve 9. yüzyıllarda yeniden canlanması, daha ihtişamlı tapınak ve sarayların yapılması Klasik Maya uygarlığının başlangıcı sayılır. Bunun 10. ve 15. yüzyıllar arasındaki Klasik Sonrası Dönem izler. Klasik dönemin başlıca kalıntıları </a:t>
            </a:r>
            <a:r>
              <a:rPr lang="tr-TR" dirty="0" err="1"/>
              <a:t>Tikal’dedir</a:t>
            </a:r>
            <a:r>
              <a:rPr lang="tr-TR" dirty="0"/>
              <a:t>. Klasik döneme giriş mimari yapılara bakılarak temellendirilir.</a:t>
            </a:r>
            <a:endParaRPr lang="en-GB" dirty="0"/>
          </a:p>
          <a:p>
            <a:pPr marL="0" indent="0">
              <a:buNone/>
            </a:pPr>
            <a:r>
              <a:rPr lang="tr-TR" dirty="0"/>
              <a:t>Maya klasik kültürünün bir başka önemli merkezi </a:t>
            </a:r>
            <a:r>
              <a:rPr lang="tr-TR" dirty="0" err="1"/>
              <a:t>Copan</a:t>
            </a:r>
            <a:r>
              <a:rPr lang="tr-TR" dirty="0"/>
              <a:t> kentidir. Burada güneş ve ayın hareketleri gözlenerek, oyma sayı karakterleriyle yılın ve ayların kaydı 632’den itibaren tutulmaya başlanır. Mayalar, bu yöndeki bilgilerini biriktirerek, ileride dünyanın en gelişmiş güneş takvimini geliştirirler. </a:t>
            </a:r>
            <a:endParaRPr lang="en-GB" dirty="0"/>
          </a:p>
          <a:p>
            <a:pPr marL="0" indent="0">
              <a:buNone/>
            </a:pPr>
            <a:endParaRPr lang="tr-TR" dirty="0"/>
          </a:p>
        </p:txBody>
      </p:sp>
    </p:spTree>
    <p:extLst>
      <p:ext uri="{BB962C8B-B14F-4D97-AF65-F5344CB8AC3E}">
        <p14:creationId xmlns:p14="http://schemas.microsoft.com/office/powerpoint/2010/main" val="18079724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dirty="0"/>
              <a:t>Gelişmiş bir güneş takvimi bulan Mayalar ayrıca sayılara da oldukça hâkimdirler. Eski Dünya’nın birçok uygarlığında sıfır değeri bilinmezken Mayalar sıfırı kullanmaktadır. Mayaların, sayılara ve yazıya olan ilgisini, astronomik bilgi birikimini dinsel inançlarla ilişkilendirmek mümkündür.</a:t>
            </a:r>
            <a:endParaRPr lang="en-GB" dirty="0"/>
          </a:p>
          <a:p>
            <a:pPr marL="0" indent="0">
              <a:buNone/>
            </a:pPr>
            <a:r>
              <a:rPr lang="tr-TR" b="1" dirty="0"/>
              <a:t>Yazı ve resim: </a:t>
            </a:r>
            <a:r>
              <a:rPr lang="tr-TR" dirty="0"/>
              <a:t>Yeni Dünya uygarlıklarının ‘geri’ olarak değerlendirilmesinde yazıyı kullanmamaları önemlidir. Hatta bazıları yazıyı uygarlığın olmazsa olmazı saydıklarından, onlara göre Yeni Dünya uygarlıklarından bile bahsedemeyiz. </a:t>
            </a:r>
            <a:r>
              <a:rPr lang="tr-TR" b="1" dirty="0"/>
              <a:t>Mayalar bir yazı sistemine sahip tek Yeni Dünya toplumudur</a:t>
            </a:r>
            <a:r>
              <a:rPr lang="tr-TR" dirty="0"/>
              <a:t>.</a:t>
            </a:r>
          </a:p>
        </p:txBody>
      </p:sp>
    </p:spTree>
    <p:extLst>
      <p:ext uri="{BB962C8B-B14F-4D97-AF65-F5344CB8AC3E}">
        <p14:creationId xmlns:p14="http://schemas.microsoft.com/office/powerpoint/2010/main" val="10519205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b="1" dirty="0"/>
              <a:t>Piramitler: </a:t>
            </a:r>
            <a:r>
              <a:rPr lang="tr-TR" dirty="0"/>
              <a:t>Maya kentlerinde basamaklı piramitler vardır. Bunlar klasik öncesi dönemden itibaren dikiliyorlardı. Bunlar önceleri küçük ve süssüz yapılardı. Sonraları taş kabartmalarla ve sıva kabartmalarla donatıldılar. Boyutları da büyüdü. Zamanımıza kalan en büyük piramitler klasik öncesi dönemdendir.</a:t>
            </a:r>
          </a:p>
          <a:p>
            <a:pPr marL="0" indent="0">
              <a:buNone/>
            </a:pPr>
            <a:r>
              <a:rPr lang="tr-TR" dirty="0"/>
              <a:t>Mayaların resim sanatı da gelişmiştir. Tapınak duvarları resimlerle kaplıdır. Piramit duvarlarını geometrik desenlerle süslemişlerdir.</a:t>
            </a:r>
          </a:p>
          <a:p>
            <a:pPr marL="0" indent="0">
              <a:buNone/>
            </a:pPr>
            <a:r>
              <a:rPr lang="tr-TR" dirty="0"/>
              <a:t>Mayalar dünyanın dev bir kaplumbağanın sırtında durduğuna inanırlar.</a:t>
            </a:r>
            <a:endParaRPr lang="en-GB" dirty="0"/>
          </a:p>
          <a:p>
            <a:pPr marL="0" indent="0">
              <a:buNone/>
            </a:pPr>
            <a:endParaRPr lang="tr-TR" dirty="0"/>
          </a:p>
        </p:txBody>
      </p:sp>
    </p:spTree>
    <p:extLst>
      <p:ext uri="{BB962C8B-B14F-4D97-AF65-F5344CB8AC3E}">
        <p14:creationId xmlns:p14="http://schemas.microsoft.com/office/powerpoint/2010/main" val="5316100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normAutofit fontScale="92500"/>
          </a:bodyPr>
          <a:lstStyle/>
          <a:p>
            <a:r>
              <a:rPr lang="tr-TR" b="1" dirty="0"/>
              <a:t>Toplum yapısı </a:t>
            </a:r>
            <a:endParaRPr lang="en-GB" dirty="0"/>
          </a:p>
          <a:p>
            <a:pPr marL="0" indent="0">
              <a:buNone/>
            </a:pPr>
            <a:r>
              <a:rPr lang="tr-TR" dirty="0"/>
              <a:t>Mayalar, uygarlık seviyesine ulaşmıştır. Yani toplumsal planda bir eşitsizlik söz konusudur; çalışan-çalıştıran, yöneten-yönetilen ayrımı vardır. Katmanlar arasındaki ayrım keskindir. Seçkin olmayanların arasında da önemli eşitsizlikler vardır. Kent halkı ile çevredeki köylerde yaşayanlar farklı statüdedir. Seçkinlerse egemen hanedan üyelerinin yanı sıra yüksek kamu yöneticiliği yapan (</a:t>
            </a:r>
            <a:r>
              <a:rPr lang="tr-TR" dirty="0" err="1"/>
              <a:t>ahau</a:t>
            </a:r>
            <a:r>
              <a:rPr lang="tr-TR" dirty="0"/>
              <a:t> denen) soylulardan oluşur. Bunun yanında yerel yöneticiliğe atanan (</a:t>
            </a:r>
            <a:r>
              <a:rPr lang="tr-TR" dirty="0" err="1"/>
              <a:t>sahal</a:t>
            </a:r>
            <a:r>
              <a:rPr lang="tr-TR" dirty="0"/>
              <a:t> denen) soylular ve kır seçkinleri de vardır. Emekçiler söz konusu olduğundaysa üç kesim öne çıkar:</a:t>
            </a:r>
            <a:r>
              <a:rPr lang="tr-TR" b="1" dirty="0"/>
              <a:t> 1) Zanaatçılar ve tacirler, 2) Nitelikli (kalifiye) işçiler, 3) Niteliksiz emekçiler</a:t>
            </a:r>
            <a:endParaRPr lang="en-GB" dirty="0"/>
          </a:p>
          <a:p>
            <a:pPr marL="0" indent="0">
              <a:buNone/>
            </a:pPr>
            <a:endParaRPr lang="tr-TR" dirty="0"/>
          </a:p>
        </p:txBody>
      </p:sp>
    </p:spTree>
    <p:extLst>
      <p:ext uri="{BB962C8B-B14F-4D97-AF65-F5344CB8AC3E}">
        <p14:creationId xmlns:p14="http://schemas.microsoft.com/office/powerpoint/2010/main" val="2479940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normAutofit fontScale="92500" lnSpcReduction="10000"/>
          </a:bodyPr>
          <a:lstStyle/>
          <a:p>
            <a:r>
              <a:rPr lang="tr-TR" b="1" dirty="0"/>
              <a:t>Maya düşüncesi</a:t>
            </a:r>
            <a:r>
              <a:rPr lang="tr-TR" dirty="0"/>
              <a:t> </a:t>
            </a:r>
            <a:endParaRPr lang="en-GB" dirty="0"/>
          </a:p>
          <a:p>
            <a:pPr marL="0" indent="0">
              <a:buNone/>
            </a:pPr>
            <a:r>
              <a:rPr lang="tr-TR" dirty="0"/>
              <a:t>Ekonomisi tarıma dayanan Mayaların dinsel ideolojisi güçlüdür. Tarımla ilgili doğal güçler </a:t>
            </a:r>
            <a:r>
              <a:rPr lang="tr-TR" dirty="0" err="1"/>
              <a:t>insanbiçimli</a:t>
            </a:r>
            <a:r>
              <a:rPr lang="tr-TR" dirty="0"/>
              <a:t> aşkın öznelere dönüşmüşlerdir; yağmur tanrısı buna örnek verilebilir. Bunun yanında tüylü yılan gibi hayvan ya da kartal-insan gibi hayvan-insan karışımı tanrılar da vardı. Ayrıca Güneş, Ay ve Venüs, Mayaların en önem verdikleri tanrıları oldular. Maya tanrıları arasında “intihar tanrısı” gibi (bize göre) ‘garip’ olanları da vardır. Mayalara göre </a:t>
            </a:r>
            <a:r>
              <a:rPr lang="tr-TR" dirty="0" err="1"/>
              <a:t>baştanrı</a:t>
            </a:r>
            <a:r>
              <a:rPr lang="tr-TR" dirty="0"/>
              <a:t> </a:t>
            </a:r>
            <a:r>
              <a:rPr lang="tr-TR" dirty="0" err="1"/>
              <a:t>Itzamna</a:t>
            </a:r>
            <a:r>
              <a:rPr lang="tr-TR" dirty="0"/>
              <a:t>, yiyecek veren, tıbbın koruyucusu olan, yazıyı bulan tanrıdır. </a:t>
            </a:r>
          </a:p>
          <a:p>
            <a:pPr marL="0" indent="0">
              <a:buNone/>
            </a:pPr>
            <a:r>
              <a:rPr lang="tr-TR" dirty="0"/>
              <a:t>Maya mitosu: </a:t>
            </a:r>
            <a:r>
              <a:rPr lang="tr-TR" i="1" dirty="0" err="1"/>
              <a:t>Popol</a:t>
            </a:r>
            <a:r>
              <a:rPr lang="tr-TR" i="1" dirty="0"/>
              <a:t> </a:t>
            </a:r>
            <a:r>
              <a:rPr lang="tr-TR" i="1" dirty="0" err="1"/>
              <a:t>Vuh</a:t>
            </a:r>
            <a:r>
              <a:rPr lang="tr-TR" i="1" dirty="0"/>
              <a:t> (Öğütler Kitabı)</a:t>
            </a:r>
          </a:p>
          <a:p>
            <a:pPr marL="0" indent="0">
              <a:buNone/>
            </a:pPr>
            <a:r>
              <a:rPr lang="tr-TR" dirty="0"/>
              <a:t>Mayalarda bir kimsenin kendi kanını akıtması,  tanrıları besleyerek hoşnut etmenin en etkili yolu  olarak görülmektedir.</a:t>
            </a:r>
            <a:endParaRPr lang="en-GB" dirty="0"/>
          </a:p>
          <a:p>
            <a:pPr marL="0" indent="0">
              <a:buNone/>
            </a:pPr>
            <a:endParaRPr lang="tr-TR" dirty="0"/>
          </a:p>
        </p:txBody>
      </p:sp>
    </p:spTree>
    <p:extLst>
      <p:ext uri="{BB962C8B-B14F-4D97-AF65-F5344CB8AC3E}">
        <p14:creationId xmlns:p14="http://schemas.microsoft.com/office/powerpoint/2010/main" val="23925119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r>
              <a:rPr lang="tr-TR" b="1" dirty="0"/>
              <a:t>Mayaların Sonu</a:t>
            </a:r>
            <a:endParaRPr lang="en-GB" dirty="0"/>
          </a:p>
          <a:p>
            <a:pPr marL="0" indent="0">
              <a:buNone/>
            </a:pPr>
            <a:r>
              <a:rPr lang="tr-TR" dirty="0"/>
              <a:t>Başkent </a:t>
            </a:r>
            <a:r>
              <a:rPr lang="tr-TR" dirty="0" err="1"/>
              <a:t>Tikal</a:t>
            </a:r>
            <a:r>
              <a:rPr lang="tr-TR" dirty="0"/>
              <a:t>, Klasik Dönem sonunda (yani dokuzuncu yüzyılda) 50 bin nüfusuyla çok büyük bir kenttir. Ancak bu dönemden sonra nüfusu azalır. Ancak çöküşün bir bütün halinde olduğunu söylemek mümkün değildir çünkü kentlerin çoğu gerilerken, El </a:t>
            </a:r>
            <a:r>
              <a:rPr lang="tr-TR" dirty="0" err="1"/>
              <a:t>Tajin</a:t>
            </a:r>
            <a:r>
              <a:rPr lang="tr-TR" dirty="0"/>
              <a:t> gibi bazıları da bu dönemde yükselmişlerdir. Bunların düşüşü daha geç bir tarihtedir. </a:t>
            </a:r>
          </a:p>
          <a:p>
            <a:pPr marL="0" indent="0">
              <a:buNone/>
            </a:pPr>
            <a:r>
              <a:rPr lang="tr-TR" dirty="0"/>
              <a:t>Çöküşe ilişkin olarak veba gibi salgın hastalıkları vurgulayanlar olduğu gibi kuraklığa, istilaya ve devrime de vurgu yapanlar vardır. Ancak tüm bunlar doyurucu değildir.</a:t>
            </a:r>
          </a:p>
        </p:txBody>
      </p:sp>
    </p:spTree>
    <p:extLst>
      <p:ext uri="{BB962C8B-B14F-4D97-AF65-F5344CB8AC3E}">
        <p14:creationId xmlns:p14="http://schemas.microsoft.com/office/powerpoint/2010/main" val="1232668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dirty="0"/>
              <a:t>Bunların uygarlık tarihi açısından ilginç bir boyutu Eski Dünya’dan (Avrasya ve Afrika’dan) farklı olarak </a:t>
            </a:r>
            <a:r>
              <a:rPr lang="tr-TR" b="1" dirty="0"/>
              <a:t>kendi başlarına bir gelişme çizgisi</a:t>
            </a:r>
            <a:r>
              <a:rPr lang="tr-TR" dirty="0"/>
              <a:t> izlemeleridir. Zira Eski Dünya ve Yeni Dünya arasındaki bağlantı Neolitik dönemden önce kopmuş ve buzullar erimeden önce Amerika’ya geçenler kendi başlarına farklı bir gelişim göstermişlerdir. Etkilenecekleri başka uygarlıklar olmamıştır. İşte bu nedenle mimari açıdan çok gelişmiş şehirler inşa etseler bile mesela tekerleği bulamamışlar ya da Amerika kıtasındakiler dışında başka uygarlıklardan ticaret ve savaş yoluyla öğrenememişlerdir. </a:t>
            </a:r>
            <a:endParaRPr lang="en-GB" dirty="0"/>
          </a:p>
          <a:p>
            <a:pPr marL="0" indent="0">
              <a:buNone/>
            </a:pPr>
            <a:endParaRPr lang="tr-TR" dirty="0"/>
          </a:p>
        </p:txBody>
      </p:sp>
    </p:spTree>
    <p:extLst>
      <p:ext uri="{BB962C8B-B14F-4D97-AF65-F5344CB8AC3E}">
        <p14:creationId xmlns:p14="http://schemas.microsoft.com/office/powerpoint/2010/main" val="33187268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b="1" dirty="0"/>
              <a:t>TOLTEKLER</a:t>
            </a:r>
            <a:endParaRPr lang="en-GB" dirty="0"/>
          </a:p>
          <a:p>
            <a:pPr marL="0" indent="0">
              <a:buNone/>
            </a:pPr>
            <a:r>
              <a:rPr lang="tr-TR" dirty="0"/>
              <a:t>Mayalardan sonra M.S. 10.yüzyılda küçük devletler halindeki gruplar </a:t>
            </a:r>
            <a:r>
              <a:rPr lang="tr-TR" dirty="0" err="1"/>
              <a:t>Toltek</a:t>
            </a:r>
            <a:r>
              <a:rPr lang="tr-TR" dirty="0"/>
              <a:t> İmparatorluğu yönetiminde birleşirler. Efsanevi </a:t>
            </a:r>
            <a:r>
              <a:rPr lang="tr-TR" dirty="0" err="1"/>
              <a:t>Toltek</a:t>
            </a:r>
            <a:r>
              <a:rPr lang="tr-TR" dirty="0"/>
              <a:t> kralı </a:t>
            </a:r>
            <a:r>
              <a:rPr lang="tr-TR" dirty="0" err="1"/>
              <a:t>Tezcatlipoca</a:t>
            </a:r>
            <a:r>
              <a:rPr lang="tr-TR" dirty="0"/>
              <a:t> savaşçı bir siyaset izleyip imparatorluğunu Atlas Okyanusundan Büyük Okyanusa dek genişletir.</a:t>
            </a:r>
            <a:endParaRPr lang="en-GB" dirty="0"/>
          </a:p>
          <a:p>
            <a:pPr marL="0" indent="0">
              <a:buNone/>
            </a:pPr>
            <a:r>
              <a:rPr lang="tr-TR" dirty="0" err="1"/>
              <a:t>Toltekler</a:t>
            </a:r>
            <a:r>
              <a:rPr lang="tr-TR" dirty="0"/>
              <a:t> gelişmiş adalet sistemine sahiptirler.</a:t>
            </a:r>
            <a:endParaRPr lang="en-GB" dirty="0"/>
          </a:p>
          <a:p>
            <a:pPr marL="0" indent="0">
              <a:buNone/>
            </a:pPr>
            <a:r>
              <a:rPr lang="tr-TR" dirty="0"/>
              <a:t>500 yıl kadar devam eden </a:t>
            </a:r>
            <a:r>
              <a:rPr lang="tr-TR" dirty="0" err="1"/>
              <a:t>Toltek</a:t>
            </a:r>
            <a:r>
              <a:rPr lang="tr-TR" dirty="0"/>
              <a:t> uygarlığı kıtlık, iç savaş ve sülale kavgaları nedeniyle dağılır.</a:t>
            </a:r>
          </a:p>
          <a:p>
            <a:pPr marL="0" indent="0">
              <a:buNone/>
            </a:pPr>
            <a:r>
              <a:rPr lang="tr-TR" dirty="0" err="1"/>
              <a:t>Aztekler</a:t>
            </a:r>
            <a:r>
              <a:rPr lang="tr-TR" dirty="0"/>
              <a:t> kendi tarihlerini </a:t>
            </a:r>
            <a:r>
              <a:rPr lang="tr-TR" dirty="0" err="1"/>
              <a:t>Toltekler’e</a:t>
            </a:r>
            <a:r>
              <a:rPr lang="tr-TR" dirty="0"/>
              <a:t> dayandırırlar. Bir </a:t>
            </a:r>
            <a:r>
              <a:rPr lang="tr-TR" dirty="0" err="1"/>
              <a:t>Toltek</a:t>
            </a:r>
            <a:r>
              <a:rPr lang="tr-TR" dirty="0"/>
              <a:t> hükümdarı saydıkları </a:t>
            </a:r>
            <a:r>
              <a:rPr lang="tr-TR" dirty="0" err="1"/>
              <a:t>Kuetzalcoatl’ı</a:t>
            </a:r>
            <a:r>
              <a:rPr lang="tr-TR" dirty="0"/>
              <a:t> kurucu ata olarak görürler.</a:t>
            </a:r>
            <a:endParaRPr lang="en-GB" dirty="0"/>
          </a:p>
          <a:p>
            <a:pPr marL="0" indent="0">
              <a:buNone/>
            </a:pPr>
            <a:endParaRPr lang="tr-TR" dirty="0"/>
          </a:p>
        </p:txBody>
      </p:sp>
    </p:spTree>
    <p:extLst>
      <p:ext uri="{BB962C8B-B14F-4D97-AF65-F5344CB8AC3E}">
        <p14:creationId xmlns:p14="http://schemas.microsoft.com/office/powerpoint/2010/main" val="19991662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b="1" dirty="0"/>
              <a:t>AZTEKLER</a:t>
            </a:r>
            <a:endParaRPr lang="en-GB" dirty="0"/>
          </a:p>
          <a:p>
            <a:pPr marL="0" indent="0">
              <a:buNone/>
            </a:pPr>
            <a:r>
              <a:rPr lang="tr-TR" dirty="0"/>
              <a:t>Amerika’da uygarlığa en son geçen halk </a:t>
            </a:r>
            <a:r>
              <a:rPr lang="tr-TR" dirty="0" err="1"/>
              <a:t>Azteklerdir</a:t>
            </a:r>
            <a:r>
              <a:rPr lang="tr-TR" dirty="0"/>
              <a:t>. 13 yüzyıl başlarında, </a:t>
            </a:r>
            <a:r>
              <a:rPr lang="tr-TR" dirty="0" err="1"/>
              <a:t>Aztekler</a:t>
            </a:r>
            <a:r>
              <a:rPr lang="tr-TR" dirty="0"/>
              <a:t> güneyden gelerek Orta Amerika’daki Meksika Vadisi’ne girerler. </a:t>
            </a:r>
            <a:r>
              <a:rPr lang="tr-TR" dirty="0" err="1"/>
              <a:t>Texcoco</a:t>
            </a:r>
            <a:r>
              <a:rPr lang="tr-TR" dirty="0"/>
              <a:t> Gölü kıyılarına yerleşmeye çalışırlar. Bir-iki yüzyıl içinde </a:t>
            </a:r>
            <a:r>
              <a:rPr lang="tr-TR" dirty="0" err="1"/>
              <a:t>Olmeklerden</a:t>
            </a:r>
            <a:r>
              <a:rPr lang="tr-TR" dirty="0"/>
              <a:t>, </a:t>
            </a:r>
            <a:r>
              <a:rPr lang="tr-TR" dirty="0" err="1"/>
              <a:t>Teotihuacan’dan</a:t>
            </a:r>
            <a:r>
              <a:rPr lang="tr-TR" dirty="0"/>
              <a:t>, Mayalardan gelen uygarlığı özümseyerek daha ileri taşırlar. Ancak yazıyı dışarıda bırakırlar. Ayrıca Amerika kıtasının en büyük imparatorluğunu kursalar bile geçmişlerinden gelen savaşçı ve yağmacı yaşamdan vazgeçmezler.</a:t>
            </a:r>
            <a:endParaRPr lang="en-GB" dirty="0"/>
          </a:p>
          <a:p>
            <a:pPr marL="0" indent="0">
              <a:buNone/>
            </a:pPr>
            <a:endParaRPr lang="tr-TR" dirty="0"/>
          </a:p>
        </p:txBody>
      </p:sp>
    </p:spTree>
    <p:extLst>
      <p:ext uri="{BB962C8B-B14F-4D97-AF65-F5344CB8AC3E}">
        <p14:creationId xmlns:p14="http://schemas.microsoft.com/office/powerpoint/2010/main" val="973607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dirty="0"/>
              <a:t>Verimsiz topraklara (</a:t>
            </a:r>
            <a:r>
              <a:rPr lang="tr-TR" dirty="0" err="1"/>
              <a:t>Texcoco</a:t>
            </a:r>
            <a:r>
              <a:rPr lang="tr-TR" dirty="0"/>
              <a:t> Gölü çevresi ) yerleşen </a:t>
            </a:r>
            <a:r>
              <a:rPr lang="tr-TR" dirty="0" err="1"/>
              <a:t>Aztekler</a:t>
            </a:r>
            <a:r>
              <a:rPr lang="tr-TR" dirty="0"/>
              <a:t> çevredeki topluluklarla savaşırlar. Aynı zamanda alışveriş ilişkisine de girerler. Gölde balıkçılık yaparlar, bataklıklarda bahçıvanlığa soyunurlar. Tarım yapmak için de yüzer tarlalar kurarlar. Bataklık kıyısından kamışları kestikten sonra bunları hasır şeklinde örerler. </a:t>
            </a:r>
            <a:r>
              <a:rPr lang="tr-TR" dirty="0" err="1"/>
              <a:t>Herbiri</a:t>
            </a:r>
            <a:r>
              <a:rPr lang="tr-TR" dirty="0"/>
              <a:t> bir metrekare olan </a:t>
            </a:r>
            <a:r>
              <a:rPr lang="tr-TR" dirty="0" err="1"/>
              <a:t>onbinlerce</a:t>
            </a:r>
            <a:r>
              <a:rPr lang="tr-TR" dirty="0"/>
              <a:t> hasırı suyun yüzeyine dizerler. Kıyılara taş çapa bağlarlar. Sonrada gölden çıkardıkları batağı hasırların yüzeyine sürerler ve ekin ekerler. Yani </a:t>
            </a:r>
            <a:r>
              <a:rPr lang="tr-TR" dirty="0" err="1"/>
              <a:t>Aztekler</a:t>
            </a:r>
            <a:r>
              <a:rPr lang="tr-TR" dirty="0"/>
              <a:t> karşılaştıkları meydan okumaya çözüm üretirler. Bu büyük çaplı bir iştir ve karmaşık örgütlenme gerektirdiği açıktır. </a:t>
            </a:r>
            <a:endParaRPr lang="en-GB" dirty="0"/>
          </a:p>
          <a:p>
            <a:pPr marL="0" indent="0">
              <a:buNone/>
            </a:pPr>
            <a:endParaRPr lang="tr-TR" dirty="0"/>
          </a:p>
        </p:txBody>
      </p:sp>
    </p:spTree>
    <p:extLst>
      <p:ext uri="{BB962C8B-B14F-4D97-AF65-F5344CB8AC3E}">
        <p14:creationId xmlns:p14="http://schemas.microsoft.com/office/powerpoint/2010/main" val="38249961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normAutofit fontScale="92500" lnSpcReduction="20000"/>
          </a:bodyPr>
          <a:lstStyle/>
          <a:p>
            <a:pPr marL="0" indent="0">
              <a:buNone/>
            </a:pPr>
            <a:r>
              <a:rPr lang="tr-TR" dirty="0"/>
              <a:t>Başta yüzer tarlalardan aldıkları ürünü ve tuttukları balıkları satarak taş, kereste ve dokuma alan </a:t>
            </a:r>
            <a:r>
              <a:rPr lang="tr-TR" dirty="0" err="1"/>
              <a:t>Aztekler</a:t>
            </a:r>
            <a:r>
              <a:rPr lang="tr-TR" dirty="0"/>
              <a:t> zamanla güçlenirler. Göl ortasındaki adaları dolgu yollarla kıyıya bağlarlar. Tatlı suyu yine kanallarla getirirler. Gölde ulaşımı kanolarla sağlarlar.</a:t>
            </a:r>
            <a:endParaRPr lang="en-GB" dirty="0"/>
          </a:p>
          <a:p>
            <a:pPr marL="0" indent="0">
              <a:buNone/>
            </a:pPr>
            <a:r>
              <a:rPr lang="tr-TR" dirty="0" err="1"/>
              <a:t>Aztekler</a:t>
            </a:r>
            <a:r>
              <a:rPr lang="tr-TR" dirty="0"/>
              <a:t> çevre halkları haraca bağlamışlar ve bu haracı da kendilerine göre meşrulaştırmışlardır. (Güneş Tanrı’yı insan kurbanların yüreğiyle ve kanıyla besleyerek solmasını önlemek gerekmektedir. )</a:t>
            </a:r>
          </a:p>
          <a:p>
            <a:pPr marL="0" indent="0">
              <a:buNone/>
            </a:pPr>
            <a:r>
              <a:rPr lang="tr-TR" dirty="0" err="1"/>
              <a:t>Aztekler</a:t>
            </a:r>
            <a:r>
              <a:rPr lang="tr-TR" dirty="0"/>
              <a:t> ele geçirdikleri yerlerde haraç toplayan kışlalar kurarlar. Buralara alışveriş noktaları kurup, tacir kolonileri de yerleştirirler. Son </a:t>
            </a:r>
            <a:r>
              <a:rPr lang="tr-TR" dirty="0" err="1"/>
              <a:t>Aztek</a:t>
            </a:r>
            <a:r>
              <a:rPr lang="tr-TR" dirty="0"/>
              <a:t> İmparatoru 2. </a:t>
            </a:r>
            <a:r>
              <a:rPr lang="tr-TR" dirty="0" err="1"/>
              <a:t>Montezuma</a:t>
            </a:r>
            <a:r>
              <a:rPr lang="tr-TR" dirty="0"/>
              <a:t> (1503-1520) döneminde imparatorluk 371 haraç bölgesine ayrılmıştır. </a:t>
            </a:r>
            <a:r>
              <a:rPr lang="tr-TR" dirty="0" err="1"/>
              <a:t>Tenochtitlan’daki</a:t>
            </a:r>
            <a:r>
              <a:rPr lang="tr-TR" dirty="0"/>
              <a:t> pazar yerlerinde alışverişler para yerine kullanılan kakao taneleriyle yapılır.</a:t>
            </a:r>
          </a:p>
        </p:txBody>
      </p:sp>
    </p:spTree>
    <p:extLst>
      <p:ext uri="{BB962C8B-B14F-4D97-AF65-F5344CB8AC3E}">
        <p14:creationId xmlns:p14="http://schemas.microsoft.com/office/powerpoint/2010/main" val="4828511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normAutofit fontScale="92500" lnSpcReduction="10000"/>
          </a:bodyPr>
          <a:lstStyle/>
          <a:p>
            <a:pPr marL="0" indent="0">
              <a:buNone/>
            </a:pPr>
            <a:r>
              <a:rPr lang="tr-TR" dirty="0" err="1"/>
              <a:t>Aztekler</a:t>
            </a:r>
            <a:r>
              <a:rPr lang="tr-TR" dirty="0"/>
              <a:t>, Yeni Dünya’nın en karmaşık uygar toplumu olsalar da, metal üretimi, savaş araçlarına, tekerleğe ve yazıya sahip değillerdir. Diğer kentleri savaş baltaları kullanarak haraca bağlamışlardır. </a:t>
            </a:r>
            <a:endParaRPr lang="en-GB" dirty="0"/>
          </a:p>
          <a:p>
            <a:pPr marL="0" indent="0">
              <a:buNone/>
            </a:pPr>
            <a:r>
              <a:rPr lang="tr-TR" dirty="0" err="1"/>
              <a:t>Azteklerden</a:t>
            </a:r>
            <a:r>
              <a:rPr lang="tr-TR" dirty="0"/>
              <a:t> kalan yazısız ve resimli, kodeks formatlı kitaplardan </a:t>
            </a:r>
            <a:r>
              <a:rPr lang="tr-TR" dirty="0" err="1"/>
              <a:t>Azteklerin</a:t>
            </a:r>
            <a:r>
              <a:rPr lang="tr-TR" dirty="0"/>
              <a:t> bir imparatoru olduğunu, bunun dört kabilenin şeflerinden oluşan dört kişilik bir seçiciler kurulu tarafından seçildiğini anlıyoruz. İmparatorlukta egemen halk </a:t>
            </a:r>
            <a:r>
              <a:rPr lang="tr-TR" dirty="0" err="1"/>
              <a:t>Tenochualar’dır</a:t>
            </a:r>
            <a:r>
              <a:rPr lang="tr-TR" dirty="0"/>
              <a:t>. </a:t>
            </a:r>
            <a:r>
              <a:rPr lang="tr-TR" dirty="0" err="1"/>
              <a:t>Tenochua</a:t>
            </a:r>
            <a:r>
              <a:rPr lang="tr-TR" dirty="0"/>
              <a:t> kökenli din adamları ve savaşçılar egemen kesimi oluşturur.</a:t>
            </a:r>
          </a:p>
          <a:p>
            <a:pPr marL="0" indent="0">
              <a:buNone/>
            </a:pPr>
            <a:r>
              <a:rPr lang="tr-TR" dirty="0"/>
              <a:t>Egemen katmanın altında yönetilen köylüler vardır. Bunların arasında zanaatçılar ve tacirler vardır ama bunlar bir katman oluşturacak nitelikte ve nicelikte değildir.</a:t>
            </a:r>
          </a:p>
        </p:txBody>
      </p:sp>
    </p:spTree>
    <p:extLst>
      <p:ext uri="{BB962C8B-B14F-4D97-AF65-F5344CB8AC3E}">
        <p14:creationId xmlns:p14="http://schemas.microsoft.com/office/powerpoint/2010/main" val="9306734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dirty="0" err="1"/>
              <a:t>Azteklerde</a:t>
            </a:r>
            <a:r>
              <a:rPr lang="tr-TR" dirty="0"/>
              <a:t> savaş başarıları sayesinde toplumsal statü yükselebilir. Büyük araziler hanedan kökenli soylu sınıfa aittir; ama başarılı savaşçılara da küçük araziler ödül olarak verilir.</a:t>
            </a:r>
          </a:p>
          <a:p>
            <a:pPr marL="0" indent="0">
              <a:buNone/>
            </a:pPr>
            <a:r>
              <a:rPr lang="tr-TR" dirty="0"/>
              <a:t>Uyruk halklar doğrudan </a:t>
            </a:r>
            <a:r>
              <a:rPr lang="tr-TR" dirty="0" err="1"/>
              <a:t>Azteklerce</a:t>
            </a:r>
            <a:r>
              <a:rPr lang="tr-TR" dirty="0"/>
              <a:t> yönetilmezler. Uyruklar haraca (vergiye) bağlandıktan ve kurban olarak alındıktan sonra kendi başlarına bırakılırlar. </a:t>
            </a:r>
            <a:endParaRPr lang="en-GB" dirty="0"/>
          </a:p>
          <a:p>
            <a:pPr marL="0" indent="0">
              <a:buNone/>
            </a:pPr>
            <a:r>
              <a:rPr lang="tr-TR" dirty="0" err="1"/>
              <a:t>Aztekler</a:t>
            </a:r>
            <a:r>
              <a:rPr lang="tr-TR" dirty="0"/>
              <a:t>, farklı etniklerin ve kültürlerin </a:t>
            </a:r>
            <a:r>
              <a:rPr lang="tr-TR" dirty="0" err="1"/>
              <a:t>birarada</a:t>
            </a:r>
            <a:r>
              <a:rPr lang="tr-TR" dirty="0"/>
              <a:t> yaşadığı imparatorlukta disiplini katı bir hukuk sistemi sayesinde sağlamışlardır. </a:t>
            </a:r>
            <a:endParaRPr lang="en-GB" dirty="0"/>
          </a:p>
          <a:p>
            <a:pPr marL="0" indent="0">
              <a:buNone/>
            </a:pPr>
            <a:endParaRPr lang="tr-TR" dirty="0"/>
          </a:p>
        </p:txBody>
      </p:sp>
    </p:spTree>
    <p:extLst>
      <p:ext uri="{BB962C8B-B14F-4D97-AF65-F5344CB8AC3E}">
        <p14:creationId xmlns:p14="http://schemas.microsoft.com/office/powerpoint/2010/main" val="6601518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normAutofit lnSpcReduction="10000"/>
          </a:bodyPr>
          <a:lstStyle/>
          <a:p>
            <a:pPr marL="0" indent="0">
              <a:buNone/>
            </a:pPr>
            <a:r>
              <a:rPr lang="tr-TR" b="1" dirty="0"/>
              <a:t>GÜNEY AMERİKA</a:t>
            </a:r>
            <a:endParaRPr lang="en-GB" dirty="0"/>
          </a:p>
          <a:p>
            <a:pPr marL="0" indent="0">
              <a:buNone/>
            </a:pPr>
            <a:r>
              <a:rPr lang="tr-TR" dirty="0"/>
              <a:t>Uygarlık Güney Amerika’da bugünkü Peru’nun kıyı kesiminde ve </a:t>
            </a:r>
            <a:r>
              <a:rPr lang="tr-TR" dirty="0" err="1"/>
              <a:t>And</a:t>
            </a:r>
            <a:r>
              <a:rPr lang="tr-TR" dirty="0"/>
              <a:t> Dağları’nda gelişir. Orta </a:t>
            </a:r>
            <a:r>
              <a:rPr lang="tr-TR" dirty="0" err="1"/>
              <a:t>Andlar</a:t>
            </a:r>
            <a:r>
              <a:rPr lang="tr-TR" dirty="0"/>
              <a:t> bölgesinde uygarlığın gelişimi manyok tarımıyla ilişkilendirilir. Bu nişastalı bir kök bitkisidir ve üretimine M.Ö. 4.-3. binyıllar arasında başlanmıştır. Tahıllar gibi biriktirilebilen bu bitki, yiyecek için göçebelik yapmaya son vermiştir. </a:t>
            </a:r>
            <a:endParaRPr lang="en-GB" dirty="0"/>
          </a:p>
          <a:p>
            <a:pPr marL="0" indent="0">
              <a:buNone/>
            </a:pPr>
            <a:r>
              <a:rPr lang="tr-TR" dirty="0" err="1"/>
              <a:t>And</a:t>
            </a:r>
            <a:r>
              <a:rPr lang="tr-TR" dirty="0"/>
              <a:t> Dağları’nın eteklerindeki ovalarda manyok tarımı yapılırken, yüksek kesimlerde ise lama, </a:t>
            </a:r>
            <a:r>
              <a:rPr lang="tr-TR" dirty="0" err="1"/>
              <a:t>alpaga</a:t>
            </a:r>
            <a:r>
              <a:rPr lang="tr-TR" dirty="0"/>
              <a:t> ve </a:t>
            </a:r>
            <a:r>
              <a:rPr lang="tr-TR" dirty="0" err="1"/>
              <a:t>vikunya</a:t>
            </a:r>
            <a:r>
              <a:rPr lang="tr-TR" dirty="0"/>
              <a:t> gibi </a:t>
            </a:r>
            <a:r>
              <a:rPr lang="tr-TR" dirty="0" err="1"/>
              <a:t>devegiller</a:t>
            </a:r>
            <a:r>
              <a:rPr lang="tr-TR" dirty="0"/>
              <a:t> familyasından havyanlar beslenmeye ve hayvancılık yapılmaya başlanır. Yanı iki farklı işte uzmanlaşmış iki kesim vardır. </a:t>
            </a:r>
            <a:endParaRPr lang="en-GB" dirty="0"/>
          </a:p>
          <a:p>
            <a:pPr marL="0" indent="0">
              <a:buNone/>
            </a:pPr>
            <a:endParaRPr lang="tr-TR" dirty="0"/>
          </a:p>
        </p:txBody>
      </p:sp>
    </p:spTree>
    <p:extLst>
      <p:ext uri="{BB962C8B-B14F-4D97-AF65-F5344CB8AC3E}">
        <p14:creationId xmlns:p14="http://schemas.microsoft.com/office/powerpoint/2010/main" val="26392454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normAutofit fontScale="92500"/>
          </a:bodyPr>
          <a:lstStyle/>
          <a:p>
            <a:pPr marL="0" indent="0">
              <a:buNone/>
            </a:pPr>
            <a:r>
              <a:rPr lang="tr-TR" dirty="0" err="1"/>
              <a:t>İnkalardan</a:t>
            </a:r>
            <a:r>
              <a:rPr lang="tr-TR" dirty="0"/>
              <a:t> çok daha önce bu bölgede bulunan </a:t>
            </a:r>
            <a:r>
              <a:rPr lang="tr-TR" dirty="0" err="1"/>
              <a:t>Chavin’deki</a:t>
            </a:r>
            <a:r>
              <a:rPr lang="tr-TR" dirty="0"/>
              <a:t> halk M.Ö. 3. binyılın sonundan başlayan gelişimini M.Ö. 1. yüzyılda kentleşmeyle sonuçlandırır. Bunu </a:t>
            </a:r>
            <a:r>
              <a:rPr lang="tr-TR" dirty="0" err="1"/>
              <a:t>komünal</a:t>
            </a:r>
            <a:r>
              <a:rPr lang="tr-TR" dirty="0"/>
              <a:t> ambarların görünüşüne, büyük yapı takımlarına ve bölgesel alışverişe bakarak söylüyoruz. Bu gelişimde M.Ö. 1500 civarlarında </a:t>
            </a:r>
            <a:r>
              <a:rPr lang="tr-TR" dirty="0" err="1"/>
              <a:t>Andlardan</a:t>
            </a:r>
            <a:r>
              <a:rPr lang="tr-TR" dirty="0"/>
              <a:t> kaynaklanan bir dizi ırmağın oluşturduğu vadilerde büyük sulama tarımına geçilmesi önemli rol oynar. Böylelikle ürün artar. Bununla birlikte nüfus da fazlalaşır, kentleşme başlar. Ayrıca toplumda hiyerarşik bölünmeler meydana gelir. Zanaatçılar ortaya çıkar. </a:t>
            </a:r>
            <a:r>
              <a:rPr lang="tr-TR" dirty="0" err="1"/>
              <a:t>İnkalardan</a:t>
            </a:r>
            <a:r>
              <a:rPr lang="tr-TR" dirty="0"/>
              <a:t> önce Güney Amerika’daki uygarlık gelişimine dair </a:t>
            </a:r>
            <a:r>
              <a:rPr lang="tr-TR" dirty="0" err="1"/>
              <a:t>Paracas</a:t>
            </a:r>
            <a:r>
              <a:rPr lang="tr-TR" dirty="0"/>
              <a:t>, </a:t>
            </a:r>
            <a:r>
              <a:rPr lang="tr-TR" dirty="0" err="1"/>
              <a:t>Moche</a:t>
            </a:r>
            <a:r>
              <a:rPr lang="tr-TR" dirty="0"/>
              <a:t>, Nazca ve </a:t>
            </a:r>
            <a:r>
              <a:rPr lang="tr-TR" dirty="0" err="1"/>
              <a:t>Tiahuanaco</a:t>
            </a:r>
            <a:r>
              <a:rPr lang="tr-TR" dirty="0"/>
              <a:t> kültürlerinden bahsedilebilir.</a:t>
            </a:r>
            <a:endParaRPr lang="en-GB" dirty="0"/>
          </a:p>
          <a:p>
            <a:pPr marL="0" indent="0">
              <a:buNone/>
            </a:pPr>
            <a:endParaRPr lang="tr-TR" dirty="0"/>
          </a:p>
        </p:txBody>
      </p:sp>
    </p:spTree>
    <p:extLst>
      <p:ext uri="{BB962C8B-B14F-4D97-AF65-F5344CB8AC3E}">
        <p14:creationId xmlns:p14="http://schemas.microsoft.com/office/powerpoint/2010/main" val="11872314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b="1" dirty="0"/>
              <a:t>İNKALAR</a:t>
            </a:r>
            <a:endParaRPr lang="en-GB" dirty="0"/>
          </a:p>
          <a:p>
            <a:pPr marL="0" indent="0">
              <a:buNone/>
            </a:pPr>
            <a:r>
              <a:rPr lang="tr-TR" dirty="0"/>
              <a:t>Güney Amerika’daki uygarlık seviyesine gelen halklardan </a:t>
            </a:r>
            <a:r>
              <a:rPr lang="tr-TR" dirty="0" err="1"/>
              <a:t>İnkalar’a</a:t>
            </a:r>
            <a:r>
              <a:rPr lang="tr-TR" dirty="0"/>
              <a:t> geçiş arasında </a:t>
            </a:r>
            <a:r>
              <a:rPr lang="tr-TR" dirty="0" err="1"/>
              <a:t>Huari</a:t>
            </a:r>
            <a:r>
              <a:rPr lang="tr-TR" dirty="0"/>
              <a:t> Devleti bulunur. </a:t>
            </a:r>
            <a:r>
              <a:rPr lang="tr-TR" dirty="0" err="1"/>
              <a:t>Huariler</a:t>
            </a:r>
            <a:r>
              <a:rPr lang="tr-TR" dirty="0"/>
              <a:t> imparatorluk kuracak temelleri atarlar ama M.S. 1000 yıllarında yıkılırlar.</a:t>
            </a:r>
          </a:p>
          <a:p>
            <a:pPr marL="0" indent="0">
              <a:buNone/>
            </a:pPr>
            <a:r>
              <a:rPr lang="tr-TR" dirty="0" err="1"/>
              <a:t>İnkalar</a:t>
            </a:r>
            <a:r>
              <a:rPr lang="tr-TR" dirty="0"/>
              <a:t> </a:t>
            </a:r>
            <a:r>
              <a:rPr lang="tr-TR" dirty="0" err="1"/>
              <a:t>Titicaca</a:t>
            </a:r>
            <a:r>
              <a:rPr lang="tr-TR" dirty="0"/>
              <a:t> Gölü’nün bulunduğu </a:t>
            </a:r>
            <a:r>
              <a:rPr lang="tr-TR" dirty="0" err="1"/>
              <a:t>Cuzco</a:t>
            </a:r>
            <a:r>
              <a:rPr lang="tr-TR" dirty="0"/>
              <a:t> Vadisi’ni ele geçirirler ve buraya yerleşirler. Daha sonra yayılırlar ve </a:t>
            </a:r>
            <a:r>
              <a:rPr lang="tr-TR" dirty="0" err="1"/>
              <a:t>And</a:t>
            </a:r>
            <a:r>
              <a:rPr lang="tr-TR" dirty="0"/>
              <a:t> Dağları’nın diğer bölgelerine dağılırlar. Başka yerleri ele geçirirken, şeflikten devlete ve devletten imparatorluğa geçerler. </a:t>
            </a:r>
            <a:r>
              <a:rPr lang="tr-TR" dirty="0" err="1"/>
              <a:t>İnkalar</a:t>
            </a:r>
            <a:r>
              <a:rPr lang="tr-TR" dirty="0"/>
              <a:t> ilk önce </a:t>
            </a:r>
            <a:r>
              <a:rPr lang="tr-TR" dirty="0" err="1"/>
              <a:t>Moche</a:t>
            </a:r>
            <a:r>
              <a:rPr lang="tr-TR" dirty="0"/>
              <a:t> Vadisi’ndeki </a:t>
            </a:r>
            <a:r>
              <a:rPr lang="tr-TR" dirty="0" err="1"/>
              <a:t>Chimor</a:t>
            </a:r>
            <a:r>
              <a:rPr lang="tr-TR" dirty="0"/>
              <a:t> devletini ele geçirirler. </a:t>
            </a:r>
            <a:endParaRPr lang="en-GB" dirty="0"/>
          </a:p>
          <a:p>
            <a:pPr marL="0" indent="0">
              <a:buNone/>
            </a:pPr>
            <a:endParaRPr lang="en-GB" dirty="0"/>
          </a:p>
          <a:p>
            <a:pPr marL="0" indent="0">
              <a:buNone/>
            </a:pPr>
            <a:endParaRPr lang="tr-TR" dirty="0"/>
          </a:p>
        </p:txBody>
      </p:sp>
    </p:spTree>
    <p:extLst>
      <p:ext uri="{BB962C8B-B14F-4D97-AF65-F5344CB8AC3E}">
        <p14:creationId xmlns:p14="http://schemas.microsoft.com/office/powerpoint/2010/main" val="4005245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dirty="0"/>
              <a:t>Amerika kıtasında saban bilinmez. Bunun yerine dikeleç sopası kullanılır. Mısır tohumları bu sivri sopayla açılan deliklere atılır. Sonradan da filizlenmeleri beklenir. Bunun ardından filizlenen mısır çapalanır.</a:t>
            </a:r>
            <a:endParaRPr lang="en-GB" dirty="0"/>
          </a:p>
          <a:p>
            <a:pPr marL="0" indent="0">
              <a:buNone/>
            </a:pPr>
            <a:r>
              <a:rPr lang="tr-TR" dirty="0"/>
              <a:t>Sulu tarım yapılan vadide </a:t>
            </a:r>
            <a:r>
              <a:rPr lang="tr-TR" dirty="0" err="1"/>
              <a:t>Chimor</a:t>
            </a:r>
            <a:r>
              <a:rPr lang="tr-TR" dirty="0"/>
              <a:t> halkı mısır ve fasulyenin yanı sıra pamuk üretmeye başlar ki, bu da dokumacılığı geliştirir. Sarraflık, taş ve tahta yontuculuğu diğer zanaat dallarıdır. Daha önceden inşa edilen yollar sayesinde bu ürünler uzak pazarlara taşınır. </a:t>
            </a:r>
            <a:endParaRPr lang="en-GB" dirty="0"/>
          </a:p>
          <a:p>
            <a:pPr marL="0" indent="0">
              <a:buNone/>
            </a:pPr>
            <a:endParaRPr lang="tr-TR" dirty="0"/>
          </a:p>
        </p:txBody>
      </p:sp>
    </p:spTree>
    <p:extLst>
      <p:ext uri="{BB962C8B-B14F-4D97-AF65-F5344CB8AC3E}">
        <p14:creationId xmlns:p14="http://schemas.microsoft.com/office/powerpoint/2010/main" val="4254412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dirty="0"/>
              <a:t>Eski ve Yeni Dünya arasındaki bir sonraki temas ancak M.S. 1000 yıllarında yayılmacı Vikingler tarafından yapılmıştır. Vikingler kuzeyde </a:t>
            </a:r>
            <a:r>
              <a:rPr lang="tr-TR" dirty="0" err="1"/>
              <a:t>Vinland</a:t>
            </a:r>
            <a:r>
              <a:rPr lang="tr-TR" dirty="0"/>
              <a:t> adında bir yerleşim yeri kurmuşlar, ancak uzun süre kalmamışlardır. </a:t>
            </a:r>
          </a:p>
          <a:p>
            <a:pPr marL="0" indent="0">
              <a:buNone/>
            </a:pPr>
            <a:r>
              <a:rPr lang="tr-TR" dirty="0"/>
              <a:t>Amerika’nın bir daha unutulmamak üzere keşfedilişi ise </a:t>
            </a:r>
            <a:r>
              <a:rPr lang="tr-TR" dirty="0" err="1"/>
              <a:t>Kristof</a:t>
            </a:r>
            <a:r>
              <a:rPr lang="tr-TR" dirty="0"/>
              <a:t> </a:t>
            </a:r>
            <a:r>
              <a:rPr lang="tr-TR" dirty="0" err="1"/>
              <a:t>Kolomb’un</a:t>
            </a:r>
            <a:r>
              <a:rPr lang="tr-TR" dirty="0"/>
              <a:t> başını çektiği İspanyollar tarafından 1492’te gerçekleştirilmiştir. </a:t>
            </a:r>
            <a:r>
              <a:rPr lang="tr-TR" dirty="0" err="1"/>
              <a:t>Kolomb</a:t>
            </a:r>
            <a:r>
              <a:rPr lang="tr-TR" dirty="0"/>
              <a:t> ve askerleri yeni bir kıta bulduklarının farkında olmamışlardır; onlar Hindistan’a ulaştıklarını zannetmektedirler. Bunun yeni bir kıta olduğunu 1500’lerin başında İtalyan kâşif </a:t>
            </a:r>
            <a:r>
              <a:rPr lang="tr-TR" dirty="0" err="1"/>
              <a:t>Amerigo</a:t>
            </a:r>
            <a:r>
              <a:rPr lang="tr-TR" dirty="0"/>
              <a:t> </a:t>
            </a:r>
            <a:r>
              <a:rPr lang="tr-TR" dirty="0" err="1"/>
              <a:t>Vespucci</a:t>
            </a:r>
            <a:r>
              <a:rPr lang="tr-TR" dirty="0"/>
              <a:t> anlamıştır ve kıtaya sonradan onun adı verilmiştir.</a:t>
            </a:r>
            <a:endParaRPr lang="en-GB" dirty="0"/>
          </a:p>
          <a:p>
            <a:pPr marL="0" indent="0">
              <a:buNone/>
            </a:pPr>
            <a:endParaRPr lang="tr-TR" dirty="0"/>
          </a:p>
        </p:txBody>
      </p:sp>
    </p:spTree>
    <p:extLst>
      <p:ext uri="{BB962C8B-B14F-4D97-AF65-F5344CB8AC3E}">
        <p14:creationId xmlns:p14="http://schemas.microsoft.com/office/powerpoint/2010/main" val="2009305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dirty="0" err="1"/>
              <a:t>İnkalar</a:t>
            </a:r>
            <a:r>
              <a:rPr lang="tr-TR" dirty="0"/>
              <a:t> genişleme sürecinde boyun eğdirdikleri halkları bayındırlık projelerinde çalıştırırlar. Bu sayede </a:t>
            </a:r>
            <a:r>
              <a:rPr lang="tr-TR" dirty="0" err="1"/>
              <a:t>Cuzco</a:t>
            </a:r>
            <a:r>
              <a:rPr lang="tr-TR" dirty="0"/>
              <a:t> Vadisi’nin bataklıklarındaki suyu çekerek buraları kuruturlar. Boyun eğdirdikleri halklardan talep ettikleri sadece niteliksiz emek gücünden ibaret değildir; nitelikli emek de isterler. Mesela, dokuma, tüy işleme, maden çıkarma gibi işlerin ehli işçileri alırlar. Soylu savaşçıları için kadın cariye, tanrıları için de kurban edilecek insan alırlar. Bunun yanında tuz, patates, </a:t>
            </a:r>
            <a:r>
              <a:rPr lang="tr-TR" dirty="0" err="1"/>
              <a:t>gine</a:t>
            </a:r>
            <a:r>
              <a:rPr lang="tr-TR" dirty="0"/>
              <a:t> domuzu, </a:t>
            </a:r>
            <a:r>
              <a:rPr lang="tr-TR" dirty="0" err="1"/>
              <a:t>devegiller</a:t>
            </a:r>
            <a:r>
              <a:rPr lang="tr-TR" dirty="0"/>
              <a:t> gibi maddi talepleri de vardır.</a:t>
            </a:r>
          </a:p>
        </p:txBody>
      </p:sp>
    </p:spTree>
    <p:extLst>
      <p:ext uri="{BB962C8B-B14F-4D97-AF65-F5344CB8AC3E}">
        <p14:creationId xmlns:p14="http://schemas.microsoft.com/office/powerpoint/2010/main" val="26981539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dirty="0" err="1"/>
              <a:t>İnka</a:t>
            </a:r>
            <a:r>
              <a:rPr lang="tr-TR" dirty="0"/>
              <a:t> aslında imparatorluğu kuran halkın yarı tanrısal ilk egemeninin adıdır. </a:t>
            </a:r>
            <a:r>
              <a:rPr lang="tr-TR" dirty="0" err="1"/>
              <a:t>Baştanrı</a:t>
            </a:r>
            <a:r>
              <a:rPr lang="tr-TR" dirty="0"/>
              <a:t> olan Güneş tanrısının adını taşıması nedeniyle ilk egemen yöneticinin aynı zamanda Güneş Tanrı’nın oğlu olduğuna inanılır. </a:t>
            </a:r>
            <a:r>
              <a:rPr lang="tr-TR" dirty="0" err="1"/>
              <a:t>İnka’nın</a:t>
            </a:r>
            <a:r>
              <a:rPr lang="tr-TR" dirty="0"/>
              <a:t> imparatorluğu yönetmesini küçük soylulardan oluşan bürokrasi sağlar. Bunlar da kendileri halktan ayırmak için kulaklarına altından çok büyük küpeler takarlar. Böylece koca kulaklı olmak statü göstergesine dönüşür.</a:t>
            </a:r>
            <a:endParaRPr lang="en-GB" dirty="0"/>
          </a:p>
          <a:p>
            <a:pPr marL="0" indent="0">
              <a:buNone/>
            </a:pPr>
            <a:r>
              <a:rPr lang="tr-TR" dirty="0"/>
              <a:t>İmparator olan </a:t>
            </a:r>
            <a:r>
              <a:rPr lang="tr-TR" dirty="0" err="1"/>
              <a:t>İnka</a:t>
            </a:r>
            <a:r>
              <a:rPr lang="tr-TR" dirty="0"/>
              <a:t> her yerin, her şeyin ve herkesin sahibidir.</a:t>
            </a:r>
          </a:p>
        </p:txBody>
      </p:sp>
    </p:spTree>
    <p:extLst>
      <p:ext uri="{BB962C8B-B14F-4D97-AF65-F5344CB8AC3E}">
        <p14:creationId xmlns:p14="http://schemas.microsoft.com/office/powerpoint/2010/main" val="10683662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normAutofit lnSpcReduction="10000"/>
          </a:bodyPr>
          <a:lstStyle/>
          <a:p>
            <a:pPr marL="0" indent="0">
              <a:buNone/>
            </a:pPr>
            <a:r>
              <a:rPr lang="tr-TR" dirty="0"/>
              <a:t>Yönetsel işler kayıt tutulmasını gerektirir ve bu da yazıyı şart koşar. Ancak </a:t>
            </a:r>
            <a:r>
              <a:rPr lang="tr-TR" dirty="0" err="1"/>
              <a:t>İnkalar</a:t>
            </a:r>
            <a:r>
              <a:rPr lang="tr-TR" dirty="0"/>
              <a:t> yazı kullanmamıştır. Bunu yerine ip saçaklarını kullanmışlardır. Atılan düğümlerin yeri ve şekline, ip renklerine göre nesneleri, kişileri ve sayıları aktarmışlardır. </a:t>
            </a:r>
            <a:r>
              <a:rPr lang="tr-TR" dirty="0" err="1"/>
              <a:t>Quipu</a:t>
            </a:r>
            <a:r>
              <a:rPr lang="tr-TR" dirty="0"/>
              <a:t> denen bu yöntemin yanı sıra imparatorluktaki yol ağı da mesajların taşınmasında önem arz etmiştir.</a:t>
            </a:r>
          </a:p>
          <a:p>
            <a:pPr marL="0" indent="0">
              <a:buNone/>
            </a:pPr>
            <a:r>
              <a:rPr lang="tr-TR" dirty="0" err="1"/>
              <a:t>İnka</a:t>
            </a:r>
            <a:r>
              <a:rPr lang="tr-TR" dirty="0"/>
              <a:t> İmparatorluğu, </a:t>
            </a:r>
            <a:r>
              <a:rPr lang="tr-TR" dirty="0" err="1"/>
              <a:t>And</a:t>
            </a:r>
            <a:r>
              <a:rPr lang="tr-TR" dirty="0"/>
              <a:t> Dağları’nın Pasifik Okyanusu’yla buluştuğu bölgedeki etekleri boyunca uzanmıştır. </a:t>
            </a:r>
            <a:r>
              <a:rPr lang="tr-TR" dirty="0" err="1"/>
              <a:t>İnkalar</a:t>
            </a:r>
            <a:r>
              <a:rPr lang="tr-TR" dirty="0"/>
              <a:t> bu bölgede geniş bir yol ağı kurarak imparatorluklarını denetlerler. Ancak savaşçıların, hamalların, </a:t>
            </a:r>
            <a:r>
              <a:rPr lang="tr-TR" dirty="0" err="1"/>
              <a:t>devegil</a:t>
            </a:r>
            <a:r>
              <a:rPr lang="tr-TR" dirty="0"/>
              <a:t> kervanlarının ulaşımına uygun olan bu yol ağının varlığına rağmen </a:t>
            </a:r>
            <a:r>
              <a:rPr lang="tr-TR" dirty="0" err="1"/>
              <a:t>İnkalar</a:t>
            </a:r>
            <a:r>
              <a:rPr lang="tr-TR" dirty="0"/>
              <a:t> tekerleği bulamazlar. </a:t>
            </a:r>
            <a:endParaRPr lang="en-GB" dirty="0"/>
          </a:p>
          <a:p>
            <a:pPr marL="0" indent="0">
              <a:buNone/>
            </a:pPr>
            <a:endParaRPr lang="tr-TR" dirty="0"/>
          </a:p>
        </p:txBody>
      </p:sp>
    </p:spTree>
    <p:extLst>
      <p:ext uri="{BB962C8B-B14F-4D97-AF65-F5344CB8AC3E}">
        <p14:creationId xmlns:p14="http://schemas.microsoft.com/office/powerpoint/2010/main" val="11498856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dirty="0" err="1"/>
              <a:t>İnkalar</a:t>
            </a:r>
            <a:r>
              <a:rPr lang="tr-TR" dirty="0"/>
              <a:t> da, diğer yeni Dünya uygarlıkları gibi savaş silahları ve üretim araçları bakımında ‘metal çağına’ geçememişlerdir. Lüks tüketimlerine ve kamu görevlilerinin küpelerine bakarak altını yoğun biçimde kullandıklarını söyleyebiliriz. Binlerce güneş tapınağının ve sarayın kap kacağı altındandır.</a:t>
            </a:r>
          </a:p>
        </p:txBody>
      </p:sp>
    </p:spTree>
    <p:extLst>
      <p:ext uri="{BB962C8B-B14F-4D97-AF65-F5344CB8AC3E}">
        <p14:creationId xmlns:p14="http://schemas.microsoft.com/office/powerpoint/2010/main" val="201122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normAutofit fontScale="85000" lnSpcReduction="10000"/>
          </a:bodyPr>
          <a:lstStyle/>
          <a:p>
            <a:pPr marL="0" indent="0">
              <a:buNone/>
            </a:pPr>
            <a:r>
              <a:rPr lang="tr-TR" dirty="0"/>
              <a:t>Ancak Eski ve Yeni Dünya’daki uygarlıklar birbirinden tamamen farklı değildir. </a:t>
            </a:r>
            <a:r>
              <a:rPr lang="tr-TR" b="1" dirty="0"/>
              <a:t>Temel olarak iki coğrafyada da üretici ekonomiye geçilmiştir</a:t>
            </a:r>
            <a:r>
              <a:rPr lang="tr-TR" dirty="0"/>
              <a:t>. Yani tarım yapmak, artı üretmek,  bunu kentlerin ve devletin gelişimi için aktarmak, imparatorluğa uzanan siyasi formasyonlar kurmak Yeni Dünya’da da gerçekleşmiştir. Buna karşın Yeni Dünya’da toplumsal artı üretimini zorlayan bir koşul olarak </a:t>
            </a:r>
            <a:r>
              <a:rPr lang="tr-TR" b="1" dirty="0"/>
              <a:t>yerleşik çiftçi-göçebe çoban çatışmasından söz etmek mümkün değildir</a:t>
            </a:r>
            <a:r>
              <a:rPr lang="tr-TR" dirty="0"/>
              <a:t>. Amerika uygarlıklarının geliştiği iki coğrafi odak olan Orta Amerika (bugünkü Meksika’dan Kolombiya’ya kadar uzanan bölge) ve Güney Amerika’da (</a:t>
            </a:r>
            <a:r>
              <a:rPr lang="tr-TR" dirty="0" err="1"/>
              <a:t>And</a:t>
            </a:r>
            <a:r>
              <a:rPr lang="tr-TR" dirty="0"/>
              <a:t> Dağları çevresinde) hayvancılık yapacak geniş otlaklar yoktur. Dahası Eski Dünya’daki göçebelerin hayatlarını üzerlerine kurdukları koyun, keçi, sığır gibi sürü hayvanları Amerika’da    yoktur. Hayvancılık yapılmadığından, süt ve süt ürünleri bilinmez. Göçebelerin üstüne binip, fetih yapacakları atlar da yoktur.</a:t>
            </a:r>
            <a:endParaRPr lang="en-GB" dirty="0"/>
          </a:p>
          <a:p>
            <a:pPr marL="0" indent="0">
              <a:buNone/>
            </a:pPr>
            <a:endParaRPr lang="tr-TR" dirty="0"/>
          </a:p>
        </p:txBody>
      </p:sp>
    </p:spTree>
    <p:extLst>
      <p:ext uri="{BB962C8B-B14F-4D97-AF65-F5344CB8AC3E}">
        <p14:creationId xmlns:p14="http://schemas.microsoft.com/office/powerpoint/2010/main" val="3964970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normAutofit lnSpcReduction="10000"/>
          </a:bodyPr>
          <a:lstStyle/>
          <a:p>
            <a:pPr marL="0" indent="0">
              <a:buNone/>
            </a:pPr>
            <a:r>
              <a:rPr lang="tr-TR" dirty="0"/>
              <a:t>Amerika Kıtasının Mezopotamya, Mısır, Yunan ve Uzak Doğu’dan farkı, ürün çeşitliliğinin çok daha az olmasıdır: mısır, fasulye, kabak ve biber. Bu nedenle Amerikan yerlilerinin nüfusu, hiçbir zaman Eski Dünya’daki kadar çoğalamamıştır.</a:t>
            </a:r>
            <a:endParaRPr lang="en-GB" dirty="0"/>
          </a:p>
          <a:p>
            <a:pPr marL="0" indent="0">
              <a:buNone/>
            </a:pPr>
            <a:r>
              <a:rPr lang="tr-TR" dirty="0"/>
              <a:t>İki dünya arasındaki bir başka fark ve benzerlik, ırmaklara ilişkindir. Orta Amerika’da bir yer dışında sulama ve taşkın denetleme etkinlikleri gerektiren büyük ırmaklar yoktur. Dolayısıyla </a:t>
            </a:r>
            <a:r>
              <a:rPr lang="tr-TR" b="1" dirty="0"/>
              <a:t>Orta   Amerika’da Eski Dünya’da sıkça rastlanan biçimden daha farklı bir biçimde gelişmiştir uygarlık.</a:t>
            </a:r>
            <a:r>
              <a:rPr lang="tr-TR" dirty="0"/>
              <a:t> Güney Amerika’da ise tıpkı Eski Dünya’daki gibi ırmak yoluyla sulama ve ırmakları denetleme etkinlikleri, iş yönetimi ve devlet ile uygarlık arasındaki bağlantı açıkça görülür.</a:t>
            </a:r>
            <a:endParaRPr lang="en-GB" dirty="0"/>
          </a:p>
          <a:p>
            <a:pPr marL="0" indent="0">
              <a:buNone/>
            </a:pPr>
            <a:endParaRPr lang="tr-TR" dirty="0"/>
          </a:p>
        </p:txBody>
      </p:sp>
    </p:spTree>
    <p:extLst>
      <p:ext uri="{BB962C8B-B14F-4D97-AF65-F5344CB8AC3E}">
        <p14:creationId xmlns:p14="http://schemas.microsoft.com/office/powerpoint/2010/main" val="1028933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pPr marL="0" indent="0">
              <a:buNone/>
            </a:pPr>
            <a:r>
              <a:rPr lang="tr-TR" dirty="0"/>
              <a:t>Amerika’daki (Avrupa’nın adlandırmasıyla) ‘geri kalmanın’ nedenlerini açıklarken </a:t>
            </a:r>
            <a:r>
              <a:rPr lang="tr-TR" b="1" dirty="0"/>
              <a:t>kentler</a:t>
            </a:r>
            <a:r>
              <a:rPr lang="tr-TR" dirty="0"/>
              <a:t>in    </a:t>
            </a:r>
            <a:r>
              <a:rPr lang="tr-TR" b="1" dirty="0"/>
              <a:t>ekonomik farklılaşmadan ziyade</a:t>
            </a:r>
            <a:r>
              <a:rPr lang="tr-TR" dirty="0"/>
              <a:t> </a:t>
            </a:r>
            <a:r>
              <a:rPr lang="tr-TR" b="1" dirty="0"/>
              <a:t>dinsel, askeri ve siyasal farklılaşma noktaları</a:t>
            </a:r>
            <a:r>
              <a:rPr lang="tr-TR" dirty="0"/>
              <a:t> olarak belirmesine vurgu yapılır. Yani üretilen toplumsal artı kentlere akmaktadır ama bunlar ekonomiyi genişletecek şekilde maddi ve sembolik yatırımlara dönüşmemektedir. Üretimleriyle, yaptıkları araç-gereçlerle çiftçilerin daha fazla verim almasını sağlayan zanaatçılardan bahsetmek zordur.</a:t>
            </a:r>
            <a:endParaRPr lang="en-GB" dirty="0"/>
          </a:p>
          <a:p>
            <a:pPr marL="0" indent="0">
              <a:buNone/>
            </a:pPr>
            <a:endParaRPr lang="tr-TR" dirty="0"/>
          </a:p>
        </p:txBody>
      </p:sp>
    </p:spTree>
    <p:extLst>
      <p:ext uri="{BB962C8B-B14F-4D97-AF65-F5344CB8AC3E}">
        <p14:creationId xmlns:p14="http://schemas.microsoft.com/office/powerpoint/2010/main" val="1497905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lstStyle/>
          <a:p>
            <a:r>
              <a:rPr lang="tr-TR" b="1" dirty="0"/>
              <a:t>Kuzey Amerika</a:t>
            </a:r>
            <a:endParaRPr lang="en-GB" dirty="0"/>
          </a:p>
          <a:p>
            <a:pPr marL="0" indent="0">
              <a:buNone/>
            </a:pPr>
            <a:r>
              <a:rPr lang="tr-TR" dirty="0"/>
              <a:t>Orta ve Güney Amerika’ya uygarlığın gelişimi için bakmak gerekirken, Kuzey Amerika’da (bugünkü ABD ve Kanada’da) uygarlığın neden gelişemediğini de açıklamak gerekir. Avrupalılar bu bölgeye geldiklerinde karşılarında ilkel topluluklar hâlinde yaşayan insanlar bulmuştur. Amerika kıtasının diğer bölgelerindeki topluluklar uygarlık aşamasına geçmişken, bu bölgedekiler ‘yerinde saymış’ gibi görünürler.</a:t>
            </a:r>
            <a:endParaRPr lang="en-GB" dirty="0"/>
          </a:p>
          <a:p>
            <a:pPr marL="0" indent="0">
              <a:buNone/>
            </a:pPr>
            <a:endParaRPr lang="tr-TR" dirty="0"/>
          </a:p>
        </p:txBody>
      </p:sp>
    </p:spTree>
    <p:extLst>
      <p:ext uri="{BB962C8B-B14F-4D97-AF65-F5344CB8AC3E}">
        <p14:creationId xmlns:p14="http://schemas.microsoft.com/office/powerpoint/2010/main" val="2173312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0919B6-3629-4D90-A3AB-23D5AE19D73E}"/>
              </a:ext>
            </a:extLst>
          </p:cNvPr>
          <p:cNvSpPr>
            <a:spLocks noGrp="1"/>
          </p:cNvSpPr>
          <p:nvPr>
            <p:ph idx="1"/>
          </p:nvPr>
        </p:nvSpPr>
        <p:spPr>
          <a:xfrm>
            <a:off x="107504" y="116632"/>
            <a:ext cx="8928992" cy="6624736"/>
          </a:xfrm>
        </p:spPr>
        <p:txBody>
          <a:bodyPr>
            <a:normAutofit lnSpcReduction="10000"/>
          </a:bodyPr>
          <a:lstStyle/>
          <a:p>
            <a:pPr marL="0" indent="0">
              <a:buNone/>
            </a:pPr>
            <a:r>
              <a:rPr lang="tr-TR" dirty="0"/>
              <a:t>Kuzey Amerika’da sadece Göller </a:t>
            </a:r>
            <a:r>
              <a:rPr lang="tr-TR" dirty="0" err="1"/>
              <a:t>Yöresi’nde</a:t>
            </a:r>
            <a:r>
              <a:rPr lang="tr-TR" dirty="0"/>
              <a:t> (ABD-Kanada sınırında) üretici ekonomiye, yerleşik yaşama ve şeflik düzenine geçilmiştir. Ama hiçbir yerde kentler kurulmamış, uygarlık ve devlet ortaya çıkmamıştır. </a:t>
            </a:r>
            <a:endParaRPr lang="en-GB" dirty="0"/>
          </a:p>
          <a:p>
            <a:pPr marL="0" indent="0">
              <a:buNone/>
            </a:pPr>
            <a:r>
              <a:rPr lang="tr-TR" dirty="0"/>
              <a:t>Bu durumu açıklarken Kuzey Amerika’da tarımı yapılabilecek uygun bitkilerin eksikliğine vurgu yapılır. Evcilleştirmeye uygun memeli hayvan sürülerinin olmadığını da dikkat çekilir. Yani bu bölgede üretimi özendirecek imkânlar yoktur.</a:t>
            </a:r>
            <a:endParaRPr lang="en-GB" dirty="0"/>
          </a:p>
          <a:p>
            <a:pPr marL="0" indent="0">
              <a:buNone/>
            </a:pPr>
            <a:r>
              <a:rPr lang="tr-TR" dirty="0"/>
              <a:t>Bununla bağlantılı olarak zıt yaşam biçimi süren ve birbirleriyle olan etkileşimleri yüzünden toplumsal artı üretimini başlatacak insanlar da (çiftçiler ve göçebeler gibi) Kuzey Amerika’da bulunmaz.</a:t>
            </a:r>
            <a:endParaRPr lang="en-GB" dirty="0"/>
          </a:p>
          <a:p>
            <a:pPr marL="0" indent="0">
              <a:buNone/>
            </a:pPr>
            <a:endParaRPr lang="tr-TR" dirty="0"/>
          </a:p>
        </p:txBody>
      </p:sp>
    </p:spTree>
    <p:extLst>
      <p:ext uri="{BB962C8B-B14F-4D97-AF65-F5344CB8AC3E}">
        <p14:creationId xmlns:p14="http://schemas.microsoft.com/office/powerpoint/2010/main" val="393290789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3522</Words>
  <Application>Microsoft Office PowerPoint</Application>
  <PresentationFormat>Ekran Gösterisi (4:3)</PresentationFormat>
  <Paragraphs>100</Paragraphs>
  <Slides>43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43</vt:i4>
      </vt:variant>
    </vt:vector>
  </HeadingPairs>
  <TitlesOfParts>
    <vt:vector size="46" baseType="lpstr">
      <vt:lpstr>Arial</vt:lpstr>
      <vt:lpstr>Calibri</vt:lpstr>
      <vt:lpstr>Ofis Teması</vt:lpstr>
      <vt:lpstr>KONU 10  AMERİKA UYGARLIKLARI: MAYALAR, İNKALAR, AZTEKLER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10  AMERİKA UYGARLIKLARI: MAYALAR, İNKALAR, AZTEKLER</dc:title>
  <dc:creator>Nilüfer Pınar KILIÇ</dc:creator>
  <cp:lastModifiedBy>Author</cp:lastModifiedBy>
  <cp:revision>10</cp:revision>
  <dcterms:created xsi:type="dcterms:W3CDTF">2019-09-16T12:57:34Z</dcterms:created>
  <dcterms:modified xsi:type="dcterms:W3CDTF">2019-09-25T13:27:17Z</dcterms:modified>
</cp:coreProperties>
</file>