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326" r:id="rId4"/>
    <p:sldId id="325" r:id="rId5"/>
    <p:sldId id="259" r:id="rId6"/>
    <p:sldId id="292" r:id="rId7"/>
    <p:sldId id="294" r:id="rId8"/>
    <p:sldId id="331" r:id="rId9"/>
    <p:sldId id="332" r:id="rId10"/>
    <p:sldId id="333" r:id="rId11"/>
    <p:sldId id="260" r:id="rId12"/>
    <p:sldId id="261" r:id="rId13"/>
    <p:sldId id="296" r:id="rId14"/>
    <p:sldId id="336" r:id="rId15"/>
    <p:sldId id="262" r:id="rId16"/>
    <p:sldId id="337" r:id="rId17"/>
    <p:sldId id="263" r:id="rId18"/>
    <p:sldId id="264" r:id="rId19"/>
    <p:sldId id="341" r:id="rId20"/>
    <p:sldId id="309" r:id="rId21"/>
    <p:sldId id="310" r:id="rId22"/>
    <p:sldId id="270" r:id="rId23"/>
    <p:sldId id="342" r:id="rId24"/>
    <p:sldId id="345" r:id="rId25"/>
    <p:sldId id="347" r:id="rId26"/>
    <p:sldId id="348" r:id="rId27"/>
    <p:sldId id="350" r:id="rId28"/>
    <p:sldId id="351" r:id="rId29"/>
    <p:sldId id="352" r:id="rId30"/>
    <p:sldId id="353" r:id="rId31"/>
    <p:sldId id="354" r:id="rId32"/>
    <p:sldId id="355" r:id="rId33"/>
    <p:sldId id="356" r:id="rId34"/>
    <p:sldId id="357"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BECE4-BCAF-4A15-B578-083E3E2F2A9A}" type="datetimeFigureOut">
              <a:rPr lang="tr-TR" smtClean="0"/>
              <a:t>31.01.2020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BD9A8-0979-4088-B5FA-10CF32210383}" type="slidenum">
              <a:rPr lang="tr-TR" smtClean="0"/>
              <a:t>‹#›</a:t>
            </a:fld>
            <a:endParaRPr lang="tr-TR"/>
          </a:p>
        </p:txBody>
      </p:sp>
    </p:spTree>
    <p:extLst>
      <p:ext uri="{BB962C8B-B14F-4D97-AF65-F5344CB8AC3E}">
        <p14:creationId xmlns:p14="http://schemas.microsoft.com/office/powerpoint/2010/main" val="361943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D74F1-88ED-4547-B57B-76CEEAC7CBDA}" type="datetimeFigureOut">
              <a:rPr lang="tr-TR" smtClean="0"/>
              <a:pPr/>
              <a:t>31.01.2020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C5590-9574-4B74-A1E2-7B4C3F66433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268761"/>
            <a:ext cx="7772400" cy="2331690"/>
          </a:xfrm>
        </p:spPr>
        <p:txBody>
          <a:bodyPr>
            <a:normAutofit/>
          </a:bodyPr>
          <a:lstStyle/>
          <a:p>
            <a:r>
              <a:rPr lang="tr-TR" b="1" dirty="0" smtClean="0">
                <a:solidFill>
                  <a:srgbClr val="7030A0"/>
                </a:solidFill>
                <a:latin typeface="Times New Roman" pitchFamily="18" charset="0"/>
                <a:cs typeface="Times New Roman" pitchFamily="18" charset="0"/>
              </a:rPr>
              <a:t>ÖĞRENCİLERİN </a:t>
            </a:r>
            <a:br>
              <a:rPr lang="tr-TR" b="1" dirty="0" smtClean="0">
                <a:solidFill>
                  <a:srgbClr val="7030A0"/>
                </a:solidFill>
                <a:latin typeface="Times New Roman" pitchFamily="18" charset="0"/>
                <a:cs typeface="Times New Roman" pitchFamily="18" charset="0"/>
              </a:rPr>
            </a:br>
            <a:r>
              <a:rPr lang="tr-TR" b="1" dirty="0" smtClean="0">
                <a:solidFill>
                  <a:srgbClr val="7030A0"/>
                </a:solidFill>
                <a:latin typeface="Times New Roman" pitchFamily="18" charset="0"/>
                <a:cs typeface="Times New Roman" pitchFamily="18" charset="0"/>
              </a:rPr>
              <a:t>HAKLARI VE SORUMLULUKLARI</a:t>
            </a:r>
            <a:endParaRPr lang="tr-TR"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7006" y="116632"/>
            <a:ext cx="8229600" cy="1066130"/>
          </a:xfrm>
        </p:spPr>
        <p:txBody>
          <a:bodyPr>
            <a:noAutofit/>
          </a:bodyPr>
          <a:lstStyle/>
          <a:p>
            <a:pPr algn="l">
              <a:spcAft>
                <a:spcPts val="0"/>
              </a:spcAft>
            </a:pPr>
            <a:r>
              <a:rPr lang="tr-TR" sz="3600" b="1" dirty="0">
                <a:solidFill>
                  <a:srgbClr val="7030A0"/>
                </a:solidFill>
                <a:latin typeface="Arial" panose="020B0604020202020204" pitchFamily="34" charset="0"/>
                <a:ea typeface="Times New Roman" panose="02020603050405020304" pitchFamily="18" charset="0"/>
                <a:cs typeface="Arial" panose="020B0604020202020204" pitchFamily="34" charset="0"/>
              </a:rPr>
              <a:t>3. Eğitim ve Öğretim Etkinliklerinden Yararlanma Hakkı</a:t>
            </a:r>
            <a:endParaRPr lang="tr-TR" sz="3600"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2 İçerik Yer Tutucusu"/>
          <p:cNvSpPr>
            <a:spLocks noGrp="1"/>
          </p:cNvSpPr>
          <p:nvPr>
            <p:ph idx="1"/>
          </p:nvPr>
        </p:nvSpPr>
        <p:spPr>
          <a:xfrm>
            <a:off x="355110" y="1340768"/>
            <a:ext cx="8321496" cy="5112568"/>
          </a:xfrm>
        </p:spPr>
        <p:txBody>
          <a:bodyPr>
            <a:noAutofit/>
          </a:bodyPr>
          <a:lstStyle/>
          <a:p>
            <a:pPr marL="0" indent="0" algn="just">
              <a:buNone/>
            </a:pPr>
            <a:r>
              <a:rPr lang="tr-TR" sz="2600" dirty="0">
                <a:latin typeface="Arial" panose="020B0604020202020204" pitchFamily="34" charset="0"/>
                <a:cs typeface="Arial" panose="020B0604020202020204" pitchFamily="34" charset="0"/>
              </a:rPr>
              <a:t>Ortaöğretim kurumlarında bir ders saati süresi 40 dakikadır. Dersler arasındaki dinlenme süresi 10 dakikadan, öğle arası dinlenme süresi ise 45 dakikadan az olamaz. Ancak ikili öğretim yapan okullarda bu süreler daha kısa olarak belirlenebilir (OKY,m.9). </a:t>
            </a:r>
            <a:endParaRPr lang="tr-TR" sz="2600" dirty="0" smtClean="0">
              <a:latin typeface="Arial" panose="020B0604020202020204" pitchFamily="34" charset="0"/>
              <a:cs typeface="Arial" panose="020B0604020202020204" pitchFamily="34" charset="0"/>
            </a:endParaRPr>
          </a:p>
          <a:p>
            <a:pPr marL="0" indent="0" algn="just">
              <a:buNone/>
            </a:pPr>
            <a:endParaRPr lang="tr-TR" sz="2600" dirty="0" smtClean="0">
              <a:latin typeface="Arial" panose="020B0604020202020204" pitchFamily="34" charset="0"/>
              <a:cs typeface="Arial" panose="020B0604020202020204" pitchFamily="34" charset="0"/>
            </a:endParaRPr>
          </a:p>
          <a:p>
            <a:pPr marL="0" indent="0" algn="just">
              <a:buNone/>
            </a:pPr>
            <a:r>
              <a:rPr lang="tr-TR" sz="2600" dirty="0" smtClean="0">
                <a:latin typeface="Arial" panose="020B0604020202020204" pitchFamily="34" charset="0"/>
                <a:cs typeface="Arial" panose="020B0604020202020204" pitchFamily="34" charset="0"/>
              </a:rPr>
              <a:t>Öğrencilerin </a:t>
            </a:r>
            <a:r>
              <a:rPr lang="tr-TR" sz="2600" dirty="0">
                <a:latin typeface="Arial" panose="020B0604020202020204" pitchFamily="34" charset="0"/>
                <a:cs typeface="Arial" panose="020B0604020202020204" pitchFamily="34" charset="0"/>
              </a:rPr>
              <a:t>alacakları öğretim programlarının, onların ilgi, istek ve yeteneklerinin yanında bireysel farklılıklarına ve yönelecekleri alanın özelliklerine, okul ve program türlerine uygun olarak ortak dersler, alan ve dal dersleri ile seçmeli derslerden oluşması gerekmektedir (OKY,m.10). </a:t>
            </a:r>
          </a:p>
        </p:txBody>
      </p:sp>
    </p:spTree>
    <p:extLst>
      <p:ext uri="{BB962C8B-B14F-4D97-AF65-F5344CB8AC3E}">
        <p14:creationId xmlns:p14="http://schemas.microsoft.com/office/powerpoint/2010/main" val="3864104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16024" y="0"/>
            <a:ext cx="8229600" cy="908720"/>
          </a:xfrm>
        </p:spPr>
        <p:txBody>
          <a:bodyPr>
            <a:normAutofit/>
          </a:bodyPr>
          <a:lstStyle/>
          <a:p>
            <a:r>
              <a:rPr lang="tr-TR" sz="4000" b="1" dirty="0" smtClean="0">
                <a:solidFill>
                  <a:srgbClr val="7030A0"/>
                </a:solidFill>
                <a:latin typeface="Arial" panose="020B0604020202020204" pitchFamily="34" charset="0"/>
                <a:cs typeface="Arial" panose="020B0604020202020204" pitchFamily="34" charset="0"/>
              </a:rPr>
              <a:t>4. Katılım Hakkı</a:t>
            </a:r>
            <a:endParaRPr lang="tr-TR" sz="4000"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416024" y="908720"/>
            <a:ext cx="8390497" cy="5793507"/>
          </a:xfrm>
        </p:spPr>
        <p:txBody>
          <a:bodyPr>
            <a:normAutofit fontScale="85000" lnSpcReduction="20000"/>
          </a:bodyPr>
          <a:lstStyle/>
          <a:p>
            <a:pPr marL="0" indent="0" algn="just">
              <a:buClr>
                <a:srgbClr val="C00000"/>
              </a:buClr>
              <a:buNone/>
            </a:pPr>
            <a:r>
              <a:rPr lang="tr-TR" dirty="0" smtClean="0">
                <a:latin typeface="Arial" panose="020B0604020202020204" pitchFamily="34" charset="0"/>
                <a:cs typeface="Arial" panose="020B0604020202020204" pitchFamily="34" charset="0"/>
              </a:rPr>
              <a:t>Çocuğun </a:t>
            </a:r>
            <a:r>
              <a:rPr lang="tr-TR" dirty="0">
                <a:latin typeface="Arial" panose="020B0604020202020204" pitchFamily="34" charset="0"/>
                <a:cs typeface="Arial" panose="020B0604020202020204" pitchFamily="34" charset="0"/>
              </a:rPr>
              <a:t>kendisi ile ilgili kararları verebilecek akla, mantığa ve yeteneğe sahip olmadığına inanıldığı için, tarihsel süreç içerisinde çocuklara katılım hakkı tanınmasına soğuk bakılmış, katılım hakkı verildiğinde çocukların ebeveynlerine karşı saygısız olacakları ve çocukluktan uzaklaşacağından endişe </a:t>
            </a:r>
            <a:r>
              <a:rPr lang="tr-TR" dirty="0" smtClean="0">
                <a:latin typeface="Arial" panose="020B0604020202020204" pitchFamily="34" charset="0"/>
                <a:cs typeface="Arial" panose="020B0604020202020204" pitchFamily="34" charset="0"/>
              </a:rPr>
              <a:t>edilmiştir.</a:t>
            </a:r>
          </a:p>
          <a:p>
            <a:pPr marL="0" indent="0" algn="just">
              <a:buClr>
                <a:srgbClr val="C00000"/>
              </a:buClr>
              <a:buNone/>
            </a:pPr>
            <a:r>
              <a:rPr lang="tr-TR" dirty="0" smtClean="0">
                <a:latin typeface="Arial" panose="020B0604020202020204" pitchFamily="34" charset="0"/>
                <a:cs typeface="Arial" panose="020B0604020202020204" pitchFamily="34" charset="0"/>
              </a:rPr>
              <a:t>Oysaki </a:t>
            </a:r>
            <a:r>
              <a:rPr lang="tr-TR" dirty="0">
                <a:latin typeface="Arial" panose="020B0604020202020204" pitchFamily="34" charset="0"/>
                <a:cs typeface="Arial" panose="020B0604020202020204" pitchFamily="34" charset="0"/>
              </a:rPr>
              <a:t>çocukların onları ilgilendiren konularda alınan kararlara katılması, onlara yeni bilişsel ve uygulamalı beceriler kazandırır ve kendilerine saygı duymalarını sağlar. </a:t>
            </a:r>
            <a:endParaRPr lang="tr-TR" dirty="0" smtClean="0">
              <a:latin typeface="Arial" panose="020B0604020202020204" pitchFamily="34" charset="0"/>
              <a:cs typeface="Arial" panose="020B0604020202020204" pitchFamily="34" charset="0"/>
            </a:endParaRPr>
          </a:p>
          <a:p>
            <a:pPr marL="0" indent="0" algn="just">
              <a:buClr>
                <a:srgbClr val="C00000"/>
              </a:buClr>
              <a:buNone/>
            </a:pPr>
            <a:r>
              <a:rPr lang="tr-TR" dirty="0" smtClean="0">
                <a:latin typeface="Arial" panose="020B0604020202020204" pitchFamily="34" charset="0"/>
                <a:cs typeface="Arial" panose="020B0604020202020204" pitchFamily="34" charset="0"/>
              </a:rPr>
              <a:t>Farklı </a:t>
            </a:r>
            <a:r>
              <a:rPr lang="tr-TR" dirty="0">
                <a:latin typeface="Arial" panose="020B0604020202020204" pitchFamily="34" charset="0"/>
                <a:cs typeface="Arial" panose="020B0604020202020204" pitchFamily="34" charset="0"/>
              </a:rPr>
              <a:t>yaş ve çevrelerden çocukların bir araya gelmesiyle farklı görüşler, deneyimler paylaşılır. </a:t>
            </a:r>
            <a:endParaRPr lang="tr-TR" dirty="0" smtClean="0">
              <a:latin typeface="Arial" panose="020B0604020202020204" pitchFamily="34" charset="0"/>
              <a:cs typeface="Arial" panose="020B0604020202020204" pitchFamily="34" charset="0"/>
            </a:endParaRPr>
          </a:p>
          <a:p>
            <a:pPr marL="0" indent="0" algn="just">
              <a:buClr>
                <a:srgbClr val="C00000"/>
              </a:buClr>
              <a:buNone/>
            </a:pPr>
            <a:r>
              <a:rPr lang="tr-TR" dirty="0" smtClean="0">
                <a:latin typeface="Arial" panose="020B0604020202020204" pitchFamily="34" charset="0"/>
                <a:cs typeface="Arial" panose="020B0604020202020204" pitchFamily="34" charset="0"/>
              </a:rPr>
              <a:t>Katılım </a:t>
            </a:r>
            <a:r>
              <a:rPr lang="tr-TR" dirty="0">
                <a:latin typeface="Arial" panose="020B0604020202020204" pitchFamily="34" charset="0"/>
                <a:cs typeface="Arial" panose="020B0604020202020204" pitchFamily="34" charset="0"/>
              </a:rPr>
              <a:t>hakkını kullanan çocuklar iyi birer vatandaş olma yolunda </a:t>
            </a:r>
            <a:r>
              <a:rPr lang="tr-TR" dirty="0" smtClean="0">
                <a:latin typeface="Arial" panose="020B0604020202020204" pitchFamily="34" charset="0"/>
                <a:cs typeface="Arial" panose="020B0604020202020204" pitchFamily="34" charset="0"/>
              </a:rPr>
              <a:t>yetişir.</a:t>
            </a:r>
            <a:endParaRPr lang="tr-TR"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smtClean="0">
                <a:solidFill>
                  <a:srgbClr val="FF0000"/>
                </a:solidFill>
                <a:latin typeface="Times New Roman" pitchFamily="18" charset="0"/>
                <a:cs typeface="Times New Roman" pitchFamily="18" charset="0"/>
              </a:rPr>
              <a:t>4.Katılım </a:t>
            </a:r>
            <a:r>
              <a:rPr lang="tr-TR" b="1" dirty="0" smtClean="0">
                <a:solidFill>
                  <a:srgbClr val="FF0000"/>
                </a:solidFill>
                <a:latin typeface="Times New Roman" pitchFamily="18" charset="0"/>
                <a:cs typeface="Times New Roman" pitchFamily="18" charset="0"/>
              </a:rPr>
              <a:t>Hakkı</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5915000" cy="4525963"/>
          </a:xfrm>
        </p:spPr>
        <p:txBody>
          <a:bodyPr>
            <a:normAutofit/>
          </a:bodyPr>
          <a:lstStyle/>
          <a:p>
            <a:pPr>
              <a:buClr>
                <a:srgbClr val="C00000"/>
              </a:buClr>
              <a:buFont typeface="Wingdings" pitchFamily="2" charset="2"/>
              <a:buChar char="v"/>
            </a:pPr>
            <a:r>
              <a:rPr lang="tr-TR" dirty="0">
                <a:latin typeface="Times New Roman" panose="02020603050405020304" pitchFamily="18" charset="0"/>
                <a:ea typeface="Times New Roman" panose="02020603050405020304" pitchFamily="18" charset="0"/>
              </a:rPr>
              <a:t>MEB İlköğretim ve Ortaöğretim Kurumları Sosyal Etkinlikler </a:t>
            </a:r>
            <a:r>
              <a:rPr lang="tr-TR" dirty="0" smtClean="0">
                <a:latin typeface="Times New Roman" panose="02020603050405020304" pitchFamily="18" charset="0"/>
                <a:ea typeface="Times New Roman" panose="02020603050405020304" pitchFamily="18" charset="0"/>
              </a:rPr>
              <a:t>Yönetmeliği</a:t>
            </a:r>
            <a:r>
              <a:rPr lang="tr-TR" dirty="0">
                <a:latin typeface="Times New Roman" panose="02020603050405020304" pitchFamily="18" charset="0"/>
                <a:ea typeface="Times New Roman" panose="02020603050405020304" pitchFamily="18" charset="0"/>
              </a:rPr>
              <a:t>” (</a:t>
            </a:r>
            <a:r>
              <a:rPr lang="tr-TR" dirty="0" smtClean="0">
                <a:latin typeface="Times New Roman" panose="02020603050405020304" pitchFamily="18" charset="0"/>
                <a:ea typeface="Times New Roman" panose="02020603050405020304" pitchFamily="18" charset="0"/>
              </a:rPr>
              <a:t>SEY</a:t>
            </a:r>
            <a:r>
              <a:rPr lang="tr-TR" dirty="0">
                <a:latin typeface="Times New Roman" panose="02020603050405020304" pitchFamily="18" charset="0"/>
                <a:ea typeface="Times New Roman" panose="02020603050405020304" pitchFamily="18" charset="0"/>
              </a:rPr>
              <a:t>)</a:t>
            </a:r>
            <a:endParaRPr lang="tr-TR" dirty="0" smtClean="0">
              <a:latin typeface="Times New Roman" panose="02020603050405020304" pitchFamily="18" charset="0"/>
              <a:ea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365104"/>
            <a:ext cx="2744182" cy="248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sim 5"/>
          <p:cNvPicPr>
            <a:picLocks noChangeAspect="1"/>
          </p:cNvPicPr>
          <p:nvPr/>
        </p:nvPicPr>
        <p:blipFill>
          <a:blip r:embed="rId3"/>
          <a:stretch>
            <a:fillRect/>
          </a:stretch>
        </p:blipFill>
        <p:spPr>
          <a:xfrm>
            <a:off x="611560" y="4365104"/>
            <a:ext cx="4464496" cy="2486237"/>
          </a:xfrm>
          <a:prstGeom prst="rect">
            <a:avLst/>
          </a:prstGeom>
        </p:spPr>
      </p:pic>
      <p:pic>
        <p:nvPicPr>
          <p:cNvPr id="7" name="Resim 6"/>
          <p:cNvPicPr>
            <a:picLocks noChangeAspect="1"/>
          </p:cNvPicPr>
          <p:nvPr/>
        </p:nvPicPr>
        <p:blipFill>
          <a:blip r:embed="rId4"/>
          <a:stretch>
            <a:fillRect/>
          </a:stretch>
        </p:blipFill>
        <p:spPr>
          <a:xfrm>
            <a:off x="5762625" y="2244998"/>
            <a:ext cx="3381375" cy="13525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778098"/>
          </a:xfrm>
        </p:spPr>
        <p:txBody>
          <a:bodyPr/>
          <a:lstStyle/>
          <a:p>
            <a:r>
              <a:rPr lang="tr-TR" b="1" dirty="0" smtClean="0">
                <a:solidFill>
                  <a:srgbClr val="7030A0"/>
                </a:solidFill>
                <a:latin typeface="Arial" panose="020B0604020202020204" pitchFamily="34" charset="0"/>
                <a:cs typeface="Arial" panose="020B0604020202020204" pitchFamily="34" charset="0"/>
              </a:rPr>
              <a:t>5. Özel Yaşamın Gizliliği </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251520" y="894730"/>
            <a:ext cx="8568952" cy="5774630"/>
          </a:xfrm>
        </p:spPr>
        <p:txBody>
          <a:bodyPr>
            <a:noAutofit/>
          </a:bodyPr>
          <a:lstStyle/>
          <a:p>
            <a:pPr marL="0" indent="0" algn="just">
              <a:buClr>
                <a:srgbClr val="C00000"/>
              </a:buClr>
              <a:buNone/>
            </a:pPr>
            <a:r>
              <a:rPr lang="tr-TR" sz="2200" dirty="0" smtClean="0">
                <a:latin typeface="Arial" panose="020B0604020202020204" pitchFamily="34" charset="0"/>
                <a:cs typeface="Arial" panose="020B0604020202020204" pitchFamily="34" charset="0"/>
              </a:rPr>
              <a:t>Özel </a:t>
            </a:r>
            <a:r>
              <a:rPr lang="tr-TR" sz="2200" dirty="0">
                <a:latin typeface="Arial" panose="020B0604020202020204" pitchFamily="34" charset="0"/>
                <a:cs typeface="Arial" panose="020B0604020202020204" pitchFamily="34" charset="0"/>
              </a:rPr>
              <a:t>yaşamın gizliliği, kişilerin yaşamlarının kendilerine özel taraflarını kendi istekleri doğrultusunda, dış müdahalelerden uzak ve kendi özgür iradeleriyle yaşayabilme hakkı olarak tanımlanabilir. </a:t>
            </a:r>
            <a:endParaRPr lang="tr-TR" sz="2200" dirty="0" smtClean="0">
              <a:latin typeface="Arial" panose="020B0604020202020204" pitchFamily="34" charset="0"/>
              <a:cs typeface="Arial" panose="020B0604020202020204" pitchFamily="34" charset="0"/>
            </a:endParaRPr>
          </a:p>
          <a:p>
            <a:pPr marL="0" indent="0" algn="just">
              <a:buClr>
                <a:srgbClr val="C00000"/>
              </a:buClr>
              <a:buNone/>
            </a:pPr>
            <a:r>
              <a:rPr lang="tr-TR" sz="2200" dirty="0" smtClean="0">
                <a:latin typeface="Arial" panose="020B0604020202020204" pitchFamily="34" charset="0"/>
                <a:cs typeface="Arial" panose="020B0604020202020204" pitchFamily="34" charset="0"/>
              </a:rPr>
              <a:t>Özel </a:t>
            </a:r>
            <a:r>
              <a:rPr lang="tr-TR" sz="2200" dirty="0">
                <a:latin typeface="Arial" panose="020B0604020202020204" pitchFamily="34" charset="0"/>
                <a:cs typeface="Arial" panose="020B0604020202020204" pitchFamily="34" charset="0"/>
              </a:rPr>
              <a:t>yaşamın gizliliği ve korunması kavramı, insanın kişiliğini geliştirmek ve manevi değerlerini güvence altına almak için başkaları tarafından bilinmesini istemediği ve korunması hukuken gerekli görülen bir hak olarak açıklanabilir. </a:t>
            </a:r>
            <a:endParaRPr lang="tr-TR" sz="2200" dirty="0" smtClean="0">
              <a:latin typeface="Arial" panose="020B0604020202020204" pitchFamily="34" charset="0"/>
              <a:cs typeface="Arial" panose="020B0604020202020204" pitchFamily="34" charset="0"/>
            </a:endParaRPr>
          </a:p>
          <a:p>
            <a:pPr marL="0" indent="0" algn="just">
              <a:buClr>
                <a:srgbClr val="C00000"/>
              </a:buClr>
              <a:buNone/>
            </a:pPr>
            <a:r>
              <a:rPr lang="tr-TR" sz="2200" dirty="0" smtClean="0">
                <a:latin typeface="Arial" panose="020B0604020202020204" pitchFamily="34" charset="0"/>
                <a:cs typeface="Arial" panose="020B0604020202020204" pitchFamily="34" charset="0"/>
              </a:rPr>
              <a:t>Özel </a:t>
            </a:r>
            <a:r>
              <a:rPr lang="tr-TR" sz="2200" dirty="0">
                <a:latin typeface="Arial" panose="020B0604020202020204" pitchFamily="34" charset="0"/>
                <a:cs typeface="Arial" panose="020B0604020202020204" pitchFamily="34" charset="0"/>
              </a:rPr>
              <a:t>yaşam hakkı gerek ulusal gerekse uluslararası metinlerde düzenlenerek güvence altına alınmıştır. Ulusal hukuk açısından konuya yaklaşıldığında, ilk olarak 1982 Anayasası’nın 20. maddesinin özel yaşamın gizliliğini düzenlediği görülmektedir. </a:t>
            </a:r>
            <a:endParaRPr lang="tr-TR" sz="2200" dirty="0" smtClean="0">
              <a:latin typeface="Arial" panose="020B0604020202020204" pitchFamily="34" charset="0"/>
              <a:cs typeface="Arial" panose="020B0604020202020204" pitchFamily="34" charset="0"/>
            </a:endParaRPr>
          </a:p>
          <a:p>
            <a:pPr marL="0" indent="0" algn="just">
              <a:buClr>
                <a:srgbClr val="C00000"/>
              </a:buClr>
              <a:buNone/>
            </a:pPr>
            <a:r>
              <a:rPr lang="tr-TR" sz="2200" dirty="0" smtClean="0">
                <a:latin typeface="Arial" panose="020B0604020202020204" pitchFamily="34" charset="0"/>
                <a:cs typeface="Arial" panose="020B0604020202020204" pitchFamily="34" charset="0"/>
              </a:rPr>
              <a:t>Buna </a:t>
            </a:r>
            <a:r>
              <a:rPr lang="tr-TR" sz="2200" dirty="0">
                <a:latin typeface="Arial" panose="020B0604020202020204" pitchFamily="34" charset="0"/>
                <a:cs typeface="Arial" panose="020B0604020202020204" pitchFamily="34" charset="0"/>
              </a:rPr>
              <a:t>göre “Herkes, özel yaşamına ve aile yaşamına saygı gösterilmesini isteme hakkına sahiptir. Özel yaşamın ve aile yaşamının gizliliğine dokunulamaz...” </a:t>
            </a:r>
            <a:endParaRPr lang="tr-TR" sz="2200" dirty="0" smtClean="0">
              <a:latin typeface="Arial" panose="020B0604020202020204" pitchFamily="34" charset="0"/>
              <a:cs typeface="Arial" panose="020B0604020202020204" pitchFamily="34" charset="0"/>
            </a:endParaRPr>
          </a:p>
          <a:p>
            <a:pPr marL="0" indent="0" algn="just">
              <a:buClr>
                <a:srgbClr val="C00000"/>
              </a:buClr>
              <a:buNone/>
            </a:pPr>
            <a:r>
              <a:rPr lang="tr-TR" sz="2200" dirty="0" smtClean="0">
                <a:latin typeface="Arial" panose="020B0604020202020204" pitchFamily="34" charset="0"/>
                <a:cs typeface="Arial" panose="020B0604020202020204" pitchFamily="34" charset="0"/>
              </a:rPr>
              <a:t>Görüldüğü </a:t>
            </a:r>
            <a:r>
              <a:rPr lang="tr-TR" sz="2200" dirty="0">
                <a:latin typeface="Arial" panose="020B0604020202020204" pitchFamily="34" charset="0"/>
                <a:cs typeface="Arial" panose="020B0604020202020204" pitchFamily="34" charset="0"/>
              </a:rPr>
              <a:t>gibi Anayasa’da, özel yaşamın, aile yaşamının ve haberleşmenin gizliliğinin kapsamı ve sınırları açıklanmamıştır</a:t>
            </a:r>
            <a:r>
              <a:rPr lang="tr-TR" sz="2200" dirty="0" smtClean="0">
                <a:latin typeface="Arial" panose="020B0604020202020204" pitchFamily="34" charset="0"/>
                <a:cs typeface="Arial" panose="020B0604020202020204" pitchFamily="34" charset="0"/>
              </a:rPr>
              <a:t>.</a:t>
            </a:r>
            <a:endParaRPr lang="tr-T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4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3752"/>
            <a:ext cx="8229600" cy="926976"/>
          </a:xfrm>
        </p:spPr>
        <p:txBody>
          <a:bodyPr/>
          <a:lstStyle/>
          <a:p>
            <a:r>
              <a:rPr lang="tr-TR" b="1" dirty="0" smtClean="0">
                <a:solidFill>
                  <a:srgbClr val="7030A0"/>
                </a:solidFill>
                <a:latin typeface="Arial" panose="020B0604020202020204" pitchFamily="34" charset="0"/>
                <a:cs typeface="Arial" panose="020B0604020202020204" pitchFamily="34" charset="0"/>
              </a:rPr>
              <a:t>5. Özel Yaşamın Gizliliği </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426002" y="836712"/>
            <a:ext cx="8363272" cy="5904656"/>
          </a:xfrm>
        </p:spPr>
        <p:txBody>
          <a:bodyPr>
            <a:noAutofit/>
          </a:bodyPr>
          <a:lstStyle/>
          <a:p>
            <a:pPr marL="0" indent="0" algn="just">
              <a:buClr>
                <a:srgbClr val="C00000"/>
              </a:buClr>
              <a:buNone/>
            </a:pPr>
            <a:r>
              <a:rPr lang="tr-TR" sz="2300" dirty="0" smtClean="0">
                <a:latin typeface="Arial" panose="020B0604020202020204" pitchFamily="34" charset="0"/>
                <a:cs typeface="Arial" panose="020B0604020202020204" pitchFamily="34" charset="0"/>
              </a:rPr>
              <a:t>Hiçbir </a:t>
            </a:r>
            <a:r>
              <a:rPr lang="tr-TR" sz="2300" dirty="0">
                <a:latin typeface="Arial" panose="020B0604020202020204" pitchFamily="34" charset="0"/>
                <a:cs typeface="Arial" panose="020B0604020202020204" pitchFamily="34" charset="0"/>
              </a:rPr>
              <a:t>ayrım gözetmeksizin herkesin sahip olduğu özel yaşam hakkına çocuklar da sahiptir ve bu hak ÇHS ile güvence altına alınmıştır. </a:t>
            </a:r>
            <a:endParaRPr lang="tr-TR" sz="2300" dirty="0" smtClean="0">
              <a:latin typeface="Arial" panose="020B0604020202020204" pitchFamily="34" charset="0"/>
              <a:cs typeface="Arial" panose="020B0604020202020204" pitchFamily="34" charset="0"/>
            </a:endParaRPr>
          </a:p>
          <a:p>
            <a:pPr marL="0" indent="0" algn="just">
              <a:buClr>
                <a:srgbClr val="C00000"/>
              </a:buClr>
              <a:buNone/>
            </a:pPr>
            <a:r>
              <a:rPr lang="tr-TR" sz="2300" dirty="0" err="1" smtClean="0">
                <a:latin typeface="Arial" panose="020B0604020202020204" pitchFamily="34" charset="0"/>
                <a:cs typeface="Arial" panose="020B0604020202020204" pitchFamily="34" charset="0"/>
              </a:rPr>
              <a:t>ÇHS’nin</a:t>
            </a:r>
            <a:r>
              <a:rPr lang="tr-TR" sz="2300" dirty="0" smtClean="0">
                <a:latin typeface="Arial" panose="020B0604020202020204" pitchFamily="34" charset="0"/>
                <a:cs typeface="Arial" panose="020B0604020202020204" pitchFamily="34" charset="0"/>
              </a:rPr>
              <a:t> </a:t>
            </a:r>
            <a:r>
              <a:rPr lang="tr-TR" sz="2300" dirty="0">
                <a:latin typeface="Arial" panose="020B0604020202020204" pitchFamily="34" charset="0"/>
                <a:cs typeface="Arial" panose="020B0604020202020204" pitchFamily="34" charset="0"/>
              </a:rPr>
              <a:t>16. maddesi “Hiçbir çocuğun özel yaşantısına, aile, konut ve iletişimine keyfi ya da haksız bir biçimde müdahale yapılamayacağı gibi, onur ve itibarına da haksız olarak saldıramaz. </a:t>
            </a:r>
            <a:endParaRPr lang="tr-TR" sz="2300" dirty="0" smtClean="0">
              <a:latin typeface="Arial" panose="020B0604020202020204" pitchFamily="34" charset="0"/>
              <a:cs typeface="Arial" panose="020B0604020202020204" pitchFamily="34" charset="0"/>
            </a:endParaRPr>
          </a:p>
          <a:p>
            <a:pPr marL="0" indent="0" algn="just">
              <a:buClr>
                <a:srgbClr val="C00000"/>
              </a:buClr>
              <a:buNone/>
            </a:pPr>
            <a:r>
              <a:rPr lang="tr-TR" sz="2300" dirty="0" smtClean="0">
                <a:latin typeface="Arial" panose="020B0604020202020204" pitchFamily="34" charset="0"/>
                <a:cs typeface="Arial" panose="020B0604020202020204" pitchFamily="34" charset="0"/>
              </a:rPr>
              <a:t>Çocuğun </a:t>
            </a:r>
            <a:r>
              <a:rPr lang="tr-TR" sz="2300" dirty="0">
                <a:latin typeface="Arial" panose="020B0604020202020204" pitchFamily="34" charset="0"/>
                <a:cs typeface="Arial" panose="020B0604020202020204" pitchFamily="34" charset="0"/>
              </a:rPr>
              <a:t>bu tür müdahale ve saldırılara karşı kanun tarafından korunmaya hakkı vardır.” hükmüyle çocukların özel yaşamını özel olarak korumuştur. </a:t>
            </a:r>
            <a:endParaRPr lang="tr-TR" sz="2300" dirty="0" smtClean="0">
              <a:latin typeface="Arial" panose="020B0604020202020204" pitchFamily="34" charset="0"/>
              <a:cs typeface="Arial" panose="020B0604020202020204" pitchFamily="34" charset="0"/>
            </a:endParaRPr>
          </a:p>
          <a:p>
            <a:pPr marL="0" indent="0" algn="just">
              <a:buClr>
                <a:srgbClr val="C00000"/>
              </a:buClr>
              <a:buNone/>
            </a:pPr>
            <a:r>
              <a:rPr lang="tr-TR" sz="2300" dirty="0" smtClean="0">
                <a:latin typeface="Arial" panose="020B0604020202020204" pitchFamily="34" charset="0"/>
                <a:cs typeface="Arial" panose="020B0604020202020204" pitchFamily="34" charset="0"/>
              </a:rPr>
              <a:t>Çünkü </a:t>
            </a:r>
            <a:r>
              <a:rPr lang="tr-TR" sz="2300" dirty="0">
                <a:latin typeface="Arial" panose="020B0604020202020204" pitchFamily="34" charset="0"/>
                <a:cs typeface="Arial" panose="020B0604020202020204" pitchFamily="34" charset="0"/>
              </a:rPr>
              <a:t>çocuklar da birey olarak gelişebilmek için gözlerden uzak kalmaya ve kendilerine ait özel yaşama sahip olmaya tıpkı yetişkinler gibi ihtiyaç duyabilmektedir. </a:t>
            </a:r>
            <a:endParaRPr lang="tr-TR" sz="2300" dirty="0" smtClean="0">
              <a:latin typeface="Arial" panose="020B0604020202020204" pitchFamily="34" charset="0"/>
              <a:cs typeface="Arial" panose="020B0604020202020204" pitchFamily="34" charset="0"/>
            </a:endParaRPr>
          </a:p>
          <a:p>
            <a:pPr marL="0" indent="0" algn="just">
              <a:buClr>
                <a:srgbClr val="C00000"/>
              </a:buClr>
              <a:buNone/>
            </a:pPr>
            <a:r>
              <a:rPr lang="tr-TR" sz="2300" dirty="0" smtClean="0">
                <a:latin typeface="Arial" panose="020B0604020202020204" pitchFamily="34" charset="0"/>
                <a:cs typeface="Arial" panose="020B0604020202020204" pitchFamily="34" charset="0"/>
              </a:rPr>
              <a:t>Bu </a:t>
            </a:r>
            <a:r>
              <a:rPr lang="tr-TR" sz="2300" dirty="0">
                <a:latin typeface="Arial" panose="020B0604020202020204" pitchFamily="34" charset="0"/>
                <a:cs typeface="Arial" panose="020B0604020202020204" pitchFamily="34" charset="0"/>
              </a:rPr>
              <a:t>nedenle çocuklar da anne ve babalarına, diğer yetişkinlere ve arkadaşlarına karşı özel yaşamlarını </a:t>
            </a:r>
            <a:r>
              <a:rPr lang="tr-TR" sz="2300" dirty="0" smtClean="0">
                <a:latin typeface="Arial" panose="020B0604020202020204" pitchFamily="34" charset="0"/>
                <a:cs typeface="Arial" panose="020B0604020202020204" pitchFamily="34" charset="0"/>
              </a:rPr>
              <a:t>koruyabilmelidir.</a:t>
            </a:r>
            <a:endParaRPr lang="tr-TR"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42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7030A0"/>
                </a:solidFill>
                <a:latin typeface="Times New Roman" pitchFamily="18" charset="0"/>
                <a:cs typeface="Times New Roman" pitchFamily="18" charset="0"/>
              </a:rPr>
              <a:t>5. Özel Yaşamın Gizliliği Hakkı</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268760"/>
            <a:ext cx="8363272" cy="5472608"/>
          </a:xfrm>
        </p:spPr>
        <p:txBody>
          <a:bodyPr>
            <a:noAutofit/>
          </a:bodyPr>
          <a:lstStyle/>
          <a:p>
            <a:pPr marL="0" indent="0" algn="just">
              <a:buNone/>
            </a:pPr>
            <a:r>
              <a:rPr lang="tr-TR" sz="2400" dirty="0" smtClean="0">
                <a:latin typeface="Arial" panose="020B0604020202020204" pitchFamily="34" charset="0"/>
                <a:cs typeface="Arial" panose="020B0604020202020204" pitchFamily="34" charset="0"/>
              </a:rPr>
              <a:t>Ankara </a:t>
            </a:r>
            <a:r>
              <a:rPr lang="tr-TR" sz="2400" dirty="0">
                <a:latin typeface="Arial" panose="020B0604020202020204" pitchFamily="34" charset="0"/>
                <a:cs typeface="Arial" panose="020B0604020202020204" pitchFamily="34" charset="0"/>
              </a:rPr>
              <a:t>İl Milli Eğitim Müdürlüğü’nün “Okullarda Öğrencilerin Üst ve Çantalarının Aranması” konulu, 15974166/45.02/607099 sayı ve 15 Nisan 2013 tarihli </a:t>
            </a:r>
            <a:r>
              <a:rPr lang="tr-TR" sz="2400" dirty="0" smtClean="0">
                <a:latin typeface="Arial" panose="020B0604020202020204" pitchFamily="34" charset="0"/>
                <a:cs typeface="Arial" panose="020B0604020202020204" pitchFamily="34" charset="0"/>
              </a:rPr>
              <a:t>yazısı.</a:t>
            </a:r>
          </a:p>
          <a:p>
            <a:pPr marL="0" indent="0" algn="just">
              <a:buNone/>
            </a:pPr>
            <a:r>
              <a:rPr lang="tr-TR" sz="2400" dirty="0" smtClean="0">
                <a:latin typeface="Arial" panose="020B0604020202020204" pitchFamily="34" charset="0"/>
                <a:cs typeface="Arial" panose="020B0604020202020204" pitchFamily="34" charset="0"/>
              </a:rPr>
              <a:t>MEB</a:t>
            </a:r>
            <a:r>
              <a:rPr lang="tr-TR" sz="2400" dirty="0">
                <a:latin typeface="Arial" panose="020B0604020202020204" pitchFamily="34" charset="0"/>
                <a:cs typeface="Arial" panose="020B0604020202020204" pitchFamily="34" charset="0"/>
              </a:rPr>
              <a:t>, “Okullarda okul müdürünün görevlendirmesiyle yöneticilerin ve öğretmenlerin, öğrencilerin -cinsiyetleri dikkate alınmak suretiyle- gerektiğinde üst ve çantalarını okulda güvenli bir öğretim ortamı sağlamak amacıyla arayabileceği, bu arama ve el koymanın 5271 sayılı Ceza Muhakemesi Kanunu’nda belirtilen arama ve el koyma sayılamayacağı” </a:t>
            </a:r>
            <a:r>
              <a:rPr lang="tr-TR" sz="2400" dirty="0" err="1" smtClean="0">
                <a:latin typeface="Arial" panose="020B0604020202020204" pitchFamily="34" charset="0"/>
                <a:cs typeface="Arial" panose="020B0604020202020204" pitchFamily="34" charset="0"/>
              </a:rPr>
              <a:t>nı</a:t>
            </a:r>
            <a:r>
              <a:rPr lang="tr-TR" sz="2400" dirty="0" smtClean="0">
                <a:latin typeface="Arial" panose="020B0604020202020204" pitchFamily="34" charset="0"/>
                <a:cs typeface="Arial" panose="020B0604020202020204" pitchFamily="34" charset="0"/>
              </a:rPr>
              <a:t> bu yazısında belirtmiştir.</a:t>
            </a:r>
            <a:endParaRPr lang="tr-TR" sz="24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25760"/>
            <a:ext cx="8229600" cy="1143000"/>
          </a:xfrm>
        </p:spPr>
        <p:txBody>
          <a:bodyPr>
            <a:normAutofit/>
          </a:bodyPr>
          <a:lstStyle/>
          <a:p>
            <a:r>
              <a:rPr lang="tr-TR" b="1" dirty="0" smtClean="0">
                <a:solidFill>
                  <a:srgbClr val="7030A0"/>
                </a:solidFill>
                <a:latin typeface="Times New Roman" pitchFamily="18" charset="0"/>
                <a:cs typeface="Times New Roman" pitchFamily="18" charset="0"/>
              </a:rPr>
              <a:t>5. Özel Yaşamın Gizliliği Hakkı</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107504" y="980728"/>
            <a:ext cx="8712968" cy="5760640"/>
          </a:xfrm>
        </p:spPr>
        <p:txBody>
          <a:bodyPr>
            <a:noAutofit/>
          </a:bodyPr>
          <a:lstStyle/>
          <a:p>
            <a:pPr marL="0" indent="0" algn="just">
              <a:buNone/>
            </a:pPr>
            <a:r>
              <a:rPr lang="tr-TR" sz="2300" dirty="0">
                <a:latin typeface="Arial" panose="020B0604020202020204" pitchFamily="34" charset="0"/>
                <a:cs typeface="Arial" panose="020B0604020202020204" pitchFamily="34" charset="0"/>
              </a:rPr>
              <a:t>Sözü edilen aramaların hukuksal gerekçesi olarak, belirtilen yazının yayımlandığı tarihte yürürlükte bulunan MEB Ortaöğretim Kurumları Yönetmeliği’nin 76. ve MEB Ortaöğretim Kurumları Ödül ve Disiplin Yönetmeliği’nin 5. maddelerindeki hükümler gösterilmiştir (Halen yürürlükte olan </a:t>
            </a:r>
            <a:r>
              <a:rPr lang="tr-TR" sz="2300" dirty="0" err="1">
                <a:latin typeface="Arial" panose="020B0604020202020204" pitchFamily="34" charset="0"/>
                <a:cs typeface="Arial" panose="020B0604020202020204" pitchFamily="34" charset="0"/>
              </a:rPr>
              <a:t>OKY’de</a:t>
            </a:r>
            <a:r>
              <a:rPr lang="tr-TR" sz="2300" dirty="0">
                <a:latin typeface="Arial" panose="020B0604020202020204" pitchFamily="34" charset="0"/>
                <a:cs typeface="Arial" panose="020B0604020202020204" pitchFamily="34" charset="0"/>
              </a:rPr>
              <a:t> bu hususlar m. 78 ile m. 157’de </a:t>
            </a:r>
            <a:r>
              <a:rPr lang="tr-TR" sz="2300" dirty="0" smtClean="0">
                <a:latin typeface="Arial" panose="020B0604020202020204" pitchFamily="34" charset="0"/>
                <a:cs typeface="Arial" panose="020B0604020202020204" pitchFamily="34" charset="0"/>
              </a:rPr>
              <a:t>düzenlenmiştir).</a:t>
            </a:r>
          </a:p>
          <a:p>
            <a:pPr marL="0" indent="0" algn="just">
              <a:buNone/>
            </a:pPr>
            <a:r>
              <a:rPr lang="tr-TR" sz="2300" dirty="0" smtClean="0">
                <a:latin typeface="Arial" panose="020B0604020202020204" pitchFamily="34" charset="0"/>
                <a:cs typeface="Arial" panose="020B0604020202020204" pitchFamily="34" charset="0"/>
              </a:rPr>
              <a:t>Belirtilen </a:t>
            </a:r>
            <a:r>
              <a:rPr lang="tr-TR" sz="2300" dirty="0">
                <a:latin typeface="Arial" panose="020B0604020202020204" pitchFamily="34" charset="0"/>
                <a:cs typeface="Arial" panose="020B0604020202020204" pitchFamily="34" charset="0"/>
              </a:rPr>
              <a:t>hükümlere istinaden MEB (2013), “</a:t>
            </a:r>
            <a:r>
              <a:rPr lang="tr-TR" sz="2300" i="1" dirty="0">
                <a:latin typeface="Arial" panose="020B0604020202020204" pitchFamily="34" charset="0"/>
                <a:cs typeface="Arial" panose="020B0604020202020204" pitchFamily="34" charset="0"/>
              </a:rPr>
              <a:t>okul müdürlerinin, kanunların ve bahsi geçen yönetmelik hükümlerinin kendilerine verdiği yetki dâhilinde idari bir önlem olarak okullarda öğrencilerin üst ve çantalarını arama yaptırmakta, okula yönetimce yasaklanmış malzeme getiren öğrencilerin eşyasına geçici olarak el koymayı okulun düzenini sağlamaya yönelik gerçekleştirmektedir. Arama sırasında bulunan okula getirilen yasaklanmış eşyaların ceza hukuku açısından suç teşkil ettiği düşünülüyorsa adli mercilere bildirilmekte, değilse öğrenci velisine iade edilmektedir.</a:t>
            </a:r>
            <a:r>
              <a:rPr lang="tr-TR" sz="2300" dirty="0">
                <a:latin typeface="Arial" panose="020B0604020202020204" pitchFamily="34" charset="0"/>
                <a:cs typeface="Arial" panose="020B0604020202020204" pitchFamily="34" charset="0"/>
              </a:rPr>
              <a:t>” şeklinde görüşünü bildirmiştir.  </a:t>
            </a:r>
          </a:p>
        </p:txBody>
      </p:sp>
    </p:spTree>
    <p:extLst>
      <p:ext uri="{BB962C8B-B14F-4D97-AF65-F5344CB8AC3E}">
        <p14:creationId xmlns:p14="http://schemas.microsoft.com/office/powerpoint/2010/main" val="403795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8356" y="0"/>
            <a:ext cx="8507288" cy="980728"/>
          </a:xfrm>
        </p:spPr>
        <p:txBody>
          <a:bodyPr>
            <a:noAutofit/>
          </a:bodyPr>
          <a:lstStyle/>
          <a:p>
            <a:pPr algn="just"/>
            <a:r>
              <a:rPr lang="tr-TR" sz="3400" b="1" dirty="0" smtClean="0">
                <a:solidFill>
                  <a:srgbClr val="7030A0"/>
                </a:solidFill>
                <a:latin typeface="Arial" panose="020B0604020202020204" pitchFamily="34" charset="0"/>
                <a:cs typeface="Arial" panose="020B0604020202020204" pitchFamily="34" charset="0"/>
              </a:rPr>
              <a:t>6. İhmal ve İstismardan Korunma Hakkı</a:t>
            </a:r>
            <a:endParaRPr lang="tr-TR" sz="3400"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457200" y="836712"/>
            <a:ext cx="8229600" cy="5141168"/>
          </a:xfrm>
        </p:spPr>
        <p:txBody>
          <a:bodyPr>
            <a:noAutofit/>
          </a:bodyPr>
          <a:lstStyle/>
          <a:p>
            <a:pPr marL="0" indent="0" algn="just">
              <a:buNone/>
            </a:pPr>
            <a:r>
              <a:rPr lang="tr-TR" sz="2600" dirty="0" smtClean="0">
                <a:latin typeface="Arial" panose="020B0604020202020204" pitchFamily="34" charset="0"/>
                <a:cs typeface="Arial" panose="020B0604020202020204" pitchFamily="34" charset="0"/>
              </a:rPr>
              <a:t>Çocuk hakları konusuyla birlikte anlatılacaktır…</a:t>
            </a:r>
            <a:endParaRPr lang="tr-TR" sz="26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 y="25635"/>
            <a:ext cx="9161295" cy="667061"/>
          </a:xfrm>
        </p:spPr>
        <p:txBody>
          <a:bodyPr>
            <a:normAutofit/>
          </a:bodyPr>
          <a:lstStyle/>
          <a:p>
            <a:r>
              <a:rPr lang="tr-TR" sz="3600" b="1" dirty="0" smtClean="0">
                <a:solidFill>
                  <a:srgbClr val="7030A0"/>
                </a:solidFill>
                <a:latin typeface="Arial" panose="020B0604020202020204" pitchFamily="34" charset="0"/>
                <a:cs typeface="Arial" panose="020B0604020202020204" pitchFamily="34" charset="0"/>
              </a:rPr>
              <a:t>7. Okul Zorbalığından Korunma Hakkı</a:t>
            </a:r>
            <a:endParaRPr lang="tr-TR" sz="3600"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457200" y="1600200"/>
            <a:ext cx="4546848" cy="4525963"/>
          </a:xfrm>
        </p:spPr>
        <p:txBody>
          <a:bodyPr>
            <a:normAutofit lnSpcReduction="10000"/>
          </a:bodyPr>
          <a:lstStyle/>
          <a:p>
            <a:pPr>
              <a:buClr>
                <a:srgbClr val="C00000"/>
              </a:buClr>
              <a:buNone/>
            </a:pP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Zorbalık, en kısa şekilde, incitme niyeti ile saldırı olarak ifade edilebilir. Zorba davranış, mağdurda acı ve üzüntüye yol açar ve bu kişinin zorbaya karşı koyması mümkün değildir. </a:t>
            </a:r>
          </a:p>
        </p:txBody>
      </p:sp>
      <p:pic>
        <p:nvPicPr>
          <p:cNvPr id="4" name="Resim 3"/>
          <p:cNvPicPr>
            <a:picLocks noChangeAspect="1"/>
          </p:cNvPicPr>
          <p:nvPr/>
        </p:nvPicPr>
        <p:blipFill>
          <a:blip r:embed="rId2"/>
          <a:stretch>
            <a:fillRect/>
          </a:stretch>
        </p:blipFill>
        <p:spPr>
          <a:xfrm>
            <a:off x="4788024" y="692696"/>
            <a:ext cx="4137979" cy="232104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 y="25635"/>
            <a:ext cx="9161295" cy="667061"/>
          </a:xfrm>
        </p:spPr>
        <p:txBody>
          <a:bodyPr>
            <a:normAutofit/>
          </a:bodyPr>
          <a:lstStyle/>
          <a:p>
            <a:r>
              <a:rPr lang="tr-TR" sz="3600" b="1" dirty="0" smtClean="0">
                <a:solidFill>
                  <a:srgbClr val="7030A0"/>
                </a:solidFill>
                <a:latin typeface="Arial" panose="020B0604020202020204" pitchFamily="34" charset="0"/>
                <a:cs typeface="Arial" panose="020B0604020202020204" pitchFamily="34" charset="0"/>
              </a:rPr>
              <a:t>7. Okul Zorbalığından Korunma Hakkı</a:t>
            </a:r>
            <a:endParaRPr lang="tr-TR" sz="3600"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539552" y="908720"/>
            <a:ext cx="8064896" cy="5949280"/>
          </a:xfrm>
        </p:spPr>
        <p:txBody>
          <a:bodyPr>
            <a:noAutofit/>
          </a:bodyPr>
          <a:lstStyle/>
          <a:p>
            <a:pPr marL="0" indent="0" algn="just">
              <a:buClr>
                <a:srgbClr val="C00000"/>
              </a:buClr>
              <a:buNone/>
            </a:pPr>
            <a:r>
              <a:rPr lang="tr-TR" sz="2200" dirty="0" smtClean="0">
                <a:latin typeface="Arial" panose="020B0604020202020204" pitchFamily="34" charset="0"/>
                <a:cs typeface="Arial" panose="020B0604020202020204" pitchFamily="34" charset="0"/>
              </a:rPr>
              <a:t>MEB </a:t>
            </a:r>
            <a:r>
              <a:rPr lang="tr-TR" sz="2200" dirty="0">
                <a:latin typeface="Arial" panose="020B0604020202020204" pitchFamily="34" charset="0"/>
                <a:cs typeface="Arial" panose="020B0604020202020204" pitchFamily="34" charset="0"/>
              </a:rPr>
              <a:t>Özel Eğitim Rehberlik ve Danışma Hizmetleri Genel Müdürlüğü’nün tüm okul ve kurumlarda uygulanmak üzere hazırladığı 2006-26 sayılı Genelge ile “Eğitim Ortamlarında Şiddetin Önlenmesi ve Azaltılması Stratejisi ve Eylem Planı” ortaya konulmuştur. Bu Plan’da, okullarda şiddetin azaltılması için temel stratejiler oluşturulmuştur. </a:t>
            </a:r>
            <a:endParaRPr lang="tr-TR" sz="2200" dirty="0" smtClean="0">
              <a:latin typeface="Arial" panose="020B0604020202020204" pitchFamily="34" charset="0"/>
              <a:cs typeface="Arial" panose="020B0604020202020204" pitchFamily="34" charset="0"/>
            </a:endParaRPr>
          </a:p>
          <a:p>
            <a:pPr marL="0" indent="0" algn="just">
              <a:buClr>
                <a:srgbClr val="C00000"/>
              </a:buClr>
              <a:buNone/>
            </a:pPr>
            <a:r>
              <a:rPr lang="tr-TR" sz="2200" dirty="0" smtClean="0">
                <a:latin typeface="Arial" panose="020B0604020202020204" pitchFamily="34" charset="0"/>
                <a:cs typeface="Arial" panose="020B0604020202020204" pitchFamily="34" charset="0"/>
              </a:rPr>
              <a:t>Türkiye’de </a:t>
            </a:r>
            <a:r>
              <a:rPr lang="tr-TR" sz="2200" dirty="0">
                <a:latin typeface="Arial" panose="020B0604020202020204" pitchFamily="34" charset="0"/>
                <a:cs typeface="Arial" panose="020B0604020202020204" pitchFamily="34" charset="0"/>
              </a:rPr>
              <a:t>internetin zararlı içeriğiyle mücadele etmek; çocuklar belli başlı internet suçlarına ve dolayısıyla siber zorbalığa karşı korumak </a:t>
            </a:r>
            <a:r>
              <a:rPr lang="tr-TR" sz="2200" dirty="0" smtClean="0">
                <a:latin typeface="Arial" panose="020B0604020202020204" pitchFamily="34" charset="0"/>
                <a:cs typeface="Arial" panose="020B0604020202020204" pitchFamily="34" charset="0"/>
              </a:rPr>
              <a:t>amacıyla “</a:t>
            </a:r>
            <a:r>
              <a:rPr lang="tr-TR" sz="2200" dirty="0">
                <a:latin typeface="Arial" panose="020B0604020202020204" pitchFamily="34" charset="0"/>
                <a:cs typeface="Arial" panose="020B0604020202020204" pitchFamily="34" charset="0"/>
              </a:rPr>
              <a:t>İnternet Ortamında Yapılan Yayınların Düzenlenmesi ve Bu Yayınlar Yoluyla İşlenen Suçlarla Mücadele Edilmesi Hakkında Kanun” (04 Mayıs 2007 tarih ve 5651 sayılı) kabul edilmiştir. </a:t>
            </a:r>
            <a:r>
              <a:rPr lang="tr-TR" sz="2200" dirty="0" err="1">
                <a:latin typeface="Arial" panose="020B0604020202020204" pitchFamily="34" charset="0"/>
                <a:cs typeface="Arial" panose="020B0604020202020204" pitchFamily="34" charset="0"/>
              </a:rPr>
              <a:t>OKY’nin</a:t>
            </a:r>
            <a:r>
              <a:rPr lang="tr-TR" sz="2200" dirty="0">
                <a:latin typeface="Arial" panose="020B0604020202020204" pitchFamily="34" charset="0"/>
                <a:cs typeface="Arial" panose="020B0604020202020204" pitchFamily="34" charset="0"/>
              </a:rPr>
              <a:t> öğrenci disiplin işlemlerini ele alan164. maddesinde siber zorbalık ile ilgili </a:t>
            </a:r>
            <a:r>
              <a:rPr lang="tr-TR" sz="2200" dirty="0" smtClean="0">
                <a:latin typeface="Arial" panose="020B0604020202020204" pitchFamily="34" charset="0"/>
                <a:cs typeface="Arial" panose="020B0604020202020204" pitchFamily="34" charset="0"/>
              </a:rPr>
              <a:t>düzenlemelere </a:t>
            </a:r>
            <a:r>
              <a:rPr lang="tr-TR" sz="2200" dirty="0">
                <a:latin typeface="Arial" panose="020B0604020202020204" pitchFamily="34" charset="0"/>
                <a:cs typeface="Arial" panose="020B0604020202020204" pitchFamily="34" charset="0"/>
              </a:rPr>
              <a:t>yer </a:t>
            </a:r>
            <a:r>
              <a:rPr lang="tr-TR" sz="2200" dirty="0" smtClean="0">
                <a:latin typeface="Arial" panose="020B0604020202020204" pitchFamily="34" charset="0"/>
                <a:cs typeface="Arial" panose="020B0604020202020204" pitchFamily="34" charset="0"/>
              </a:rPr>
              <a:t>verilmiştir</a:t>
            </a:r>
            <a:r>
              <a:rPr lang="tr-TR"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410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Times New Roman" pitchFamily="18" charset="0"/>
                <a:cs typeface="Times New Roman" pitchFamily="18" charset="0"/>
              </a:rPr>
              <a:t>Öğrencilerin Hakları ve Sorumlulukları</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fontScale="62500" lnSpcReduction="20000"/>
          </a:bodyPr>
          <a:lstStyle/>
          <a:p>
            <a:pPr>
              <a:buNone/>
            </a:pPr>
            <a:r>
              <a:rPr lang="tr-TR" dirty="0"/>
              <a:t>Öğrencilerin hakları </a:t>
            </a:r>
            <a:endParaRPr lang="tr-TR" dirty="0" smtClean="0"/>
          </a:p>
          <a:p>
            <a:pPr marL="895350" indent="-176213"/>
            <a:r>
              <a:rPr lang="tr-TR" dirty="0" smtClean="0"/>
              <a:t>“</a:t>
            </a:r>
            <a:r>
              <a:rPr lang="tr-TR" dirty="0"/>
              <a:t>eğitim kurumlarına kayıt olma”, </a:t>
            </a:r>
            <a:endParaRPr lang="tr-TR" dirty="0" smtClean="0"/>
          </a:p>
          <a:p>
            <a:pPr marL="895350" indent="-176213"/>
            <a:r>
              <a:rPr lang="tr-TR" dirty="0" smtClean="0"/>
              <a:t>“</a:t>
            </a:r>
            <a:r>
              <a:rPr lang="tr-TR" dirty="0"/>
              <a:t>sağlığın korunması”, </a:t>
            </a:r>
            <a:endParaRPr lang="tr-TR" dirty="0" smtClean="0"/>
          </a:p>
          <a:p>
            <a:pPr marL="895350" indent="-176213"/>
            <a:r>
              <a:rPr lang="tr-TR" dirty="0" smtClean="0"/>
              <a:t>“</a:t>
            </a:r>
            <a:r>
              <a:rPr lang="tr-TR" dirty="0"/>
              <a:t>eğitim ve öğretim etkinliklerinden yararlanma”, </a:t>
            </a:r>
            <a:endParaRPr lang="tr-TR" dirty="0" smtClean="0"/>
          </a:p>
          <a:p>
            <a:pPr marL="895350" indent="-176213"/>
            <a:r>
              <a:rPr lang="tr-TR" dirty="0" smtClean="0"/>
              <a:t>“</a:t>
            </a:r>
            <a:r>
              <a:rPr lang="tr-TR" dirty="0"/>
              <a:t>katılım”, </a:t>
            </a:r>
            <a:endParaRPr lang="tr-TR" dirty="0" smtClean="0"/>
          </a:p>
          <a:p>
            <a:pPr marL="895350" indent="-176213"/>
            <a:r>
              <a:rPr lang="tr-TR" dirty="0" smtClean="0"/>
              <a:t>“</a:t>
            </a:r>
            <a:r>
              <a:rPr lang="tr-TR" dirty="0"/>
              <a:t>özel yaşamının gizliliği”, </a:t>
            </a:r>
            <a:endParaRPr lang="tr-TR" dirty="0" smtClean="0"/>
          </a:p>
          <a:p>
            <a:pPr marL="895350" indent="-176213"/>
            <a:r>
              <a:rPr lang="tr-TR" dirty="0" smtClean="0"/>
              <a:t>“</a:t>
            </a:r>
            <a:r>
              <a:rPr lang="tr-TR" dirty="0"/>
              <a:t>istismar ve ihmalden korunma”, </a:t>
            </a:r>
            <a:endParaRPr lang="tr-TR" dirty="0" smtClean="0"/>
          </a:p>
          <a:p>
            <a:pPr marL="895350" indent="-176213"/>
            <a:r>
              <a:rPr lang="tr-TR" dirty="0" smtClean="0"/>
              <a:t>“</a:t>
            </a:r>
            <a:r>
              <a:rPr lang="tr-TR" dirty="0"/>
              <a:t>okul zorbalığından ve suç işlemekten korunma” </a:t>
            </a:r>
            <a:endParaRPr lang="tr-TR" dirty="0" smtClean="0"/>
          </a:p>
          <a:p>
            <a:pPr marL="895350" indent="-176213"/>
            <a:r>
              <a:rPr lang="tr-TR" dirty="0" smtClean="0"/>
              <a:t>ve </a:t>
            </a:r>
            <a:r>
              <a:rPr lang="tr-TR" dirty="0"/>
              <a:t>“diğer haklar” </a:t>
            </a:r>
            <a:endParaRPr lang="tr-TR" dirty="0" smtClean="0"/>
          </a:p>
          <a:p>
            <a:pPr>
              <a:buNone/>
            </a:pPr>
            <a:r>
              <a:rPr lang="tr-TR" dirty="0" smtClean="0"/>
              <a:t>Öğrencilerin </a:t>
            </a:r>
            <a:r>
              <a:rPr lang="tr-TR" dirty="0"/>
              <a:t>sorumlulukları </a:t>
            </a:r>
            <a:r>
              <a:rPr lang="tr-TR" dirty="0" smtClean="0"/>
              <a:t>da</a:t>
            </a:r>
          </a:p>
          <a:p>
            <a:pPr marL="895350" indent="-176213"/>
            <a:r>
              <a:rPr lang="tr-TR" dirty="0" smtClean="0"/>
              <a:t> </a:t>
            </a:r>
            <a:r>
              <a:rPr lang="tr-TR" dirty="0"/>
              <a:t>“okula devam etme</a:t>
            </a:r>
            <a:r>
              <a:rPr lang="tr-TR" dirty="0" smtClean="0"/>
              <a:t>”,</a:t>
            </a:r>
          </a:p>
          <a:p>
            <a:pPr marL="895350" indent="-176213"/>
            <a:r>
              <a:rPr lang="tr-TR" dirty="0" smtClean="0"/>
              <a:t> </a:t>
            </a:r>
            <a:r>
              <a:rPr lang="tr-TR" dirty="0"/>
              <a:t>“derslerde başarılı olma ve sınıf geçme”, </a:t>
            </a:r>
            <a:endParaRPr lang="tr-TR" dirty="0" smtClean="0"/>
          </a:p>
          <a:p>
            <a:pPr marL="895350" indent="-176213"/>
            <a:r>
              <a:rPr lang="tr-TR" dirty="0" smtClean="0"/>
              <a:t>“</a:t>
            </a:r>
            <a:r>
              <a:rPr lang="tr-TR" dirty="0"/>
              <a:t>disiplin kurallarına uyma” </a:t>
            </a:r>
            <a:r>
              <a:rPr lang="tr-TR" dirty="0" smtClean="0"/>
              <a:t>ve</a:t>
            </a:r>
          </a:p>
          <a:p>
            <a:pPr marL="895350" indent="-176213"/>
            <a:r>
              <a:rPr lang="tr-TR" dirty="0" smtClean="0"/>
              <a:t> </a:t>
            </a:r>
            <a:r>
              <a:rPr lang="tr-TR" dirty="0"/>
              <a:t>“diğer sorumluluklar</a:t>
            </a:r>
            <a:r>
              <a:rPr lang="tr-TR" dirty="0" smtClean="0"/>
              <a:t>”</a:t>
            </a:r>
            <a:endParaRPr lang="tr-T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123"/>
            <a:ext cx="8229600" cy="1143000"/>
          </a:xfrm>
        </p:spPr>
        <p:txBody>
          <a:bodyPr>
            <a:normAutofit/>
          </a:bodyPr>
          <a:lstStyle/>
          <a:p>
            <a:r>
              <a:rPr lang="tr-TR" b="1" dirty="0" smtClean="0">
                <a:solidFill>
                  <a:srgbClr val="7030A0"/>
                </a:solidFill>
                <a:latin typeface="Arial" panose="020B0604020202020204" pitchFamily="34" charset="0"/>
                <a:cs typeface="Arial" panose="020B0604020202020204" pitchFamily="34" charset="0"/>
              </a:rPr>
              <a:t>8. Diğer Hakları</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457200" y="1196752"/>
            <a:ext cx="8291264" cy="5400600"/>
          </a:xfrm>
        </p:spPr>
        <p:txBody>
          <a:bodyPr>
            <a:normAutofit fontScale="85000" lnSpcReduction="10000"/>
          </a:bodyPr>
          <a:lstStyle/>
          <a:p>
            <a:pPr marL="0" indent="0" algn="just">
              <a:buClr>
                <a:srgbClr val="C00000"/>
              </a:buClr>
              <a:buNone/>
            </a:pPr>
            <a:r>
              <a:rPr lang="tr-TR" dirty="0" err="1" smtClean="0">
                <a:latin typeface="Arial" panose="020B0604020202020204" pitchFamily="34" charset="0"/>
                <a:cs typeface="Arial" panose="020B0604020202020204" pitchFamily="34" charset="0"/>
              </a:rPr>
              <a:t>OÖİKY’nin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83-91. maddeleri uyarınca öğrenciler veya velileri çocuk kulübünün, yetiştirme kurslarının ve destek eğitim odasının açılmasını; </a:t>
            </a:r>
            <a:endParaRPr lang="tr-TR" dirty="0" smtClean="0">
              <a:latin typeface="Arial" panose="020B0604020202020204" pitchFamily="34" charset="0"/>
              <a:cs typeface="Arial" panose="020B0604020202020204" pitchFamily="34" charset="0"/>
            </a:endParaRPr>
          </a:p>
          <a:p>
            <a:pPr marL="0" indent="0" algn="just">
              <a:buClr>
                <a:srgbClr val="C00000"/>
              </a:buClr>
              <a:buNone/>
            </a:pPr>
            <a:r>
              <a:rPr lang="tr-TR" dirty="0" smtClean="0">
                <a:latin typeface="Arial" panose="020B0604020202020204" pitchFamily="34" charset="0"/>
                <a:cs typeface="Arial" panose="020B0604020202020204" pitchFamily="34" charset="0"/>
              </a:rPr>
              <a:t>dersliklerin </a:t>
            </a:r>
            <a:r>
              <a:rPr lang="tr-TR" dirty="0">
                <a:latin typeface="Arial" panose="020B0604020202020204" pitchFamily="34" charset="0"/>
                <a:cs typeface="Arial" panose="020B0604020202020204" pitchFamily="34" charset="0"/>
              </a:rPr>
              <a:t>donatımını, </a:t>
            </a:r>
            <a:endParaRPr lang="tr-TR" dirty="0" smtClean="0">
              <a:latin typeface="Arial" panose="020B0604020202020204" pitchFamily="34" charset="0"/>
              <a:cs typeface="Arial" panose="020B0604020202020204" pitchFamily="34" charset="0"/>
            </a:endParaRPr>
          </a:p>
          <a:p>
            <a:pPr marL="0" indent="0" algn="just">
              <a:buClr>
                <a:srgbClr val="C00000"/>
              </a:buClr>
              <a:buNone/>
            </a:pPr>
            <a:r>
              <a:rPr lang="tr-TR" dirty="0" smtClean="0">
                <a:latin typeface="Arial" panose="020B0604020202020204" pitchFamily="34" charset="0"/>
                <a:cs typeface="Arial" panose="020B0604020202020204" pitchFamily="34" charset="0"/>
              </a:rPr>
              <a:t>eğitim </a:t>
            </a:r>
            <a:r>
              <a:rPr lang="tr-TR" dirty="0">
                <a:latin typeface="Arial" panose="020B0604020202020204" pitchFamily="34" charset="0"/>
                <a:cs typeface="Arial" panose="020B0604020202020204" pitchFamily="34" charset="0"/>
              </a:rPr>
              <a:t>araç ve gereçlerinin temin edilmesini, okul kütüphanelerinin ve sınıf kitaplıklarının kurulmasını, </a:t>
            </a:r>
            <a:endParaRPr lang="tr-TR" dirty="0" smtClean="0">
              <a:latin typeface="Arial" panose="020B0604020202020204" pitchFamily="34" charset="0"/>
              <a:cs typeface="Arial" panose="020B0604020202020204" pitchFamily="34" charset="0"/>
            </a:endParaRPr>
          </a:p>
          <a:p>
            <a:pPr marL="0" indent="0" algn="just">
              <a:buClr>
                <a:srgbClr val="C00000"/>
              </a:buClr>
              <a:buNone/>
            </a:pPr>
            <a:r>
              <a:rPr lang="tr-TR" dirty="0" smtClean="0">
                <a:latin typeface="Arial" panose="020B0604020202020204" pitchFamily="34" charset="0"/>
                <a:cs typeface="Arial" panose="020B0604020202020204" pitchFamily="34" charset="0"/>
              </a:rPr>
              <a:t>okul </a:t>
            </a:r>
            <a:r>
              <a:rPr lang="tr-TR" dirty="0">
                <a:latin typeface="Arial" panose="020B0604020202020204" pitchFamily="34" charset="0"/>
                <a:cs typeface="Arial" panose="020B0604020202020204" pitchFamily="34" charset="0"/>
              </a:rPr>
              <a:t>müzesinin düzenlenmesini, </a:t>
            </a:r>
            <a:endParaRPr lang="tr-TR" dirty="0" smtClean="0">
              <a:latin typeface="Arial" panose="020B0604020202020204" pitchFamily="34" charset="0"/>
              <a:cs typeface="Arial" panose="020B0604020202020204" pitchFamily="34" charset="0"/>
            </a:endParaRPr>
          </a:p>
          <a:p>
            <a:pPr marL="0" indent="0" algn="just">
              <a:buClr>
                <a:srgbClr val="C00000"/>
              </a:buClr>
              <a:buNone/>
            </a:pPr>
            <a:r>
              <a:rPr lang="tr-TR" dirty="0" smtClean="0">
                <a:latin typeface="Arial" panose="020B0604020202020204" pitchFamily="34" charset="0"/>
                <a:cs typeface="Arial" panose="020B0604020202020204" pitchFamily="34" charset="0"/>
              </a:rPr>
              <a:t>oyun </a:t>
            </a:r>
            <a:r>
              <a:rPr lang="tr-TR" dirty="0">
                <a:latin typeface="Arial" panose="020B0604020202020204" pitchFamily="34" charset="0"/>
                <a:cs typeface="Arial" panose="020B0604020202020204" pitchFamily="34" charset="0"/>
              </a:rPr>
              <a:t>yerlerinin yapılmasını (bahçe ve yeterli toprak alanının ayrılmasını, kum havuzu, voleybol, basketbol sahaları gibi yerler yapılmasını), uygulama bahçelerinin oluşturulmasını isteyebilirler. </a:t>
            </a:r>
          </a:p>
          <a:p>
            <a:pPr>
              <a:buClr>
                <a:srgbClr val="C00000"/>
              </a:buClr>
              <a:buNone/>
            </a:pPr>
            <a:endParaRPr lang="tr-TR"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930435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7030A0"/>
                </a:solidFill>
                <a:latin typeface="Times New Roman" pitchFamily="18" charset="0"/>
                <a:cs typeface="Times New Roman" pitchFamily="18" charset="0"/>
              </a:rPr>
              <a:t>Öğrencilerin Sorumlulukları</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0" y="3578443"/>
            <a:ext cx="3851920" cy="2952327"/>
          </a:xfrm>
        </p:spPr>
        <p:txBody>
          <a:bodyPr>
            <a:normAutofit fontScale="92500" lnSpcReduction="20000"/>
          </a:bodyPr>
          <a:lstStyle/>
          <a:p>
            <a:pPr indent="17463">
              <a:lnSpc>
                <a:spcPct val="150000"/>
              </a:lnSpc>
              <a:buClr>
                <a:srgbClr val="C00000"/>
              </a:buClr>
            </a:pPr>
            <a:r>
              <a:rPr lang="tr-TR" sz="2000" dirty="0" smtClean="0">
                <a:latin typeface="Arial" panose="020B0604020202020204" pitchFamily="34" charset="0"/>
                <a:ea typeface="Times New Roman" panose="02020603050405020304" pitchFamily="18" charset="0"/>
                <a:cs typeface="Arial" panose="020B0604020202020204" pitchFamily="34" charset="0"/>
              </a:rPr>
              <a:t>okula </a:t>
            </a:r>
            <a:r>
              <a:rPr lang="tr-TR" sz="2000" dirty="0">
                <a:latin typeface="Arial" panose="020B0604020202020204" pitchFamily="34" charset="0"/>
                <a:ea typeface="Times New Roman" panose="02020603050405020304" pitchFamily="18" charset="0"/>
                <a:cs typeface="Arial" panose="020B0604020202020204" pitchFamily="34" charset="0"/>
              </a:rPr>
              <a:t>devam </a:t>
            </a:r>
            <a:r>
              <a:rPr lang="tr-TR" sz="2000" dirty="0" smtClean="0">
                <a:latin typeface="Arial" panose="020B0604020202020204" pitchFamily="34" charset="0"/>
                <a:ea typeface="Times New Roman" panose="02020603050405020304" pitchFamily="18" charset="0"/>
                <a:cs typeface="Arial" panose="020B0604020202020204" pitchFamily="34" charset="0"/>
              </a:rPr>
              <a:t>etme sorumluluğu</a:t>
            </a:r>
            <a:r>
              <a:rPr lang="tr-TR" sz="2000" dirty="0">
                <a:latin typeface="Arial" panose="020B0604020202020204" pitchFamily="34" charset="0"/>
                <a:ea typeface="Times New Roman" panose="02020603050405020304" pitchFamily="18" charset="0"/>
                <a:cs typeface="Arial" panose="020B0604020202020204" pitchFamily="34" charset="0"/>
              </a:rPr>
              <a:t>, </a:t>
            </a:r>
            <a:endParaRPr lang="tr-TR" sz="2000" dirty="0" smtClean="0">
              <a:latin typeface="Arial" panose="020B0604020202020204" pitchFamily="34" charset="0"/>
              <a:ea typeface="Times New Roman" panose="02020603050405020304" pitchFamily="18" charset="0"/>
              <a:cs typeface="Arial" panose="020B0604020202020204" pitchFamily="34" charset="0"/>
            </a:endParaRPr>
          </a:p>
          <a:p>
            <a:pPr indent="17463">
              <a:lnSpc>
                <a:spcPct val="150000"/>
              </a:lnSpc>
              <a:buClr>
                <a:srgbClr val="C00000"/>
              </a:buClr>
            </a:pPr>
            <a:r>
              <a:rPr lang="tr-TR" sz="2000" dirty="0" smtClean="0">
                <a:latin typeface="Arial" panose="020B0604020202020204" pitchFamily="34" charset="0"/>
                <a:ea typeface="Times New Roman" panose="02020603050405020304" pitchFamily="18" charset="0"/>
                <a:cs typeface="Arial" panose="020B0604020202020204" pitchFamily="34" charset="0"/>
              </a:rPr>
              <a:t>derslerde </a:t>
            </a:r>
            <a:r>
              <a:rPr lang="tr-TR" sz="2000" dirty="0">
                <a:latin typeface="Arial" panose="020B0604020202020204" pitchFamily="34" charset="0"/>
                <a:ea typeface="Times New Roman" panose="02020603050405020304" pitchFamily="18" charset="0"/>
                <a:cs typeface="Arial" panose="020B0604020202020204" pitchFamily="34" charset="0"/>
              </a:rPr>
              <a:t>başarılı olma ve sınıf geçme sorumluluğu, </a:t>
            </a:r>
            <a:endParaRPr lang="tr-TR" sz="2000" dirty="0" smtClean="0">
              <a:latin typeface="Arial" panose="020B0604020202020204" pitchFamily="34" charset="0"/>
              <a:ea typeface="Times New Roman" panose="02020603050405020304" pitchFamily="18" charset="0"/>
              <a:cs typeface="Arial" panose="020B0604020202020204" pitchFamily="34" charset="0"/>
            </a:endParaRPr>
          </a:p>
          <a:p>
            <a:pPr indent="17463">
              <a:lnSpc>
                <a:spcPct val="150000"/>
              </a:lnSpc>
              <a:buClr>
                <a:srgbClr val="C00000"/>
              </a:buClr>
            </a:pPr>
            <a:r>
              <a:rPr lang="tr-TR" sz="2000" dirty="0" smtClean="0">
                <a:latin typeface="Arial" panose="020B0604020202020204" pitchFamily="34" charset="0"/>
                <a:ea typeface="Times New Roman" panose="02020603050405020304" pitchFamily="18" charset="0"/>
                <a:cs typeface="Arial" panose="020B0604020202020204" pitchFamily="34" charset="0"/>
              </a:rPr>
              <a:t>disiplin </a:t>
            </a:r>
            <a:r>
              <a:rPr lang="tr-TR" sz="2000" dirty="0">
                <a:latin typeface="Arial" panose="020B0604020202020204" pitchFamily="34" charset="0"/>
                <a:ea typeface="Times New Roman" panose="02020603050405020304" pitchFamily="18" charset="0"/>
                <a:cs typeface="Arial" panose="020B0604020202020204" pitchFamily="34" charset="0"/>
              </a:rPr>
              <a:t>kurallarına uyma sorumluluğu ve </a:t>
            </a:r>
            <a:endParaRPr lang="tr-TR" sz="2000" dirty="0" smtClean="0">
              <a:latin typeface="Arial" panose="020B0604020202020204" pitchFamily="34" charset="0"/>
              <a:ea typeface="Times New Roman" panose="02020603050405020304" pitchFamily="18" charset="0"/>
              <a:cs typeface="Arial" panose="020B0604020202020204" pitchFamily="34" charset="0"/>
            </a:endParaRPr>
          </a:p>
          <a:p>
            <a:pPr indent="17463">
              <a:lnSpc>
                <a:spcPct val="150000"/>
              </a:lnSpc>
              <a:buClr>
                <a:srgbClr val="C00000"/>
              </a:buClr>
            </a:pPr>
            <a:r>
              <a:rPr lang="tr-TR" sz="2000" dirty="0" smtClean="0">
                <a:latin typeface="Arial" panose="020B0604020202020204" pitchFamily="34" charset="0"/>
                <a:ea typeface="Times New Roman" panose="02020603050405020304" pitchFamily="18" charset="0"/>
                <a:cs typeface="Arial" panose="020B0604020202020204" pitchFamily="34" charset="0"/>
              </a:rPr>
              <a:t>diğer sorumluluklar</a:t>
            </a:r>
            <a:endParaRPr lang="tr-TR" sz="2000" dirty="0" smtClean="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3771900" y="3263907"/>
            <a:ext cx="5372100" cy="3581400"/>
          </a:xfrm>
          <a:prstGeom prst="rect">
            <a:avLst/>
          </a:prstGeom>
        </p:spPr>
      </p:pic>
      <p:sp>
        <p:nvSpPr>
          <p:cNvPr id="6" name="Dikdörtgen 5"/>
          <p:cNvSpPr/>
          <p:nvPr/>
        </p:nvSpPr>
        <p:spPr>
          <a:xfrm>
            <a:off x="323528" y="1463609"/>
            <a:ext cx="7992888" cy="1883657"/>
          </a:xfrm>
          <a:prstGeom prst="rect">
            <a:avLst/>
          </a:prstGeom>
        </p:spPr>
        <p:txBody>
          <a:bodyPr wrap="square">
            <a:spAutoFit/>
          </a:bodyPr>
          <a:lstStyle/>
          <a:p>
            <a:pPr algn="just">
              <a:lnSpc>
                <a:spcPct val="150000"/>
              </a:lnSpc>
              <a:spcAft>
                <a:spcPts val="0"/>
              </a:spcAft>
            </a:pPr>
            <a:r>
              <a:rPr lang="tr-TR" sz="2000" dirty="0">
                <a:latin typeface="Arial" panose="020B0604020202020204" pitchFamily="34" charset="0"/>
                <a:ea typeface="Times New Roman" panose="02020603050405020304" pitchFamily="18" charset="0"/>
                <a:cs typeface="Arial" panose="020B0604020202020204" pitchFamily="34" charset="0"/>
              </a:rPr>
              <a:t>Öğrencilerin ulusal ve uluslararası yasal düzenlemelerden doğan hakları kadar sorumlulukları da bulunmaktadır. </a:t>
            </a:r>
            <a:endParaRPr lang="tr-TR" sz="20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tr-TR" sz="2000" dirty="0" smtClean="0">
                <a:latin typeface="Arial" panose="020B0604020202020204" pitchFamily="34" charset="0"/>
                <a:ea typeface="Times New Roman" panose="02020603050405020304" pitchFamily="18" charset="0"/>
                <a:cs typeface="Arial" panose="020B0604020202020204" pitchFamily="34" charset="0"/>
              </a:rPr>
              <a:t>İlgili </a:t>
            </a:r>
            <a:r>
              <a:rPr lang="tr-TR" sz="2000" dirty="0">
                <a:latin typeface="Arial" panose="020B0604020202020204" pitchFamily="34" charset="0"/>
                <a:ea typeface="Times New Roman" panose="02020603050405020304" pitchFamily="18" charset="0"/>
                <a:cs typeface="Arial" panose="020B0604020202020204" pitchFamily="34" charset="0"/>
              </a:rPr>
              <a:t>mevzuatta, özellikle de yönetmeliklerde öğrencilere yüklenen </a:t>
            </a:r>
            <a:r>
              <a:rPr lang="tr-TR" sz="2000" dirty="0" smtClean="0">
                <a:latin typeface="Arial" panose="020B0604020202020204" pitchFamily="34" charset="0"/>
                <a:ea typeface="Times New Roman" panose="02020603050405020304" pitchFamily="18" charset="0"/>
                <a:cs typeface="Arial" panose="020B0604020202020204" pitchFamily="34" charset="0"/>
              </a:rPr>
              <a:t>sorumluluklar</a:t>
            </a:r>
            <a:endParaRPr lang="tr-TR"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9267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Times New Roman" pitchFamily="18" charset="0"/>
                <a:cs typeface="Times New Roman" pitchFamily="18" charset="0"/>
              </a:rPr>
              <a:t>1.Okula </a:t>
            </a:r>
            <a:r>
              <a:rPr lang="tr-TR" b="1" dirty="0">
                <a:solidFill>
                  <a:srgbClr val="7030A0"/>
                </a:solidFill>
                <a:latin typeface="Times New Roman" pitchFamily="18" charset="0"/>
                <a:cs typeface="Times New Roman" pitchFamily="18" charset="0"/>
              </a:rPr>
              <a:t>Devam Etme Sorumluluğu</a:t>
            </a:r>
          </a:p>
        </p:txBody>
      </p:sp>
      <p:sp>
        <p:nvSpPr>
          <p:cNvPr id="3" name="2 İçerik Yer Tutucusu"/>
          <p:cNvSpPr>
            <a:spLocks noGrp="1"/>
          </p:cNvSpPr>
          <p:nvPr>
            <p:ph idx="1"/>
          </p:nvPr>
        </p:nvSpPr>
        <p:spPr>
          <a:xfrm>
            <a:off x="457200" y="1600200"/>
            <a:ext cx="7859216" cy="4525963"/>
          </a:xfrm>
        </p:spPr>
        <p:txBody>
          <a:bodyPr>
            <a:noAutofit/>
          </a:bodyPr>
          <a:lstStyle/>
          <a:p>
            <a:pPr marL="0" lvl="0" indent="0" algn="just">
              <a:buClr>
                <a:srgbClr val="C00000"/>
              </a:buClr>
              <a:buNone/>
            </a:pPr>
            <a:r>
              <a:rPr lang="tr-TR" sz="2400" dirty="0">
                <a:latin typeface="Arial" panose="020B0604020202020204" pitchFamily="34" charset="0"/>
                <a:cs typeface="Arial" panose="020B0604020202020204" pitchFamily="34" charset="0"/>
              </a:rPr>
              <a:t>Okula davam etmek öğrenciler açısından bir zorunluluktur. Öğrencilerin okula devamının sağlanmasını başta </a:t>
            </a:r>
            <a:r>
              <a:rPr lang="tr-TR" sz="2400" dirty="0" err="1">
                <a:latin typeface="Arial" panose="020B0604020202020204" pitchFamily="34" charset="0"/>
                <a:cs typeface="Arial" panose="020B0604020202020204" pitchFamily="34" charset="0"/>
              </a:rPr>
              <a:t>ÇHS’de</a:t>
            </a:r>
            <a:r>
              <a:rPr lang="tr-TR" sz="2400" dirty="0">
                <a:latin typeface="Arial" panose="020B0604020202020204" pitchFamily="34" charset="0"/>
                <a:cs typeface="Arial" panose="020B0604020202020204" pitchFamily="34" charset="0"/>
              </a:rPr>
              <a:t> düzenlenmiştir. </a:t>
            </a:r>
            <a:endParaRPr lang="tr-TR" sz="2400" dirty="0" smtClean="0">
              <a:latin typeface="Arial" panose="020B0604020202020204" pitchFamily="34" charset="0"/>
              <a:cs typeface="Arial" panose="020B0604020202020204" pitchFamily="34" charset="0"/>
            </a:endParaRPr>
          </a:p>
          <a:p>
            <a:pPr marL="0" lvl="0" indent="0" algn="just">
              <a:buClr>
                <a:srgbClr val="C00000"/>
              </a:buClr>
              <a:buNone/>
            </a:pPr>
            <a:r>
              <a:rPr lang="tr-TR" sz="2400" dirty="0" err="1" smtClean="0">
                <a:latin typeface="Arial" panose="020B0604020202020204" pitchFamily="34" charset="0"/>
                <a:cs typeface="Arial" panose="020B0604020202020204" pitchFamily="34" charset="0"/>
              </a:rPr>
              <a:t>ÇHS’nin</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m.28/1/e’de yer alan hükmünde “Taraf devletler… okullarda düzenli biçimde devamın sağlanması ve okulu terk etme oranlarının düşürülmesi için önlem alırlar.” denilmek suretiyle öğrencilerin devamının sağlanması ile ilgili sorumluluğun devlete ait olduğu ve devletin gerekli önlemleri almakla yükümlü olduğu belirtilmiştir. </a:t>
            </a:r>
            <a:r>
              <a:rPr lang="tr-TR" sz="2400" dirty="0" smtClean="0">
                <a:latin typeface="Times New Roman" pitchFamily="18" charset="0"/>
                <a:cs typeface="Times New Roman" pitchFamily="18"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710" y="116632"/>
            <a:ext cx="8229600" cy="796950"/>
          </a:xfrm>
        </p:spPr>
        <p:txBody>
          <a:bodyPr>
            <a:normAutofit/>
          </a:bodyPr>
          <a:lstStyle/>
          <a:p>
            <a:r>
              <a:rPr lang="tr-TR" sz="3000" b="1" dirty="0" smtClean="0">
                <a:solidFill>
                  <a:srgbClr val="7030A0"/>
                </a:solidFill>
                <a:latin typeface="Arial" panose="020B0604020202020204" pitchFamily="34" charset="0"/>
                <a:cs typeface="Arial" panose="020B0604020202020204" pitchFamily="34" charset="0"/>
              </a:rPr>
              <a:t>1.Okula </a:t>
            </a:r>
            <a:r>
              <a:rPr lang="tr-TR" sz="3000" b="1" dirty="0">
                <a:solidFill>
                  <a:srgbClr val="7030A0"/>
                </a:solidFill>
                <a:latin typeface="Arial" panose="020B0604020202020204" pitchFamily="34" charset="0"/>
                <a:cs typeface="Arial" panose="020B0604020202020204" pitchFamily="34" charset="0"/>
              </a:rPr>
              <a:t>Devam Etme Sorumluluğu</a:t>
            </a:r>
          </a:p>
        </p:txBody>
      </p:sp>
      <p:sp>
        <p:nvSpPr>
          <p:cNvPr id="3" name="2 İçerik Yer Tutucusu"/>
          <p:cNvSpPr>
            <a:spLocks noGrp="1"/>
          </p:cNvSpPr>
          <p:nvPr>
            <p:ph idx="1"/>
          </p:nvPr>
        </p:nvSpPr>
        <p:spPr>
          <a:xfrm>
            <a:off x="468710" y="1052736"/>
            <a:ext cx="8351762" cy="5184576"/>
          </a:xfrm>
        </p:spPr>
        <p:txBody>
          <a:bodyPr>
            <a:noAutofit/>
          </a:bodyPr>
          <a:lstStyle/>
          <a:p>
            <a:pPr marL="0" lvl="0" indent="0" algn="just">
              <a:buClr>
                <a:srgbClr val="C00000"/>
              </a:buClr>
              <a:buNone/>
            </a:pPr>
            <a:r>
              <a:rPr lang="tr-TR" sz="2400" dirty="0" err="1">
                <a:latin typeface="Arial" panose="020B0604020202020204" pitchFamily="34" charset="0"/>
                <a:cs typeface="Arial" panose="020B0604020202020204" pitchFamily="34" charset="0"/>
              </a:rPr>
              <a:t>OÖİKY’nin</a:t>
            </a:r>
            <a:r>
              <a:rPr lang="tr-TR" sz="2400" dirty="0">
                <a:latin typeface="Arial" panose="020B0604020202020204" pitchFamily="34" charset="0"/>
                <a:cs typeface="Arial" panose="020B0604020202020204" pitchFamily="34" charset="0"/>
              </a:rPr>
              <a:t> 18. maddesi uyarınca çocukların devamsızlıkları, okul öncesi eğitim kurumlarında öğretmen, ilkokullarda sınıf öğretmeni, ortaokul ve imam-hatip ortaokullarında ise okul yönetimi tarafından e-Okul sistemine işlenir ve yöneticiler tarafından takip edilir. </a:t>
            </a:r>
            <a:endParaRPr lang="tr-TR" sz="2400" dirty="0" smtClean="0">
              <a:latin typeface="Arial" panose="020B0604020202020204" pitchFamily="34" charset="0"/>
              <a:cs typeface="Arial" panose="020B0604020202020204" pitchFamily="34" charset="0"/>
            </a:endParaRPr>
          </a:p>
          <a:p>
            <a:pPr marL="0" lvl="0" indent="0" algn="just">
              <a:buClr>
                <a:srgbClr val="C00000"/>
              </a:buClr>
              <a:buNone/>
            </a:pPr>
            <a:r>
              <a:rPr lang="tr-TR" sz="2400" dirty="0" smtClean="0">
                <a:latin typeface="Arial" panose="020B0604020202020204" pitchFamily="34" charset="0"/>
                <a:cs typeface="Arial" panose="020B0604020202020204" pitchFamily="34" charset="0"/>
              </a:rPr>
              <a:t>Özel </a:t>
            </a:r>
            <a:r>
              <a:rPr lang="tr-TR" sz="2400" dirty="0">
                <a:latin typeface="Arial" panose="020B0604020202020204" pitchFamily="34" charset="0"/>
                <a:cs typeface="Arial" panose="020B0604020202020204" pitchFamily="34" charset="0"/>
              </a:rPr>
              <a:t>eğitim gerektiren çocukların sosyal uyum ve gelişim özelliğine göre günlük devam sürelerinde esneklik sağlanır. </a:t>
            </a:r>
            <a:endParaRPr lang="tr-TR" sz="2400" dirty="0" smtClean="0">
              <a:latin typeface="Arial" panose="020B0604020202020204" pitchFamily="34" charset="0"/>
              <a:cs typeface="Arial" panose="020B0604020202020204" pitchFamily="34" charset="0"/>
            </a:endParaRPr>
          </a:p>
          <a:p>
            <a:pPr marL="0" lvl="0" indent="0" algn="just">
              <a:buClr>
                <a:srgbClr val="C00000"/>
              </a:buClr>
              <a:buNone/>
            </a:pPr>
            <a:r>
              <a:rPr lang="tr-TR" sz="2400" dirty="0" smtClean="0">
                <a:latin typeface="Arial" panose="020B0604020202020204" pitchFamily="34" charset="0"/>
                <a:cs typeface="Arial" panose="020B0604020202020204" pitchFamily="34" charset="0"/>
              </a:rPr>
              <a:t>Özürsüz </a:t>
            </a:r>
            <a:r>
              <a:rPr lang="tr-TR" sz="2400" dirty="0">
                <a:latin typeface="Arial" panose="020B0604020202020204" pitchFamily="34" charset="0"/>
                <a:cs typeface="Arial" panose="020B0604020202020204" pitchFamily="34" charset="0"/>
              </a:rPr>
              <a:t>olarak aralıksız 10 gün okula devam etmeyen çocuğun velisi okul müdürlüğünce yazı ile uyarılır. Bu uyarıya rağmen özürsüz olarak aralıksız 30 gün okula devam etmeyen ve devam ettiği hâlde üst üste iki aylık ücreti yatırılmayan çocukların kaydı silinir. </a:t>
            </a:r>
            <a:endParaRPr lang="tr-TR" sz="2400" dirty="0" smtClean="0">
              <a:latin typeface="Arial" panose="020B0604020202020204" pitchFamily="34" charset="0"/>
              <a:cs typeface="Arial" panose="020B0604020202020204" pitchFamily="34" charset="0"/>
            </a:endParaRPr>
          </a:p>
          <a:p>
            <a:pPr marL="0" lvl="0" indent="0" algn="just">
              <a:buClr>
                <a:srgbClr val="C00000"/>
              </a:buClr>
              <a:buNone/>
            </a:pPr>
            <a:r>
              <a:rPr lang="tr-TR" sz="2400" dirty="0" smtClean="0">
                <a:latin typeface="Arial" panose="020B0604020202020204" pitchFamily="34" charset="0"/>
                <a:cs typeface="Arial" panose="020B0604020202020204" pitchFamily="34" charset="0"/>
              </a:rPr>
              <a:t>Bu </a:t>
            </a:r>
            <a:r>
              <a:rPr lang="tr-TR" sz="2400" dirty="0">
                <a:latin typeface="Arial" panose="020B0604020202020204" pitchFamily="34" charset="0"/>
                <a:cs typeface="Arial" panose="020B0604020202020204" pitchFamily="34" charset="0"/>
              </a:rPr>
              <a:t>durum veliye yazılı olarak bildirilir. </a:t>
            </a:r>
            <a:endParaRPr lang="tr-TR"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5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39762"/>
            <a:ext cx="9001000" cy="1733054"/>
          </a:xfrm>
        </p:spPr>
        <p:txBody>
          <a:bodyPr>
            <a:noAutofit/>
          </a:bodyPr>
          <a:lstStyle/>
          <a:p>
            <a:r>
              <a:rPr lang="tr-TR" sz="2800" b="1" dirty="0" smtClean="0">
                <a:solidFill>
                  <a:srgbClr val="7030A0"/>
                </a:solidFill>
                <a:latin typeface="Arial" panose="020B0604020202020204" pitchFamily="34" charset="0"/>
                <a:cs typeface="Arial" panose="020B0604020202020204" pitchFamily="34" charset="0"/>
              </a:rPr>
              <a:t>2.Derslerde Başarılı Olma </a:t>
            </a:r>
            <a:r>
              <a:rPr lang="tr-TR" sz="2800" b="1" dirty="0" smtClean="0">
                <a:solidFill>
                  <a:srgbClr val="7030A0"/>
                </a:solidFill>
                <a:latin typeface="Arial" panose="020B0604020202020204" pitchFamily="34" charset="0"/>
                <a:cs typeface="Arial" panose="020B0604020202020204" pitchFamily="34" charset="0"/>
              </a:rPr>
              <a:t> ve </a:t>
            </a:r>
            <a:r>
              <a:rPr lang="tr-TR" sz="2800" b="1" dirty="0" smtClean="0">
                <a:solidFill>
                  <a:srgbClr val="7030A0"/>
                </a:solidFill>
                <a:latin typeface="Arial" panose="020B0604020202020204" pitchFamily="34" charset="0"/>
                <a:cs typeface="Arial" panose="020B0604020202020204" pitchFamily="34" charset="0"/>
              </a:rPr>
              <a:t>Sınıf Geçme Sorumluluğu</a:t>
            </a:r>
            <a:endParaRPr lang="tr-TR" sz="2800"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179512" y="2420888"/>
            <a:ext cx="8374782" cy="3888432"/>
          </a:xfrm>
        </p:spPr>
        <p:txBody>
          <a:bodyPr>
            <a:noAutofit/>
          </a:bodyPr>
          <a:lstStyle/>
          <a:p>
            <a:pPr marL="0" lvl="0" indent="0" algn="just">
              <a:buClr>
                <a:srgbClr val="C00000"/>
              </a:buClr>
              <a:buNone/>
            </a:pPr>
            <a:r>
              <a:rPr lang="tr-TR" sz="2400" dirty="0">
                <a:latin typeface="Arial" panose="020B0604020202020204" pitchFamily="34" charset="0"/>
                <a:cs typeface="Arial" panose="020B0604020202020204" pitchFamily="34" charset="0"/>
              </a:rPr>
              <a:t>Okul öncesi dönemde bulunan öğrencilerin başarılı olma ve sınıf geçme yükümlülüğü olmadığı için </a:t>
            </a:r>
            <a:r>
              <a:rPr lang="tr-TR" sz="2400" dirty="0" err="1">
                <a:latin typeface="Arial" panose="020B0604020202020204" pitchFamily="34" charset="0"/>
                <a:cs typeface="Arial" panose="020B0604020202020204" pitchFamily="34" charset="0"/>
              </a:rPr>
              <a:t>OÖİKY’nde</a:t>
            </a:r>
            <a:r>
              <a:rPr lang="tr-TR" sz="2400" dirty="0">
                <a:latin typeface="Arial" panose="020B0604020202020204" pitchFamily="34" charset="0"/>
                <a:cs typeface="Arial" panose="020B0604020202020204" pitchFamily="34" charset="0"/>
              </a:rPr>
              <a:t> bu konuya ilişkin bir hüküm bulunmamaktadır. İlköğretim kurumlarındaki öğrencilerin derslerde başarılı olma ve sınıf geçme sorumluluğu </a:t>
            </a:r>
            <a:r>
              <a:rPr lang="tr-TR" sz="2400" dirty="0" err="1">
                <a:latin typeface="Arial" panose="020B0604020202020204" pitchFamily="34" charset="0"/>
                <a:cs typeface="Arial" panose="020B0604020202020204" pitchFamily="34" charset="0"/>
              </a:rPr>
              <a:t>OÖİKY’nin</a:t>
            </a:r>
            <a:r>
              <a:rPr lang="tr-TR" sz="2400" dirty="0">
                <a:latin typeface="Arial" panose="020B0604020202020204" pitchFamily="34" charset="0"/>
                <a:cs typeface="Arial" panose="020B0604020202020204" pitchFamily="34" charset="0"/>
              </a:rPr>
              <a:t> 20. ve devamındaki hükümlerinde düzenlenmiştir. Buna göre ders yılı, ölçme ve değerlendirme bakımından birbirini tamamlayan iki dönemden oluşmaktadır. Bu iki dönemde de öğrencilerin derslerinde başarılı olmaları gerekmektedir (OÖİKY, m.20/1/a). </a:t>
            </a:r>
            <a:endParaRPr lang="tr-TR"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630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39762"/>
            <a:ext cx="9001000" cy="796950"/>
          </a:xfrm>
        </p:spPr>
        <p:txBody>
          <a:bodyPr>
            <a:noAutofit/>
          </a:bodyPr>
          <a:lstStyle/>
          <a:p>
            <a:r>
              <a:rPr lang="tr-TR" sz="3000" b="1" dirty="0" smtClean="0">
                <a:solidFill>
                  <a:srgbClr val="7030A0"/>
                </a:solidFill>
                <a:latin typeface="Times New Roman" pitchFamily="18" charset="0"/>
                <a:cs typeface="Times New Roman" pitchFamily="18" charset="0"/>
              </a:rPr>
              <a:t>2.Derslerde Başarılı Olma </a:t>
            </a:r>
            <a:br>
              <a:rPr lang="tr-TR" sz="3000" b="1" dirty="0" smtClean="0">
                <a:solidFill>
                  <a:srgbClr val="7030A0"/>
                </a:solidFill>
                <a:latin typeface="Times New Roman" pitchFamily="18" charset="0"/>
                <a:cs typeface="Times New Roman" pitchFamily="18" charset="0"/>
              </a:rPr>
            </a:br>
            <a:r>
              <a:rPr lang="tr-TR" sz="3000" b="1" dirty="0" smtClean="0">
                <a:solidFill>
                  <a:srgbClr val="7030A0"/>
                </a:solidFill>
                <a:latin typeface="Times New Roman" pitchFamily="18" charset="0"/>
                <a:cs typeface="Times New Roman" pitchFamily="18" charset="0"/>
              </a:rPr>
              <a:t>ve Sınıf Geçme Sorumluluğu</a:t>
            </a:r>
            <a:endParaRPr lang="tr-TR" sz="3000"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323528" y="1052736"/>
            <a:ext cx="8374782" cy="5688632"/>
          </a:xfrm>
        </p:spPr>
        <p:txBody>
          <a:bodyPr>
            <a:noAutofit/>
          </a:bodyPr>
          <a:lstStyle/>
          <a:p>
            <a:pPr marL="0" lvl="0" indent="0" algn="just">
              <a:buClr>
                <a:srgbClr val="C00000"/>
              </a:buClr>
              <a:buNone/>
            </a:pPr>
            <a:r>
              <a:rPr lang="tr-TR" sz="2400" dirty="0">
                <a:latin typeface="Arial" panose="020B0604020202020204" pitchFamily="34" charset="0"/>
                <a:cs typeface="Arial" panose="020B0604020202020204" pitchFamily="34" charset="0"/>
              </a:rPr>
              <a:t>Öğrencilerin başarılı sayılmaları için almaları gereken puanlarsa şöyledir: İlkokul 4. sınıf ile ortaokul ve imam-hatip ortaokulunda dönem puanı, yılsonu puanı ve yılsonu başarı puanı 100 tam puan üzerinden belirlenir. Yüzlük puan sisteminde 0-44,99 puanlar başarısız, 45,00 ve üzeri puanlar başarılı olarak değerlendirilir (OÖİKY, m. 21/1).İlkokul 4. sınıf ile ortaokul ve imam-hatip ortaokullarında öğrencilere haftalık ders saati üç ve üçten az olan derslerde iki, üçten fazla olan derslerde ise üç sınav yapılmaktadır. Sınavların zamanı, en az bir hafta önceden öğrencilere duyurulur. Bir sınıfta/şubede bir günde yapılacak sınav sayısı 8. sınıfta üçü, diğer sınıflarda ikiyi geçemez. Sınavların süresi bir ders saatini aşamaz (OÖİKY, m. 22/1). </a:t>
            </a:r>
            <a:endParaRPr lang="tr-TR"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699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39762"/>
            <a:ext cx="9001000" cy="796950"/>
          </a:xfrm>
        </p:spPr>
        <p:txBody>
          <a:bodyPr>
            <a:noAutofit/>
          </a:bodyPr>
          <a:lstStyle/>
          <a:p>
            <a:r>
              <a:rPr lang="tr-TR" sz="3000" b="1" dirty="0" smtClean="0">
                <a:solidFill>
                  <a:srgbClr val="7030A0"/>
                </a:solidFill>
                <a:latin typeface="Times New Roman" pitchFamily="18" charset="0"/>
                <a:cs typeface="Times New Roman" pitchFamily="18" charset="0"/>
              </a:rPr>
              <a:t>2.Derslerde Başarılı Olma </a:t>
            </a:r>
            <a:br>
              <a:rPr lang="tr-TR" sz="3000" b="1" dirty="0" smtClean="0">
                <a:solidFill>
                  <a:srgbClr val="7030A0"/>
                </a:solidFill>
                <a:latin typeface="Times New Roman" pitchFamily="18" charset="0"/>
                <a:cs typeface="Times New Roman" pitchFamily="18" charset="0"/>
              </a:rPr>
            </a:br>
            <a:r>
              <a:rPr lang="tr-TR" sz="3000" b="1" dirty="0" smtClean="0">
                <a:solidFill>
                  <a:srgbClr val="7030A0"/>
                </a:solidFill>
                <a:latin typeface="Times New Roman" pitchFamily="18" charset="0"/>
                <a:cs typeface="Times New Roman" pitchFamily="18" charset="0"/>
              </a:rPr>
              <a:t>ve Sınıf Geçme Sorumluluğu</a:t>
            </a:r>
            <a:endParaRPr lang="tr-TR" sz="3000"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323528" y="1052736"/>
            <a:ext cx="8374782" cy="5688632"/>
          </a:xfrm>
        </p:spPr>
        <p:txBody>
          <a:bodyPr>
            <a:noAutofit/>
          </a:bodyPr>
          <a:lstStyle/>
          <a:p>
            <a:pPr marL="0" lvl="0" indent="0" algn="just">
              <a:buClr>
                <a:srgbClr val="C00000"/>
              </a:buClr>
              <a:buNone/>
            </a:pPr>
            <a:r>
              <a:rPr lang="tr-TR" sz="2400" dirty="0" smtClean="0">
                <a:latin typeface="Arial" panose="020B0604020202020204" pitchFamily="34" charset="0"/>
                <a:cs typeface="Arial" panose="020B0604020202020204" pitchFamily="34" charset="0"/>
              </a:rPr>
              <a:t>Ortaokul </a:t>
            </a:r>
            <a:r>
              <a:rPr lang="tr-TR" sz="2400" dirty="0">
                <a:latin typeface="Arial" panose="020B0604020202020204" pitchFamily="34" charset="0"/>
                <a:cs typeface="Arial" panose="020B0604020202020204" pitchFamily="34" charset="0"/>
              </a:rPr>
              <a:t>ve imam-hatip ortaokullarında öğrencilerin derslerinde başarılı sayılması için, sınavlarına ek olarak, ders yılında istedikleri ders veya derslerden onlara bireysel ya da grup çalışması şeklinde öğretmen rehberliğinde en az bir proje hazırlatılır. Projeler verildikleri dönemde değerlendirilir. Proje vermeyen öğrencinin proje notu sıfır olarak değerlendirilir (OÖİKY, m. 22/2). </a:t>
            </a:r>
            <a:endParaRPr lang="tr-TR" sz="2400" dirty="0" smtClean="0">
              <a:latin typeface="Arial" panose="020B0604020202020204" pitchFamily="34" charset="0"/>
              <a:cs typeface="Arial" panose="020B0604020202020204" pitchFamily="34" charset="0"/>
            </a:endParaRPr>
          </a:p>
          <a:p>
            <a:pPr marL="0" lvl="0" indent="0" algn="just">
              <a:buClr>
                <a:srgbClr val="C00000"/>
              </a:buClr>
              <a:buNone/>
            </a:pPr>
            <a:r>
              <a:rPr lang="tr-TR" sz="2400" dirty="0" err="1">
                <a:latin typeface="Arial" panose="020B0604020202020204" pitchFamily="34" charset="0"/>
                <a:cs typeface="Arial" panose="020B0604020202020204" pitchFamily="34" charset="0"/>
              </a:rPr>
              <a:t>OKY’nin</a:t>
            </a:r>
            <a:r>
              <a:rPr lang="tr-TR" sz="2400" dirty="0">
                <a:latin typeface="Arial" panose="020B0604020202020204" pitchFamily="34" charset="0"/>
                <a:cs typeface="Arial" panose="020B0604020202020204" pitchFamily="34" charset="0"/>
              </a:rPr>
              <a:t> 44. maddesine göre, sınav, performans çalışması, proje ve uygulamalar 100 tam puan üzerinden değerlendirilir. Değerlendirme sonuçları e-Okul sistemine işlenir. Puan değerleri ve dereceleri 85,00-100 arası pekiyi; 70,00-84,99 arası iyi; 60,00-69,99 arası orta; 50,00-59,99 arası geçer; 0-49,99 arası geçmez şeklindedir.</a:t>
            </a:r>
            <a:endParaRPr lang="tr-TR"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721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39762"/>
            <a:ext cx="9001000" cy="796950"/>
          </a:xfrm>
        </p:spPr>
        <p:txBody>
          <a:bodyPr>
            <a:noAutofit/>
          </a:bodyPr>
          <a:lstStyle/>
          <a:p>
            <a:r>
              <a:rPr lang="tr-TR" sz="3000" b="1" dirty="0" smtClean="0">
                <a:solidFill>
                  <a:srgbClr val="7030A0"/>
                </a:solidFill>
                <a:latin typeface="Times New Roman" pitchFamily="18" charset="0"/>
                <a:cs typeface="Times New Roman" pitchFamily="18" charset="0"/>
              </a:rPr>
              <a:t>3.Disiplin Kurallarına Uyma Sorumluluğu</a:t>
            </a:r>
            <a:endParaRPr lang="tr-TR" sz="3000"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348605" y="764704"/>
            <a:ext cx="8374782" cy="5688632"/>
          </a:xfrm>
        </p:spPr>
        <p:txBody>
          <a:bodyPr>
            <a:noAutofit/>
          </a:bodyPr>
          <a:lstStyle/>
          <a:p>
            <a:pPr marL="0" lvl="0" indent="0" algn="just">
              <a:buClr>
                <a:srgbClr val="C00000"/>
              </a:buClr>
              <a:buNone/>
            </a:pPr>
            <a:r>
              <a:rPr lang="tr-TR" sz="2200" dirty="0">
                <a:latin typeface="Times New Roman" pitchFamily="18" charset="0"/>
                <a:cs typeface="Times New Roman" pitchFamily="18" charset="0"/>
              </a:rPr>
              <a:t>Öğrenci disiplini ile ilgili hususlar hem </a:t>
            </a:r>
            <a:r>
              <a:rPr lang="tr-TR" sz="2200" dirty="0" err="1">
                <a:latin typeface="Times New Roman" pitchFamily="18" charset="0"/>
                <a:cs typeface="Times New Roman" pitchFamily="18" charset="0"/>
              </a:rPr>
              <a:t>OÖİKY’nde</a:t>
            </a:r>
            <a:r>
              <a:rPr lang="tr-TR" sz="2200" dirty="0">
                <a:latin typeface="Times New Roman" pitchFamily="18" charset="0"/>
                <a:cs typeface="Times New Roman" pitchFamily="18" charset="0"/>
              </a:rPr>
              <a:t> hem de </a:t>
            </a:r>
            <a:r>
              <a:rPr lang="tr-TR" sz="2200" dirty="0" err="1">
                <a:latin typeface="Times New Roman" pitchFamily="18" charset="0"/>
                <a:cs typeface="Times New Roman" pitchFamily="18" charset="0"/>
              </a:rPr>
              <a:t>OKY’nde</a:t>
            </a:r>
            <a:r>
              <a:rPr lang="tr-TR" sz="2200" dirty="0">
                <a:latin typeface="Times New Roman" pitchFamily="18" charset="0"/>
                <a:cs typeface="Times New Roman" pitchFamily="18" charset="0"/>
              </a:rPr>
              <a:t> </a:t>
            </a:r>
            <a:r>
              <a:rPr lang="tr-TR" sz="2200" dirty="0" smtClean="0">
                <a:latin typeface="Times New Roman" pitchFamily="18" charset="0"/>
                <a:cs typeface="Times New Roman" pitchFamily="18" charset="0"/>
              </a:rPr>
              <a:t>düzenlenmiştir</a:t>
            </a:r>
            <a:r>
              <a:rPr lang="tr-TR" sz="2200" dirty="0">
                <a:latin typeface="Times New Roman" pitchFamily="18" charset="0"/>
                <a:cs typeface="Times New Roman" pitchFamily="18" charset="0"/>
              </a:rPr>
              <a:t>. </a:t>
            </a:r>
            <a:endParaRPr lang="tr-TR" sz="2200" dirty="0" smtClean="0">
              <a:latin typeface="Times New Roman" pitchFamily="18" charset="0"/>
              <a:cs typeface="Times New Roman" pitchFamily="18" charset="0"/>
            </a:endParaRPr>
          </a:p>
          <a:p>
            <a:pPr marL="0" lvl="0" indent="0" algn="just">
              <a:buClr>
                <a:srgbClr val="C00000"/>
              </a:buClr>
              <a:buNone/>
            </a:pPr>
            <a:r>
              <a:rPr lang="tr-TR" sz="2200" dirty="0" err="1">
                <a:latin typeface="Times New Roman" pitchFamily="18" charset="0"/>
                <a:cs typeface="Times New Roman" pitchFamily="18" charset="0"/>
              </a:rPr>
              <a:t>OÖİKY’nin</a:t>
            </a:r>
            <a:r>
              <a:rPr lang="tr-TR" sz="2200" dirty="0">
                <a:latin typeface="Times New Roman" pitchFamily="18" charset="0"/>
                <a:cs typeface="Times New Roman" pitchFamily="18" charset="0"/>
              </a:rPr>
              <a:t> 52(2). maddesi ile </a:t>
            </a:r>
            <a:r>
              <a:rPr lang="tr-TR" sz="2200" dirty="0" err="1">
                <a:latin typeface="Times New Roman" pitchFamily="18" charset="0"/>
                <a:cs typeface="Times New Roman" pitchFamily="18" charset="0"/>
              </a:rPr>
              <a:t>OKY’nin</a:t>
            </a:r>
            <a:r>
              <a:rPr lang="tr-TR" sz="2200" dirty="0">
                <a:latin typeface="Times New Roman" pitchFamily="18" charset="0"/>
                <a:cs typeface="Times New Roman" pitchFamily="18" charset="0"/>
              </a:rPr>
              <a:t> 157(3). ve (4). maddeleri uyarınca, öğrencilerden beklenen davranışların derslerde, törenlerde, toplantılarda, rehberlik çalışmalarında, veli görüşme ve toplantılarıyla diğer sosyal etkinliklerde öğrencilere kazandırılmasına çalışılır. Okul yönetimi beklenen davranışlar, uyulacak kurallar ve uyulmaması durumunda karşılaşabilecek yaptırımlar konusunda öğrencileri ve velileri bilgilendirir. Ayrıca bu hususlara Okul Veli Sözleşmesi’nde de yer verilir. </a:t>
            </a:r>
            <a:r>
              <a:rPr lang="tr-TR" sz="2200" dirty="0" err="1">
                <a:latin typeface="Times New Roman" pitchFamily="18" charset="0"/>
                <a:cs typeface="Times New Roman" pitchFamily="18" charset="0"/>
              </a:rPr>
              <a:t>OKY’nin</a:t>
            </a:r>
            <a:r>
              <a:rPr lang="tr-TR" sz="2200" dirty="0">
                <a:latin typeface="Times New Roman" pitchFamily="18" charset="0"/>
                <a:cs typeface="Times New Roman" pitchFamily="18" charset="0"/>
              </a:rPr>
              <a:t> 157(6) maddesi uyarınca öğrenci ve velilerin “Okul Öğrenci Veli </a:t>
            </a:r>
            <a:r>
              <a:rPr lang="tr-TR" sz="2200" dirty="0" err="1">
                <a:latin typeface="Times New Roman" pitchFamily="18" charset="0"/>
                <a:cs typeface="Times New Roman" pitchFamily="18" charset="0"/>
              </a:rPr>
              <a:t>Sözleşmesi”nin</a:t>
            </a:r>
            <a:r>
              <a:rPr lang="tr-TR" sz="2200" dirty="0">
                <a:latin typeface="Times New Roman" pitchFamily="18" charset="0"/>
                <a:cs typeface="Times New Roman" pitchFamily="18" charset="0"/>
              </a:rPr>
              <a:t> gereklerini yerine getirmesi gerekmektedir. Öğrenci nakil olduğunda Sözleşme yenilenir. </a:t>
            </a:r>
            <a:r>
              <a:rPr lang="tr-TR" sz="2200" dirty="0" err="1">
                <a:latin typeface="Times New Roman" pitchFamily="18" charset="0"/>
                <a:cs typeface="Times New Roman" pitchFamily="18" charset="0"/>
              </a:rPr>
              <a:t>OKY’nin</a:t>
            </a:r>
            <a:r>
              <a:rPr lang="tr-TR" sz="2200" dirty="0">
                <a:latin typeface="Times New Roman" pitchFamily="18" charset="0"/>
                <a:cs typeface="Times New Roman" pitchFamily="18" charset="0"/>
              </a:rPr>
              <a:t> 157(5) maddesi uyarınca okulların özelliklerine göre ayrıca destekleyici kurallar da belirlenebilir. Bu kurallar Okul Öğrenci Ödül ve Disiplin Kurulu’nun önerisi, Öğretmenler Kurulu’nun kararına bağlı olarak okul müdürünün onayından sonra uygulamaya konulur. </a:t>
            </a:r>
            <a:endParaRPr lang="tr-TR"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57800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39762"/>
            <a:ext cx="9001000" cy="796950"/>
          </a:xfrm>
        </p:spPr>
        <p:txBody>
          <a:bodyPr>
            <a:noAutofit/>
          </a:bodyPr>
          <a:lstStyle/>
          <a:p>
            <a:r>
              <a:rPr lang="tr-TR" sz="3000" b="1" dirty="0" smtClean="0">
                <a:solidFill>
                  <a:srgbClr val="7030A0"/>
                </a:solidFill>
                <a:latin typeface="Times New Roman" pitchFamily="18" charset="0"/>
                <a:cs typeface="Times New Roman" pitchFamily="18" charset="0"/>
              </a:rPr>
              <a:t>3.Disiplin Kurallarına Uyma Sorumluluğu</a:t>
            </a:r>
            <a:endParaRPr lang="tr-TR" sz="3000"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348605" y="764704"/>
            <a:ext cx="8374782" cy="5688632"/>
          </a:xfrm>
        </p:spPr>
        <p:txBody>
          <a:bodyPr>
            <a:noAutofit/>
          </a:bodyPr>
          <a:lstStyle/>
          <a:p>
            <a:pPr marL="0" lvl="0" indent="0" algn="just">
              <a:buClr>
                <a:srgbClr val="C00000"/>
              </a:buClr>
              <a:buNone/>
            </a:pPr>
            <a:r>
              <a:rPr lang="tr-TR" sz="2200" dirty="0" err="1">
                <a:latin typeface="Times New Roman" pitchFamily="18" charset="0"/>
                <a:cs typeface="Times New Roman" pitchFamily="18" charset="0"/>
              </a:rPr>
              <a:t>OÖİKY’nin</a:t>
            </a:r>
            <a:r>
              <a:rPr lang="tr-TR" sz="2200" dirty="0">
                <a:latin typeface="Times New Roman" pitchFamily="18" charset="0"/>
                <a:cs typeface="Times New Roman" pitchFamily="18" charset="0"/>
              </a:rPr>
              <a:t> 54. maddesi uyarınca öğrenciler okullarda kendilerinden beklenen davranışları yerine getirmedikleri takdirde, ortaokul ve imam-hatip ortaokulu öğrencilerine olumsuz davranışlarının özelliğine göre “</a:t>
            </a:r>
            <a:r>
              <a:rPr lang="tr-TR" sz="2200" u="sng" dirty="0">
                <a:effectLst>
                  <a:outerShdw blurRad="38100" dist="38100" dir="2700000" algn="tl">
                    <a:srgbClr val="000000">
                      <a:alpha val="43137"/>
                    </a:srgbClr>
                  </a:outerShdw>
                </a:effectLst>
                <a:latin typeface="Times New Roman" pitchFamily="18" charset="0"/>
                <a:cs typeface="Times New Roman" pitchFamily="18" charset="0"/>
              </a:rPr>
              <a:t>uyarma”, “kınama” ve “okul değiştirme”</a:t>
            </a:r>
            <a:r>
              <a:rPr lang="tr-TR" sz="2200" dirty="0">
                <a:latin typeface="Times New Roman" pitchFamily="18" charset="0"/>
                <a:cs typeface="Times New Roman" pitchFamily="18" charset="0"/>
              </a:rPr>
              <a:t> yaptırımlarından biri uygulanır. Burada belirtmek gerekir ki, OÖİKY kapsamındaki okulöncesi öğrencileri ile ilköğretimin ilk basamağındaki (ilk dört sınıf) ilkokul öğrencilerine disiplin yaptırımı uygulanmamaktadır. </a:t>
            </a:r>
            <a:endParaRPr lang="tr-TR" sz="2200" dirty="0" smtClean="0">
              <a:latin typeface="Times New Roman" pitchFamily="18" charset="0"/>
              <a:cs typeface="Times New Roman" pitchFamily="18" charset="0"/>
            </a:endParaRPr>
          </a:p>
          <a:p>
            <a:pPr marL="0" lvl="0" indent="0" algn="just">
              <a:buClr>
                <a:srgbClr val="C00000"/>
              </a:buClr>
              <a:buNone/>
            </a:pPr>
            <a:r>
              <a:rPr lang="tr-TR" sz="2200" dirty="0" err="1" smtClean="0">
                <a:latin typeface="Times New Roman" pitchFamily="18" charset="0"/>
                <a:cs typeface="Times New Roman" pitchFamily="18" charset="0"/>
              </a:rPr>
              <a:t>OKY’nin</a:t>
            </a:r>
            <a:r>
              <a:rPr lang="tr-TR" sz="2200" dirty="0" smtClean="0">
                <a:latin typeface="Times New Roman" pitchFamily="18" charset="0"/>
                <a:cs typeface="Times New Roman" pitchFamily="18" charset="0"/>
              </a:rPr>
              <a:t> </a:t>
            </a:r>
            <a:r>
              <a:rPr lang="tr-TR" sz="2200" dirty="0">
                <a:latin typeface="Times New Roman" pitchFamily="18" charset="0"/>
                <a:cs typeface="Times New Roman" pitchFamily="18" charset="0"/>
              </a:rPr>
              <a:t>163. maddesi uyarınca öğrenciler okullarda kendilerinden beklenen davranışları yerine getirmediğinde ise “</a:t>
            </a:r>
            <a:r>
              <a:rPr lang="tr-TR" sz="2200" u="sng" dirty="0">
                <a:effectLst>
                  <a:outerShdw blurRad="38100" dist="38100" dir="2700000" algn="tl">
                    <a:srgbClr val="000000">
                      <a:alpha val="43137"/>
                    </a:srgbClr>
                  </a:outerShdw>
                </a:effectLst>
                <a:latin typeface="Times New Roman" pitchFamily="18" charset="0"/>
                <a:cs typeface="Times New Roman" pitchFamily="18" charset="0"/>
              </a:rPr>
              <a:t>kınama”, “kısa süreli uzaklaştırma”, “okul değiştirme” </a:t>
            </a:r>
            <a:r>
              <a:rPr lang="tr-TR" sz="2200" u="sng" dirty="0" smtClean="0">
                <a:effectLst>
                  <a:outerShdw blurRad="38100" dist="38100" dir="2700000" algn="tl">
                    <a:srgbClr val="000000">
                      <a:alpha val="43137"/>
                    </a:srgbClr>
                  </a:outerShdw>
                </a:effectLst>
                <a:latin typeface="Times New Roman" pitchFamily="18" charset="0"/>
                <a:cs typeface="Times New Roman" pitchFamily="18" charset="0"/>
              </a:rPr>
              <a:t>ve “</a:t>
            </a:r>
            <a:r>
              <a:rPr lang="tr-TR" sz="2200" u="sng" dirty="0">
                <a:effectLst>
                  <a:outerShdw blurRad="38100" dist="38100" dir="2700000" algn="tl">
                    <a:srgbClr val="000000">
                      <a:alpha val="43137"/>
                    </a:srgbClr>
                  </a:outerShdw>
                </a:effectLst>
                <a:latin typeface="Times New Roman" pitchFamily="18" charset="0"/>
                <a:cs typeface="Times New Roman" pitchFamily="18" charset="0"/>
              </a:rPr>
              <a:t>örgün eğitim dışına çıkarma” </a:t>
            </a:r>
            <a:r>
              <a:rPr lang="tr-TR" sz="2200" dirty="0">
                <a:latin typeface="Times New Roman" pitchFamily="18" charset="0"/>
                <a:cs typeface="Times New Roman" pitchFamily="18" charset="0"/>
              </a:rPr>
              <a:t>cezaları uygulanabilir. </a:t>
            </a:r>
            <a:endParaRPr lang="tr-TR"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557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39762"/>
            <a:ext cx="9001000" cy="796950"/>
          </a:xfrm>
        </p:spPr>
        <p:txBody>
          <a:bodyPr>
            <a:noAutofit/>
          </a:bodyPr>
          <a:lstStyle/>
          <a:p>
            <a:r>
              <a:rPr lang="tr-TR" sz="3000" b="1" dirty="0">
                <a:solidFill>
                  <a:srgbClr val="7030A0"/>
                </a:solidFill>
                <a:latin typeface="Times New Roman" pitchFamily="18" charset="0"/>
                <a:cs typeface="Times New Roman" pitchFamily="18" charset="0"/>
              </a:rPr>
              <a:t>4</a:t>
            </a:r>
            <a:r>
              <a:rPr lang="tr-TR" sz="3000" b="1" dirty="0" smtClean="0">
                <a:solidFill>
                  <a:srgbClr val="7030A0"/>
                </a:solidFill>
                <a:latin typeface="Times New Roman" pitchFamily="18" charset="0"/>
                <a:cs typeface="Times New Roman" pitchFamily="18" charset="0"/>
              </a:rPr>
              <a:t>. Diğer Sorumluluklar</a:t>
            </a:r>
            <a:endParaRPr lang="tr-TR" sz="3000"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348605" y="764704"/>
            <a:ext cx="8374782" cy="5688632"/>
          </a:xfrm>
        </p:spPr>
        <p:txBody>
          <a:bodyPr>
            <a:noAutofit/>
          </a:bodyPr>
          <a:lstStyle/>
          <a:p>
            <a:pPr marL="0" lvl="0" indent="0" algn="just">
              <a:buClr>
                <a:srgbClr val="C00000"/>
              </a:buClr>
              <a:buNone/>
            </a:pPr>
            <a:r>
              <a:rPr lang="tr-TR" sz="2200" dirty="0">
                <a:latin typeface="Times New Roman" pitchFamily="18" charset="0"/>
                <a:cs typeface="Times New Roman" pitchFamily="18" charset="0"/>
              </a:rPr>
              <a:t>Küçük yaşlardan itibaren görev ve sorumluluk duygularını geliştirmek, okulun yönetim işlerinde görev almalarını sağlamak amacıyla ortaokul ve imam-hatip ortaokulu öğrencilerine okulun yerleşim alanı içinde nöbet tutma görevleri getirilmiştir (OÖİKY,m.77). Ayrıca yatılı bölge ortaokullarında, yemekhane ve yatakhane nöbeti tutulmaktadır. Nöbetle ilgili görev ve sorumluluklar, okul yönetimince yazılı olarak belirlenir ve nöbetçi öğrencilere duyurulur ve nöbetçi öğrenci kendi devresinde, ders saatleri dışındaki zamanlarda nöbet tutar. Ancak nöbetçi öğrenciye nöbet görevi dışında özel hizmetler yaptırılamaz</a:t>
            </a:r>
            <a:r>
              <a:rPr lang="tr-TR" sz="2200" dirty="0" smtClean="0">
                <a:latin typeface="Times New Roman" pitchFamily="18" charset="0"/>
                <a:cs typeface="Times New Roman" pitchFamily="18" charset="0"/>
              </a:rPr>
              <a:t>.</a:t>
            </a: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33845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7030A0"/>
                </a:solidFill>
                <a:latin typeface="Times New Roman" pitchFamily="18" charset="0"/>
                <a:cs typeface="Times New Roman" pitchFamily="18" charset="0"/>
              </a:rPr>
              <a:t>Öğrencilerin Hakları</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marL="0" indent="0" algn="just">
              <a:buNone/>
            </a:pPr>
            <a:r>
              <a:rPr lang="tr-TR" dirty="0"/>
              <a:t>Başaran ve </a:t>
            </a:r>
            <a:r>
              <a:rPr lang="tr-TR" dirty="0" err="1"/>
              <a:t>Çınkır</a:t>
            </a:r>
            <a:r>
              <a:rPr lang="tr-TR" dirty="0"/>
              <a:t> (2013) öğrenciyi, “planlı öğretim yapan bir eğitim yerinde, önceden tasarlanan bir eğitim programının gerektirdiği öğrenme yaşantılarını belli bir sürede kazanmaya çalışan kişi” olarak tanımlamaktadırlar. Görüldüğü gibi bu tanımda, özellikle yaşa vurgu yapılmamıştır. </a:t>
            </a:r>
            <a:endParaRPr lang="tr-TR" dirty="0" smtClean="0"/>
          </a:p>
          <a:p>
            <a:pPr marL="0" indent="0" algn="just">
              <a:buNone/>
            </a:pPr>
            <a:r>
              <a:rPr lang="tr-TR" dirty="0" smtClean="0"/>
              <a:t>Buna </a:t>
            </a:r>
            <a:r>
              <a:rPr lang="tr-TR" dirty="0"/>
              <a:t>göre, planlı öğretim sürecinden geçmek öğrenci sayılmak için yeterlidir. </a:t>
            </a:r>
          </a:p>
        </p:txBody>
      </p:sp>
    </p:spTree>
    <p:extLst>
      <p:ext uri="{BB962C8B-B14F-4D97-AF65-F5344CB8AC3E}">
        <p14:creationId xmlns:p14="http://schemas.microsoft.com/office/powerpoint/2010/main" val="2453716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496" y="39762"/>
            <a:ext cx="9001000" cy="796950"/>
          </a:xfrm>
        </p:spPr>
        <p:txBody>
          <a:bodyPr>
            <a:noAutofit/>
          </a:bodyPr>
          <a:lstStyle/>
          <a:p>
            <a:r>
              <a:rPr lang="tr-TR" sz="3000" b="1" dirty="0">
                <a:solidFill>
                  <a:srgbClr val="7030A0"/>
                </a:solidFill>
                <a:latin typeface="Times New Roman" pitchFamily="18" charset="0"/>
                <a:cs typeface="Times New Roman" pitchFamily="18" charset="0"/>
              </a:rPr>
              <a:t>4</a:t>
            </a:r>
            <a:r>
              <a:rPr lang="tr-TR" sz="3000" b="1" dirty="0" smtClean="0">
                <a:solidFill>
                  <a:srgbClr val="7030A0"/>
                </a:solidFill>
                <a:latin typeface="Times New Roman" pitchFamily="18" charset="0"/>
                <a:cs typeface="Times New Roman" pitchFamily="18" charset="0"/>
              </a:rPr>
              <a:t>. Diğer Sorumluluklar</a:t>
            </a:r>
            <a:endParaRPr lang="tr-TR" sz="3000"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348605" y="764704"/>
            <a:ext cx="8374782" cy="5688632"/>
          </a:xfrm>
        </p:spPr>
        <p:txBody>
          <a:bodyPr>
            <a:noAutofit/>
          </a:bodyPr>
          <a:lstStyle/>
          <a:p>
            <a:pPr marL="0" lvl="0" indent="0" algn="just">
              <a:buClr>
                <a:srgbClr val="C00000"/>
              </a:buClr>
              <a:buNone/>
            </a:pPr>
            <a:r>
              <a:rPr lang="tr-TR" sz="2200" dirty="0" smtClean="0">
                <a:latin typeface="Times New Roman" pitchFamily="18" charset="0"/>
                <a:cs typeface="Times New Roman" pitchFamily="18" charset="0"/>
              </a:rPr>
              <a:t>Öğrenciler </a:t>
            </a:r>
            <a:r>
              <a:rPr lang="tr-TR" sz="2200" dirty="0">
                <a:latin typeface="Times New Roman" pitchFamily="18" charset="0"/>
                <a:cs typeface="Times New Roman" pitchFamily="18" charset="0"/>
              </a:rPr>
              <a:t>okullarda 26 Kasım 2012 tarihli ve 2012/3959 sayılı Bakanlar Kurulu Kararıyla yürürlüğe konulan “Millî Eğitim Bakanlığına Bağlı Okul Öğrencilerinin Kılık ve Kıyafetlerine Dair Yönetmelik” hükümlerine uymak zorundadırlar. Bu yönetmeliğe göre, öğrenciler, okul, sınıf ve şubelerde tek tip kıyafet giymeye zorlanamaz. Ancak, okul yönetimi ve Okul-Aile Birliği’nin koordinatörlüğünde 4. maddede yer alan sınırlamalara aykırı olmamak kaydıyla, velilerin yüzde ellisinden fazlasının onayı alınarak ilgili eğitim-öğretim yılı için okul kıyafeti veya kıyafetleri belirlenebilir. Okul öncesi, ilkokul, ortaokul ve lise öğrencileri yaş grubu özelliklerine uygun, temiz ve düzenli bir kıyafet giyer.</a:t>
            </a:r>
          </a:p>
          <a:p>
            <a:pPr marL="0" lvl="0" indent="0" algn="just">
              <a:buClr>
                <a:srgbClr val="C00000"/>
              </a:buClr>
              <a:buNone/>
            </a:pPr>
            <a:r>
              <a:rPr lang="tr-TR" sz="2200" dirty="0" err="1">
                <a:latin typeface="Times New Roman" pitchFamily="18" charset="0"/>
                <a:cs typeface="Times New Roman" pitchFamily="18" charset="0"/>
              </a:rPr>
              <a:t>OKY’nin</a:t>
            </a:r>
            <a:r>
              <a:rPr lang="tr-TR" sz="2200" dirty="0">
                <a:latin typeface="Times New Roman" pitchFamily="18" charset="0"/>
                <a:cs typeface="Times New Roman" pitchFamily="18" charset="0"/>
              </a:rPr>
              <a:t> 208. maddesi uyarınca, okullarda; 26 Kasım 2012 tarihli ve 2012/3959 sayılı Bakanlar Kurulu Kararı ile yürürlüğe konulan Millî Eğitim Bakanlığına Bağlı Okul Öğrencilerinin Kılık ve Kıyafetlerine Dair Yönetmelik hükümlerine uyulur.</a:t>
            </a:r>
          </a:p>
          <a:p>
            <a:pPr marL="0" lvl="0" indent="0" algn="just">
              <a:buClr>
                <a:srgbClr val="C00000"/>
              </a:buClr>
              <a:buNone/>
            </a:pPr>
            <a:endParaRPr lang="tr-TR"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8478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Times New Roman" pitchFamily="18" charset="0"/>
                <a:cs typeface="Times New Roman" pitchFamily="18" charset="0"/>
              </a:rPr>
              <a:t>Öğrenci ve Öğrenci İşlerinin Türleri</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lnSpcReduction="10000"/>
          </a:bodyPr>
          <a:lstStyle/>
          <a:p>
            <a:pPr algn="just">
              <a:buNone/>
            </a:pP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Öğrenci, “planlı öğretim yapan bir eğitim yerinde, önceden tasarlanan bir eğitim programının gerektirdiği öğrenme yaşantılarını belli bir sürede kazanmaya çalışan kişi” </a:t>
            </a:r>
            <a:r>
              <a:rPr lang="tr-TR" dirty="0" err="1">
                <a:latin typeface="Times New Roman" pitchFamily="18" charset="0"/>
                <a:cs typeface="Times New Roman" pitchFamily="18" charset="0"/>
              </a:rPr>
              <a:t>dir</a:t>
            </a:r>
            <a:r>
              <a:rPr lang="tr-TR" dirty="0">
                <a:latin typeface="Times New Roman" pitchFamily="18" charset="0"/>
                <a:cs typeface="Times New Roman" pitchFamily="18" charset="0"/>
              </a:rPr>
              <a:t> (Başaran ve </a:t>
            </a:r>
            <a:r>
              <a:rPr lang="tr-TR" dirty="0" err="1">
                <a:latin typeface="Times New Roman" pitchFamily="18" charset="0"/>
                <a:cs typeface="Times New Roman" pitchFamily="18" charset="0"/>
              </a:rPr>
              <a:t>Çınkır</a:t>
            </a:r>
            <a:r>
              <a:rPr lang="tr-TR" dirty="0">
                <a:latin typeface="Times New Roman" pitchFamily="18" charset="0"/>
                <a:cs typeface="Times New Roman" pitchFamily="18" charset="0"/>
              </a:rPr>
              <a:t>, 2013, 341</a:t>
            </a:r>
            <a:r>
              <a:rPr lang="tr-TR" dirty="0" smtClean="0">
                <a:latin typeface="Times New Roman" pitchFamily="18" charset="0"/>
                <a:cs typeface="Times New Roman" pitchFamily="18" charset="0"/>
              </a:rPr>
              <a:t>).</a:t>
            </a:r>
          </a:p>
          <a:p>
            <a:pPr algn="just">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Öğrenci </a:t>
            </a:r>
            <a:r>
              <a:rPr lang="tr-TR" dirty="0">
                <a:latin typeface="Times New Roman" pitchFamily="18" charset="0"/>
                <a:cs typeface="Times New Roman" pitchFamily="18" charset="0"/>
              </a:rPr>
              <a:t>işlerinin, öğrencinin örgün ya da yaygın eğitim kurumuna kayıt yaptırım öğrenci statüsünü </a:t>
            </a:r>
            <a:r>
              <a:rPr lang="tr-TR" dirty="0" smtClean="0">
                <a:latin typeface="Times New Roman" pitchFamily="18" charset="0"/>
                <a:cs typeface="Times New Roman" pitchFamily="18" charset="0"/>
              </a:rPr>
              <a:t>kazanmasıyla</a:t>
            </a:r>
          </a:p>
          <a:p>
            <a:pPr algn="just">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başladığını </a:t>
            </a:r>
            <a:r>
              <a:rPr lang="tr-TR" dirty="0">
                <a:latin typeface="Times New Roman" pitchFamily="18" charset="0"/>
                <a:cs typeface="Times New Roman" pitchFamily="18" charset="0"/>
              </a:rPr>
              <a:t>söylemek mümkündür</a:t>
            </a:r>
            <a:r>
              <a:rPr lang="tr-TR"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a:p>
            <a:pPr>
              <a:buNone/>
            </a:pPr>
            <a:endParaRPr lang="tr-T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869160"/>
            <a:ext cx="2627783"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010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Times New Roman" pitchFamily="18" charset="0"/>
                <a:cs typeface="Times New Roman" pitchFamily="18" charset="0"/>
              </a:rPr>
              <a:t>Öğrenci ve Öğrenci İşlerinin Türleri</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5338936" cy="4525963"/>
          </a:xfrm>
        </p:spPr>
        <p:txBody>
          <a:bodyPr>
            <a:normAutofit fontScale="92500" lnSpcReduction="20000"/>
          </a:bodyPr>
          <a:lstStyle/>
          <a:p>
            <a:pPr>
              <a:buNone/>
            </a:pPr>
            <a:r>
              <a:rPr lang="tr-TR" b="1" dirty="0" smtClean="0">
                <a:solidFill>
                  <a:srgbClr val="002060"/>
                </a:solidFill>
                <a:latin typeface="Times New Roman" pitchFamily="18" charset="0"/>
                <a:cs typeface="Times New Roman" pitchFamily="18" charset="0"/>
              </a:rPr>
              <a:t>Öğrenci işleri şöyle sıralanabilir:</a:t>
            </a:r>
          </a:p>
          <a:p>
            <a:pPr>
              <a:buClr>
                <a:srgbClr val="C00000"/>
              </a:buClr>
              <a:buFont typeface="Wingdings" pitchFamily="2" charset="2"/>
              <a:buChar char="v"/>
            </a:pPr>
            <a:r>
              <a:rPr lang="tr-TR" dirty="0" smtClean="0">
                <a:latin typeface="Times New Roman" pitchFamily="18" charset="0"/>
                <a:cs typeface="Times New Roman" pitchFamily="18" charset="0"/>
              </a:rPr>
              <a:t>Öğrencinin örgün ya da yaygın eğitim kurumuna kaydının yapılması.</a:t>
            </a:r>
          </a:p>
          <a:p>
            <a:pPr>
              <a:buClr>
                <a:srgbClr val="C00000"/>
              </a:buClr>
              <a:buFont typeface="Wingdings" pitchFamily="2" charset="2"/>
              <a:buChar char="v"/>
            </a:pPr>
            <a:r>
              <a:rPr lang="tr-TR" dirty="0" smtClean="0">
                <a:latin typeface="Times New Roman" pitchFamily="18" charset="0"/>
                <a:cs typeface="Times New Roman" pitchFamily="18" charset="0"/>
              </a:rPr>
              <a:t>Gerekli hallerde öğrencilerin nakil işleminin yapılması</a:t>
            </a:r>
          </a:p>
          <a:p>
            <a:pPr>
              <a:buClr>
                <a:srgbClr val="C00000"/>
              </a:buClr>
              <a:buFont typeface="Wingdings" pitchFamily="2" charset="2"/>
              <a:buChar char="v"/>
            </a:pPr>
            <a:r>
              <a:rPr lang="tr-TR" dirty="0" smtClean="0">
                <a:latin typeface="Times New Roman" pitchFamily="18" charset="0"/>
                <a:cs typeface="Times New Roman" pitchFamily="18" charset="0"/>
              </a:rPr>
              <a:t>Öğrencilerin sınıflara yerleştirilmesi</a:t>
            </a:r>
          </a:p>
          <a:p>
            <a:pPr>
              <a:buClr>
                <a:srgbClr val="C00000"/>
              </a:buClr>
              <a:buFont typeface="Wingdings" pitchFamily="2" charset="2"/>
              <a:buChar char="v"/>
            </a:pPr>
            <a:r>
              <a:rPr lang="tr-TR" dirty="0" smtClean="0">
                <a:latin typeface="Times New Roman" pitchFamily="18" charset="0"/>
                <a:cs typeface="Times New Roman" pitchFamily="18" charset="0"/>
              </a:rPr>
              <a:t>Okula devamlılığın takip edilmesi</a:t>
            </a:r>
          </a:p>
        </p:txBody>
      </p:sp>
      <p:pic>
        <p:nvPicPr>
          <p:cNvPr id="2050" name="Picture 2" descr="http://www.trt.net.tr/eradyotanitim/20121213-1208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137" y="4104084"/>
            <a:ext cx="37623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180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Times New Roman" pitchFamily="18" charset="0"/>
                <a:cs typeface="Times New Roman" pitchFamily="18" charset="0"/>
              </a:rPr>
              <a:t>Öğrenci ve Öğrenci İşlerinin Türleri</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5050904" cy="4525963"/>
          </a:xfrm>
        </p:spPr>
        <p:txBody>
          <a:bodyPr>
            <a:normAutofit fontScale="92500" lnSpcReduction="20000"/>
          </a:bodyPr>
          <a:lstStyle/>
          <a:p>
            <a:pPr>
              <a:buClr>
                <a:srgbClr val="C00000"/>
              </a:buClr>
              <a:buFont typeface="Wingdings" pitchFamily="2" charset="2"/>
              <a:buChar char="v"/>
            </a:pPr>
            <a:r>
              <a:rPr lang="tr-TR" dirty="0" smtClean="0">
                <a:latin typeface="Times New Roman" pitchFamily="18" charset="0"/>
                <a:cs typeface="Times New Roman" pitchFamily="18" charset="0"/>
              </a:rPr>
              <a:t>Öğrencin başarılarının değerlendirilmesi.</a:t>
            </a:r>
          </a:p>
          <a:p>
            <a:pPr>
              <a:buClr>
                <a:srgbClr val="C00000"/>
              </a:buClr>
              <a:buFont typeface="Wingdings" pitchFamily="2" charset="2"/>
              <a:buChar char="v"/>
            </a:pPr>
            <a:r>
              <a:rPr lang="tr-TR" dirty="0" smtClean="0">
                <a:latin typeface="Times New Roman" pitchFamily="18" charset="0"/>
                <a:cs typeface="Times New Roman" pitchFamily="18" charset="0"/>
              </a:rPr>
              <a:t>Öğrencilerin davranışlarının değerlendirilmesi.</a:t>
            </a:r>
          </a:p>
          <a:p>
            <a:pPr>
              <a:buClr>
                <a:srgbClr val="C00000"/>
              </a:buClr>
              <a:buFont typeface="Wingdings" pitchFamily="2" charset="2"/>
              <a:buChar char="v"/>
            </a:pPr>
            <a:r>
              <a:rPr lang="tr-TR" dirty="0" smtClean="0">
                <a:latin typeface="Times New Roman" pitchFamily="18" charset="0"/>
                <a:cs typeface="Times New Roman" pitchFamily="18" charset="0"/>
              </a:rPr>
              <a:t>Öğrencilere rehberlik ve psikolojik danışmanlık, sağlık hizmetleri sunulması.</a:t>
            </a:r>
          </a:p>
          <a:p>
            <a:pPr>
              <a:buClr>
                <a:srgbClr val="C00000"/>
              </a:buClr>
              <a:buFont typeface="Wingdings" pitchFamily="2" charset="2"/>
              <a:buChar char="v"/>
            </a:pPr>
            <a:r>
              <a:rPr lang="tr-TR" dirty="0" smtClean="0">
                <a:latin typeface="Times New Roman" pitchFamily="18" charset="0"/>
                <a:cs typeface="Times New Roman" pitchFamily="18" charset="0"/>
              </a:rPr>
              <a:t>Okul güvenliğinin sağlanması</a:t>
            </a:r>
          </a:p>
          <a:p>
            <a:pPr>
              <a:buClr>
                <a:srgbClr val="C00000"/>
              </a:buClr>
              <a:buFont typeface="Wingdings" pitchFamily="2" charset="2"/>
              <a:buChar char="v"/>
            </a:pPr>
            <a:r>
              <a:rPr lang="tr-TR" dirty="0" smtClean="0">
                <a:latin typeface="Times New Roman" pitchFamily="18" charset="0"/>
                <a:cs typeface="Times New Roman" pitchFamily="18" charset="0"/>
              </a:rPr>
              <a:t>Öğrencilerin okula ulaştırılması işleri</a:t>
            </a:r>
          </a:p>
        </p:txBody>
      </p:sp>
      <p:pic>
        <p:nvPicPr>
          <p:cNvPr id="2050" name="Picture 2" descr="http://www.trt.net.tr/eradyotanitim/20121213-1208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137" y="4104084"/>
            <a:ext cx="37623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764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2 İçerik Yer Tutucusu"/>
          <p:cNvSpPr>
            <a:spLocks noGrp="1"/>
          </p:cNvSpPr>
          <p:nvPr>
            <p:ph idx="1"/>
          </p:nvPr>
        </p:nvSpPr>
        <p:spPr/>
        <p:txBody>
          <a:bodyPr/>
          <a:lstStyle/>
          <a:p>
            <a:pPr algn="ctr">
              <a:buFont typeface="Arial" charset="0"/>
              <a:buNone/>
            </a:pPr>
            <a:endParaRPr lang="tr-TR" altLang="tr-TR" dirty="0" smtClean="0">
              <a:ea typeface="ＭＳ Ｐゴシック" pitchFamily="34" charset="-128"/>
            </a:endParaRPr>
          </a:p>
          <a:p>
            <a:pPr algn="ctr">
              <a:buFont typeface="Arial" charset="0"/>
              <a:buNone/>
            </a:pPr>
            <a:endParaRPr lang="tr-TR" altLang="tr-TR" sz="3000" b="1" dirty="0">
              <a:solidFill>
                <a:srgbClr val="C00000"/>
              </a:solidFill>
              <a:latin typeface="Bauhaus 93" pitchFamily="82" charset="0"/>
              <a:ea typeface="ＭＳ Ｐゴシック" pitchFamily="34" charset="-128"/>
            </a:endParaRPr>
          </a:p>
        </p:txBody>
      </p:sp>
      <p:sp>
        <p:nvSpPr>
          <p:cNvPr id="52228" name="3 Veri Yer Tutucusu"/>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800">
                <a:solidFill>
                  <a:schemeClr val="tx1"/>
                </a:solidFill>
                <a:latin typeface="Arial" charset="0"/>
                <a:ea typeface="ＭＳ Ｐゴシック" pitchFamily="34" charset="-128"/>
              </a:defRPr>
            </a:lvl1pPr>
            <a:lvl2pPr marL="557213" indent="-214313" eaLnBrk="0" hangingPunct="0">
              <a:defRPr sz="1800">
                <a:solidFill>
                  <a:schemeClr val="tx1"/>
                </a:solidFill>
                <a:latin typeface="Arial" charset="0"/>
                <a:ea typeface="ＭＳ Ｐゴシック" pitchFamily="34" charset="-128"/>
              </a:defRPr>
            </a:lvl2pPr>
            <a:lvl3pPr marL="857250" indent="-171450" eaLnBrk="0" hangingPunct="0">
              <a:defRPr sz="1800">
                <a:solidFill>
                  <a:schemeClr val="tx1"/>
                </a:solidFill>
                <a:latin typeface="Arial" charset="0"/>
                <a:ea typeface="ＭＳ Ｐゴシック" pitchFamily="34" charset="-128"/>
              </a:defRPr>
            </a:lvl3pPr>
            <a:lvl4pPr marL="1200150" indent="-171450" eaLnBrk="0" hangingPunct="0">
              <a:defRPr sz="1800">
                <a:solidFill>
                  <a:schemeClr val="tx1"/>
                </a:solidFill>
                <a:latin typeface="Arial" charset="0"/>
                <a:ea typeface="ＭＳ Ｐゴシック" pitchFamily="34" charset="-128"/>
              </a:defRPr>
            </a:lvl4pPr>
            <a:lvl5pPr marL="1543050" indent="-171450" eaLnBrk="0" hangingPunct="0">
              <a:defRPr sz="1800">
                <a:solidFill>
                  <a:schemeClr val="tx1"/>
                </a:solidFill>
                <a:latin typeface="Arial" charset="0"/>
                <a:ea typeface="ＭＳ Ｐゴシック" pitchFamily="34" charset="-128"/>
              </a:defRPr>
            </a:lvl5pPr>
            <a:lvl6pPr marL="1885950" indent="-171450" eaLnBrk="0" fontAlgn="base" hangingPunct="0">
              <a:spcBef>
                <a:spcPct val="0"/>
              </a:spcBef>
              <a:spcAft>
                <a:spcPct val="0"/>
              </a:spcAft>
              <a:defRPr sz="1800">
                <a:solidFill>
                  <a:schemeClr val="tx1"/>
                </a:solidFill>
                <a:latin typeface="Arial" charset="0"/>
                <a:ea typeface="ＭＳ Ｐゴシック" pitchFamily="34" charset="-128"/>
              </a:defRPr>
            </a:lvl6pPr>
            <a:lvl7pPr marL="2228850" indent="-171450" eaLnBrk="0" fontAlgn="base" hangingPunct="0">
              <a:spcBef>
                <a:spcPct val="0"/>
              </a:spcBef>
              <a:spcAft>
                <a:spcPct val="0"/>
              </a:spcAft>
              <a:defRPr sz="1800">
                <a:solidFill>
                  <a:schemeClr val="tx1"/>
                </a:solidFill>
                <a:latin typeface="Arial" charset="0"/>
                <a:ea typeface="ＭＳ Ｐゴシック" pitchFamily="34" charset="-128"/>
              </a:defRPr>
            </a:lvl7pPr>
            <a:lvl8pPr marL="2571750" indent="-171450" eaLnBrk="0" fontAlgn="base" hangingPunct="0">
              <a:spcBef>
                <a:spcPct val="0"/>
              </a:spcBef>
              <a:spcAft>
                <a:spcPct val="0"/>
              </a:spcAft>
              <a:defRPr sz="1800">
                <a:solidFill>
                  <a:schemeClr val="tx1"/>
                </a:solidFill>
                <a:latin typeface="Arial" charset="0"/>
                <a:ea typeface="ＭＳ Ｐゴシック" pitchFamily="34" charset="-128"/>
              </a:defRPr>
            </a:lvl8pPr>
            <a:lvl9pPr marL="2914650" indent="-171450" eaLnBrk="0" fontAlgn="base" hangingPunct="0">
              <a:spcBef>
                <a:spcPct val="0"/>
              </a:spcBef>
              <a:spcAft>
                <a:spcPct val="0"/>
              </a:spcAft>
              <a:defRPr sz="1800">
                <a:solidFill>
                  <a:schemeClr val="tx1"/>
                </a:solidFill>
                <a:latin typeface="Arial" charset="0"/>
                <a:ea typeface="ＭＳ Ｐゴシック" pitchFamily="34" charset="-128"/>
              </a:defRPr>
            </a:lvl9pPr>
          </a:lstStyle>
          <a:p>
            <a:pPr eaLnBrk="1" hangingPunct="1"/>
            <a:fld id="{47B68596-435D-414B-8659-57E8E7350044}" type="datetime1">
              <a:rPr lang="tr-TR" altLang="tr-TR" sz="900">
                <a:solidFill>
                  <a:srgbClr val="898989"/>
                </a:solidFill>
              </a:rPr>
              <a:pPr eaLnBrk="1" hangingPunct="1"/>
              <a:t>31.01.2020</a:t>
            </a:fld>
            <a:endParaRPr lang="tr-TR" altLang="tr-TR" sz="900">
              <a:solidFill>
                <a:srgbClr val="898989"/>
              </a:solidFill>
            </a:endParaRPr>
          </a:p>
        </p:txBody>
      </p:sp>
      <p:sp>
        <p:nvSpPr>
          <p:cNvPr id="52229" name="4 Slayt Numarası Yer Tutucusu"/>
          <p:cNvSpPr>
            <a:spLocks noGrp="1"/>
          </p:cNvSpPr>
          <p:nvPr>
            <p:ph type="sldNum" sz="quarter" idx="12"/>
          </p:nvPr>
        </p:nvSpPr>
        <p:spPr bwMode="auto">
          <a:xfrm>
            <a:off x="5033772" y="5281303"/>
            <a:ext cx="4032504" cy="6170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charset="0"/>
                <a:ea typeface="ＭＳ Ｐゴシック" pitchFamily="34" charset="-128"/>
              </a:defRPr>
            </a:lvl1pPr>
            <a:lvl2pPr marL="557213" indent="-214313" eaLnBrk="0" hangingPunct="0">
              <a:defRPr sz="1800">
                <a:solidFill>
                  <a:schemeClr val="tx1"/>
                </a:solidFill>
                <a:latin typeface="Arial" charset="0"/>
                <a:ea typeface="ＭＳ Ｐゴシック" pitchFamily="34" charset="-128"/>
              </a:defRPr>
            </a:lvl2pPr>
            <a:lvl3pPr marL="857250" indent="-171450" eaLnBrk="0" hangingPunct="0">
              <a:defRPr sz="1800">
                <a:solidFill>
                  <a:schemeClr val="tx1"/>
                </a:solidFill>
                <a:latin typeface="Arial" charset="0"/>
                <a:ea typeface="ＭＳ Ｐゴシック" pitchFamily="34" charset="-128"/>
              </a:defRPr>
            </a:lvl3pPr>
            <a:lvl4pPr marL="1200150" indent="-171450" eaLnBrk="0" hangingPunct="0">
              <a:defRPr sz="1800">
                <a:solidFill>
                  <a:schemeClr val="tx1"/>
                </a:solidFill>
                <a:latin typeface="Arial" charset="0"/>
                <a:ea typeface="ＭＳ Ｐゴシック" pitchFamily="34" charset="-128"/>
              </a:defRPr>
            </a:lvl4pPr>
            <a:lvl5pPr marL="1543050" indent="-171450" eaLnBrk="0" hangingPunct="0">
              <a:defRPr sz="1800">
                <a:solidFill>
                  <a:schemeClr val="tx1"/>
                </a:solidFill>
                <a:latin typeface="Arial" charset="0"/>
                <a:ea typeface="ＭＳ Ｐゴシック" pitchFamily="34" charset="-128"/>
              </a:defRPr>
            </a:lvl5pPr>
            <a:lvl6pPr marL="1885950" indent="-171450" eaLnBrk="0" fontAlgn="base" hangingPunct="0">
              <a:spcBef>
                <a:spcPct val="0"/>
              </a:spcBef>
              <a:spcAft>
                <a:spcPct val="0"/>
              </a:spcAft>
              <a:defRPr sz="1800">
                <a:solidFill>
                  <a:schemeClr val="tx1"/>
                </a:solidFill>
                <a:latin typeface="Arial" charset="0"/>
                <a:ea typeface="ＭＳ Ｐゴシック" pitchFamily="34" charset="-128"/>
              </a:defRPr>
            </a:lvl6pPr>
            <a:lvl7pPr marL="2228850" indent="-171450" eaLnBrk="0" fontAlgn="base" hangingPunct="0">
              <a:spcBef>
                <a:spcPct val="0"/>
              </a:spcBef>
              <a:spcAft>
                <a:spcPct val="0"/>
              </a:spcAft>
              <a:defRPr sz="1800">
                <a:solidFill>
                  <a:schemeClr val="tx1"/>
                </a:solidFill>
                <a:latin typeface="Arial" charset="0"/>
                <a:ea typeface="ＭＳ Ｐゴシック" pitchFamily="34" charset="-128"/>
              </a:defRPr>
            </a:lvl7pPr>
            <a:lvl8pPr marL="2571750" indent="-171450" eaLnBrk="0" fontAlgn="base" hangingPunct="0">
              <a:spcBef>
                <a:spcPct val="0"/>
              </a:spcBef>
              <a:spcAft>
                <a:spcPct val="0"/>
              </a:spcAft>
              <a:defRPr sz="1800">
                <a:solidFill>
                  <a:schemeClr val="tx1"/>
                </a:solidFill>
                <a:latin typeface="Arial" charset="0"/>
                <a:ea typeface="ＭＳ Ｐゴシック" pitchFamily="34" charset="-128"/>
              </a:defRPr>
            </a:lvl8pPr>
            <a:lvl9pPr marL="2914650" indent="-171450" eaLnBrk="0" fontAlgn="base" hangingPunct="0">
              <a:spcBef>
                <a:spcPct val="0"/>
              </a:spcBef>
              <a:spcAft>
                <a:spcPct val="0"/>
              </a:spcAft>
              <a:defRPr sz="1800">
                <a:solidFill>
                  <a:schemeClr val="tx1"/>
                </a:solidFill>
                <a:latin typeface="Arial" charset="0"/>
                <a:ea typeface="ＭＳ Ｐゴシック" pitchFamily="34" charset="-128"/>
              </a:defRPr>
            </a:lvl9pPr>
          </a:lstStyle>
          <a:p>
            <a:pPr algn="just" eaLnBrk="1" hangingPunct="1"/>
            <a:r>
              <a:rPr lang="tr-TR" altLang="tr-TR" sz="750" dirty="0"/>
              <a:t>Kaynak kitap: </a:t>
            </a:r>
            <a:endParaRPr lang="tr-TR" altLang="tr-TR" sz="750" dirty="0" smtClean="0"/>
          </a:p>
          <a:p>
            <a:pPr algn="just" eaLnBrk="1" hangingPunct="1"/>
            <a:r>
              <a:rPr lang="tr-TR" altLang="tr-TR" sz="750" dirty="0" smtClean="0"/>
              <a:t>1-</a:t>
            </a:r>
            <a:r>
              <a:rPr lang="tr-TR" sz="750" dirty="0" smtClean="0"/>
              <a:t>Yasemin </a:t>
            </a:r>
            <a:r>
              <a:rPr lang="tr-TR" sz="750" dirty="0"/>
              <a:t>Karaman </a:t>
            </a:r>
            <a:r>
              <a:rPr lang="tr-TR" sz="750" dirty="0" err="1"/>
              <a:t>Kepenekci</a:t>
            </a:r>
            <a:r>
              <a:rPr lang="tr-TR" sz="750" dirty="0"/>
              <a:t> ve Pelin Taşkın (2017). Eğitim Hukuku. </a:t>
            </a:r>
            <a:r>
              <a:rPr lang="tr-TR" sz="750" dirty="0" err="1"/>
              <a:t>Ankara:Siyasal</a:t>
            </a:r>
            <a:r>
              <a:rPr lang="tr-TR" sz="750" dirty="0"/>
              <a:t> </a:t>
            </a:r>
            <a:r>
              <a:rPr lang="tr-TR" sz="750" dirty="0" smtClean="0"/>
              <a:t>Kitabevi</a:t>
            </a:r>
          </a:p>
          <a:p>
            <a:pPr algn="just" eaLnBrk="1" hangingPunct="1"/>
            <a:r>
              <a:rPr lang="tr-TR" sz="750" dirty="0" smtClean="0"/>
              <a:t>2-Emine Akyüz, Çocuk Hukuku, </a:t>
            </a:r>
            <a:r>
              <a:rPr lang="tr-TR" sz="750" dirty="0" err="1" smtClean="0"/>
              <a:t>PegemA</a:t>
            </a:r>
            <a:r>
              <a:rPr lang="tr-TR" sz="750" smtClean="0"/>
              <a:t> Yayınevi, 2016..</a:t>
            </a:r>
            <a:endParaRPr lang="tr-TR" sz="750" dirty="0"/>
          </a:p>
          <a:p>
            <a:pPr algn="just" eaLnBrk="1" hangingPunct="1"/>
            <a:endParaRPr lang="tr-TR" altLang="tr-TR" sz="75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80" y="1148443"/>
            <a:ext cx="5540244" cy="392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6877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7912" y="67657"/>
            <a:ext cx="8229600" cy="1143000"/>
          </a:xfrm>
        </p:spPr>
        <p:txBody>
          <a:bodyPr>
            <a:normAutofit/>
          </a:bodyPr>
          <a:lstStyle/>
          <a:p>
            <a:r>
              <a:rPr lang="tr-TR" b="1" dirty="0" smtClean="0">
                <a:solidFill>
                  <a:srgbClr val="7030A0"/>
                </a:solidFill>
                <a:latin typeface="Times New Roman" pitchFamily="18" charset="0"/>
                <a:cs typeface="Times New Roman" pitchFamily="18" charset="0"/>
              </a:rPr>
              <a:t>Öğrencilerin Hakları</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251520" y="1196752"/>
            <a:ext cx="8435280" cy="5544616"/>
          </a:xfrm>
        </p:spPr>
        <p:txBody>
          <a:bodyPr>
            <a:noAutofit/>
          </a:bodyPr>
          <a:lstStyle/>
          <a:p>
            <a:pPr marL="0" indent="0" algn="just">
              <a:buNone/>
            </a:pPr>
            <a:r>
              <a:rPr lang="tr-TR" sz="1900" dirty="0" smtClean="0">
                <a:latin typeface="Arial" panose="020B0604020202020204" pitchFamily="34" charset="0"/>
                <a:cs typeface="Arial" panose="020B0604020202020204" pitchFamily="34" charset="0"/>
              </a:rPr>
              <a:t>Özsoy </a:t>
            </a:r>
            <a:r>
              <a:rPr lang="tr-TR" sz="1900" dirty="0">
                <a:latin typeface="Arial" panose="020B0604020202020204" pitchFamily="34" charset="0"/>
                <a:cs typeface="Arial" panose="020B0604020202020204" pitchFamily="34" charset="0"/>
              </a:rPr>
              <a:t>(2004) öğrencilerin genel hatlarıyla aşağıdaki haklara sahip olduğunu belirtmektedir:</a:t>
            </a:r>
          </a:p>
          <a:p>
            <a:pPr marL="0" indent="0" algn="just" fontAlgn="base">
              <a:buNone/>
            </a:pPr>
            <a:r>
              <a:rPr lang="tr-TR" sz="1900" dirty="0">
                <a:latin typeface="Arial" panose="020B0604020202020204" pitchFamily="34" charset="0"/>
                <a:cs typeface="Arial" panose="020B0604020202020204" pitchFamily="34" charset="0"/>
              </a:rPr>
              <a:t>● Eğitimde ayrımcılığın hiçbir kayıt ve şartta kabul edilmeyeceğini ileri sürerek tüm ayrımcı düzenleme ve uygulamalara karşı itiraz ve dava hakkı.</a:t>
            </a:r>
          </a:p>
          <a:p>
            <a:pPr marL="0" indent="0" algn="just" fontAlgn="base">
              <a:buNone/>
            </a:pPr>
            <a:r>
              <a:rPr lang="tr-TR" sz="1900" dirty="0">
                <a:latin typeface="Arial" panose="020B0604020202020204" pitchFamily="34" charset="0"/>
                <a:cs typeface="Arial" panose="020B0604020202020204" pitchFamily="34" charset="0"/>
              </a:rPr>
              <a:t>● Erişilebilirlik ilkesi gereği, eğitimin makul olarak erişilebilir olmasını ve modern teknolojiler yoluyla verilmesini talep etme hakkı.</a:t>
            </a:r>
          </a:p>
          <a:p>
            <a:pPr marL="0" indent="0" algn="just" fontAlgn="base">
              <a:buNone/>
            </a:pPr>
            <a:r>
              <a:rPr lang="tr-TR" sz="1900" dirty="0">
                <a:latin typeface="Arial" panose="020B0604020202020204" pitchFamily="34" charset="0"/>
                <a:cs typeface="Arial" panose="020B0604020202020204" pitchFamily="34" charset="0"/>
              </a:rPr>
              <a:t>● Erişilebilirlik ilkesinin diğer bir sonucu olarak eğitimin ekonomik maliyetinin herkesçe altından kalkılabilir düzeyde olmasını talep etme hakkı.</a:t>
            </a:r>
          </a:p>
          <a:p>
            <a:pPr marL="0" indent="0" algn="just" fontAlgn="base">
              <a:buNone/>
            </a:pPr>
            <a:r>
              <a:rPr lang="tr-TR" sz="1900" dirty="0">
                <a:latin typeface="Arial" panose="020B0604020202020204" pitchFamily="34" charset="0"/>
                <a:cs typeface="Arial" panose="020B0604020202020204" pitchFamily="34" charset="0"/>
              </a:rPr>
              <a:t>● Eğitim kurumlarının ve programlarının yeterli nitelik ve nicelikte olmasını talep etme hakkı.</a:t>
            </a:r>
          </a:p>
          <a:p>
            <a:pPr marL="0" indent="0" algn="just" fontAlgn="base">
              <a:buNone/>
            </a:pPr>
            <a:r>
              <a:rPr lang="tr-TR" sz="1900" dirty="0">
                <a:latin typeface="Arial" panose="020B0604020202020204" pitchFamily="34" charset="0"/>
                <a:cs typeface="Arial" panose="020B0604020202020204" pitchFamily="34" charset="0"/>
              </a:rPr>
              <a:t>● Eğitimin şeklinin ve içeriğinin öğretim programları ve pedagojik yöntemler dâhil, öğrencilerce ve gerektiğinde anne ve babalarca kabul edilebilir olmasını talep etme hakkı.</a:t>
            </a:r>
          </a:p>
          <a:p>
            <a:pPr marL="0" indent="0" algn="just" fontAlgn="base">
              <a:buNone/>
            </a:pPr>
            <a:r>
              <a:rPr lang="tr-TR" sz="1900" dirty="0">
                <a:latin typeface="Arial" panose="020B0604020202020204" pitchFamily="34" charset="0"/>
                <a:cs typeface="Arial" panose="020B0604020202020204" pitchFamily="34" charset="0"/>
              </a:rPr>
              <a:t>● </a:t>
            </a:r>
            <a:r>
              <a:rPr lang="tr-TR" sz="1900" dirty="0" err="1">
                <a:latin typeface="Arial" panose="020B0604020202020204" pitchFamily="34" charset="0"/>
                <a:cs typeface="Arial" panose="020B0604020202020204" pitchFamily="34" charset="0"/>
              </a:rPr>
              <a:t>Uyarlanabilirlik</a:t>
            </a:r>
            <a:r>
              <a:rPr lang="tr-TR" sz="1900" dirty="0">
                <a:latin typeface="Arial" panose="020B0604020202020204" pitchFamily="34" charset="0"/>
                <a:cs typeface="Arial" panose="020B0604020202020204" pitchFamily="34" charset="0"/>
              </a:rPr>
              <a:t> ilkesi gereğince, eğitimin değişmekte olan bir toplumun ihtiyaçlarına, öğrencilerin kendi kültürel ve toplumsal ortamları içindeki ihtiyaçlarına ve özel ihtiyaç ve yeteneklerine de uygun şekilde esnek olmasını talep etme hakkı.</a:t>
            </a:r>
          </a:p>
        </p:txBody>
      </p:sp>
    </p:spTree>
    <p:extLst>
      <p:ext uri="{BB962C8B-B14F-4D97-AF65-F5344CB8AC3E}">
        <p14:creationId xmlns:p14="http://schemas.microsoft.com/office/powerpoint/2010/main" val="68278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6577" y="-29638"/>
            <a:ext cx="8892480" cy="1143000"/>
          </a:xfrm>
        </p:spPr>
        <p:txBody>
          <a:bodyPr>
            <a:normAutofit/>
          </a:bodyPr>
          <a:lstStyle/>
          <a:p>
            <a:r>
              <a:rPr lang="tr-TR" sz="3800" b="1" dirty="0">
                <a:solidFill>
                  <a:srgbClr val="7030A0"/>
                </a:solidFill>
                <a:latin typeface="Times New Roman" panose="02020603050405020304" pitchFamily="18" charset="0"/>
                <a:ea typeface="Times New Roman" panose="02020603050405020304" pitchFamily="18" charset="0"/>
              </a:rPr>
              <a:t>1. Eğitim Kurumlarına Kayıt Olma </a:t>
            </a:r>
            <a:r>
              <a:rPr lang="tr-TR" sz="3800" b="1" dirty="0" smtClean="0">
                <a:solidFill>
                  <a:srgbClr val="7030A0"/>
                </a:solidFill>
                <a:latin typeface="Times New Roman" panose="02020603050405020304" pitchFamily="18" charset="0"/>
                <a:ea typeface="Times New Roman" panose="02020603050405020304" pitchFamily="18" charset="0"/>
              </a:rPr>
              <a:t>Hakkı</a:t>
            </a:r>
            <a:endParaRPr lang="tr-TR" sz="3800"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377280" y="1052736"/>
            <a:ext cx="8227168" cy="5328592"/>
          </a:xfrm>
        </p:spPr>
        <p:txBody>
          <a:bodyPr>
            <a:noAutofit/>
          </a:bodyPr>
          <a:lstStyle/>
          <a:p>
            <a:pPr marL="0" indent="0" algn="just">
              <a:spcBef>
                <a:spcPts val="0"/>
              </a:spcBef>
              <a:spcAft>
                <a:spcPts val="0"/>
              </a:spcAft>
              <a:buNone/>
            </a:pPr>
            <a:r>
              <a:rPr lang="tr-TR" sz="3600" dirty="0" smtClean="0">
                <a:latin typeface="Arial" panose="020B0604020202020204" pitchFamily="34" charset="0"/>
                <a:ea typeface="Times New Roman" panose="02020603050405020304" pitchFamily="18" charset="0"/>
                <a:cs typeface="Arial" panose="020B0604020202020204" pitchFamily="34" charset="0"/>
              </a:rPr>
              <a:t>Öğrencilerin </a:t>
            </a:r>
            <a:r>
              <a:rPr lang="tr-TR" sz="3600" dirty="0">
                <a:latin typeface="Arial" panose="020B0604020202020204" pitchFamily="34" charset="0"/>
                <a:ea typeface="Times New Roman" panose="02020603050405020304" pitchFamily="18" charset="0"/>
                <a:cs typeface="Arial" panose="020B0604020202020204" pitchFamily="34" charset="0"/>
              </a:rPr>
              <a:t>en temel hakkı eğitim kurumlarına kayıt olmadır; çünkü eğitim hizmetlerinden yararlanma kayıt yaptırma durumunda gerçekleşir. </a:t>
            </a:r>
            <a:endParaRPr lang="tr-TR" sz="3600"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spcAft>
                <a:spcPts val="0"/>
              </a:spcAft>
              <a:buNone/>
            </a:pPr>
            <a:r>
              <a:rPr lang="tr-TR" sz="3600" dirty="0" smtClean="0">
                <a:latin typeface="Arial" panose="020B0604020202020204" pitchFamily="34" charset="0"/>
                <a:ea typeface="Times New Roman" panose="02020603050405020304" pitchFamily="18" charset="0"/>
                <a:cs typeface="Arial" panose="020B0604020202020204" pitchFamily="34" charset="0"/>
              </a:rPr>
              <a:t>Kayıt </a:t>
            </a:r>
            <a:r>
              <a:rPr lang="tr-TR" sz="3600" dirty="0">
                <a:latin typeface="Arial" panose="020B0604020202020204" pitchFamily="34" charset="0"/>
                <a:ea typeface="Times New Roman" panose="02020603050405020304" pitchFamily="18" charset="0"/>
                <a:cs typeface="Arial" panose="020B0604020202020204" pitchFamily="34" charset="0"/>
              </a:rPr>
              <a:t>yaptırma zorunlu eğitime başlangıç için ön şart niteliğindedir. </a:t>
            </a:r>
            <a:endParaRPr lang="tr-TR" sz="3600" dirty="0" smtClean="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normAutofit fontScale="90000"/>
          </a:bodyPr>
          <a:lstStyle/>
          <a:p>
            <a:r>
              <a:rPr lang="tr-TR" b="1" dirty="0" smtClean="0">
                <a:solidFill>
                  <a:srgbClr val="7030A0"/>
                </a:solidFill>
                <a:latin typeface="Times New Roman" panose="02020603050405020304" pitchFamily="18" charset="0"/>
                <a:ea typeface="Times New Roman" panose="02020603050405020304" pitchFamily="18" charset="0"/>
              </a:rPr>
              <a:t/>
            </a:r>
            <a:br>
              <a:rPr lang="tr-TR" b="1" dirty="0" smtClean="0">
                <a:solidFill>
                  <a:srgbClr val="7030A0"/>
                </a:solidFill>
                <a:latin typeface="Times New Roman" panose="02020603050405020304" pitchFamily="18" charset="0"/>
                <a:ea typeface="Times New Roman" panose="02020603050405020304" pitchFamily="18" charset="0"/>
              </a:rPr>
            </a:br>
            <a:r>
              <a:rPr lang="tr-TR" b="1" dirty="0" smtClean="0">
                <a:solidFill>
                  <a:srgbClr val="7030A0"/>
                </a:solidFill>
                <a:latin typeface="Times New Roman" panose="02020603050405020304" pitchFamily="18" charset="0"/>
                <a:ea typeface="Times New Roman" panose="02020603050405020304" pitchFamily="18" charset="0"/>
              </a:rPr>
              <a:t>2. Sağlığın </a:t>
            </a:r>
            <a:r>
              <a:rPr lang="tr-TR" b="1" dirty="0">
                <a:solidFill>
                  <a:srgbClr val="7030A0"/>
                </a:solidFill>
                <a:latin typeface="Times New Roman" panose="02020603050405020304" pitchFamily="18" charset="0"/>
                <a:ea typeface="Times New Roman" panose="02020603050405020304" pitchFamily="18" charset="0"/>
              </a:rPr>
              <a:t>Korunması Hakkı</a:t>
            </a:r>
            <a:r>
              <a:rPr lang="tr-TR" dirty="0">
                <a:solidFill>
                  <a:srgbClr val="7030A0"/>
                </a:solidFill>
                <a:latin typeface="Times New Roman" panose="02020603050405020304" pitchFamily="18" charset="0"/>
                <a:ea typeface="Times New Roman" panose="02020603050405020304" pitchFamily="18" charset="0"/>
              </a:rPr>
              <a:t/>
            </a:r>
            <a:br>
              <a:rPr lang="tr-TR" dirty="0">
                <a:solidFill>
                  <a:srgbClr val="7030A0"/>
                </a:solidFill>
                <a:latin typeface="Times New Roman" panose="02020603050405020304" pitchFamily="18" charset="0"/>
                <a:ea typeface="Times New Roman" panose="02020603050405020304" pitchFamily="18" charset="0"/>
              </a:rPr>
            </a:b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052736"/>
            <a:ext cx="8363272" cy="5688632"/>
          </a:xfrm>
        </p:spPr>
        <p:txBody>
          <a:bodyPr>
            <a:normAutofit/>
          </a:bodyPr>
          <a:lstStyle/>
          <a:p>
            <a:pPr indent="0" algn="just">
              <a:lnSpc>
                <a:spcPct val="150000"/>
              </a:lnSpc>
              <a:spcAft>
                <a:spcPts val="0"/>
              </a:spcAft>
              <a:buNone/>
            </a:pPr>
            <a:r>
              <a:rPr lang="tr-TR" sz="2400" dirty="0" smtClean="0">
                <a:latin typeface="Arial" panose="020B0604020202020204" pitchFamily="34" charset="0"/>
                <a:ea typeface="Times New Roman" panose="02020603050405020304" pitchFamily="18" charset="0"/>
                <a:cs typeface="Arial" panose="020B0604020202020204" pitchFamily="34" charset="0"/>
              </a:rPr>
              <a:t>Öğrencilerin </a:t>
            </a:r>
            <a:r>
              <a:rPr lang="tr-TR" sz="2400" dirty="0">
                <a:latin typeface="Arial" panose="020B0604020202020204" pitchFamily="34" charset="0"/>
                <a:ea typeface="Times New Roman" panose="02020603050405020304" pitchFamily="18" charset="0"/>
                <a:cs typeface="Arial" panose="020B0604020202020204" pitchFamily="34" charset="0"/>
              </a:rPr>
              <a:t>hem sağlıklı bir okul ortamında eğitim alma hem de okulda bulunduğu süre içine sağlığının korunması hakkı vardır. </a:t>
            </a:r>
            <a:r>
              <a:rPr lang="tr-TR" sz="2400" dirty="0" err="1" smtClean="0">
                <a:latin typeface="Arial" panose="020B0604020202020204" pitchFamily="34" charset="0"/>
                <a:ea typeface="Times New Roman" panose="02020603050405020304" pitchFamily="18" charset="0"/>
                <a:cs typeface="Arial" panose="020B0604020202020204" pitchFamily="34" charset="0"/>
              </a:rPr>
              <a:t>OÖİKY’nin</a:t>
            </a:r>
            <a:r>
              <a:rPr lang="tr-TR" sz="2400" dirty="0" smtClean="0">
                <a:latin typeface="Arial" panose="020B0604020202020204" pitchFamily="34" charset="0"/>
                <a:ea typeface="Times New Roman" panose="02020603050405020304" pitchFamily="18" charset="0"/>
                <a:cs typeface="Arial" panose="020B0604020202020204" pitchFamily="34" charset="0"/>
              </a:rPr>
              <a:t> </a:t>
            </a:r>
            <a:r>
              <a:rPr lang="tr-TR" sz="2400" dirty="0">
                <a:latin typeface="Arial" panose="020B0604020202020204" pitchFamily="34" charset="0"/>
                <a:ea typeface="Times New Roman" panose="02020603050405020304" pitchFamily="18" charset="0"/>
                <a:cs typeface="Arial" panose="020B0604020202020204" pitchFamily="34" charset="0"/>
              </a:rPr>
              <a:t>78. maddesine göre, öğrencilere okul ve çevresinde sağlıklı, güvenli bir eğitim ve öğretim ortamı sağlanması esastır. Buna göre, öğrencinin kendisi veya velisi, </a:t>
            </a:r>
            <a:r>
              <a:rPr lang="tr-TR" sz="2400" dirty="0" smtClean="0">
                <a:latin typeface="Arial" panose="020B0604020202020204" pitchFamily="34" charset="0"/>
                <a:ea typeface="Times New Roman" panose="02020603050405020304" pitchFamily="18" charset="0"/>
                <a:cs typeface="Arial" panose="020B0604020202020204" pitchFamily="34" charset="0"/>
              </a:rPr>
              <a:t>yönetmelikte öngörülen önemlerin </a:t>
            </a:r>
            <a:r>
              <a:rPr lang="tr-TR" sz="2400" dirty="0">
                <a:latin typeface="Arial" panose="020B0604020202020204" pitchFamily="34" charset="0"/>
                <a:ea typeface="Times New Roman" panose="02020603050405020304" pitchFamily="18" charset="0"/>
                <a:cs typeface="Arial" panose="020B0604020202020204" pitchFamily="34" charset="0"/>
              </a:rPr>
              <a:t>alınmasını veya kolaylıkların sağlanmasını okul yönetiminden talep etme hakkına </a:t>
            </a:r>
            <a:r>
              <a:rPr lang="tr-TR" sz="2400" dirty="0" smtClean="0">
                <a:latin typeface="Arial" panose="020B0604020202020204" pitchFamily="34" charset="0"/>
                <a:ea typeface="Times New Roman" panose="02020603050405020304" pitchFamily="18" charset="0"/>
                <a:cs typeface="Arial" panose="020B0604020202020204" pitchFamily="34" charset="0"/>
              </a:rPr>
              <a:t>sahiptir.</a:t>
            </a:r>
            <a:endParaRPr lang="tr-TR" sz="24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7006" y="116632"/>
            <a:ext cx="8229600" cy="1066130"/>
          </a:xfrm>
        </p:spPr>
        <p:txBody>
          <a:bodyPr>
            <a:noAutofit/>
          </a:bodyPr>
          <a:lstStyle/>
          <a:p>
            <a:pPr algn="l">
              <a:spcAft>
                <a:spcPts val="0"/>
              </a:spcAft>
            </a:pPr>
            <a:r>
              <a:rPr lang="tr-TR" sz="3600" b="1" dirty="0">
                <a:solidFill>
                  <a:srgbClr val="7030A0"/>
                </a:solidFill>
                <a:latin typeface="Arial" panose="020B0604020202020204" pitchFamily="34" charset="0"/>
                <a:ea typeface="Times New Roman" panose="02020603050405020304" pitchFamily="18" charset="0"/>
                <a:cs typeface="Arial" panose="020B0604020202020204" pitchFamily="34" charset="0"/>
              </a:rPr>
              <a:t>3. Eğitim ve Öğretim Etkinliklerinden Yararlanma Hakkı</a:t>
            </a:r>
            <a:endParaRPr lang="tr-TR" sz="3600"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2 İçerik Yer Tutucusu"/>
          <p:cNvSpPr>
            <a:spLocks noGrp="1"/>
          </p:cNvSpPr>
          <p:nvPr>
            <p:ph idx="1"/>
          </p:nvPr>
        </p:nvSpPr>
        <p:spPr>
          <a:xfrm>
            <a:off x="426968" y="1182762"/>
            <a:ext cx="8465512" cy="5558606"/>
          </a:xfrm>
        </p:spPr>
        <p:txBody>
          <a:bodyPr>
            <a:noAutofit/>
          </a:bodyPr>
          <a:lstStyle/>
          <a:p>
            <a:pPr marL="0" indent="0" algn="just">
              <a:buNone/>
            </a:pPr>
            <a:r>
              <a:rPr lang="tr-TR" sz="3000" dirty="0">
                <a:latin typeface="Arial" panose="020B0604020202020204" pitchFamily="34" charset="0"/>
                <a:cs typeface="Arial" panose="020B0604020202020204" pitchFamily="34" charset="0"/>
              </a:rPr>
              <a:t>Öğrencilerin eğitim hakkının kapsamına okulda düzenlenen eğitim ve öğretim etkinliklerinden yararlanma girer. </a:t>
            </a:r>
            <a:endParaRPr lang="tr-TR" sz="3000" dirty="0" smtClean="0">
              <a:latin typeface="Arial" panose="020B0604020202020204" pitchFamily="34" charset="0"/>
              <a:cs typeface="Arial" panose="020B0604020202020204" pitchFamily="34" charset="0"/>
            </a:endParaRPr>
          </a:p>
          <a:p>
            <a:pPr marL="0" indent="0" algn="just">
              <a:buNone/>
            </a:pPr>
            <a:r>
              <a:rPr lang="tr-TR" sz="3000" dirty="0" smtClean="0">
                <a:latin typeface="Arial" panose="020B0604020202020204" pitchFamily="34" charset="0"/>
                <a:cs typeface="Arial" panose="020B0604020202020204" pitchFamily="34" charset="0"/>
              </a:rPr>
              <a:t>Öğrencilerin </a:t>
            </a:r>
            <a:r>
              <a:rPr lang="tr-TR" sz="3000" dirty="0">
                <a:latin typeface="Arial" panose="020B0604020202020204" pitchFamily="34" charset="0"/>
                <a:cs typeface="Arial" panose="020B0604020202020204" pitchFamily="34" charset="0"/>
              </a:rPr>
              <a:t>bir eğitim-öğretim yılında kaç gün okula gideceği, kaç gün tatil yapacağı, okuldaki derslerinin ve teneffüslerinin sürelerinin ne kadar olacağı, hangi dersleri göreceği gibi konuların MEB tarafından belirlenmesi gerekir. </a:t>
            </a:r>
            <a:endParaRPr lang="tr-TR" sz="3000" dirty="0" smtClean="0">
              <a:latin typeface="Arial" panose="020B0604020202020204" pitchFamily="34" charset="0"/>
              <a:cs typeface="Arial" panose="020B0604020202020204" pitchFamily="34" charset="0"/>
            </a:endParaRPr>
          </a:p>
          <a:p>
            <a:pPr marL="0" indent="0" algn="just">
              <a:buNone/>
            </a:pPr>
            <a:r>
              <a:rPr lang="tr-TR" sz="3000" dirty="0" smtClean="0">
                <a:latin typeface="Arial" panose="020B0604020202020204" pitchFamily="34" charset="0"/>
                <a:cs typeface="Arial" panose="020B0604020202020204" pitchFamily="34" charset="0"/>
              </a:rPr>
              <a:t>Nitekim </a:t>
            </a:r>
            <a:r>
              <a:rPr lang="tr-TR" sz="3000" dirty="0" err="1">
                <a:latin typeface="Arial" panose="020B0604020202020204" pitchFamily="34" charset="0"/>
                <a:cs typeface="Arial" panose="020B0604020202020204" pitchFamily="34" charset="0"/>
              </a:rPr>
              <a:t>OÖİKY’ye</a:t>
            </a:r>
            <a:r>
              <a:rPr lang="tr-TR" sz="3000" dirty="0">
                <a:latin typeface="Arial" panose="020B0604020202020204" pitchFamily="34" charset="0"/>
                <a:cs typeface="Arial" panose="020B0604020202020204" pitchFamily="34" charset="0"/>
              </a:rPr>
              <a:t> göre okul öncesi eğitim ve ilköğretim kurumlarında ders yılı süresinin 180 iş gününden az olmaması esastır (m.5). </a:t>
            </a:r>
          </a:p>
        </p:txBody>
      </p:sp>
    </p:spTree>
    <p:extLst>
      <p:ext uri="{BB962C8B-B14F-4D97-AF65-F5344CB8AC3E}">
        <p14:creationId xmlns:p14="http://schemas.microsoft.com/office/powerpoint/2010/main" val="90980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7006" y="116632"/>
            <a:ext cx="8229600" cy="1066130"/>
          </a:xfrm>
        </p:spPr>
        <p:txBody>
          <a:bodyPr>
            <a:noAutofit/>
          </a:bodyPr>
          <a:lstStyle/>
          <a:p>
            <a:pPr algn="l">
              <a:spcAft>
                <a:spcPts val="0"/>
              </a:spcAft>
            </a:pPr>
            <a:r>
              <a:rPr lang="tr-TR" sz="3600" b="1" dirty="0">
                <a:solidFill>
                  <a:srgbClr val="7030A0"/>
                </a:solidFill>
                <a:latin typeface="Arial" panose="020B0604020202020204" pitchFamily="34" charset="0"/>
                <a:ea typeface="Times New Roman" panose="02020603050405020304" pitchFamily="18" charset="0"/>
                <a:cs typeface="Arial" panose="020B0604020202020204" pitchFamily="34" charset="0"/>
              </a:rPr>
              <a:t>3. Eğitim ve Öğretim Etkinliklerinden Yararlanma Hakkı</a:t>
            </a:r>
            <a:endParaRPr lang="tr-TR" sz="3600"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2 İçerik Yer Tutucusu"/>
          <p:cNvSpPr>
            <a:spLocks noGrp="1"/>
          </p:cNvSpPr>
          <p:nvPr>
            <p:ph idx="1"/>
          </p:nvPr>
        </p:nvSpPr>
        <p:spPr>
          <a:xfrm>
            <a:off x="426968" y="1628800"/>
            <a:ext cx="8321496" cy="5184576"/>
          </a:xfrm>
        </p:spPr>
        <p:txBody>
          <a:bodyPr>
            <a:noAutofit/>
          </a:bodyPr>
          <a:lstStyle/>
          <a:p>
            <a:pPr marL="0" indent="0" algn="just">
              <a:buNone/>
            </a:pPr>
            <a:r>
              <a:rPr lang="tr-TR" sz="2800" dirty="0" smtClean="0">
                <a:latin typeface="Arial" panose="020B0604020202020204" pitchFamily="34" charset="0"/>
                <a:cs typeface="Arial" panose="020B0604020202020204" pitchFamily="34" charset="0"/>
              </a:rPr>
              <a:t>Madde 5’e göre </a:t>
            </a:r>
            <a:r>
              <a:rPr lang="tr-TR" sz="2800" dirty="0">
                <a:latin typeface="Arial" panose="020B0604020202020204" pitchFamily="34" charset="0"/>
                <a:cs typeface="Arial" panose="020B0604020202020204" pitchFamily="34" charset="0"/>
              </a:rPr>
              <a:t>ders yılı, yarıyıl ve yaz tatilinin başlama ve bitiş tarihleri, MEB tarafından her yıl düzenlenen çalışma takviminde belirtilir. </a:t>
            </a:r>
            <a:endParaRPr lang="tr-TR" sz="2800" dirty="0" smtClean="0">
              <a:latin typeface="Arial" panose="020B0604020202020204" pitchFamily="34" charset="0"/>
              <a:cs typeface="Arial" panose="020B0604020202020204" pitchFamily="34" charset="0"/>
            </a:endParaRPr>
          </a:p>
          <a:p>
            <a:pPr marL="0" indent="0" algn="just">
              <a:buNone/>
            </a:pPr>
            <a:r>
              <a:rPr lang="tr-TR" sz="2800" dirty="0" smtClean="0">
                <a:latin typeface="Arial" panose="020B0604020202020204" pitchFamily="34" charset="0"/>
                <a:cs typeface="Arial" panose="020B0604020202020204" pitchFamily="34" charset="0"/>
              </a:rPr>
              <a:t>Bu </a:t>
            </a:r>
            <a:r>
              <a:rPr lang="tr-TR" sz="2800" dirty="0">
                <a:latin typeface="Arial" panose="020B0604020202020204" pitchFamily="34" charset="0"/>
                <a:cs typeface="Arial" panose="020B0604020202020204" pitchFamily="34" charset="0"/>
              </a:rPr>
              <a:t>tarihler göz önünde bulundurularak hazırlanan il çalışma takvimi, il millî eğitim müdürlüklerinin önerisi ve valilik onayı ile yürürlüğe girer. </a:t>
            </a:r>
            <a:endParaRPr lang="tr-TR" sz="2800" dirty="0" smtClean="0">
              <a:latin typeface="Arial" panose="020B0604020202020204" pitchFamily="34" charset="0"/>
              <a:cs typeface="Arial" panose="020B0604020202020204" pitchFamily="34" charset="0"/>
            </a:endParaRPr>
          </a:p>
          <a:p>
            <a:pPr marL="0" indent="0" algn="just">
              <a:buNone/>
            </a:pPr>
            <a:endParaRPr lang="tr-TR" sz="2500" dirty="0">
              <a:latin typeface="Times New Roman" pitchFamily="18" charset="0"/>
              <a:cs typeface="Times New Roman" pitchFamily="18" charset="0"/>
            </a:endParaRPr>
          </a:p>
        </p:txBody>
      </p:sp>
    </p:spTree>
    <p:extLst>
      <p:ext uri="{BB962C8B-B14F-4D97-AF65-F5344CB8AC3E}">
        <p14:creationId xmlns:p14="http://schemas.microsoft.com/office/powerpoint/2010/main" val="52102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9224" y="-21321"/>
            <a:ext cx="8856984" cy="714017"/>
          </a:xfrm>
        </p:spPr>
        <p:txBody>
          <a:bodyPr>
            <a:noAutofit/>
          </a:bodyPr>
          <a:lstStyle/>
          <a:p>
            <a:pPr algn="just">
              <a:spcAft>
                <a:spcPts val="0"/>
              </a:spcAft>
            </a:pPr>
            <a:r>
              <a:rPr lang="tr-TR" sz="2600" b="1" dirty="0">
                <a:solidFill>
                  <a:srgbClr val="7030A0"/>
                </a:solidFill>
                <a:latin typeface="Arial" panose="020B0604020202020204" pitchFamily="34" charset="0"/>
                <a:ea typeface="Times New Roman" panose="02020603050405020304" pitchFamily="18" charset="0"/>
                <a:cs typeface="Arial" panose="020B0604020202020204" pitchFamily="34" charset="0"/>
              </a:rPr>
              <a:t>3. Eğitim ve Öğretim Etkinliklerinden Yararlanma Hakkı</a:t>
            </a:r>
            <a:endParaRPr lang="tr-TR" sz="2600" dirty="0">
              <a:solidFill>
                <a:srgbClr val="7030A0"/>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2 İçerik Yer Tutucusu"/>
          <p:cNvSpPr>
            <a:spLocks noGrp="1"/>
          </p:cNvSpPr>
          <p:nvPr>
            <p:ph idx="1"/>
          </p:nvPr>
        </p:nvSpPr>
        <p:spPr>
          <a:xfrm>
            <a:off x="159224" y="692696"/>
            <a:ext cx="8701824" cy="6165304"/>
          </a:xfrm>
        </p:spPr>
        <p:txBody>
          <a:bodyPr>
            <a:noAutofit/>
          </a:bodyPr>
          <a:lstStyle/>
          <a:p>
            <a:pPr algn="just"/>
            <a:r>
              <a:rPr lang="tr-TR" sz="2400" dirty="0" smtClean="0">
                <a:latin typeface="Arial" panose="020B0604020202020204" pitchFamily="34" charset="0"/>
                <a:ea typeface="Times New Roman" panose="02020603050405020304" pitchFamily="18" charset="0"/>
                <a:cs typeface="Arial" panose="020B0604020202020204" pitchFamily="34" charset="0"/>
              </a:rPr>
              <a:t>Okul öncesi eğitim kurumlarında günde 50 dakikalık aralıksız altı etkinlik saati süre ile ikili eğitim yapılır.. Bir gruptaki çocuk sayısının 10’dan az, 20’den fazla olmaması esastır. Ancak talep olması ve okulun imkânlarının yeterli olması hâlinde çocuk sayısı artırılabilir. </a:t>
            </a:r>
          </a:p>
          <a:p>
            <a:pPr algn="just"/>
            <a:r>
              <a:rPr lang="tr-TR" sz="2400" dirty="0">
                <a:latin typeface="Arial" panose="020B0604020202020204" pitchFamily="34" charset="0"/>
                <a:cs typeface="Arial" panose="020B0604020202020204" pitchFamily="34" charset="0"/>
              </a:rPr>
              <a:t>ilköğretim kurumlarında bir ders saati süresi 40 dakikadır. Okul yönetimince teneffüsler için en az 10 dakika ayrılır. Normal öğretim yapılan okullarda yemek ve dinlenme için en az 40, en çok 90 dakika süre verilir. İkili öğretim yapılan ilköğretim kurumlarında sabahçı ve öğlenci grup öğrencilerinin çıkış ve girişleri arasında en fazla 30 dakikalık süre ayrılır. Yatılı bölge ortaokullarında etüt için her gün iki ders saati süre ayrılır. Ortaokul ve imam-hatip ortaokullarında dersler, öğretmenler kurulu kararı ile blok olarak da yapılabilir. Ancak her blok ders, iki ders saati süresini aşamaz.</a:t>
            </a:r>
          </a:p>
        </p:txBody>
      </p:sp>
    </p:spTree>
    <p:extLst>
      <p:ext uri="{BB962C8B-B14F-4D97-AF65-F5344CB8AC3E}">
        <p14:creationId xmlns:p14="http://schemas.microsoft.com/office/powerpoint/2010/main" val="359367160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2617</Words>
  <Application>Microsoft Office PowerPoint</Application>
  <PresentationFormat>Ekran Gösterisi (4:3)</PresentationFormat>
  <Paragraphs>137</Paragraphs>
  <Slides>34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34</vt:i4>
      </vt:variant>
    </vt:vector>
  </HeadingPairs>
  <TitlesOfParts>
    <vt:vector size="41" baseType="lpstr">
      <vt:lpstr>ＭＳ Ｐゴシック</vt:lpstr>
      <vt:lpstr>Arial</vt:lpstr>
      <vt:lpstr>Bauhaus 93</vt:lpstr>
      <vt:lpstr>Calibri</vt:lpstr>
      <vt:lpstr>Times New Roman</vt:lpstr>
      <vt:lpstr>Wingdings</vt:lpstr>
      <vt:lpstr>Ofis Teması</vt:lpstr>
      <vt:lpstr>ÖĞRENCİLERİN  HAKLARI VE SORUMLULUKLARI</vt:lpstr>
      <vt:lpstr>Öğrencilerin Hakları ve Sorumlulukları</vt:lpstr>
      <vt:lpstr>Öğrencilerin Hakları</vt:lpstr>
      <vt:lpstr>Öğrencilerin Hakları</vt:lpstr>
      <vt:lpstr>1. Eğitim Kurumlarına Kayıt Olma Hakkı</vt:lpstr>
      <vt:lpstr> 2. Sağlığın Korunması Hakkı </vt:lpstr>
      <vt:lpstr>3. Eğitim ve Öğretim Etkinliklerinden Yararlanma Hakkı</vt:lpstr>
      <vt:lpstr>3. Eğitim ve Öğretim Etkinliklerinden Yararlanma Hakkı</vt:lpstr>
      <vt:lpstr>3. Eğitim ve Öğretim Etkinliklerinden Yararlanma Hakkı</vt:lpstr>
      <vt:lpstr>3. Eğitim ve Öğretim Etkinliklerinden Yararlanma Hakkı</vt:lpstr>
      <vt:lpstr>4. Katılım Hakkı</vt:lpstr>
      <vt:lpstr>4.Katılım Hakkı</vt:lpstr>
      <vt:lpstr>5. Özel Yaşamın Gizliliği </vt:lpstr>
      <vt:lpstr>5. Özel Yaşamın Gizliliği </vt:lpstr>
      <vt:lpstr>5. Özel Yaşamın Gizliliği Hakkı</vt:lpstr>
      <vt:lpstr>5. Özel Yaşamın Gizliliği Hakkı</vt:lpstr>
      <vt:lpstr>6. İhmal ve İstismardan Korunma Hakkı</vt:lpstr>
      <vt:lpstr>7. Okul Zorbalığından Korunma Hakkı</vt:lpstr>
      <vt:lpstr>7. Okul Zorbalığından Korunma Hakkı</vt:lpstr>
      <vt:lpstr>8. Diğer Hakları</vt:lpstr>
      <vt:lpstr>Öğrencilerin Sorumlulukları</vt:lpstr>
      <vt:lpstr>1.Okula Devam Etme Sorumluluğu</vt:lpstr>
      <vt:lpstr>1.Okula Devam Etme Sorumluluğu</vt:lpstr>
      <vt:lpstr>2.Derslerde Başarılı Olma  ve Sınıf Geçme Sorumluluğu</vt:lpstr>
      <vt:lpstr>2.Derslerde Başarılı Olma  ve Sınıf Geçme Sorumluluğu</vt:lpstr>
      <vt:lpstr>2.Derslerde Başarılı Olma  ve Sınıf Geçme Sorumluluğu</vt:lpstr>
      <vt:lpstr>3.Disiplin Kurallarına Uyma Sorumluluğu</vt:lpstr>
      <vt:lpstr>3.Disiplin Kurallarına Uyma Sorumluluğu</vt:lpstr>
      <vt:lpstr>4. Diğer Sorumluluklar</vt:lpstr>
      <vt:lpstr>4. Diğer Sorumluluklar</vt:lpstr>
      <vt:lpstr>Öğrenci ve Öğrenci İşlerinin Türleri</vt:lpstr>
      <vt:lpstr>Öğrenci ve Öğrenci İşlerinin Türleri</vt:lpstr>
      <vt:lpstr>Öğrenci ve Öğrenci İşlerinin Türleri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Süreçleri</dc:title>
  <dc:creator>murat</dc:creator>
  <cp:lastModifiedBy>Yazar</cp:lastModifiedBy>
  <cp:revision>103</cp:revision>
  <dcterms:created xsi:type="dcterms:W3CDTF">2014-10-12T08:32:03Z</dcterms:created>
  <dcterms:modified xsi:type="dcterms:W3CDTF">2020-01-31T08:35:21Z</dcterms:modified>
</cp:coreProperties>
</file>