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CA6BC8-8BA8-4C58-83B5-58B98AD57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47F6E-2470-4382-AC1D-9F2413B2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354C63-6EEE-400C-877E-41735E51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D66316-97D2-47E5-A817-DC24F664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28B245-039A-49AA-9D70-AE012AE1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91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A1FF9-D25A-407F-9033-7A321C2E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B4268A-6D6B-4403-AE10-ACB95C56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D34750-EDB1-478C-94CD-2DF9B6FA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CE6BD-6F77-447F-99BA-665F407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49B8B8-E069-4AEC-AD15-B9787F29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45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EEF140C-C981-4758-874D-C0ACFE5ED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249615-817D-418A-9823-FE184B90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665CE8-D1D5-4D90-8647-7F06DFA3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402F0-9637-43C4-84F4-51092EEA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D54B6E-D7D2-4B08-8B85-99C4A62F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5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B51D1-CEC1-4D8C-BF34-49644155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CED625-A80B-41B2-9566-F50FF708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5B3864-0377-471A-B3A2-09696A1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F1DE92-CFE6-440C-A6D9-9E962C4B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6D68C3-27D1-4233-A711-6DFD04AA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86170-0A18-4666-8800-66EEC0AA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1849BF-2955-426F-B1F1-CF2563E5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20C32E-17B3-4BEF-9372-3603006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657B8-0FFC-4CF2-B26D-44CF15D1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4F5F9C-557A-47D3-B1DF-21FFB75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07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0828D-F32D-44C3-A6F9-94B71CDB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7790B-827C-4306-B923-AE9367AAA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739954-CA8F-4F8E-A2E4-906A38FB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FD2E20-E287-4B1D-9563-EDFAD907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C47366-892E-45A7-B50E-F5E06F9F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29BA08-418B-4FC3-AB19-8F804088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81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3E398-F7F8-43B3-82B7-E92A0ED7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5670CB-B166-457C-8BA7-823866FA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E17A7C-2FDE-4F77-8476-B2DBDA64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6968B9-6851-4ED0-A1B5-44B4FDA7D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A9759D-ED40-4E35-BE71-004F9BBF1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DFC299A-9F06-4534-992A-57948EAA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14FB3FA-D127-49EB-8A9F-06BF1C5F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A6DA7DB-D2D9-4658-B2F8-12BE4846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72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D3089-2A87-4BE8-9034-E957E00A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033FCAA-ED89-4B82-880D-8283C748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32A42D-FB19-4EAC-91BA-FF4090A4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0904D0-8F74-48A1-9D14-CF2E236B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F1FD09D-1E6A-41C0-AB44-A6700ECD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9C5328-26FB-4314-9D80-230B54FF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357347-EB70-4092-B965-3FBFEA65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4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8A6605-322D-4934-803B-38EA088F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68547E-DB5A-4955-BADE-9A4321A5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511732-8BF4-4855-88AD-BED6F467E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39F304-571D-4D35-9145-0703BEBC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F3EBE5-E267-436C-B7E2-DECD93D0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1C9B5F-D61F-4511-A4E7-73991F42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96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5D859-CB2D-4472-AACF-9131F8B8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2C2CE1-7EFD-4C8F-BE9C-9DC9A390B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DF5BBA-4FDB-4152-8391-0EB2CE9C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8C4538-AF17-4403-8A85-A550C6C2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076647-FD09-4A4B-A5BA-C234D5C3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5D2F77-D709-4483-AC60-B695CF99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6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F648AD2-B670-4576-8898-E0D49F4D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C7593A-1C3F-4FAF-8433-5116A33E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BAF225-7E04-4CB4-B7AA-F3F7DE59C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767A35-0886-46D8-AF23-62DB80A9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6B77F9-33B0-4343-891E-A5ECE2AAE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6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A95BE4-2D72-4B77-A57D-96175C29B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25F6C7-C4F6-443A-897B-0D04E04E1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680912F-531E-46B6-A999-87EFED11C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393"/>
          <a:stretch/>
        </p:blipFill>
        <p:spPr>
          <a:xfrm>
            <a:off x="0" y="69523"/>
            <a:ext cx="12192000" cy="671895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738C273-F9CB-4C75-B942-D706FE0AD8B2}"/>
              </a:ext>
            </a:extLst>
          </p:cNvPr>
          <p:cNvSpPr txBox="1"/>
          <p:nvPr/>
        </p:nvSpPr>
        <p:spPr>
          <a:xfrm>
            <a:off x="4607510" y="471438"/>
            <a:ext cx="297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3B419B"/>
                </a:solidFill>
              </a:rPr>
              <a:t>Ankara Üniversitesi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Dil ve Tarih-Coğrafya Fakültesi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Coğrafya Bölümü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3CD6BCE6-0752-40CA-9BFE-03F103EAEC34}"/>
              </a:ext>
            </a:extLst>
          </p:cNvPr>
          <p:cNvSpPr txBox="1">
            <a:spLocks/>
          </p:cNvSpPr>
          <p:nvPr/>
        </p:nvSpPr>
        <p:spPr>
          <a:xfrm>
            <a:off x="3461551" y="2532644"/>
            <a:ext cx="5268896" cy="17927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>
                <a:solidFill>
                  <a:srgbClr val="3B419B"/>
                </a:solidFill>
              </a:rPr>
              <a:t>COG 435 </a:t>
            </a:r>
            <a:r>
              <a:rPr lang="tr-TR" dirty="0">
                <a:solidFill>
                  <a:srgbClr val="3B419B"/>
                </a:solidFill>
              </a:rPr>
              <a:t/>
            </a:r>
            <a:br>
              <a:rPr lang="tr-TR" dirty="0">
                <a:solidFill>
                  <a:srgbClr val="3B419B"/>
                </a:solidFill>
              </a:rPr>
            </a:br>
            <a:r>
              <a:rPr lang="tr-TR" sz="6600" b="1" dirty="0">
                <a:solidFill>
                  <a:srgbClr val="3B419B"/>
                </a:solidFill>
              </a:rPr>
              <a:t>UZAK DOĞU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25BF0E46-5E7F-4448-8AE2-C0F2B5FE990C}"/>
              </a:ext>
            </a:extLst>
          </p:cNvPr>
          <p:cNvSpPr txBox="1">
            <a:spLocks/>
          </p:cNvSpPr>
          <p:nvPr/>
        </p:nvSpPr>
        <p:spPr>
          <a:xfrm>
            <a:off x="4234647" y="6038037"/>
            <a:ext cx="3722703" cy="34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3B419B"/>
                </a:solidFill>
              </a:rPr>
              <a:t>Doç. Dr. Mutlu YILMAZ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614CA8C-EEDF-40FA-BC75-2F24B5E6E473}"/>
              </a:ext>
            </a:extLst>
          </p:cNvPr>
          <p:cNvSpPr txBox="1"/>
          <p:nvPr/>
        </p:nvSpPr>
        <p:spPr>
          <a:xfrm>
            <a:off x="4353210" y="4203147"/>
            <a:ext cx="348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3B419B"/>
                </a:solidFill>
              </a:rPr>
              <a:t> </a:t>
            </a:r>
            <a:r>
              <a:rPr lang="tr-TR" smtClean="0">
                <a:solidFill>
                  <a:srgbClr val="3B419B"/>
                </a:solidFill>
              </a:rPr>
              <a:t>      </a:t>
            </a:r>
            <a:r>
              <a:rPr lang="tr-TR" smtClean="0">
                <a:solidFill>
                  <a:srgbClr val="3B419B"/>
                </a:solidFill>
              </a:rPr>
              <a:t>ÇİN’İN </a:t>
            </a:r>
            <a:r>
              <a:rPr lang="tr-TR" dirty="0">
                <a:solidFill>
                  <a:srgbClr val="3B419B"/>
                </a:solidFill>
              </a:rPr>
              <a:t>EKONOMİK GELİŞİMİ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23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18246" y="2059409"/>
            <a:ext cx="60731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Çin’in Aralık 2001’de Dünya Ticaret Örgütü’ne üye olması yabancı sermayeleri doğrudan arttırmıştır.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2003’te Çin dünyanın en fazla doğrudan yabancı sermaye yatırımı yapılan ülkesi haline geldi.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Başta ABD şirketleri olmak üzere kendi ülkelerindeki AR-GE departmanlarında dizayn ettikleri ürünleri Çin’deki düşük işçi ücretleri sayesinde ucuza mal ederek büyük kârlar elde ettiler.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2004 yılı verileriyle Çin’de imalat sanayinde çalışan bir işçinin saatlik ücreti 0,69, ABD’de 22,87, Brezilya’da 2,97, Meksika’da 2,5, Japonya’da ise 22 ABD dolarıdır.</a:t>
            </a:r>
          </a:p>
          <a:p>
            <a:pPr algn="just"/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3E0A082-14B1-4568-A01A-5950AEC24248}"/>
              </a:ext>
            </a:extLst>
          </p:cNvPr>
          <p:cNvSpPr/>
          <p:nvPr/>
        </p:nvSpPr>
        <p:spPr>
          <a:xfrm>
            <a:off x="718246" y="1493430"/>
            <a:ext cx="7094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Yükselen Çin Ekonomisi ve Yeni Süper Gücün Doğuşu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0BA0AB5-638E-44D5-B51D-5840F09B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02" y="2059409"/>
            <a:ext cx="3847352" cy="27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0FA9ADA9-9C73-4293-93E2-8913675E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08" y="1316502"/>
            <a:ext cx="9007184" cy="50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9C58F31-1FA5-43C2-BAB7-B0DB0974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2" y="1237166"/>
            <a:ext cx="10037135" cy="52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9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01B4CF-D963-4C57-8A49-64FF03F1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1388960"/>
            <a:ext cx="10789327" cy="50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5DD0A4D-5900-4BCF-BDFF-FC2F2DED9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 b="2"/>
          <a:stretch/>
        </p:blipFill>
        <p:spPr>
          <a:xfrm>
            <a:off x="4864964" y="947335"/>
            <a:ext cx="6640312" cy="386415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9C6329DC-F711-46D3-912A-3DA60A5A117E}"/>
              </a:ext>
            </a:extLst>
          </p:cNvPr>
          <p:cNvSpPr/>
          <p:nvPr/>
        </p:nvSpPr>
        <p:spPr>
          <a:xfrm>
            <a:off x="686725" y="5267870"/>
            <a:ext cx="10769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Nüfusun yüzde 91,6’sı Han kökenli Çinliler, geri kalan kısmını ise aralarında Uygurların da bulunduğu diğer azınlıklar oluşturmaktadır. Dünya tarihindeki en eski uygarlıklardan biri olan Çin araştırmalara göre 4 bin yıllık bir kayıtlı tarihe sahiptir. 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686725" y="1982871"/>
            <a:ext cx="38677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Çin Komünist Partisi tarafından tek parti rejimiyle yönetilmektedir.</a:t>
            </a:r>
          </a:p>
          <a:p>
            <a:pPr algn="just"/>
            <a:r>
              <a:rPr lang="tr-TR" dirty="0"/>
              <a:t>Başkent: Pekin </a:t>
            </a:r>
          </a:p>
          <a:p>
            <a:pPr algn="just"/>
            <a:r>
              <a:rPr lang="tr-TR" dirty="0"/>
              <a:t>Para birimi: Çin </a:t>
            </a:r>
            <a:r>
              <a:rPr lang="tr-TR" dirty="0" err="1"/>
              <a:t>Yuanı</a:t>
            </a:r>
            <a:endParaRPr lang="tr-TR" dirty="0"/>
          </a:p>
          <a:p>
            <a:pPr algn="just"/>
            <a:r>
              <a:rPr lang="tr-TR" dirty="0"/>
              <a:t>Nüfus: 1,386 milyar (2017) Dünya Bankası</a:t>
            </a:r>
          </a:p>
          <a:p>
            <a:pPr algn="just"/>
            <a:r>
              <a:rPr lang="tr-TR" dirty="0"/>
              <a:t>Resmî diller: Standart Çince</a:t>
            </a:r>
          </a:p>
          <a:p>
            <a:pPr algn="just"/>
            <a:r>
              <a:rPr lang="tr-TR" dirty="0"/>
              <a:t>Tanınan bölgesel diller: Moğolca, Uygurca, Tibetçe, </a:t>
            </a:r>
            <a:r>
              <a:rPr lang="tr-TR" dirty="0" err="1"/>
              <a:t>Zhuangcave</a:t>
            </a:r>
            <a:r>
              <a:rPr lang="tr-TR" dirty="0"/>
              <a:t> diğer.</a:t>
            </a:r>
          </a:p>
        </p:txBody>
      </p:sp>
    </p:spTree>
    <p:extLst>
      <p:ext uri="{BB962C8B-B14F-4D97-AF65-F5344CB8AC3E}">
        <p14:creationId xmlns:p14="http://schemas.microsoft.com/office/powerpoint/2010/main" val="425949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C6329DC-F711-46D3-912A-3DA60A5A117E}"/>
              </a:ext>
            </a:extLst>
          </p:cNvPr>
          <p:cNvSpPr/>
          <p:nvPr/>
        </p:nvSpPr>
        <p:spPr>
          <a:xfrm>
            <a:off x="5321384" y="5834742"/>
            <a:ext cx="569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>
                <a:latin typeface="Calibri" panose="020F0502020204030204" pitchFamily="34" charset="0"/>
              </a:rPr>
              <a:t>Dünya nüfusunun yaklaşık altıda biri </a:t>
            </a:r>
            <a:r>
              <a:rPr lang="tr-TR" altLang="tr-TR" dirty="0" err="1">
                <a:latin typeface="Calibri" panose="020F0502020204030204" pitchFamily="34" charset="0"/>
              </a:rPr>
              <a:t>ÇHC'de</a:t>
            </a:r>
            <a:r>
              <a:rPr lang="tr-TR" altLang="tr-TR" dirty="0">
                <a:latin typeface="Calibri" panose="020F0502020204030204" pitchFamily="34" charset="0"/>
              </a:rPr>
              <a:t> yaşamaktadır.</a:t>
            </a:r>
            <a:endParaRPr lang="tr-TR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18246" y="2413337"/>
            <a:ext cx="38335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dirty="0">
                <a:latin typeface="Calibri" panose="020F0502020204030204" pitchFamily="34" charset="0"/>
              </a:rPr>
              <a:t>ÇHC, son yıllarda yapmış olduğu atılım ve politikalarla, dünyanın en önemli ekonomik güçlerinden biri haline gelmeye başlamıştır. </a:t>
            </a:r>
            <a:r>
              <a:rPr lang="tr-TR" altLang="tr-TR" dirty="0" err="1">
                <a:latin typeface="Calibri" panose="020F0502020204030204" pitchFamily="34" charset="0"/>
              </a:rPr>
              <a:t>ÇHC'nin</a:t>
            </a:r>
            <a:r>
              <a:rPr lang="tr-TR" altLang="tr-TR" dirty="0">
                <a:latin typeface="Calibri" panose="020F0502020204030204" pitchFamily="34" charset="0"/>
              </a:rPr>
              <a:t> bölge ve dünyada nüfuzu, askeri alandan çok ekonomik alanda kendisini hissettirmektedir. </a:t>
            </a:r>
            <a:endParaRPr lang="tr-T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3318595-6EC7-4707-A8EB-8542CB90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35" y="666800"/>
            <a:ext cx="6608419" cy="50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0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02908" y="2146377"/>
            <a:ext cx="4419508" cy="256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Çin 1912 yılına kadar hanedanlıklarla yönetiliyordu.</a:t>
            </a:r>
          </a:p>
          <a:p>
            <a:endParaRPr lang="tr-TR" dirty="0"/>
          </a:p>
          <a:p>
            <a:r>
              <a:rPr lang="tr-TR" dirty="0"/>
              <a:t>1912 yılında milliyetçiler yönetimi ele geçirerek Çin Cumhuriyetini kurdular.</a:t>
            </a:r>
          </a:p>
          <a:p>
            <a:endParaRPr lang="tr-TR" dirty="0"/>
          </a:p>
          <a:p>
            <a:pPr algn="just"/>
            <a:r>
              <a:rPr lang="tr-TR" dirty="0"/>
              <a:t>1949’da bu sefer komünistler yönetimi ele geçirerek Çin Halk Cumhuriyeti’ni kurmuşlardır.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315B575-A6D9-4F52-B1C1-9EA4B54E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57" y="1529040"/>
            <a:ext cx="5962835" cy="41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9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18245" y="1480552"/>
            <a:ext cx="1131099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Çin ekonomisinin gelişmeye başlaması </a:t>
            </a:r>
            <a:r>
              <a:rPr lang="tr-TR" sz="2000" dirty="0"/>
              <a:t>Mao Dönemi ve Mao Sonrası  </a:t>
            </a:r>
          </a:p>
          <a:p>
            <a:pPr algn="just"/>
            <a:r>
              <a:rPr lang="tr-TR" dirty="0"/>
              <a:t>diye ikiye ayrılmaktadır:</a:t>
            </a:r>
          </a:p>
          <a:p>
            <a:pPr algn="just"/>
            <a:endParaRPr lang="tr-TR" dirty="0"/>
          </a:p>
          <a:p>
            <a:pPr algn="just"/>
            <a:r>
              <a:rPr lang="tr-TR" b="1" dirty="0"/>
              <a:t>Mao Dönemi (1949-1976)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Mao Zedong 1 Ekim 1949 yılında Çin Halk Cumhuriyetini kurmuştur.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Mao döneminde uzun yıllar kapalı bir ekonomi yapısı gösteren Çin,</a:t>
            </a:r>
          </a:p>
          <a:p>
            <a:pPr algn="just"/>
            <a:r>
              <a:rPr lang="tr-TR" dirty="0"/>
              <a:t> uyguladığı merkezi planlı ekonomi politikasıyla istikrarı sağlamış, ancak büyüme ve refah artışında önemli sorunlar yaşamıştır.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dönemde hızlı toprak reformu ortaya konmuş, feodal ağalar kaldırılmış, yerine topraklar köylüye verilmiştir.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Enflasyona karşı sert bir fiyat kontrolü ve eğitimsiz köylü nüfusu için de yaygın bir okuma yazma kampanyası başlatılmıştır.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Çin Mao önderliğinde Batı dünyasının gelişmişlik düzeyini yakalamak için 1958 yılında “Büyük Atılım </a:t>
            </a:r>
            <a:r>
              <a:rPr lang="tr-TR" dirty="0" err="1"/>
              <a:t>Hareketi”ni</a:t>
            </a:r>
            <a:r>
              <a:rPr lang="tr-TR" dirty="0"/>
              <a:t> başlatmıştır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994E36B-5326-43B3-818A-89E4C9C4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52" y="533635"/>
            <a:ext cx="3996935" cy="309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74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3878697" y="1091446"/>
            <a:ext cx="457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Büyük atılımlar döneminde </a:t>
            </a:r>
            <a:r>
              <a:rPr lang="tr-TR" dirty="0" err="1"/>
              <a:t>sektörel</a:t>
            </a:r>
            <a:r>
              <a:rPr lang="tr-TR" dirty="0"/>
              <a:t> yatırımlar</a:t>
            </a:r>
          </a:p>
        </p:txBody>
      </p:sp>
      <p:graphicFrame>
        <p:nvGraphicFramePr>
          <p:cNvPr id="8" name="İçerik Yer Tutucusu 6">
            <a:extLst>
              <a:ext uri="{FF2B5EF4-FFF2-40B4-BE49-F238E27FC236}">
                <a16:creationId xmlns:a16="http://schemas.microsoft.com/office/drawing/2014/main" id="{AD7EBB20-6C5B-4D85-BD66-9B2C7B7C8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70371"/>
              </p:ext>
            </p:extLst>
          </p:nvPr>
        </p:nvGraphicFramePr>
        <p:xfrm>
          <a:off x="1811523" y="1480552"/>
          <a:ext cx="8568953" cy="4982161"/>
        </p:xfrm>
        <a:graphic>
          <a:graphicData uri="http://schemas.openxmlformats.org/drawingml/2006/table">
            <a:tbl>
              <a:tblPr firstRow="1" bandRow="1"/>
              <a:tblGrid>
                <a:gridCol w="82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142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dirty="0"/>
                        <a:t>YATIRIM MİKTARI(USD)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dirty="0"/>
                        <a:t>YATIRIMDAKİ</a:t>
                      </a:r>
                      <a:r>
                        <a:rPr lang="tr-TR" baseline="0" dirty="0"/>
                        <a:t> PAYI %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1">
                <a:tc>
                  <a:txBody>
                    <a:bodyPr/>
                    <a:lstStyle/>
                    <a:p>
                      <a:r>
                        <a:rPr lang="tr-TR" dirty="0"/>
                        <a:t>YIL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Tarım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Hafif</a:t>
                      </a:r>
                      <a:r>
                        <a:rPr lang="tr-TR" baseline="0" dirty="0"/>
                        <a:t> Sanayi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Ağır Sanayi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Tarım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Hafif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Sanayi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Ağır </a:t>
                      </a:r>
                      <a:r>
                        <a:rPr lang="tr-TR" baseline="0" dirty="0"/>
                        <a:t>Sanayi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175.049.000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138.274.000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864.948.000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7,70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37,80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175.049.000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161.810.000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903.194.000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8,30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42,80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386.873.000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320.678.000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2.224.152.000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9,80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56,20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483.959.000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339.801.000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2.733.118.000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9,40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53,10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664.892.000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307.439.000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3.069.977.000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53,70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r>
                        <a:rPr lang="tr-TR" dirty="0"/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250.070.000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113.267.000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1.016.461.00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54,20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11">
                <a:tc>
                  <a:txBody>
                    <a:bodyPr/>
                    <a:lstStyle/>
                    <a:p>
                      <a:r>
                        <a:rPr lang="tr-TR" dirty="0"/>
                        <a:t>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211.824.000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47.072.000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542.799.000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1420">
                <a:tc>
                  <a:txBody>
                    <a:bodyPr/>
                    <a:lstStyle/>
                    <a:p>
                      <a:r>
                        <a:rPr lang="tr-TR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323.620.000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52.956.000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670.776.000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 46,4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9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1207875" y="4811486"/>
            <a:ext cx="10177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Büyük Atılım Hareketi Mao’nun beklediği gibi olmamıştır. İlk yıl olumlu hava koşullarının da etkisiyle üretimde artış sağlansa da 1959 yılında baş gösteren kuraklıkla birlikte yapılan planlar çöküntüye uğramıştır.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Sonuç olarak  1959-1962 yılları arasında büyük bir kıtlık başlamış ve 40 milyon insan yaşamını yitirmiştir.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59B5BDD-F2BF-4FA6-9865-8B2CD18D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6" y="1634714"/>
            <a:ext cx="4777545" cy="283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89BCA0-C8C2-419B-AB32-A3604FDE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30" y="1634714"/>
            <a:ext cx="5040560" cy="28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0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28224" y="2316861"/>
            <a:ext cx="4988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Mao 1976 yılında hayatını </a:t>
            </a:r>
            <a:r>
              <a:rPr lang="tr-TR" dirty="0" err="1"/>
              <a:t>kaybetmiştir.İki</a:t>
            </a:r>
            <a:r>
              <a:rPr lang="tr-TR" dirty="0"/>
              <a:t> yıllık kargaşa ortamından sonra </a:t>
            </a:r>
            <a:r>
              <a:rPr lang="tr-TR" dirty="0" err="1"/>
              <a:t>Deng</a:t>
            </a:r>
            <a:r>
              <a:rPr lang="tr-TR" dirty="0"/>
              <a:t> yönetime gelmiştir.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Deng</a:t>
            </a:r>
            <a:r>
              <a:rPr lang="tr-TR" dirty="0"/>
              <a:t> </a:t>
            </a:r>
            <a:r>
              <a:rPr lang="tr-TR" dirty="0" err="1"/>
              <a:t>Xioaping</a:t>
            </a:r>
            <a:r>
              <a:rPr lang="tr-TR" dirty="0"/>
              <a:t> ekonomik olarak Çin’in mevcut koşullarından daha iyi yerde olmasını istiyordu.1978 yılında Çin’in dünya üretimindeki payı %5’e kadar inmişti.</a:t>
            </a:r>
          </a:p>
          <a:p>
            <a:pPr algn="just"/>
            <a:endParaRPr lang="tr-TR" dirty="0"/>
          </a:p>
          <a:p>
            <a:pPr algn="just"/>
            <a:r>
              <a:rPr lang="da-DK" dirty="0"/>
              <a:t>Deng, tarım komünleri, materyal denge planlaması,</a:t>
            </a:r>
            <a:r>
              <a:rPr lang="tr-TR" dirty="0"/>
              <a:t> fiyat kontrolü gibi temeller üzerine kurulu ekonomi politikalarını </a:t>
            </a:r>
            <a:r>
              <a:rPr lang="tr-TR" dirty="0" err="1"/>
              <a:t>reddetti.Ekonomik</a:t>
            </a:r>
            <a:r>
              <a:rPr lang="tr-TR" dirty="0"/>
              <a:t> gelişmenin reformlarla sağlanabileceğini belirtti.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3E0A082-14B1-4568-A01A-5950AEC24248}"/>
              </a:ext>
            </a:extLst>
          </p:cNvPr>
          <p:cNvSpPr/>
          <p:nvPr/>
        </p:nvSpPr>
        <p:spPr>
          <a:xfrm>
            <a:off x="718246" y="1493430"/>
            <a:ext cx="3620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Mao Sonrası Dönem</a:t>
            </a:r>
            <a:br>
              <a:rPr lang="tr-TR" b="1" dirty="0"/>
            </a:br>
            <a:r>
              <a:rPr lang="tr-TR" b="1" dirty="0" err="1"/>
              <a:t>Deng</a:t>
            </a:r>
            <a:r>
              <a:rPr lang="tr-TR" b="1" dirty="0"/>
              <a:t> </a:t>
            </a:r>
            <a:r>
              <a:rPr lang="tr-TR" b="1" dirty="0" err="1"/>
              <a:t>Xioaping</a:t>
            </a:r>
            <a:r>
              <a:rPr lang="tr-TR" b="1" dirty="0"/>
              <a:t> Dönemi (1978-1992)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CC8415A-8DE1-44AF-9A75-F1692C71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39" y="1587210"/>
            <a:ext cx="4897515" cy="36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2504348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ÇİN EKONOMİK GELİŞİMİ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65B413E-51F4-4FD7-BD71-1D89A4B825AE}"/>
              </a:ext>
            </a:extLst>
          </p:cNvPr>
          <p:cNvSpPr/>
          <p:nvPr/>
        </p:nvSpPr>
        <p:spPr>
          <a:xfrm>
            <a:off x="718246" y="2059409"/>
            <a:ext cx="111767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1978'lerde önce ki verimliliği az olan uygulamaları </a:t>
            </a:r>
            <a:r>
              <a:rPr lang="tr-TR" dirty="0" err="1"/>
              <a:t>bi</a:t>
            </a:r>
            <a:r>
              <a:rPr lang="tr-TR" dirty="0"/>
              <a:t> kenara bırakıp yeni bir sistem arayışına girildi. Bu arayışın sonunda "</a:t>
            </a:r>
            <a:r>
              <a:rPr lang="tr-TR" dirty="0" err="1"/>
              <a:t>Hanehalkı</a:t>
            </a:r>
            <a:r>
              <a:rPr lang="tr-TR" dirty="0"/>
              <a:t> Sorumluluk Sistemi" adı altında bir uygulama başlatıldı.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1979 yılında Çin ve Yabancı Sermaye Ortak Girişimler Yasası yapılmıştır. Bu yasa ile yabancı yatırımlara resmen izin verilmiştir.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Açık kapı politikaları ile yabancı sermayeler ucuz iş gücü bulunan Çin’e yoğun olarak ilgi göstermiş ve buna göre de Çin'in yeni yapılanma modeli emek yoğun ihracat olmuştur.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Düşük verimli sektörden (tarım) yüksek verimli sektöre (sanayi) doğru oluşan işgücü </a:t>
            </a:r>
            <a:r>
              <a:rPr lang="tr-TR" dirty="0" err="1"/>
              <a:t>mobilitesi</a:t>
            </a:r>
            <a:r>
              <a:rPr lang="tr-TR" dirty="0"/>
              <a:t> ekonomik büyümenin kaynağı olmuştur.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Sosyalist Piyasa Ekonomisi olarak adlandırılan bir ekonomi sistemi benimsenmiştir.</a:t>
            </a:r>
          </a:p>
          <a:p>
            <a:pPr algn="just"/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3E0A082-14B1-4568-A01A-5950AEC24248}"/>
              </a:ext>
            </a:extLst>
          </p:cNvPr>
          <p:cNvSpPr/>
          <p:nvPr/>
        </p:nvSpPr>
        <p:spPr>
          <a:xfrm>
            <a:off x="718246" y="1493430"/>
            <a:ext cx="518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Serbest Piyasaya Geçiş Dönemi (1978-1993) </a:t>
            </a:r>
          </a:p>
        </p:txBody>
      </p:sp>
    </p:spTree>
    <p:extLst>
      <p:ext uri="{BB962C8B-B14F-4D97-AF65-F5344CB8AC3E}">
        <p14:creationId xmlns:p14="http://schemas.microsoft.com/office/powerpoint/2010/main" val="368439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779</Words>
  <Application>Microsoft Office PowerPoint</Application>
  <PresentationFormat>Geniş ekran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Cemre Pehlivanoğlu</dc:creator>
  <cp:lastModifiedBy>Windows Kullanıcısı</cp:lastModifiedBy>
  <cp:revision>292</cp:revision>
  <dcterms:created xsi:type="dcterms:W3CDTF">2020-01-12T12:36:35Z</dcterms:created>
  <dcterms:modified xsi:type="dcterms:W3CDTF">2020-05-12T13:17:03Z</dcterms:modified>
</cp:coreProperties>
</file>