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3" r:id="rId8"/>
    <p:sldId id="267" r:id="rId9"/>
    <p:sldId id="268" r:id="rId10"/>
    <p:sldId id="26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Solar </a:t>
            </a:r>
            <a:r>
              <a:rPr lang="en-US" dirty="0" err="1" smtClean="0"/>
              <a:t>thermoelectrics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Terry M. </a:t>
            </a:r>
            <a:r>
              <a:rPr lang="tr-TR" sz="2400" dirty="0" err="1"/>
              <a:t>Tritt</a:t>
            </a:r>
            <a:r>
              <a:rPr lang="tr-TR" sz="2400" dirty="0" smtClean="0"/>
              <a:t>, </a:t>
            </a:r>
            <a:r>
              <a:rPr lang="tr-TR" sz="2400" dirty="0" err="1"/>
              <a:t>Xinfeng</a:t>
            </a:r>
            <a:r>
              <a:rPr lang="tr-TR" sz="2400" dirty="0"/>
              <a:t> </a:t>
            </a:r>
            <a:r>
              <a:rPr lang="tr-TR" sz="2400" dirty="0" err="1"/>
              <a:t>Tang</a:t>
            </a:r>
            <a:r>
              <a:rPr lang="tr-TR" sz="2400" dirty="0" smtClean="0"/>
              <a:t>, </a:t>
            </a:r>
            <a:r>
              <a:rPr lang="tr-TR" sz="2400" dirty="0" err="1"/>
              <a:t>Qingjie</a:t>
            </a:r>
            <a:r>
              <a:rPr lang="tr-TR" sz="2400" dirty="0"/>
              <a:t> </a:t>
            </a:r>
            <a:r>
              <a:rPr lang="tr-TR" sz="2400" dirty="0" err="1" smtClean="0"/>
              <a:t>Zhang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/>
              <a:t>Wenjie</a:t>
            </a:r>
            <a:r>
              <a:rPr lang="tr-TR" sz="2400" dirty="0"/>
              <a:t> </a:t>
            </a:r>
            <a:r>
              <a:rPr lang="tr-TR" sz="2400" dirty="0" err="1" smtClean="0"/>
              <a:t>Xie</a:t>
            </a:r>
            <a:r>
              <a:rPr lang="tr-TR" sz="2400" dirty="0" smtClean="0"/>
              <a:t>, </a:t>
            </a:r>
            <a:r>
              <a:rPr lang="en-US" sz="2400" dirty="0"/>
              <a:t>Solar </a:t>
            </a:r>
            <a:r>
              <a:rPr lang="en-US" sz="2400" dirty="0" err="1"/>
              <a:t>thermoelectrics</a:t>
            </a:r>
            <a:r>
              <a:rPr lang="en-US" sz="2400" dirty="0"/>
              <a:t>: </a:t>
            </a:r>
            <a:r>
              <a:rPr lang="en-US" sz="2400" dirty="0" smtClean="0"/>
              <a:t>direct</a:t>
            </a:r>
            <a:r>
              <a:rPr lang="tr-TR" sz="2400" dirty="0" smtClean="0"/>
              <a:t> </a:t>
            </a:r>
            <a:r>
              <a:rPr lang="en-US" sz="2400" dirty="0" smtClean="0"/>
              <a:t>solar </a:t>
            </a:r>
            <a:r>
              <a:rPr lang="en-US" sz="2400" dirty="0"/>
              <a:t>thermal energy conversion</a:t>
            </a:r>
            <a:r>
              <a:rPr lang="tr-TR" sz="2400" dirty="0" smtClean="0"/>
              <a:t>, </a:t>
            </a:r>
            <a:r>
              <a:rPr lang="tr-TR" sz="2400" dirty="0"/>
              <a:t>in Fundamentals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Environmental</a:t>
            </a:r>
            <a:r>
              <a:rPr lang="tr-TR" sz="2400" dirty="0"/>
              <a:t> </a:t>
            </a:r>
            <a:r>
              <a:rPr lang="tr-TR" sz="2400" dirty="0" err="1"/>
              <a:t>Sustainability</a:t>
            </a:r>
            <a:r>
              <a:rPr lang="tr-TR" sz="2400" dirty="0"/>
              <a:t> (</a:t>
            </a:r>
            <a:r>
              <a:rPr lang="tr-TR" sz="2400" dirty="0" err="1"/>
              <a:t>Eds</a:t>
            </a:r>
            <a:r>
              <a:rPr lang="tr-TR" sz="2400" dirty="0"/>
              <a:t>. David S. </a:t>
            </a:r>
            <a:r>
              <a:rPr lang="tr-TR" sz="2400" dirty="0" err="1"/>
              <a:t>Ginley</a:t>
            </a:r>
            <a:r>
              <a:rPr lang="tr-TR" sz="2400" dirty="0"/>
              <a:t>, David </a:t>
            </a:r>
            <a:r>
              <a:rPr lang="tr-TR" sz="2400" dirty="0" err="1"/>
              <a:t>Cahen</a:t>
            </a:r>
            <a:r>
              <a:rPr lang="tr-TR" sz="2400" dirty="0"/>
              <a:t>), Cambridge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, 2012.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945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Solar </a:t>
            </a:r>
            <a:r>
              <a:rPr lang="tr-TR" dirty="0" err="1"/>
              <a:t>thermoelectrics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292144" cy="4351338"/>
          </a:xfrm>
        </p:spPr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Regarding </a:t>
            </a:r>
            <a:r>
              <a:rPr lang="en-US" sz="2400" dirty="0"/>
              <a:t>solar energy conversion, while </a:t>
            </a:r>
            <a:r>
              <a:rPr lang="tr-TR" sz="2400" dirty="0" err="1" smtClean="0"/>
              <a:t>photovoltaic</a:t>
            </a:r>
            <a:r>
              <a:rPr lang="en-US" sz="2400" dirty="0" smtClean="0"/>
              <a:t> </a:t>
            </a:r>
            <a:r>
              <a:rPr lang="en-US" sz="2400" dirty="0"/>
              <a:t>devices use the UV region, thermoelectric devices use the IR region </a:t>
            </a:r>
            <a:r>
              <a:rPr lang="tr-TR" sz="2400" dirty="0" smtClean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generate electricity.</a:t>
            </a:r>
          </a:p>
          <a:p>
            <a:r>
              <a:rPr lang="en-US" sz="2400" dirty="0"/>
              <a:t>In a solar </a:t>
            </a:r>
            <a:r>
              <a:rPr lang="tr-TR" sz="2400" dirty="0" err="1" smtClean="0"/>
              <a:t>photovoltaic-thermoelectric</a:t>
            </a:r>
            <a:r>
              <a:rPr lang="en-US" sz="2400" dirty="0" smtClean="0"/>
              <a:t> </a:t>
            </a:r>
            <a:r>
              <a:rPr lang="en-US" sz="2400" dirty="0"/>
              <a:t>hybrid system, a highly efficient solar collector converts solar </a:t>
            </a:r>
            <a:r>
              <a:rPr lang="en-US" sz="2400" dirty="0" smtClean="0"/>
              <a:t>radiation </a:t>
            </a:r>
            <a:r>
              <a:rPr lang="en-US" sz="2400" dirty="0"/>
              <a:t>into heat, which is then converted into electrical power that can be used by </a:t>
            </a:r>
            <a:r>
              <a:rPr lang="tr-TR" sz="2400" dirty="0" err="1" smtClean="0"/>
              <a:t>thermoelectric</a:t>
            </a:r>
            <a:r>
              <a:rPr lang="en-US" sz="2400" dirty="0" smtClean="0"/>
              <a:t> </a:t>
            </a:r>
            <a:r>
              <a:rPr lang="en-US" sz="2400" dirty="0"/>
              <a:t>devices</a:t>
            </a:r>
            <a:r>
              <a:rPr lang="en-US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6976087" y="5330541"/>
            <a:ext cx="47244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Solar </a:t>
            </a:r>
            <a:r>
              <a:rPr lang="tr-TR" dirty="0" err="1" smtClean="0"/>
              <a:t>spectrum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sz="1200" dirty="0" smtClean="0"/>
              <a:t>(</a:t>
            </a:r>
            <a:r>
              <a:rPr lang="tr-TR" sz="1200" dirty="0" err="1" smtClean="0"/>
              <a:t>Modified</a:t>
            </a:r>
            <a:r>
              <a:rPr lang="tr-TR" sz="1200" dirty="0" smtClean="0"/>
              <a:t> </a:t>
            </a:r>
            <a:r>
              <a:rPr lang="tr-TR" sz="1200" dirty="0" err="1" smtClean="0"/>
              <a:t>from</a:t>
            </a:r>
            <a:r>
              <a:rPr lang="tr-TR" sz="1200" dirty="0" smtClean="0"/>
              <a:t> *http</a:t>
            </a:r>
            <a:r>
              <a:rPr lang="tr-TR" sz="1200" dirty="0"/>
              <a:t>://</a:t>
            </a:r>
            <a:r>
              <a:rPr lang="tr-TR" sz="1200" dirty="0" smtClean="0"/>
              <a:t>www.macular.com.sg/</a:t>
            </a:r>
            <a:r>
              <a:rPr lang="tr-TR" sz="1200" dirty="0" err="1" smtClean="0"/>
              <a:t>index.php</a:t>
            </a:r>
            <a:r>
              <a:rPr lang="tr-TR" sz="1200" dirty="0" smtClean="0"/>
              <a:t>/</a:t>
            </a:r>
            <a:r>
              <a:rPr lang="tr-TR" sz="1200" dirty="0" err="1" smtClean="0"/>
              <a:t>info</a:t>
            </a:r>
            <a:r>
              <a:rPr lang="tr-TR" sz="1200" dirty="0" smtClean="0"/>
              <a:t>/solar-</a:t>
            </a:r>
            <a:r>
              <a:rPr lang="tr-TR" sz="1200" dirty="0" err="1" smtClean="0"/>
              <a:t>spectrum</a:t>
            </a:r>
            <a:r>
              <a:rPr lang="tr-TR" sz="1200" dirty="0" smtClean="0"/>
              <a:t>)</a:t>
            </a:r>
            <a:endParaRPr lang="tr-T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203" y="2215166"/>
            <a:ext cx="5015312" cy="302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31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Solar </a:t>
            </a:r>
            <a:r>
              <a:rPr lang="tr-TR" dirty="0" err="1"/>
              <a:t>thermoelectrics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05317"/>
            <a:ext cx="5665631" cy="3871645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Moreover</a:t>
            </a:r>
            <a:r>
              <a:rPr lang="en-US" sz="2400" dirty="0" smtClean="0"/>
              <a:t>, </a:t>
            </a:r>
            <a:r>
              <a:rPr lang="tr-TR" sz="2400" dirty="0" err="1" smtClean="0"/>
              <a:t>thermal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en-US" sz="2400" dirty="0" smtClean="0"/>
              <a:t>the </a:t>
            </a:r>
            <a:r>
              <a:rPr lang="en-US" sz="2400" dirty="0"/>
              <a:t>solar </a:t>
            </a:r>
            <a:r>
              <a:rPr lang="tr-TR" sz="2400" dirty="0" err="1" smtClean="0"/>
              <a:t>light</a:t>
            </a:r>
            <a:r>
              <a:rPr lang="en-US" sz="2400" dirty="0" smtClean="0"/>
              <a:t> </a:t>
            </a:r>
            <a:r>
              <a:rPr lang="en-US" sz="2400" dirty="0"/>
              <a:t>can be stored in </a:t>
            </a:r>
            <a:r>
              <a:rPr lang="tr-TR" sz="2400" dirty="0" smtClean="0"/>
              <a:t>a </a:t>
            </a:r>
            <a:r>
              <a:rPr lang="tr-TR" sz="2400" dirty="0" err="1" smtClean="0"/>
              <a:t>thermoelectric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devices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can be used to charge the </a:t>
            </a:r>
            <a:r>
              <a:rPr lang="en-US" sz="2400" dirty="0" smtClean="0"/>
              <a:t>battery </a:t>
            </a:r>
            <a:r>
              <a:rPr lang="en-US" sz="2400" dirty="0"/>
              <a:t>without sunshine.</a:t>
            </a:r>
          </a:p>
          <a:p>
            <a:endParaRPr lang="tr-TR" sz="2400" dirty="0" smtClean="0"/>
          </a:p>
          <a:p>
            <a:r>
              <a:rPr lang="en-US" sz="2400" dirty="0" smtClean="0"/>
              <a:t>Such </a:t>
            </a:r>
            <a:r>
              <a:rPr lang="en-US" sz="2400" dirty="0"/>
              <a:t>a thermoelectric </a:t>
            </a:r>
            <a:r>
              <a:rPr lang="tr-TR" sz="2400" dirty="0" err="1" smtClean="0"/>
              <a:t>device</a:t>
            </a:r>
            <a:r>
              <a:rPr lang="en-US" sz="2400" dirty="0" smtClean="0"/>
              <a:t> need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to operate at about </a:t>
            </a:r>
            <a:r>
              <a:rPr lang="en-US" sz="2400" dirty="0" smtClean="0"/>
              <a:t>700°C </a:t>
            </a:r>
            <a:r>
              <a:rPr lang="en-US" sz="2400" dirty="0"/>
              <a:t>and the materials </a:t>
            </a:r>
            <a:r>
              <a:rPr lang="en-US" sz="2400" dirty="0" smtClean="0"/>
              <a:t>have </a:t>
            </a:r>
            <a:r>
              <a:rPr lang="en-US" sz="2400" dirty="0"/>
              <a:t>to </a:t>
            </a:r>
            <a:r>
              <a:rPr lang="tr-TR" sz="2400" dirty="0" err="1" smtClean="0"/>
              <a:t>show</a:t>
            </a:r>
            <a:r>
              <a:rPr lang="en-US" sz="2400" dirty="0" smtClean="0"/>
              <a:t> </a:t>
            </a:r>
            <a:r>
              <a:rPr lang="en-US" sz="2400" dirty="0"/>
              <a:t>high ZT values around this temperature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203" y="2215166"/>
            <a:ext cx="5015312" cy="302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6976087" y="5330541"/>
            <a:ext cx="47244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Solar </a:t>
            </a:r>
            <a:r>
              <a:rPr lang="tr-TR" dirty="0" err="1" smtClean="0"/>
              <a:t>spectrum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sz="1200" dirty="0" smtClean="0"/>
              <a:t>(</a:t>
            </a:r>
            <a:r>
              <a:rPr lang="tr-TR" sz="1200" dirty="0" err="1" smtClean="0"/>
              <a:t>Modified</a:t>
            </a:r>
            <a:r>
              <a:rPr lang="tr-TR" sz="1200" dirty="0" smtClean="0"/>
              <a:t> </a:t>
            </a:r>
            <a:r>
              <a:rPr lang="tr-TR" sz="1200" dirty="0" err="1" smtClean="0"/>
              <a:t>from</a:t>
            </a:r>
            <a:r>
              <a:rPr lang="tr-TR" sz="1200" dirty="0" smtClean="0"/>
              <a:t> *http</a:t>
            </a:r>
            <a:r>
              <a:rPr lang="tr-TR" sz="1200" dirty="0"/>
              <a:t>://</a:t>
            </a:r>
            <a:r>
              <a:rPr lang="tr-TR" sz="1200" dirty="0" smtClean="0"/>
              <a:t>www.macular.com.sg/</a:t>
            </a:r>
            <a:r>
              <a:rPr lang="tr-TR" sz="1200" dirty="0" err="1" smtClean="0"/>
              <a:t>index.php</a:t>
            </a:r>
            <a:r>
              <a:rPr lang="tr-TR" sz="1200" dirty="0" smtClean="0"/>
              <a:t>/</a:t>
            </a:r>
            <a:r>
              <a:rPr lang="tr-TR" sz="1200" dirty="0" err="1" smtClean="0"/>
              <a:t>info</a:t>
            </a:r>
            <a:r>
              <a:rPr lang="tr-TR" sz="1200" dirty="0" smtClean="0"/>
              <a:t>/solar-</a:t>
            </a:r>
            <a:r>
              <a:rPr lang="tr-TR" sz="1200" dirty="0" err="1" smtClean="0"/>
              <a:t>spectrum</a:t>
            </a:r>
            <a:r>
              <a:rPr lang="tr-TR" sz="1200" dirty="0" smtClean="0"/>
              <a:t>)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86519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Thermoelectrics:</a:t>
            </a:r>
            <a:r>
              <a:rPr lang="tr-TR" dirty="0" smtClean="0"/>
              <a:t> </a:t>
            </a:r>
            <a:r>
              <a:rPr lang="en-US" dirty="0" smtClean="0"/>
              <a:t>power </a:t>
            </a:r>
            <a:r>
              <a:rPr lang="en-US" dirty="0"/>
              <a:t>from waste heat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 the consumer goods sector, these coolers can be found, for example, in the </a:t>
            </a:r>
            <a:r>
              <a:rPr lang="en-US" sz="2400" dirty="0" smtClean="0"/>
              <a:t>cool </a:t>
            </a:r>
            <a:r>
              <a:rPr lang="en-US" sz="2400" dirty="0"/>
              <a:t>boxes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camping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in the refrigerator </a:t>
            </a:r>
            <a:r>
              <a:rPr lang="tr-TR" sz="2400" dirty="0" smtClean="0"/>
              <a:t>of </a:t>
            </a:r>
            <a:r>
              <a:rPr lang="en-US" sz="2400" dirty="0" smtClean="0"/>
              <a:t>a </a:t>
            </a:r>
            <a:r>
              <a:rPr lang="tr-TR" sz="2400" dirty="0" err="1" smtClean="0"/>
              <a:t>silent</a:t>
            </a:r>
            <a:r>
              <a:rPr lang="en-US" sz="2400" dirty="0" smtClean="0"/>
              <a:t> </a:t>
            </a:r>
            <a:r>
              <a:rPr lang="en-US" sz="2400" dirty="0"/>
              <a:t>hotel.</a:t>
            </a:r>
          </a:p>
          <a:p>
            <a:r>
              <a:rPr lang="tr-TR" sz="2400" dirty="0"/>
              <a:t>T</a:t>
            </a:r>
            <a:r>
              <a:rPr lang="en-US" sz="2400" dirty="0" err="1" smtClean="0"/>
              <a:t>hermoelectric</a:t>
            </a:r>
            <a:r>
              <a:rPr lang="en-US" sz="2400" dirty="0" smtClean="0"/>
              <a:t> </a:t>
            </a:r>
            <a:r>
              <a:rPr lang="tr-TR" sz="2400" dirty="0" err="1" smtClean="0"/>
              <a:t>devices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simply</a:t>
            </a:r>
            <a:r>
              <a:rPr lang="tr-TR" sz="2400" dirty="0" smtClean="0"/>
              <a:t>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</a:t>
            </a:r>
            <a:r>
              <a:rPr lang="en-US" sz="2400" dirty="0" smtClean="0"/>
              <a:t>f </a:t>
            </a:r>
            <a:r>
              <a:rPr lang="en-US" sz="2400" dirty="0"/>
              <a:t>a thermocouple used in many </a:t>
            </a:r>
            <a:r>
              <a:rPr lang="en-US" sz="2400" dirty="0" smtClean="0"/>
              <a:t>applications </a:t>
            </a:r>
            <a:r>
              <a:rPr lang="en-US" sz="2400" dirty="0"/>
              <a:t>as a temperature sensor.</a:t>
            </a:r>
          </a:p>
          <a:p>
            <a:r>
              <a:rPr lang="en-US" sz="2400" dirty="0"/>
              <a:t>The first thermoelectric materials could only be </a:t>
            </a:r>
            <a:r>
              <a:rPr lang="tr-TR" sz="2400" dirty="0" err="1" smtClean="0"/>
              <a:t>generated</a:t>
            </a:r>
            <a:r>
              <a:rPr lang="en-US" sz="2400" dirty="0" smtClean="0"/>
              <a:t> </a:t>
            </a:r>
            <a:r>
              <a:rPr lang="en-US" sz="2400" dirty="0"/>
              <a:t>at great cost and only produced a few watts.</a:t>
            </a:r>
          </a:p>
          <a:p>
            <a:r>
              <a:rPr lang="en-US" sz="2400" dirty="0"/>
              <a:t>Today, there are 1000 watts </a:t>
            </a:r>
            <a:r>
              <a:rPr lang="tr-TR" sz="2400" dirty="0" err="1" smtClean="0"/>
              <a:t>generating</a:t>
            </a:r>
            <a:r>
              <a:rPr lang="en-US" sz="2400" dirty="0" smtClean="0"/>
              <a:t> </a:t>
            </a:r>
            <a:r>
              <a:rPr lang="en-US" sz="2400" dirty="0"/>
              <a:t>systems.</a:t>
            </a:r>
          </a:p>
          <a:p>
            <a:r>
              <a:rPr lang="en-US" sz="2400" dirty="0"/>
              <a:t>New materials and processing methods allow more temperature differentials to be used, so power output will continue to rise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3858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4870" y="4588077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Historical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28196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principle</a:t>
            </a:r>
            <a:r>
              <a:rPr lang="tr-TR" sz="2400" dirty="0" smtClean="0"/>
              <a:t> of </a:t>
            </a:r>
            <a:r>
              <a:rPr lang="tr-TR" sz="2400" dirty="0" err="1" smtClean="0"/>
              <a:t>Seebeck</a:t>
            </a:r>
            <a:r>
              <a:rPr lang="tr-TR" sz="2400" dirty="0" smtClean="0"/>
              <a:t> </a:t>
            </a:r>
            <a:r>
              <a:rPr lang="tr-TR" sz="2400" dirty="0" err="1" smtClean="0"/>
              <a:t>effect</a:t>
            </a:r>
            <a:r>
              <a:rPr lang="tr-TR" sz="2400" dirty="0" smtClean="0"/>
              <a:t>,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fifference</a:t>
            </a:r>
            <a:r>
              <a:rPr lang="tr-TR" sz="2400" dirty="0" smtClean="0"/>
              <a:t> </a:t>
            </a:r>
            <a:r>
              <a:rPr lang="tr-TR" sz="2400" dirty="0" err="1" smtClean="0"/>
              <a:t>generates</a:t>
            </a:r>
            <a:r>
              <a:rPr lang="tr-TR" sz="2400" dirty="0" smtClean="0"/>
              <a:t> a </a:t>
            </a:r>
            <a:r>
              <a:rPr lang="tr-TR" sz="2400" dirty="0" err="1" smtClean="0"/>
              <a:t>voltage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1800s,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field of thermoelectricity began </a:t>
            </a:r>
            <a:r>
              <a:rPr lang="en-US" sz="2400" dirty="0" smtClean="0"/>
              <a:t>with </a:t>
            </a:r>
            <a:r>
              <a:rPr lang="en-US" sz="2400" dirty="0"/>
              <a:t>the discovery of the </a:t>
            </a:r>
            <a:r>
              <a:rPr lang="en-US" sz="2400" dirty="0" err="1"/>
              <a:t>Seebeck</a:t>
            </a:r>
            <a:r>
              <a:rPr lang="en-US" sz="2400" dirty="0"/>
              <a:t> </a:t>
            </a:r>
            <a:r>
              <a:rPr lang="en-US" sz="2400" dirty="0" smtClean="0"/>
              <a:t>effect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seebeck</a:t>
            </a:r>
            <a:r>
              <a:rPr lang="tr-TR" sz="2400" dirty="0" smtClean="0"/>
              <a:t> </a:t>
            </a:r>
            <a:r>
              <a:rPr lang="tr-TR" sz="2400" dirty="0" err="1" smtClean="0"/>
              <a:t>effect</a:t>
            </a:r>
            <a:r>
              <a:rPr lang="tr-TR" sz="2400" dirty="0" smtClean="0"/>
              <a:t>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en-US" sz="2400" dirty="0" smtClean="0"/>
              <a:t>thermoelectric</a:t>
            </a:r>
            <a:r>
              <a:rPr lang="tr-TR" sz="2400" dirty="0" smtClean="0"/>
              <a:t> </a:t>
            </a:r>
            <a:r>
              <a:rPr lang="en-US" sz="2400" dirty="0" smtClean="0"/>
              <a:t>effects</a:t>
            </a:r>
            <a:r>
              <a:rPr lang="en-US" sz="2400" dirty="0"/>
              <a:t>. </a:t>
            </a:r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2074736" y="6434343"/>
            <a:ext cx="94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2. </a:t>
            </a:r>
            <a:r>
              <a:rPr lang="tr-TR" dirty="0" err="1" smtClean="0"/>
              <a:t>Seebeck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sz="1200" dirty="0" smtClean="0"/>
              <a:t>(</a:t>
            </a:r>
            <a:r>
              <a:rPr lang="tr-TR" sz="1200" dirty="0" err="1" smtClean="0"/>
              <a:t>Modified</a:t>
            </a:r>
            <a:r>
              <a:rPr lang="tr-TR" sz="1200" dirty="0" smtClean="0"/>
              <a:t> </a:t>
            </a:r>
            <a:r>
              <a:rPr lang="tr-TR" sz="1200" dirty="0" err="1" smtClean="0"/>
              <a:t>from</a:t>
            </a:r>
            <a:r>
              <a:rPr lang="tr-TR" sz="1200" dirty="0" smtClean="0"/>
              <a:t> *https</a:t>
            </a:r>
            <a:r>
              <a:rPr lang="tr-TR" sz="1200" dirty="0"/>
              <a:t>://www3.nd.edu/~</a:t>
            </a:r>
            <a:r>
              <a:rPr lang="tr-TR" sz="1200" dirty="0" smtClean="0"/>
              <a:t>sst/teaching/AME60634/lectures/AME60634_F13_thermoelectric.pdf)</a:t>
            </a:r>
            <a:endParaRPr lang="tr-TR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264" y="3688709"/>
            <a:ext cx="5880086" cy="2835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Unvan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mtClean="0"/>
              <a:t>Thermoelectrics:</a:t>
            </a:r>
            <a:r>
              <a:rPr lang="tr-TR" smtClean="0"/>
              <a:t> </a:t>
            </a:r>
            <a:r>
              <a:rPr lang="en-US" smtClean="0"/>
              <a:t>power from waste heat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22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Historical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Th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Seebeck</a:t>
            </a:r>
            <a:r>
              <a:rPr lang="en-US" sz="2400" dirty="0" smtClean="0"/>
              <a:t> effect </a:t>
            </a:r>
            <a:r>
              <a:rPr lang="en-US" sz="2400" dirty="0"/>
              <a:t>can be measured as a voltage that is proportional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difference </a:t>
            </a:r>
            <a:r>
              <a:rPr lang="en-US" sz="2400" dirty="0"/>
              <a:t>in </a:t>
            </a:r>
            <a:r>
              <a:rPr lang="en-US" sz="2400" dirty="0" smtClean="0"/>
              <a:t>temperature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proportionality</a:t>
            </a:r>
            <a:r>
              <a:rPr lang="tr-TR" sz="2400" dirty="0" smtClean="0"/>
              <a:t> </a:t>
            </a:r>
            <a:r>
              <a:rPr lang="en-US" sz="2400" dirty="0" smtClean="0"/>
              <a:t>constant</a:t>
            </a:r>
            <a:r>
              <a:rPr lang="tr-TR" sz="2400" dirty="0" smtClean="0"/>
              <a:t> </a:t>
            </a:r>
            <a:r>
              <a:rPr lang="el-GR" sz="2400" dirty="0" smtClean="0"/>
              <a:t>α</a:t>
            </a:r>
            <a:r>
              <a:rPr lang="tr-TR" sz="2400" dirty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called the Seebeck coefficient </a:t>
            </a:r>
            <a:r>
              <a:rPr lang="en-US" sz="2400" dirty="0" smtClean="0"/>
              <a:t>or</a:t>
            </a:r>
            <a:r>
              <a:rPr lang="tr-TR" sz="2400" dirty="0" smtClean="0"/>
              <a:t> </a:t>
            </a:r>
            <a:r>
              <a:rPr lang="en-US" sz="2400" dirty="0" err="1" smtClean="0"/>
              <a:t>thermopower</a:t>
            </a:r>
            <a:r>
              <a:rPr lang="en-US" sz="2400" dirty="0"/>
              <a:t>. </a:t>
            </a:r>
            <a:endParaRPr lang="tr-T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810" y="3580595"/>
            <a:ext cx="7974438" cy="2546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221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Historical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09714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/>
              <a:t>T</a:t>
            </a:r>
            <a:r>
              <a:rPr lang="en-US" sz="2400" dirty="0" smtClean="0"/>
              <a:t>he thermocouple</a:t>
            </a:r>
            <a:r>
              <a:rPr lang="tr-TR" sz="2400" dirty="0" smtClean="0"/>
              <a:t> is </a:t>
            </a:r>
            <a:r>
              <a:rPr lang="en-US" sz="2400" dirty="0" smtClean="0"/>
              <a:t>a </a:t>
            </a:r>
            <a:r>
              <a:rPr lang="en-US" sz="2400" dirty="0" smtClean="0"/>
              <a:t>simple</a:t>
            </a:r>
            <a:r>
              <a:rPr lang="tr-TR" sz="2400" dirty="0" smtClean="0"/>
              <a:t> </a:t>
            </a:r>
            <a:r>
              <a:rPr lang="en-US" sz="2400" dirty="0" smtClean="0"/>
              <a:t>temperature </a:t>
            </a:r>
            <a:r>
              <a:rPr lang="en-US" sz="2400" dirty="0" smtClean="0"/>
              <a:t>sensor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two dissimilar </a:t>
            </a:r>
            <a:r>
              <a:rPr lang="en-US" sz="2400" dirty="0" smtClean="0"/>
              <a:t>metals</a:t>
            </a:r>
            <a:r>
              <a:rPr lang="tr-TR" sz="2400" dirty="0" smtClean="0"/>
              <a:t> </a:t>
            </a:r>
            <a:r>
              <a:rPr lang="en-US" sz="2400" dirty="0" smtClean="0"/>
              <a:t>joined </a:t>
            </a:r>
            <a:r>
              <a:rPr lang="en-US" sz="2400" dirty="0"/>
              <a:t>together at one </a:t>
            </a:r>
            <a:r>
              <a:rPr lang="en-US" sz="2400" dirty="0" smtClean="0"/>
              <a:t>end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thermocouple</a:t>
            </a:r>
            <a:r>
              <a:rPr lang="en-US" sz="2400" dirty="0" smtClean="0"/>
              <a:t> </a:t>
            </a:r>
            <a:r>
              <a:rPr lang="en-US" sz="2400" dirty="0"/>
              <a:t>is based on the </a:t>
            </a:r>
            <a:r>
              <a:rPr lang="en-US" sz="2400" dirty="0" err="1" smtClean="0"/>
              <a:t>Seebeck</a:t>
            </a:r>
            <a:r>
              <a:rPr lang="tr-TR" sz="2400" dirty="0" smtClean="0"/>
              <a:t> </a:t>
            </a:r>
            <a:r>
              <a:rPr lang="en-US" sz="2400" dirty="0" smtClean="0"/>
              <a:t>effect in an open-loop </a:t>
            </a:r>
            <a:r>
              <a:rPr lang="en-US" sz="2400" dirty="0"/>
              <a:t>configuration.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</a:t>
            </a:r>
            <a:r>
              <a:rPr lang="tr-TR" sz="2400" dirty="0" smtClean="0"/>
              <a:t>e </a:t>
            </a:r>
            <a:r>
              <a:rPr lang="tr-TR" sz="2400" dirty="0" err="1" smtClean="0"/>
              <a:t>thermocouple</a:t>
            </a:r>
            <a:r>
              <a:rPr lang="en-US" sz="2400" dirty="0" smtClean="0"/>
              <a:t> </a:t>
            </a:r>
            <a:r>
              <a:rPr lang="en-US" sz="2400" dirty="0"/>
              <a:t>allows the direct conversion of </a:t>
            </a:r>
            <a:r>
              <a:rPr lang="en-US" sz="2400" dirty="0" smtClean="0"/>
              <a:t>thermal</a:t>
            </a:r>
            <a:r>
              <a:rPr lang="tr-TR" sz="2400" dirty="0" smtClean="0"/>
              <a:t> </a:t>
            </a:r>
            <a:r>
              <a:rPr lang="en-US" sz="2400" dirty="0" smtClean="0"/>
              <a:t>energy </a:t>
            </a:r>
            <a:r>
              <a:rPr lang="en-US" sz="2400" dirty="0"/>
              <a:t>into useful electrical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loop</a:t>
            </a:r>
            <a:r>
              <a:rPr lang="tr-TR" sz="2400" dirty="0" smtClean="0"/>
              <a:t> is </a:t>
            </a:r>
            <a:r>
              <a:rPr lang="tr-TR" sz="2400" dirty="0" err="1" smtClean="0"/>
              <a:t>closed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conversion</a:t>
            </a:r>
            <a:r>
              <a:rPr lang="tr-TR" sz="2400" dirty="0" smtClean="0"/>
              <a:t> </a:t>
            </a:r>
            <a:r>
              <a:rPr lang="en-US" sz="2400" dirty="0" smtClean="0"/>
              <a:t>efficiency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thermoelectric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devices</a:t>
            </a:r>
            <a:r>
              <a:rPr lang="tr-TR" sz="2400" dirty="0" smtClean="0"/>
              <a:t> </a:t>
            </a:r>
            <a:r>
              <a:rPr lang="tr-TR" sz="2400" dirty="0" err="1" smtClean="0"/>
              <a:t>depends</a:t>
            </a:r>
            <a:r>
              <a:rPr lang="tr-TR" sz="2400" dirty="0" smtClean="0"/>
              <a:t> on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smtClean="0"/>
              <a:t>dimensionless</a:t>
            </a:r>
            <a:r>
              <a:rPr lang="tr-TR" sz="2400" dirty="0" smtClean="0"/>
              <a:t> </a:t>
            </a:r>
            <a:r>
              <a:rPr lang="en-US" sz="2400" dirty="0" smtClean="0"/>
              <a:t>quantity </a:t>
            </a:r>
            <a:r>
              <a:rPr lang="en-US" sz="2400" dirty="0"/>
              <a:t>called the thermoelectric figure of merit, </a:t>
            </a:r>
            <a:r>
              <a:rPr lang="en-US" sz="2400" dirty="0" smtClean="0"/>
              <a:t>ZT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r>
              <a:rPr lang="tr-TR" sz="2400" dirty="0" smtClean="0"/>
              <a:t> ZT </a:t>
            </a:r>
            <a:r>
              <a:rPr lang="tr-TR" sz="2400" dirty="0" err="1" smtClean="0"/>
              <a:t>factor</a:t>
            </a:r>
            <a:r>
              <a:rPr lang="tr-TR" sz="2400" dirty="0" smtClean="0"/>
              <a:t> can be</a:t>
            </a:r>
            <a:r>
              <a:rPr lang="en-US" sz="2400" dirty="0" smtClean="0"/>
              <a:t> </a:t>
            </a:r>
            <a:r>
              <a:rPr lang="en-US" sz="2400" dirty="0"/>
              <a:t>determined </a:t>
            </a:r>
            <a:r>
              <a:rPr lang="tr-TR" sz="2400" dirty="0" err="1" smtClean="0"/>
              <a:t>using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en-US" sz="2400" dirty="0" smtClean="0"/>
              <a:t> </a:t>
            </a:r>
            <a:r>
              <a:rPr lang="en-US" sz="2400" dirty="0"/>
              <a:t>material parameters:</a:t>
            </a:r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 smtClean="0"/>
              <a:t>the </a:t>
            </a:r>
            <a:r>
              <a:rPr lang="en-US" sz="2400" dirty="0" err="1"/>
              <a:t>thermopower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l-GR" sz="2400" dirty="0" smtClean="0"/>
              <a:t>α</a:t>
            </a:r>
            <a:r>
              <a:rPr lang="en-US" sz="2400" dirty="0" smtClean="0"/>
              <a:t>),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the </a:t>
            </a:r>
            <a:r>
              <a:rPr lang="en-US" sz="2400" dirty="0"/>
              <a:t>electrical </a:t>
            </a:r>
            <a:r>
              <a:rPr lang="en-US" sz="2400" dirty="0" smtClean="0"/>
              <a:t>conductivity</a:t>
            </a:r>
            <a:r>
              <a:rPr lang="tr-TR" sz="2400" dirty="0" smtClean="0"/>
              <a:t> </a:t>
            </a:r>
            <a:r>
              <a:rPr lang="en-US" sz="2400" dirty="0" smtClean="0"/>
              <a:t>(</a:t>
            </a:r>
            <a:r>
              <a:rPr lang="el-GR" sz="2400" dirty="0" smtClean="0"/>
              <a:t>σ</a:t>
            </a:r>
            <a:r>
              <a:rPr lang="en-US" sz="2400" dirty="0" smtClean="0"/>
              <a:t>),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 smtClean="0"/>
              <a:t>the </a:t>
            </a:r>
            <a:r>
              <a:rPr lang="en-US" sz="2400" dirty="0"/>
              <a:t>thermal conductivity (k).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3771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Until </a:t>
            </a:r>
            <a:r>
              <a:rPr lang="en-US" sz="2400" dirty="0"/>
              <a:t>the mid-1900s, with the emergence of semiconductor material research, it was not known that thermoelectric materials and devices were important.</a:t>
            </a:r>
          </a:p>
          <a:p>
            <a:r>
              <a:rPr lang="en-US" sz="2400" dirty="0"/>
              <a:t>Semiconductor materials allow control of band adjustment and carrier concentration, thus allowing optimization of a particular set of materials.</a:t>
            </a:r>
          </a:p>
          <a:p>
            <a:r>
              <a:rPr lang="en-US" sz="2400" dirty="0"/>
              <a:t>A thermoelectric couple consists of n-type and p-type materials, and in typical thermoelectric devices, numerous pairs are then electrically connected in series and thermally parallel.</a:t>
            </a:r>
          </a:p>
          <a:p>
            <a:r>
              <a:rPr lang="en-US" sz="2400" dirty="0"/>
              <a:t>Thermoelectric devices convert thermal gradients directly into electrical power and operate with solid state conversion, which is quiet, non-mechanical and provides long-term stability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48253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thermoelectric</a:t>
            </a:r>
            <a:r>
              <a:rPr lang="tr-TR" sz="2400" dirty="0" smtClean="0"/>
              <a:t> d</a:t>
            </a:r>
            <a:r>
              <a:rPr lang="en-US" sz="2400" dirty="0" err="1" smtClean="0"/>
              <a:t>evices</a:t>
            </a:r>
            <a:r>
              <a:rPr lang="en-US" sz="2400" dirty="0" smtClean="0"/>
              <a:t> </a:t>
            </a:r>
            <a:r>
              <a:rPr lang="en-US" sz="2400" dirty="0"/>
              <a:t>can be used either for cooling </a:t>
            </a:r>
            <a:r>
              <a:rPr lang="tr-TR" sz="2400" dirty="0" err="1" smtClean="0"/>
              <a:t>purposes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en-US" sz="2400" dirty="0" smtClean="0"/>
              <a:t>the </a:t>
            </a:r>
            <a:r>
              <a:rPr lang="en-US" sz="2400" dirty="0" err="1"/>
              <a:t>Peltier</a:t>
            </a:r>
            <a:r>
              <a:rPr lang="en-US" sz="2400" dirty="0"/>
              <a:t> </a:t>
            </a:r>
            <a:r>
              <a:rPr lang="en-US" sz="2400" dirty="0" smtClean="0"/>
              <a:t>effect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/>
              <a:t>for power generation </a:t>
            </a:r>
            <a:r>
              <a:rPr lang="tr-TR" sz="2400" dirty="0" err="1" smtClean="0"/>
              <a:t>purposes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en-US" sz="2400" dirty="0" smtClean="0"/>
              <a:t>the </a:t>
            </a:r>
            <a:r>
              <a:rPr lang="en-US" sz="2400" dirty="0" err="1"/>
              <a:t>Seebeck</a:t>
            </a:r>
            <a:r>
              <a:rPr lang="en-US" sz="2400" dirty="0"/>
              <a:t> </a:t>
            </a:r>
            <a:r>
              <a:rPr lang="en-US" sz="2400" dirty="0" smtClean="0"/>
              <a:t>effect.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 heat</a:t>
            </a:r>
            <a:r>
              <a:rPr lang="tr-TR" sz="2400" dirty="0" smtClean="0"/>
              <a:t>, </a:t>
            </a:r>
            <a:r>
              <a:rPr lang="tr-TR" sz="2400" dirty="0" err="1" smtClean="0"/>
              <a:t>especially</a:t>
            </a:r>
            <a:r>
              <a:rPr lang="en-US" sz="2400" dirty="0" smtClean="0"/>
              <a:t> </a:t>
            </a:r>
            <a:r>
              <a:rPr lang="en-US" sz="2400" dirty="0"/>
              <a:t>waste </a:t>
            </a:r>
            <a:r>
              <a:rPr lang="en-US" sz="2400" dirty="0" smtClean="0"/>
              <a:t>heat </a:t>
            </a:r>
            <a:r>
              <a:rPr lang="en-US" sz="2400" dirty="0"/>
              <a:t>can be converted directly </a:t>
            </a:r>
            <a:r>
              <a:rPr lang="en-US" sz="2400" dirty="0" smtClean="0"/>
              <a:t>into</a:t>
            </a:r>
            <a:r>
              <a:rPr lang="tr-TR" sz="2400" dirty="0" smtClean="0"/>
              <a:t> </a:t>
            </a:r>
            <a:r>
              <a:rPr lang="en-US" sz="2400" dirty="0" smtClean="0"/>
              <a:t>useful </a:t>
            </a:r>
            <a:r>
              <a:rPr lang="en-US" sz="2400" dirty="0"/>
              <a:t>electrical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thermoelectric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devices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a pure </a:t>
            </a:r>
            <a:r>
              <a:rPr lang="tr-TR" sz="2400" dirty="0" err="1" smtClean="0"/>
              <a:t>photoelectric</a:t>
            </a:r>
            <a:r>
              <a:rPr lang="tr-TR" sz="2400" dirty="0" smtClean="0"/>
              <a:t> </a:t>
            </a:r>
            <a:r>
              <a:rPr lang="en-US" sz="2400" dirty="0" smtClean="0"/>
              <a:t>device </a:t>
            </a:r>
            <a:r>
              <a:rPr lang="en-US" sz="2400" dirty="0"/>
              <a:t>the IR </a:t>
            </a:r>
            <a:r>
              <a:rPr lang="en-US" sz="2400" dirty="0" smtClean="0"/>
              <a:t>spectrum</a:t>
            </a:r>
            <a:r>
              <a:rPr lang="tr-TR" sz="2400" dirty="0" smtClean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sun </a:t>
            </a:r>
            <a:r>
              <a:rPr lang="tr-TR" sz="2400" dirty="0" err="1" smtClean="0"/>
              <a:t>ligth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therefore waste heat that is not being utilized </a:t>
            </a:r>
            <a:r>
              <a:rPr lang="en-US" sz="2400" dirty="0" smtClean="0"/>
              <a:t>by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device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sun </a:t>
            </a:r>
            <a:r>
              <a:rPr lang="tr-TR" sz="2400" dirty="0" err="1" smtClean="0"/>
              <a:t>light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help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thermoelectric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devices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00394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691</Words>
  <Application>Microsoft Office PowerPoint</Application>
  <PresentationFormat>Özel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Solar thermoelectrics</vt:lpstr>
      <vt:lpstr>Solar thermoelectrics</vt:lpstr>
      <vt:lpstr>Solar thermoelectrics</vt:lpstr>
      <vt:lpstr>Thermoelectrics: power from waste heat</vt:lpstr>
      <vt:lpstr>Historical perspective</vt:lpstr>
      <vt:lpstr>Historical perspective</vt:lpstr>
      <vt:lpstr>Historical perspective</vt:lpstr>
      <vt:lpstr>Historical perspective</vt:lpstr>
      <vt:lpstr>Historical perspective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102</cp:revision>
  <dcterms:created xsi:type="dcterms:W3CDTF">2018-01-03T07:12:09Z</dcterms:created>
  <dcterms:modified xsi:type="dcterms:W3CDTF">2018-02-03T20:22:29Z</dcterms:modified>
</cp:coreProperties>
</file>