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3/24/2021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3/24/2021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Tüketicinin korunması </a:t>
            </a:r>
            <a:r>
              <a:rPr lang="tr-TR" dirty="0"/>
              <a:t>Hukuku</a:t>
            </a:r>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a:t>Sözleşme sonrası koruma önlemleri</a:t>
            </a:r>
          </a:p>
          <a:p>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Temel ilkeler yoluyla koruma</a:t>
            </a:r>
            <a:endParaRPr lang="en-US" dirty="0"/>
          </a:p>
        </p:txBody>
      </p:sp>
      <p:sp>
        <p:nvSpPr>
          <p:cNvPr id="3" name="İçerik Yer Tutucusu 2"/>
          <p:cNvSpPr>
            <a:spLocks noGrp="1"/>
          </p:cNvSpPr>
          <p:nvPr>
            <p:ph idx="1"/>
          </p:nvPr>
        </p:nvSpPr>
        <p:spPr/>
        <p:txBody>
          <a:bodyPr/>
          <a:lstStyle/>
          <a:p>
            <a:r>
              <a:rPr lang="tr-TR" dirty="0"/>
              <a:t>Haksız sözleşme şartlarına (genel işlem şartlarına) karşı koruma (devam)</a:t>
            </a:r>
          </a:p>
          <a:p>
            <a:pPr lvl="1"/>
            <a:r>
              <a:rPr lang="tr-TR" dirty="0" smtClean="0"/>
              <a:t>Standart şartlara ilişkin gözetilecek ilkeler</a:t>
            </a:r>
          </a:p>
          <a:p>
            <a:pPr lvl="2"/>
            <a:r>
              <a:rPr lang="tr-TR" dirty="0" smtClean="0"/>
              <a:t>Standart şartların şeffaf olmaması durumunda nasıl yorumlanacağı ilkesi</a:t>
            </a:r>
          </a:p>
          <a:p>
            <a:pPr lvl="2"/>
            <a:r>
              <a:rPr lang="tr-TR" dirty="0" smtClean="0"/>
              <a:t>Standart şartların haksız olup olmadığı konusunda sözleşmenin bütününe bakılması ilkesi</a:t>
            </a:r>
          </a:p>
          <a:p>
            <a:pPr lvl="2"/>
            <a:r>
              <a:rPr lang="tr-TR" dirty="0" smtClean="0"/>
              <a:t>Haksız şart denetiminde fiyat-edim dengesine bakılmaması ilkesi</a:t>
            </a:r>
          </a:p>
          <a:p>
            <a:pPr lvl="1"/>
            <a:r>
              <a:rPr lang="tr-TR" dirty="0" smtClean="0"/>
              <a:t>Standart şartın haksızlığı denetiminde Bakanlığın </a:t>
            </a:r>
            <a:r>
              <a:rPr lang="tr-TR" dirty="0" smtClean="0"/>
              <a:t>yetkisi</a:t>
            </a:r>
            <a:endParaRPr lang="tr-TR" dirty="0" smtClean="0"/>
          </a:p>
        </p:txBody>
      </p:sp>
    </p:spTree>
    <p:extLst>
      <p:ext uri="{BB962C8B-B14F-4D97-AF65-F5344CB8AC3E}">
        <p14:creationId xmlns:p14="http://schemas.microsoft.com/office/powerpoint/2010/main" val="841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Temel ilkeler yoluyla koruma</a:t>
            </a:r>
            <a:endParaRPr lang="en-US" dirty="0"/>
          </a:p>
        </p:txBody>
      </p:sp>
      <p:sp>
        <p:nvSpPr>
          <p:cNvPr id="3" name="İçerik Yer Tutucusu 2"/>
          <p:cNvSpPr>
            <a:spLocks noGrp="1"/>
          </p:cNvSpPr>
          <p:nvPr>
            <p:ph idx="1"/>
          </p:nvPr>
        </p:nvSpPr>
        <p:spPr/>
        <p:txBody>
          <a:bodyPr/>
          <a:lstStyle/>
          <a:p>
            <a:r>
              <a:rPr lang="tr-TR" dirty="0" smtClean="0"/>
              <a:t>Sipariş edilmeyen mal ve hizmetlere karşı koruma</a:t>
            </a:r>
          </a:p>
          <a:p>
            <a:pPr lvl="1"/>
            <a:r>
              <a:rPr lang="tr-TR" dirty="0"/>
              <a:t>Sipariş edilmeyen mal ve </a:t>
            </a:r>
            <a:r>
              <a:rPr lang="tr-TR" dirty="0" smtClean="0"/>
              <a:t>hizmetlerin gönderilmesi durumunda tüketiciye herhangi bir sorumluluk yüklenemez.</a:t>
            </a:r>
          </a:p>
          <a:p>
            <a:pPr lvl="1"/>
            <a:r>
              <a:rPr lang="tr-TR" dirty="0" smtClean="0"/>
              <a:t>Tüketicinin sessiz kalması ya da mal veya hizmeti kullanması kabul beyanı olarak yorumlanamaz.</a:t>
            </a:r>
          </a:p>
          <a:p>
            <a:pPr lvl="1"/>
            <a:r>
              <a:rPr lang="tr-TR" dirty="0" smtClean="0"/>
              <a:t>Tüketicinin malı geri göndermek veya saklamak gibi bir yükümlülüğü de yoktur. (TKHK m. 7/1)</a:t>
            </a:r>
          </a:p>
          <a:p>
            <a:pPr lvl="1"/>
            <a:endParaRPr lang="en-US" dirty="0"/>
          </a:p>
        </p:txBody>
      </p:sp>
    </p:spTree>
    <p:extLst>
      <p:ext uri="{BB962C8B-B14F-4D97-AF65-F5344CB8AC3E}">
        <p14:creationId xmlns:p14="http://schemas.microsoft.com/office/powerpoint/2010/main" val="950976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smtClean="0"/>
              <a:t>Taksitli sözleşmelerdeki koruma</a:t>
            </a:r>
          </a:p>
          <a:p>
            <a:pPr lvl="1"/>
            <a:r>
              <a:rPr lang="tr-TR" dirty="0" smtClean="0"/>
              <a:t>Tanımı</a:t>
            </a:r>
            <a:r>
              <a:rPr lang="tr-TR" dirty="0"/>
              <a:t>: </a:t>
            </a:r>
            <a:r>
              <a:rPr lang="tr-TR" dirty="0" smtClean="0"/>
              <a:t>«Taksitle </a:t>
            </a:r>
            <a:r>
              <a:rPr lang="tr-TR" dirty="0"/>
              <a:t>satış sözleşmesi, satıcı veya sağlayıcının malın teslimi veya hizmetin ifasını üstlendiği, tüketicinin de bedeli kısım </a:t>
            </a:r>
            <a:r>
              <a:rPr lang="tr-TR" dirty="0" err="1"/>
              <a:t>kısım</a:t>
            </a:r>
            <a:r>
              <a:rPr lang="tr-TR" dirty="0"/>
              <a:t> ödediği sözleşmelerdir</a:t>
            </a:r>
            <a:r>
              <a:rPr lang="tr-TR" dirty="0" smtClean="0"/>
              <a:t>.» (TKHK m. 17/1)</a:t>
            </a:r>
          </a:p>
          <a:p>
            <a:pPr lvl="1"/>
            <a:r>
              <a:rPr lang="tr-TR" dirty="0" smtClean="0"/>
              <a:t>Finansal kiralama sözleşmelerinde taksitle satış hükümleri uygulanır. (TKHK m. 17/2)</a:t>
            </a:r>
          </a:p>
          <a:p>
            <a:pPr lvl="1"/>
            <a:r>
              <a:rPr lang="tr-TR" dirty="0" smtClean="0"/>
              <a:t>Tüketicilere yönelik taksitle satış sözleşmelerinde şekil zorunluluğu</a:t>
            </a:r>
          </a:p>
          <a:p>
            <a:pPr lvl="1"/>
            <a:endParaRPr lang="en-US" dirty="0"/>
          </a:p>
        </p:txBody>
      </p:sp>
    </p:spTree>
    <p:extLst>
      <p:ext uri="{BB962C8B-B14F-4D97-AF65-F5344CB8AC3E}">
        <p14:creationId xmlns:p14="http://schemas.microsoft.com/office/powerpoint/2010/main" val="3433795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8" y="704068"/>
            <a:ext cx="9603275" cy="1049235"/>
          </a:xfrm>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a:xfrm>
            <a:off x="1451578" y="1844743"/>
            <a:ext cx="9756353" cy="4412366"/>
          </a:xfrm>
        </p:spPr>
        <p:txBody>
          <a:bodyPr>
            <a:normAutofit/>
          </a:bodyPr>
          <a:lstStyle/>
          <a:p>
            <a:r>
              <a:rPr lang="tr-TR" dirty="0"/>
              <a:t>Taksitli sözleşmelerdeki </a:t>
            </a:r>
            <a:r>
              <a:rPr lang="tr-TR" dirty="0" smtClean="0"/>
              <a:t>koruma (devam)</a:t>
            </a:r>
            <a:endParaRPr lang="tr-TR" dirty="0"/>
          </a:p>
          <a:p>
            <a:pPr lvl="1"/>
            <a:r>
              <a:rPr lang="tr-TR" dirty="0" smtClean="0"/>
              <a:t>Taksitle </a:t>
            </a:r>
            <a:r>
              <a:rPr lang="tr-TR" dirty="0"/>
              <a:t>satış sözleşmelerinde tüketici lehine </a:t>
            </a:r>
            <a:r>
              <a:rPr lang="tr-TR" dirty="0" smtClean="0"/>
              <a:t>cayma hakkı</a:t>
            </a:r>
          </a:p>
          <a:p>
            <a:pPr lvl="2"/>
            <a:r>
              <a:rPr lang="tr-TR" dirty="0" smtClean="0"/>
              <a:t>Cayma hakkının kullanılabildiği durumlar</a:t>
            </a:r>
          </a:p>
          <a:p>
            <a:pPr lvl="2"/>
            <a:r>
              <a:rPr lang="tr-TR" dirty="0"/>
              <a:t>Cayma hakkının </a:t>
            </a:r>
            <a:r>
              <a:rPr lang="tr-TR" dirty="0" smtClean="0"/>
              <a:t>kullanılamayacağı durumlar</a:t>
            </a:r>
          </a:p>
          <a:p>
            <a:pPr lvl="1"/>
            <a:r>
              <a:rPr lang="tr-TR" dirty="0" smtClean="0"/>
              <a:t>Tüketicinin taksitleri ödeyememesi hâlinde satıcı veya sağlayıcının kalan bedelin tamamını talep etmesinin şartları</a:t>
            </a:r>
          </a:p>
          <a:p>
            <a:pPr lvl="2"/>
            <a:r>
              <a:rPr lang="tr-TR" dirty="0" smtClean="0"/>
              <a:t>«Taksitle </a:t>
            </a:r>
            <a:r>
              <a:rPr lang="tr-TR" dirty="0"/>
              <a:t>satış sözleşmelerinde tüketicinin taksitleri ödemede temerrüde düşmesi durumunda, satıcı veya sağlayıcı, kalan borcun tümünün ifasını talep etme hakkını saklı tutmuşsa, bu hak ancak satıcı veya sağlayıcının bütün edimlerini ifa etmiş olması, tüketicinin de kalan borcun en az onda birini oluşturan ve birbirini izleyen en az iki </a:t>
            </a:r>
            <a:r>
              <a:rPr lang="tr-TR" dirty="0" err="1"/>
              <a:t>taksidi</a:t>
            </a:r>
            <a:r>
              <a:rPr lang="tr-TR" dirty="0"/>
              <a:t> veya kalan borcun en az dörtte birini oluşturan bir </a:t>
            </a:r>
            <a:r>
              <a:rPr lang="tr-TR" dirty="0" err="1"/>
              <a:t>taksidi</a:t>
            </a:r>
            <a:r>
              <a:rPr lang="tr-TR" dirty="0"/>
              <a:t> ödemede temerrüde düşmesi hâlinde kullanılabilir. Satıcı veya sağlayıcının bu hakkı kullanabilmesi için tüketiciye en az otuz gün süre vererek muacceliyet uyarısında bulunması zorunludur</a:t>
            </a:r>
            <a:r>
              <a:rPr lang="tr-TR" dirty="0" smtClean="0"/>
              <a:t>.» (TKHK m. 19/1)</a:t>
            </a:r>
            <a:endParaRPr lang="tr-TR" dirty="0"/>
          </a:p>
          <a:p>
            <a:pPr lvl="2"/>
            <a:endParaRPr lang="tr-TR" dirty="0"/>
          </a:p>
          <a:p>
            <a:endParaRPr lang="en-US" dirty="0"/>
          </a:p>
        </p:txBody>
      </p:sp>
    </p:spTree>
    <p:extLst>
      <p:ext uri="{BB962C8B-B14F-4D97-AF65-F5344CB8AC3E}">
        <p14:creationId xmlns:p14="http://schemas.microsoft.com/office/powerpoint/2010/main" val="3353862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Taksitli sözleşmelerdeki koruma (devam)</a:t>
            </a:r>
          </a:p>
          <a:p>
            <a:pPr lvl="1"/>
            <a:r>
              <a:rPr lang="tr-TR" dirty="0" smtClean="0"/>
              <a:t>Tüketicinin taksitleri erken ödemek istemesi hâlinde indirim isteme hakkı</a:t>
            </a:r>
          </a:p>
          <a:p>
            <a:pPr lvl="1"/>
            <a:r>
              <a:rPr lang="tr-TR" dirty="0" smtClean="0"/>
              <a:t>Ön ödemenin varlığı hâlinde tüketicinin hakları</a:t>
            </a:r>
          </a:p>
          <a:p>
            <a:pPr lvl="2"/>
            <a:r>
              <a:rPr lang="tr-TR" dirty="0" smtClean="0"/>
              <a:t>Geri alma hakkı yanında cayma hakkının varlığı hükmü</a:t>
            </a:r>
          </a:p>
          <a:p>
            <a:pPr lvl="2"/>
            <a:r>
              <a:rPr lang="tr-TR" dirty="0" smtClean="0"/>
              <a:t>Yasal temsilcinin rızası hükmü</a:t>
            </a:r>
          </a:p>
          <a:p>
            <a:pPr lvl="2"/>
            <a:r>
              <a:rPr lang="tr-TR" dirty="0" smtClean="0"/>
              <a:t>Satış bedelinin belirlenmesi hükmü</a:t>
            </a:r>
          </a:p>
          <a:p>
            <a:pPr lvl="2"/>
            <a:r>
              <a:rPr lang="tr-TR" dirty="0" smtClean="0"/>
              <a:t>Ödemelerin bankaya yatırılması zorunluluğu hükmü</a:t>
            </a:r>
          </a:p>
          <a:p>
            <a:pPr lvl="2"/>
            <a:endParaRPr lang="en-US" dirty="0"/>
          </a:p>
        </p:txBody>
      </p:sp>
    </p:spTree>
    <p:extLst>
      <p:ext uri="{BB962C8B-B14F-4D97-AF65-F5344CB8AC3E}">
        <p14:creationId xmlns:p14="http://schemas.microsoft.com/office/powerpoint/2010/main" val="145946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a:t>Taksitli sözleşmelerdeki koruma (devam)</a:t>
            </a:r>
          </a:p>
          <a:p>
            <a:pPr lvl="1"/>
            <a:r>
              <a:rPr lang="tr-TR" dirty="0"/>
              <a:t>Ön ödemenin varlığı hâlinde tüketicinin </a:t>
            </a:r>
            <a:r>
              <a:rPr lang="tr-TR" dirty="0" smtClean="0"/>
              <a:t>hakları </a:t>
            </a:r>
            <a:r>
              <a:rPr lang="tr-TR" dirty="0"/>
              <a:t>(devam)</a:t>
            </a:r>
          </a:p>
          <a:p>
            <a:pPr lvl="2"/>
            <a:r>
              <a:rPr lang="tr-TR" dirty="0" smtClean="0"/>
              <a:t>Satış bedelinin ödenmesine ilişkin hüküm</a:t>
            </a:r>
          </a:p>
          <a:p>
            <a:pPr lvl="2"/>
            <a:r>
              <a:rPr lang="tr-TR" dirty="0" smtClean="0"/>
              <a:t>Ön ödemelerin sona ermesine ilişkin hüküm</a:t>
            </a:r>
          </a:p>
          <a:p>
            <a:pPr lvl="2"/>
            <a:r>
              <a:rPr lang="tr-TR" dirty="0" smtClean="0"/>
              <a:t>Ön ödemeleri ödemede temerrüde düşülmesi hükmü</a:t>
            </a:r>
            <a:endParaRPr lang="tr-TR" dirty="0"/>
          </a:p>
          <a:p>
            <a:pPr lvl="1"/>
            <a:endParaRPr lang="en-US" dirty="0"/>
          </a:p>
        </p:txBody>
      </p:sp>
    </p:spTree>
    <p:extLst>
      <p:ext uri="{BB962C8B-B14F-4D97-AF65-F5344CB8AC3E}">
        <p14:creationId xmlns:p14="http://schemas.microsoft.com/office/powerpoint/2010/main" val="4155974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smtClean="0"/>
              <a:t>Tüketici kredisi sözleşmelerindeki koruma</a:t>
            </a:r>
          </a:p>
          <a:p>
            <a:pPr lvl="1"/>
            <a:r>
              <a:rPr lang="tr-TR" dirty="0"/>
              <a:t>Tanımı: </a:t>
            </a:r>
            <a:r>
              <a:rPr lang="tr-TR" dirty="0" smtClean="0"/>
              <a:t>«Tüketici </a:t>
            </a:r>
            <a:r>
              <a:rPr lang="tr-TR" dirty="0"/>
              <a:t>kredisi sözleşmesi, kredi verenin tüketiciye faiz veya benzeri bir menfaat karşılığında ödemenin ertelenmesi, ödünç veya benzeri finansman şekilleri aracılığıyla kredi verdiği veya kredi vermeyi taahhüt ettiği sözleşmeyi ifade eder</a:t>
            </a:r>
            <a:r>
              <a:rPr lang="tr-TR" dirty="0" smtClean="0"/>
              <a:t>.» (TKHK m. </a:t>
            </a:r>
            <a:r>
              <a:rPr lang="tr-TR" smtClean="0"/>
              <a:t>22/1)</a:t>
            </a:r>
            <a:endParaRPr lang="tr-TR" dirty="0" smtClean="0"/>
          </a:p>
          <a:p>
            <a:pPr lvl="1"/>
            <a:r>
              <a:rPr lang="tr-TR" dirty="0" smtClean="0"/>
              <a:t>«</a:t>
            </a:r>
            <a:r>
              <a:rPr lang="en-US" dirty="0" err="1" smtClean="0"/>
              <a:t>Kredi</a:t>
            </a:r>
            <a:r>
              <a:rPr lang="en-US" dirty="0" smtClean="0"/>
              <a:t> </a:t>
            </a:r>
            <a:r>
              <a:rPr lang="en-US" dirty="0" err="1"/>
              <a:t>kartı</a:t>
            </a:r>
            <a:r>
              <a:rPr lang="en-US" dirty="0"/>
              <a:t> </a:t>
            </a:r>
            <a:r>
              <a:rPr lang="en-US" dirty="0" err="1"/>
              <a:t>sözleşmeleri</a:t>
            </a:r>
            <a:r>
              <a:rPr lang="en-US" dirty="0"/>
              <a:t>, </a:t>
            </a:r>
            <a:r>
              <a:rPr lang="en-US" dirty="0" err="1"/>
              <a:t>faiz</a:t>
            </a:r>
            <a:r>
              <a:rPr lang="en-US" dirty="0"/>
              <a:t> </a:t>
            </a:r>
            <a:r>
              <a:rPr lang="en-US" dirty="0" err="1"/>
              <a:t>veya</a:t>
            </a:r>
            <a:r>
              <a:rPr lang="en-US" dirty="0"/>
              <a:t> </a:t>
            </a:r>
            <a:r>
              <a:rPr lang="en-US" dirty="0" err="1"/>
              <a:t>benzeri</a:t>
            </a:r>
            <a:r>
              <a:rPr lang="en-US" dirty="0"/>
              <a:t> </a:t>
            </a:r>
            <a:r>
              <a:rPr lang="en-US" dirty="0" err="1"/>
              <a:t>bir</a:t>
            </a:r>
            <a:r>
              <a:rPr lang="en-US" dirty="0"/>
              <a:t> </a:t>
            </a:r>
            <a:r>
              <a:rPr lang="en-US" dirty="0" err="1"/>
              <a:t>menfaat</a:t>
            </a:r>
            <a:r>
              <a:rPr lang="en-US" dirty="0"/>
              <a:t> </a:t>
            </a:r>
            <a:r>
              <a:rPr lang="en-US" dirty="0" err="1"/>
              <a:t>karşılığında</a:t>
            </a:r>
            <a:r>
              <a:rPr lang="en-US" dirty="0"/>
              <a:t>, </a:t>
            </a:r>
            <a:r>
              <a:rPr lang="en-US" dirty="0" err="1"/>
              <a:t>ödemenin</a:t>
            </a:r>
            <a:r>
              <a:rPr lang="en-US" dirty="0"/>
              <a:t> </a:t>
            </a:r>
            <a:r>
              <a:rPr lang="en-US" dirty="0" err="1"/>
              <a:t>üç</a:t>
            </a:r>
            <a:r>
              <a:rPr lang="en-US" dirty="0"/>
              <a:t> </a:t>
            </a:r>
            <a:r>
              <a:rPr lang="en-US" dirty="0" err="1"/>
              <a:t>aydan</a:t>
            </a:r>
            <a:r>
              <a:rPr lang="en-US" dirty="0"/>
              <a:t> </a:t>
            </a:r>
            <a:r>
              <a:rPr lang="en-US" dirty="0" err="1"/>
              <a:t>daha</a:t>
            </a:r>
            <a:r>
              <a:rPr lang="en-US" dirty="0"/>
              <a:t> </a:t>
            </a:r>
            <a:r>
              <a:rPr lang="en-US" dirty="0" err="1"/>
              <a:t>uzun</a:t>
            </a:r>
            <a:r>
              <a:rPr lang="en-US" dirty="0"/>
              <a:t> </a:t>
            </a:r>
            <a:r>
              <a:rPr lang="en-US" dirty="0" err="1"/>
              <a:t>süre</a:t>
            </a:r>
            <a:r>
              <a:rPr lang="en-US" dirty="0"/>
              <a:t> </a:t>
            </a:r>
            <a:r>
              <a:rPr lang="en-US" dirty="0" err="1"/>
              <a:t>ertelenmesi</a:t>
            </a:r>
            <a:r>
              <a:rPr lang="en-US" dirty="0"/>
              <a:t> </a:t>
            </a:r>
            <a:r>
              <a:rPr lang="en-US" dirty="0" err="1"/>
              <a:t>veya</a:t>
            </a:r>
            <a:r>
              <a:rPr lang="en-US" dirty="0"/>
              <a:t> </a:t>
            </a:r>
            <a:r>
              <a:rPr lang="en-US" dirty="0" err="1"/>
              <a:t>benzer</a:t>
            </a:r>
            <a:r>
              <a:rPr lang="en-US" dirty="0"/>
              <a:t> </a:t>
            </a:r>
            <a:r>
              <a:rPr lang="en-US" dirty="0" err="1"/>
              <a:t>şekilde</a:t>
            </a:r>
            <a:r>
              <a:rPr lang="en-US" dirty="0"/>
              <a:t> </a:t>
            </a:r>
            <a:r>
              <a:rPr lang="en-US" dirty="0" err="1"/>
              <a:t>taksitle</a:t>
            </a:r>
            <a:r>
              <a:rPr lang="en-US" dirty="0"/>
              <a:t> </a:t>
            </a:r>
            <a:r>
              <a:rPr lang="en-US" dirty="0" err="1"/>
              <a:t>ödeme</a:t>
            </a:r>
            <a:r>
              <a:rPr lang="en-US" dirty="0"/>
              <a:t> </a:t>
            </a:r>
            <a:r>
              <a:rPr lang="en-US" dirty="0" err="1"/>
              <a:t>imkânı</a:t>
            </a:r>
            <a:r>
              <a:rPr lang="en-US" dirty="0"/>
              <a:t> </a:t>
            </a:r>
            <a:r>
              <a:rPr lang="en-US" dirty="0" err="1"/>
              <a:t>sağlanması</a:t>
            </a:r>
            <a:r>
              <a:rPr lang="en-US" dirty="0"/>
              <a:t> </a:t>
            </a:r>
            <a:r>
              <a:rPr lang="en-US" dirty="0" err="1"/>
              <a:t>hâlinde</a:t>
            </a:r>
            <a:r>
              <a:rPr lang="en-US" dirty="0"/>
              <a:t> </a:t>
            </a:r>
            <a:r>
              <a:rPr lang="en-US" dirty="0" err="1"/>
              <a:t>tüketici</a:t>
            </a:r>
            <a:r>
              <a:rPr lang="en-US" dirty="0"/>
              <a:t> </a:t>
            </a:r>
            <a:r>
              <a:rPr lang="en-US" dirty="0" err="1"/>
              <a:t>kredisi</a:t>
            </a:r>
            <a:r>
              <a:rPr lang="en-US" dirty="0"/>
              <a:t> </a:t>
            </a:r>
            <a:r>
              <a:rPr lang="en-US" dirty="0" err="1"/>
              <a:t>sözleşmesi</a:t>
            </a:r>
            <a:r>
              <a:rPr lang="en-US" dirty="0"/>
              <a:t> </a:t>
            </a:r>
            <a:r>
              <a:rPr lang="en-US" dirty="0" err="1"/>
              <a:t>olarak</a:t>
            </a:r>
            <a:r>
              <a:rPr lang="en-US" dirty="0"/>
              <a:t> </a:t>
            </a:r>
            <a:r>
              <a:rPr lang="en-US" dirty="0" err="1"/>
              <a:t>değerlendirilir</a:t>
            </a:r>
            <a:r>
              <a:rPr lang="en-US" dirty="0"/>
              <a:t>. </a:t>
            </a:r>
            <a:r>
              <a:rPr lang="en-US" dirty="0" err="1"/>
              <a:t>Ancak</a:t>
            </a:r>
            <a:r>
              <a:rPr lang="en-US" dirty="0"/>
              <a:t> </a:t>
            </a:r>
            <a:r>
              <a:rPr lang="en-US" dirty="0" err="1"/>
              <a:t>bu</a:t>
            </a:r>
            <a:r>
              <a:rPr lang="en-US" dirty="0"/>
              <a:t> </a:t>
            </a:r>
            <a:r>
              <a:rPr lang="en-US" dirty="0" err="1"/>
              <a:t>durumda</a:t>
            </a:r>
            <a:r>
              <a:rPr lang="en-US" dirty="0"/>
              <a:t> </a:t>
            </a:r>
            <a:r>
              <a:rPr lang="en-US" dirty="0" err="1"/>
              <a:t>uygulanacak</a:t>
            </a:r>
            <a:r>
              <a:rPr lang="en-US" dirty="0"/>
              <a:t> </a:t>
            </a:r>
            <a:r>
              <a:rPr lang="en-US" dirty="0" err="1"/>
              <a:t>faiz</a:t>
            </a:r>
            <a:r>
              <a:rPr lang="en-US" dirty="0"/>
              <a:t> </a:t>
            </a:r>
            <a:r>
              <a:rPr lang="en-US" dirty="0" err="1"/>
              <a:t>oranı</a:t>
            </a:r>
            <a:r>
              <a:rPr lang="en-US" dirty="0"/>
              <a:t> </a:t>
            </a:r>
            <a:r>
              <a:rPr lang="en-US" dirty="0" err="1"/>
              <a:t>kredi</a:t>
            </a:r>
            <a:r>
              <a:rPr lang="en-US" dirty="0"/>
              <a:t> </a:t>
            </a:r>
            <a:r>
              <a:rPr lang="en-US" dirty="0" err="1"/>
              <a:t>kartı</a:t>
            </a:r>
            <a:r>
              <a:rPr lang="en-US" dirty="0"/>
              <a:t> </a:t>
            </a:r>
            <a:r>
              <a:rPr lang="en-US" dirty="0" err="1"/>
              <a:t>sözleşmesi</a:t>
            </a:r>
            <a:r>
              <a:rPr lang="en-US" dirty="0"/>
              <a:t> </a:t>
            </a:r>
            <a:r>
              <a:rPr lang="en-US" dirty="0" err="1"/>
              <a:t>uyarınca</a:t>
            </a:r>
            <a:r>
              <a:rPr lang="en-US" dirty="0"/>
              <a:t> </a:t>
            </a:r>
            <a:r>
              <a:rPr lang="en-US" dirty="0" err="1"/>
              <a:t>belirlenen</a:t>
            </a:r>
            <a:r>
              <a:rPr lang="en-US" dirty="0"/>
              <a:t> </a:t>
            </a:r>
            <a:r>
              <a:rPr lang="en-US" dirty="0" err="1"/>
              <a:t>orandan</a:t>
            </a:r>
            <a:r>
              <a:rPr lang="en-US" dirty="0"/>
              <a:t> </a:t>
            </a:r>
            <a:r>
              <a:rPr lang="en-US" dirty="0" err="1"/>
              <a:t>fazla</a:t>
            </a:r>
            <a:r>
              <a:rPr lang="en-US" dirty="0"/>
              <a:t> </a:t>
            </a:r>
            <a:r>
              <a:rPr lang="en-US" dirty="0" err="1"/>
              <a:t>olamaz</a:t>
            </a:r>
            <a:r>
              <a:rPr lang="en-US" dirty="0" smtClean="0"/>
              <a:t>.</a:t>
            </a:r>
            <a:r>
              <a:rPr lang="tr-TR" dirty="0" smtClean="0"/>
              <a:t>» (TKHK m. 22/2)</a:t>
            </a:r>
            <a:endParaRPr lang="en-US" dirty="0"/>
          </a:p>
        </p:txBody>
      </p:sp>
    </p:spTree>
    <p:extLst>
      <p:ext uri="{BB962C8B-B14F-4D97-AF65-F5344CB8AC3E}">
        <p14:creationId xmlns:p14="http://schemas.microsoft.com/office/powerpoint/2010/main" val="1801156719"/>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479</TotalTime>
  <Words>504</Words>
  <Application>Microsoft Office PowerPoint</Application>
  <PresentationFormat>Geniş ekran</PresentationFormat>
  <Paragraphs>44</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Tüketicinin korunması Hukuku</vt:lpstr>
      <vt:lpstr>Temel ilkeler yoluyla koruma</vt:lpstr>
      <vt:lpstr>Temel ilkeler yoluyla koruma</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29</cp:revision>
  <dcterms:created xsi:type="dcterms:W3CDTF">2020-07-01T13:53:34Z</dcterms:created>
  <dcterms:modified xsi:type="dcterms:W3CDTF">2021-03-24T10:27:17Z</dcterms:modified>
</cp:coreProperties>
</file>