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61" r:id="rId6"/>
    <p:sldId id="267" r:id="rId7"/>
    <p:sldId id="262" r:id="rId8"/>
    <p:sldId id="264" r:id="rId9"/>
    <p:sldId id="265" r:id="rId10"/>
    <p:sldId id="266" r:id="rId11"/>
    <p:sldId id="268" r:id="rId12"/>
    <p:sldId id="269"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66"/>
    <a:srgbClr val="D57C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B1B0854-2137-49F6-86ED-79EA67E0E2A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E9E022C-5BF2-4FF0-9020-89D2F7A1DD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534449E-67CA-4997-B088-D9C00AFA013A}"/>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5" name="Alt Bilgi Yer Tutucusu 4">
            <a:extLst>
              <a:ext uri="{FF2B5EF4-FFF2-40B4-BE49-F238E27FC236}">
                <a16:creationId xmlns:a16="http://schemas.microsoft.com/office/drawing/2014/main" id="{F688AE90-A354-4647-BCD0-30402A251D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0CB27C9-BFC1-4CBE-8F24-65AC2A58913F}"/>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244469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A6BD934-9827-4531-8B9A-63561CDF74E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5540E5D-16F2-49F1-860A-C667507F6B77}"/>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37B3935-3EEA-455A-A697-58B5CC61A9E6}"/>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5" name="Alt Bilgi Yer Tutucusu 4">
            <a:extLst>
              <a:ext uri="{FF2B5EF4-FFF2-40B4-BE49-F238E27FC236}">
                <a16:creationId xmlns:a16="http://schemas.microsoft.com/office/drawing/2014/main" id="{77E6D7EE-3313-449E-8157-CF9EE25485E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3A5E52F-D9FC-44D9-B441-B000C68C401E}"/>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1773561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9F2BFE2-D43B-4FA6-B705-77047CBACAD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6556939-D585-4DFA-84F6-0A55B571819A}"/>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06733CC-45CD-4560-B8EC-A0FAC2E06E43}"/>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5" name="Alt Bilgi Yer Tutucusu 4">
            <a:extLst>
              <a:ext uri="{FF2B5EF4-FFF2-40B4-BE49-F238E27FC236}">
                <a16:creationId xmlns:a16="http://schemas.microsoft.com/office/drawing/2014/main" id="{77110069-7082-4071-9482-BCA7CFA3FCA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A634D77-E1B5-41FB-A63E-9486076E822D}"/>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141897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3C075F2-71E2-48D9-8D42-DDAD93C0928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4CB469D-A72E-4FAE-9ACB-9F08CE3C0804}"/>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753047-9967-488C-B74B-C02F3C2E7F68}"/>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5" name="Alt Bilgi Yer Tutucusu 4">
            <a:extLst>
              <a:ext uri="{FF2B5EF4-FFF2-40B4-BE49-F238E27FC236}">
                <a16:creationId xmlns:a16="http://schemas.microsoft.com/office/drawing/2014/main" id="{A0CFC2CC-F958-40A5-AD9F-6C05A3AC77C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8E380D2-6EDB-4802-81B5-EDB5DF461E6A}"/>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76662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044E7B4-3ACF-4A4F-8E9D-2D6729753EE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1727510-4825-480E-88B8-CC5F9867B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25430265-D415-427B-9E7E-F505841F6474}"/>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5" name="Alt Bilgi Yer Tutucusu 4">
            <a:extLst>
              <a:ext uri="{FF2B5EF4-FFF2-40B4-BE49-F238E27FC236}">
                <a16:creationId xmlns:a16="http://schemas.microsoft.com/office/drawing/2014/main" id="{768D35E7-7DF5-45CB-9D22-0E409F6292F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8968F27-408B-4744-B23E-FE180AA990B1}"/>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132789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8ACEEB2-CCFC-40F5-B671-B2076AD7F89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201F2BA-FA74-4091-8736-601152080E30}"/>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9237CE98-635C-41A7-A665-4FCE0E70F6D1}"/>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D5917D54-40C8-464E-A15F-301F3307FDB3}"/>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6" name="Alt Bilgi Yer Tutucusu 5">
            <a:extLst>
              <a:ext uri="{FF2B5EF4-FFF2-40B4-BE49-F238E27FC236}">
                <a16:creationId xmlns:a16="http://schemas.microsoft.com/office/drawing/2014/main" id="{855A8DA2-15FE-40AD-BBA9-F7569909C9B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BEDB2A4-30B1-4607-8AF7-BFD4AD75EFEE}"/>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93139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EC92336-96C7-42B2-BDAB-DC4F3542F090}"/>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2774C74-F071-44CE-97FB-67155A419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755C9CF7-BAB9-49AE-9F4E-38A5A9744A25}"/>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52F9572-89A6-4D9C-BC03-8CC14C9193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27DBD115-80A4-4C42-BEC8-A6516FC287A0}"/>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E1BAEEB-E83A-4436-BE4F-202CACB00267}"/>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8" name="Alt Bilgi Yer Tutucusu 7">
            <a:extLst>
              <a:ext uri="{FF2B5EF4-FFF2-40B4-BE49-F238E27FC236}">
                <a16:creationId xmlns:a16="http://schemas.microsoft.com/office/drawing/2014/main" id="{B91E5406-A39B-4818-8FF1-497EEE6A7DAA}"/>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AC15558-7F8A-4AE2-A18F-E6586AA77D3A}"/>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2088008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E46C529-EAC4-41A9-9A71-C0B6BF86C74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6BC4DE2-1991-45CC-9B6C-07ECD47E4A61}"/>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4" name="Alt Bilgi Yer Tutucusu 3">
            <a:extLst>
              <a:ext uri="{FF2B5EF4-FFF2-40B4-BE49-F238E27FC236}">
                <a16:creationId xmlns:a16="http://schemas.microsoft.com/office/drawing/2014/main" id="{10ED068F-F4EA-4376-A194-72C4DDB9F26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9D8EFE0-8E4F-4AD8-AB3A-ABCADCF139EC}"/>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424388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F07A113-77E0-41D0-86ED-854635861C53}"/>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3" name="Alt Bilgi Yer Tutucusu 2">
            <a:extLst>
              <a:ext uri="{FF2B5EF4-FFF2-40B4-BE49-F238E27FC236}">
                <a16:creationId xmlns:a16="http://schemas.microsoft.com/office/drawing/2014/main" id="{DAEECC95-5C7E-4105-BA2D-D682801053A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58F306F4-3C9E-4611-8227-1245F37D30CC}"/>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78636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6859727-BD1C-4BD0-8DD5-D6E01F68D25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B5E014B-4A52-4610-AF35-96C576199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13E2D4F-20DE-4599-A322-61869FE105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D9311557-B6AC-4070-9DFF-6665FE3A6D51}"/>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6" name="Alt Bilgi Yer Tutucusu 5">
            <a:extLst>
              <a:ext uri="{FF2B5EF4-FFF2-40B4-BE49-F238E27FC236}">
                <a16:creationId xmlns:a16="http://schemas.microsoft.com/office/drawing/2014/main" id="{20F3C91B-988D-4BEA-9FB3-F7F939E1E0D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EC2AA4E-DD15-4A47-8B08-DAD9B7CA787B}"/>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44712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589E83D-2DA2-44FE-9B64-DDE6184CDDA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AE2EA34-2E34-46B3-ACA4-2C8B8B5DEB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C3A6794-3EAF-494A-A4E5-D01B93010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ADAFB2BC-7DAB-4162-8C9D-B248994CC66B}"/>
              </a:ext>
            </a:extLst>
          </p:cNvPr>
          <p:cNvSpPr>
            <a:spLocks noGrp="1"/>
          </p:cNvSpPr>
          <p:nvPr>
            <p:ph type="dt" sz="half" idx="10"/>
          </p:nvPr>
        </p:nvSpPr>
        <p:spPr/>
        <p:txBody>
          <a:bodyPr/>
          <a:lstStyle/>
          <a:p>
            <a:fld id="{25EEF629-B5A8-4126-A4BA-34D370C02346}" type="datetimeFigureOut">
              <a:rPr lang="tr-TR" smtClean="0"/>
              <a:t>20.02.2020</a:t>
            </a:fld>
            <a:endParaRPr lang="tr-TR"/>
          </a:p>
        </p:txBody>
      </p:sp>
      <p:sp>
        <p:nvSpPr>
          <p:cNvPr id="6" name="Alt Bilgi Yer Tutucusu 5">
            <a:extLst>
              <a:ext uri="{FF2B5EF4-FFF2-40B4-BE49-F238E27FC236}">
                <a16:creationId xmlns:a16="http://schemas.microsoft.com/office/drawing/2014/main" id="{E39924EE-209A-40C5-B515-720B1C7BB4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37D079F-959B-4D87-B1C8-52AA4CC8F6D4}"/>
              </a:ext>
            </a:extLst>
          </p:cNvPr>
          <p:cNvSpPr>
            <a:spLocks noGrp="1"/>
          </p:cNvSpPr>
          <p:nvPr>
            <p:ph type="sldNum" sz="quarter" idx="12"/>
          </p:nvPr>
        </p:nvSpPr>
        <p:spPr/>
        <p:txBody>
          <a:bodyPr/>
          <a:lstStyle/>
          <a:p>
            <a:fld id="{44D9B22E-929B-4FDF-9C2A-6A6E802CC363}" type="slidenum">
              <a:rPr lang="tr-TR" smtClean="0"/>
              <a:t>‹#›</a:t>
            </a:fld>
            <a:endParaRPr lang="tr-TR"/>
          </a:p>
        </p:txBody>
      </p:sp>
    </p:spTree>
    <p:extLst>
      <p:ext uri="{BB962C8B-B14F-4D97-AF65-F5344CB8AC3E}">
        <p14:creationId xmlns:p14="http://schemas.microsoft.com/office/powerpoint/2010/main" val="380881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DD05456-DFF9-4EA0-A270-DEDDC5FFE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B6B5473-DF4B-4776-9A0A-4F8A01E40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A06AD1A-32D1-40F4-8FA5-6CE5F92C1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EF629-B5A8-4126-A4BA-34D370C02346}" type="datetimeFigureOut">
              <a:rPr lang="tr-TR" smtClean="0"/>
              <a:t>20.02.2020</a:t>
            </a:fld>
            <a:endParaRPr lang="tr-TR"/>
          </a:p>
        </p:txBody>
      </p:sp>
      <p:sp>
        <p:nvSpPr>
          <p:cNvPr id="5" name="Alt Bilgi Yer Tutucusu 4">
            <a:extLst>
              <a:ext uri="{FF2B5EF4-FFF2-40B4-BE49-F238E27FC236}">
                <a16:creationId xmlns:a16="http://schemas.microsoft.com/office/drawing/2014/main" id="{B43CB670-2075-4471-A170-85CD81A0FE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1C670E4-8E2B-4454-9AD2-CC67C63AAC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9B22E-929B-4FDF-9C2A-6A6E802CC363}" type="slidenum">
              <a:rPr lang="tr-TR" smtClean="0"/>
              <a:t>‹#›</a:t>
            </a:fld>
            <a:endParaRPr lang="tr-TR"/>
          </a:p>
        </p:txBody>
      </p:sp>
    </p:spTree>
    <p:extLst>
      <p:ext uri="{BB962C8B-B14F-4D97-AF65-F5344CB8AC3E}">
        <p14:creationId xmlns:p14="http://schemas.microsoft.com/office/powerpoint/2010/main" val="1062134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8B28AF-D70A-4C7A-B369-62948E156CF5}"/>
              </a:ext>
            </a:extLst>
          </p:cNvPr>
          <p:cNvSpPr>
            <a:spLocks noGrp="1"/>
          </p:cNvSpPr>
          <p:nvPr>
            <p:ph type="ctrTitle"/>
          </p:nvPr>
        </p:nvSpPr>
        <p:spPr/>
        <p:txBody>
          <a:bodyPr>
            <a:normAutofit fontScale="90000"/>
          </a:bodyPr>
          <a:lstStyle/>
          <a:p>
            <a:br>
              <a:rPr lang="tr-TR" dirty="0"/>
            </a:br>
            <a:br>
              <a:rPr lang="tr-TR" dirty="0"/>
            </a:br>
            <a:r>
              <a:rPr lang="tr-TR" sz="4000" dirty="0"/>
              <a:t>ÖRGÜTSEL DAVRANIŞ</a:t>
            </a:r>
            <a:br>
              <a:rPr lang="tr-TR" sz="4000" dirty="0"/>
            </a:br>
            <a:r>
              <a:rPr lang="tr-TR" sz="4000" dirty="0"/>
              <a:t>ADMYO</a:t>
            </a:r>
            <a:br>
              <a:rPr lang="tr-TR" sz="4000" dirty="0"/>
            </a:br>
            <a:r>
              <a:rPr lang="tr-TR" sz="4000" dirty="0"/>
              <a:t>2019-2020 BAHAR DÖNEMİ</a:t>
            </a:r>
            <a:br>
              <a:rPr lang="tr-TR" sz="4000" dirty="0"/>
            </a:br>
            <a:r>
              <a:rPr lang="tr-TR" sz="4000" dirty="0"/>
              <a:t>Doç. Dr. Sonay BAYRAMOĞLU ÖZUĞURLU</a:t>
            </a:r>
          </a:p>
        </p:txBody>
      </p:sp>
      <p:sp>
        <p:nvSpPr>
          <p:cNvPr id="3" name="Alt Başlık 2">
            <a:extLst>
              <a:ext uri="{FF2B5EF4-FFF2-40B4-BE49-F238E27FC236}">
                <a16:creationId xmlns:a16="http://schemas.microsoft.com/office/drawing/2014/main" id="{C6EC4A73-4607-4C50-8BD0-C8B6B47E1577}"/>
              </a:ext>
            </a:extLst>
          </p:cNvPr>
          <p:cNvSpPr>
            <a:spLocks noGrp="1"/>
          </p:cNvSpPr>
          <p:nvPr>
            <p:ph type="subTitle" idx="1"/>
          </p:nvPr>
        </p:nvSpPr>
        <p:spPr/>
        <p:txBody>
          <a:bodyPr/>
          <a:lstStyle/>
          <a:p>
            <a:pPr marL="457200" indent="-457200">
              <a:buAutoNum type="arabicPeriod"/>
            </a:pPr>
            <a:r>
              <a:rPr lang="tr-TR" dirty="0"/>
              <a:t>HAFTA</a:t>
            </a:r>
          </a:p>
          <a:p>
            <a:r>
              <a:rPr lang="tr-TR" dirty="0"/>
              <a:t>Örgütsel Davranış</a:t>
            </a:r>
          </a:p>
        </p:txBody>
      </p:sp>
    </p:spTree>
    <p:extLst>
      <p:ext uri="{BB962C8B-B14F-4D97-AF65-F5344CB8AC3E}">
        <p14:creationId xmlns:p14="http://schemas.microsoft.com/office/powerpoint/2010/main" val="4143958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6C8388D-1A2F-4DE7-8A17-3D420E6FB627}"/>
              </a:ext>
            </a:extLst>
          </p:cNvPr>
          <p:cNvSpPr>
            <a:spLocks noGrp="1"/>
          </p:cNvSpPr>
          <p:nvPr>
            <p:ph type="title"/>
          </p:nvPr>
        </p:nvSpPr>
        <p:spPr/>
        <p:txBody>
          <a:bodyPr/>
          <a:lstStyle/>
          <a:p>
            <a:r>
              <a:rPr lang="tr-TR" b="1" dirty="0"/>
              <a:t>Bireysel Farklılıklar</a:t>
            </a:r>
          </a:p>
        </p:txBody>
      </p:sp>
      <p:sp>
        <p:nvSpPr>
          <p:cNvPr id="3" name="İçerik Yer Tutucusu 2">
            <a:extLst>
              <a:ext uri="{FF2B5EF4-FFF2-40B4-BE49-F238E27FC236}">
                <a16:creationId xmlns:a16="http://schemas.microsoft.com/office/drawing/2014/main" id="{5EEFCA3D-4AB6-46C2-A40A-63F33FDD308F}"/>
              </a:ext>
            </a:extLst>
          </p:cNvPr>
          <p:cNvSpPr>
            <a:spLocks noGrp="1"/>
          </p:cNvSpPr>
          <p:nvPr>
            <p:ph idx="1"/>
          </p:nvPr>
        </p:nvSpPr>
        <p:spPr>
          <a:xfrm>
            <a:off x="622851" y="1470990"/>
            <a:ext cx="11158331" cy="5387009"/>
          </a:xfrm>
        </p:spPr>
        <p:txBody>
          <a:bodyPr/>
          <a:lstStyle/>
          <a:p>
            <a:pPr marL="914400" lvl="2" indent="0">
              <a:buNone/>
            </a:pPr>
            <a:r>
              <a:rPr lang="tr-TR" sz="2800" dirty="0"/>
              <a:t>İşgücü çeşitliliği, yetenek, biyografik özellikler gibi bireysel farklılıklar ne kadar önemlidir? Bireysel farklılıkların ÖD açısından anlamı nedir?</a:t>
            </a:r>
          </a:p>
          <a:p>
            <a:pPr marL="914400" lvl="2" indent="0">
              <a:buNone/>
            </a:pPr>
            <a:endParaRPr lang="tr-TR" sz="2800" dirty="0"/>
          </a:p>
          <a:p>
            <a:pPr marL="914400" lvl="2" indent="0">
              <a:buNone/>
            </a:pPr>
            <a:r>
              <a:rPr lang="tr-TR" sz="2800" dirty="0"/>
              <a:t>					Ayrımcılık Nedir? Türleri nelerdir?</a:t>
            </a:r>
          </a:p>
          <a:p>
            <a:pPr marL="914400" lvl="2" indent="0">
              <a:buNone/>
            </a:pPr>
            <a:endParaRPr lang="tr-TR" sz="2800" dirty="0"/>
          </a:p>
          <a:p>
            <a:pPr marL="914400" lvl="2" indent="0">
              <a:buNone/>
            </a:pPr>
            <a:endParaRPr lang="tr-TR" dirty="0"/>
          </a:p>
          <a:p>
            <a:pPr marL="0" indent="0">
              <a:buNone/>
            </a:pPr>
            <a:endParaRPr lang="tr-TR" dirty="0"/>
          </a:p>
        </p:txBody>
      </p:sp>
      <p:pic>
        <p:nvPicPr>
          <p:cNvPr id="5" name="Resim 4">
            <a:extLst>
              <a:ext uri="{FF2B5EF4-FFF2-40B4-BE49-F238E27FC236}">
                <a16:creationId xmlns:a16="http://schemas.microsoft.com/office/drawing/2014/main" id="{80B5F138-557B-4E92-B600-2DF12045CCB4}"/>
              </a:ext>
            </a:extLst>
          </p:cNvPr>
          <p:cNvPicPr>
            <a:picLocks noChangeAspect="1"/>
          </p:cNvPicPr>
          <p:nvPr/>
        </p:nvPicPr>
        <p:blipFill>
          <a:blip r:embed="rId2"/>
          <a:stretch>
            <a:fillRect/>
          </a:stretch>
        </p:blipFill>
        <p:spPr>
          <a:xfrm>
            <a:off x="838200" y="2336033"/>
            <a:ext cx="2726219" cy="3656922"/>
          </a:xfrm>
          <a:prstGeom prst="rect">
            <a:avLst/>
          </a:prstGeom>
        </p:spPr>
      </p:pic>
      <p:pic>
        <p:nvPicPr>
          <p:cNvPr id="6" name="Resim 5">
            <a:extLst>
              <a:ext uri="{FF2B5EF4-FFF2-40B4-BE49-F238E27FC236}">
                <a16:creationId xmlns:a16="http://schemas.microsoft.com/office/drawing/2014/main" id="{749A590D-237B-4923-96D7-634ED112AF25}"/>
              </a:ext>
            </a:extLst>
          </p:cNvPr>
          <p:cNvPicPr>
            <a:picLocks noChangeAspect="1"/>
          </p:cNvPicPr>
          <p:nvPr/>
        </p:nvPicPr>
        <p:blipFill>
          <a:blip r:embed="rId3"/>
          <a:stretch>
            <a:fillRect/>
          </a:stretch>
        </p:blipFill>
        <p:spPr>
          <a:xfrm>
            <a:off x="6215271" y="3495261"/>
            <a:ext cx="5353878" cy="2998171"/>
          </a:xfrm>
          <a:prstGeom prst="rect">
            <a:avLst/>
          </a:prstGeom>
        </p:spPr>
      </p:pic>
    </p:spTree>
    <p:extLst>
      <p:ext uri="{BB962C8B-B14F-4D97-AF65-F5344CB8AC3E}">
        <p14:creationId xmlns:p14="http://schemas.microsoft.com/office/powerpoint/2010/main" val="680273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36F42B-CF85-4BAB-BD29-A34D306902DC}"/>
              </a:ext>
            </a:extLst>
          </p:cNvPr>
          <p:cNvSpPr>
            <a:spLocks noGrp="1"/>
          </p:cNvSpPr>
          <p:nvPr>
            <p:ph type="title"/>
          </p:nvPr>
        </p:nvSpPr>
        <p:spPr/>
        <p:txBody>
          <a:bodyPr/>
          <a:lstStyle/>
          <a:p>
            <a:r>
              <a:rPr lang="tr-TR" dirty="0"/>
              <a:t> </a:t>
            </a:r>
            <a:br>
              <a:rPr lang="tr-TR" dirty="0"/>
            </a:br>
            <a:endParaRPr lang="en-CA" dirty="0"/>
          </a:p>
        </p:txBody>
      </p:sp>
      <p:pic>
        <p:nvPicPr>
          <p:cNvPr id="1026" name="Picture 2" descr="ayrımcılık tazminatı hamile işçi ile ilgili görsel sonucu">
            <a:extLst>
              <a:ext uri="{FF2B5EF4-FFF2-40B4-BE49-F238E27FC236}">
                <a16:creationId xmlns:a16="http://schemas.microsoft.com/office/drawing/2014/main" id="{CC4225C4-BAD3-42D7-ABCE-5AF6C61099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03096" y="311759"/>
            <a:ext cx="2877446" cy="1438723"/>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a:extLst>
              <a:ext uri="{FF2B5EF4-FFF2-40B4-BE49-F238E27FC236}">
                <a16:creationId xmlns:a16="http://schemas.microsoft.com/office/drawing/2014/main" id="{637F6C46-1ACA-46FB-A83C-C3BFA8ADF0D7}"/>
              </a:ext>
            </a:extLst>
          </p:cNvPr>
          <p:cNvSpPr/>
          <p:nvPr/>
        </p:nvSpPr>
        <p:spPr>
          <a:xfrm>
            <a:off x="450574" y="2438399"/>
            <a:ext cx="11383618" cy="2862322"/>
          </a:xfrm>
          <a:prstGeom prst="rect">
            <a:avLst/>
          </a:prstGeom>
        </p:spPr>
        <p:txBody>
          <a:bodyPr wrap="square">
            <a:spAutoFit/>
          </a:bodyPr>
          <a:lstStyle/>
          <a:p>
            <a:r>
              <a:rPr lang="en-CA" b="1" dirty="0">
                <a:solidFill>
                  <a:srgbClr val="333333"/>
                </a:solidFill>
                <a:latin typeface="Arial Regular"/>
              </a:rPr>
              <a:t>4857 </a:t>
            </a:r>
            <a:r>
              <a:rPr lang="en-CA" b="1" dirty="0" err="1">
                <a:solidFill>
                  <a:srgbClr val="333333"/>
                </a:solidFill>
                <a:latin typeface="Arial Regular"/>
              </a:rPr>
              <a:t>sayılı</a:t>
            </a:r>
            <a:r>
              <a:rPr lang="en-CA" b="1" dirty="0">
                <a:solidFill>
                  <a:srgbClr val="333333"/>
                </a:solidFill>
                <a:latin typeface="Arial Regular"/>
              </a:rPr>
              <a:t> </a:t>
            </a:r>
            <a:r>
              <a:rPr lang="en-CA" b="1" dirty="0" err="1">
                <a:solidFill>
                  <a:srgbClr val="333333"/>
                </a:solidFill>
                <a:latin typeface="Arial Regular"/>
              </a:rPr>
              <a:t>İş</a:t>
            </a:r>
            <a:r>
              <a:rPr lang="en-CA" b="1" dirty="0">
                <a:solidFill>
                  <a:srgbClr val="333333"/>
                </a:solidFill>
                <a:latin typeface="Arial Regular"/>
              </a:rPr>
              <a:t> </a:t>
            </a:r>
            <a:r>
              <a:rPr lang="en-CA" b="1" dirty="0" err="1">
                <a:solidFill>
                  <a:srgbClr val="333333"/>
                </a:solidFill>
                <a:latin typeface="Arial Regular"/>
              </a:rPr>
              <a:t>Kanunu</a:t>
            </a:r>
            <a:r>
              <a:rPr lang="tr-TR" b="1" dirty="0">
                <a:solidFill>
                  <a:srgbClr val="333333"/>
                </a:solidFill>
                <a:latin typeface="Arial Regular"/>
              </a:rPr>
              <a:t>, </a:t>
            </a:r>
            <a:r>
              <a:rPr lang="en-CA" b="1" dirty="0">
                <a:solidFill>
                  <a:srgbClr val="333333"/>
                </a:solidFill>
                <a:latin typeface="Arial Regular"/>
              </a:rPr>
              <a:t>'</a:t>
            </a:r>
            <a:r>
              <a:rPr lang="en-CA" b="1" dirty="0" err="1">
                <a:solidFill>
                  <a:srgbClr val="333333"/>
                </a:solidFill>
                <a:latin typeface="Arial Regular"/>
              </a:rPr>
              <a:t>Eşit</a:t>
            </a:r>
            <a:r>
              <a:rPr lang="en-CA" b="1" dirty="0">
                <a:solidFill>
                  <a:srgbClr val="333333"/>
                </a:solidFill>
                <a:latin typeface="Arial Regular"/>
              </a:rPr>
              <a:t> </a:t>
            </a:r>
            <a:r>
              <a:rPr lang="en-CA" b="1" dirty="0" err="1">
                <a:solidFill>
                  <a:srgbClr val="333333"/>
                </a:solidFill>
                <a:latin typeface="Arial Regular"/>
              </a:rPr>
              <a:t>davranma</a:t>
            </a:r>
            <a:r>
              <a:rPr lang="en-CA" b="1" dirty="0">
                <a:solidFill>
                  <a:srgbClr val="333333"/>
                </a:solidFill>
                <a:latin typeface="Arial Regular"/>
              </a:rPr>
              <a:t> </a:t>
            </a:r>
            <a:r>
              <a:rPr lang="en-CA" b="1" dirty="0" err="1">
                <a:solidFill>
                  <a:srgbClr val="333333"/>
                </a:solidFill>
                <a:latin typeface="Arial Regular"/>
              </a:rPr>
              <a:t>ilkesi</a:t>
            </a:r>
            <a:r>
              <a:rPr lang="en-CA" b="1" dirty="0">
                <a:solidFill>
                  <a:srgbClr val="333333"/>
                </a:solidFill>
                <a:latin typeface="Arial Regular"/>
              </a:rPr>
              <a:t>' </a:t>
            </a:r>
            <a:r>
              <a:rPr lang="en-CA" b="1" dirty="0" err="1">
                <a:solidFill>
                  <a:srgbClr val="333333"/>
                </a:solidFill>
                <a:latin typeface="Arial Regular"/>
              </a:rPr>
              <a:t>başlıklı</a:t>
            </a:r>
            <a:r>
              <a:rPr lang="en-CA" b="1" dirty="0">
                <a:solidFill>
                  <a:srgbClr val="333333"/>
                </a:solidFill>
                <a:latin typeface="Arial Regular"/>
              </a:rPr>
              <a:t> 5'inci </a:t>
            </a:r>
            <a:r>
              <a:rPr lang="tr-TR" b="1" dirty="0">
                <a:solidFill>
                  <a:srgbClr val="333333"/>
                </a:solidFill>
                <a:latin typeface="Arial Regular"/>
              </a:rPr>
              <a:t>Md:</a:t>
            </a:r>
            <a:r>
              <a:rPr lang="en-CA" dirty="0">
                <a:solidFill>
                  <a:srgbClr val="333333"/>
                </a:solidFill>
                <a:latin typeface="Arial Regular"/>
              </a:rPr>
              <a:t> "</a:t>
            </a:r>
            <a:r>
              <a:rPr lang="en-CA" dirty="0" err="1">
                <a:solidFill>
                  <a:srgbClr val="333333"/>
                </a:solidFill>
                <a:latin typeface="Arial Regular"/>
              </a:rPr>
              <a:t>İş</a:t>
            </a:r>
            <a:r>
              <a:rPr lang="en-CA" dirty="0">
                <a:solidFill>
                  <a:srgbClr val="333333"/>
                </a:solidFill>
                <a:latin typeface="Arial Regular"/>
              </a:rPr>
              <a:t> </a:t>
            </a:r>
            <a:r>
              <a:rPr lang="en-CA" dirty="0" err="1">
                <a:solidFill>
                  <a:srgbClr val="333333"/>
                </a:solidFill>
                <a:latin typeface="Arial Regular"/>
              </a:rPr>
              <a:t>ilişkisinde</a:t>
            </a:r>
            <a:r>
              <a:rPr lang="en-CA" dirty="0">
                <a:solidFill>
                  <a:srgbClr val="333333"/>
                </a:solidFill>
                <a:latin typeface="Arial Regular"/>
              </a:rPr>
              <a:t> </a:t>
            </a:r>
            <a:r>
              <a:rPr lang="en-CA" dirty="0" err="1">
                <a:solidFill>
                  <a:srgbClr val="333333"/>
                </a:solidFill>
                <a:latin typeface="Arial Regular"/>
              </a:rPr>
              <a:t>dil</a:t>
            </a:r>
            <a:r>
              <a:rPr lang="en-CA" dirty="0">
                <a:solidFill>
                  <a:srgbClr val="333333"/>
                </a:solidFill>
                <a:latin typeface="Arial Regular"/>
              </a:rPr>
              <a:t>, </a:t>
            </a:r>
            <a:r>
              <a:rPr lang="en-CA" dirty="0" err="1">
                <a:solidFill>
                  <a:srgbClr val="333333"/>
                </a:solidFill>
                <a:latin typeface="Arial Regular"/>
              </a:rPr>
              <a:t>ırk</a:t>
            </a:r>
            <a:r>
              <a:rPr lang="en-CA" dirty="0">
                <a:solidFill>
                  <a:srgbClr val="333333"/>
                </a:solidFill>
                <a:latin typeface="Arial Regular"/>
              </a:rPr>
              <a:t>, </a:t>
            </a:r>
            <a:r>
              <a:rPr lang="en-CA" dirty="0" err="1">
                <a:solidFill>
                  <a:srgbClr val="333333"/>
                </a:solidFill>
                <a:latin typeface="Arial Regular"/>
              </a:rPr>
              <a:t>renk</a:t>
            </a:r>
            <a:r>
              <a:rPr lang="en-CA" dirty="0">
                <a:solidFill>
                  <a:srgbClr val="333333"/>
                </a:solidFill>
                <a:latin typeface="Arial Regular"/>
              </a:rPr>
              <a:t>, </a:t>
            </a:r>
            <a:r>
              <a:rPr lang="en-CA" dirty="0" err="1">
                <a:solidFill>
                  <a:srgbClr val="333333"/>
                </a:solidFill>
                <a:latin typeface="Arial Regular"/>
              </a:rPr>
              <a:t>cinsiyet</a:t>
            </a:r>
            <a:r>
              <a:rPr lang="en-CA" dirty="0">
                <a:solidFill>
                  <a:srgbClr val="333333"/>
                </a:solidFill>
                <a:latin typeface="Arial Regular"/>
              </a:rPr>
              <a:t>, </a:t>
            </a:r>
            <a:r>
              <a:rPr lang="en-CA" dirty="0" err="1">
                <a:solidFill>
                  <a:srgbClr val="333333"/>
                </a:solidFill>
                <a:latin typeface="Arial Regular"/>
              </a:rPr>
              <a:t>engellilik</a:t>
            </a:r>
            <a:r>
              <a:rPr lang="en-CA" dirty="0">
                <a:solidFill>
                  <a:srgbClr val="333333"/>
                </a:solidFill>
                <a:latin typeface="Arial Regular"/>
              </a:rPr>
              <a:t>, </a:t>
            </a:r>
            <a:r>
              <a:rPr lang="en-CA" dirty="0" err="1">
                <a:solidFill>
                  <a:srgbClr val="333333"/>
                </a:solidFill>
                <a:latin typeface="Arial Regular"/>
              </a:rPr>
              <a:t>siyasal</a:t>
            </a:r>
            <a:r>
              <a:rPr lang="en-CA" dirty="0">
                <a:solidFill>
                  <a:srgbClr val="333333"/>
                </a:solidFill>
                <a:latin typeface="Arial Regular"/>
              </a:rPr>
              <a:t> </a:t>
            </a:r>
            <a:r>
              <a:rPr lang="en-CA" dirty="0" err="1">
                <a:solidFill>
                  <a:srgbClr val="333333"/>
                </a:solidFill>
                <a:latin typeface="Arial Regular"/>
              </a:rPr>
              <a:t>düşünce</a:t>
            </a:r>
            <a:r>
              <a:rPr lang="en-CA" dirty="0">
                <a:solidFill>
                  <a:srgbClr val="333333"/>
                </a:solidFill>
                <a:latin typeface="Arial Regular"/>
              </a:rPr>
              <a:t>, </a:t>
            </a:r>
            <a:r>
              <a:rPr lang="en-CA" dirty="0" err="1">
                <a:solidFill>
                  <a:srgbClr val="333333"/>
                </a:solidFill>
                <a:latin typeface="Arial Regular"/>
              </a:rPr>
              <a:t>felsefî</a:t>
            </a:r>
            <a:r>
              <a:rPr lang="en-CA" dirty="0">
                <a:solidFill>
                  <a:srgbClr val="333333"/>
                </a:solidFill>
                <a:latin typeface="Arial Regular"/>
              </a:rPr>
              <a:t> </a:t>
            </a:r>
            <a:r>
              <a:rPr lang="en-CA" dirty="0" err="1">
                <a:solidFill>
                  <a:srgbClr val="333333"/>
                </a:solidFill>
                <a:latin typeface="Arial Regular"/>
              </a:rPr>
              <a:t>inanç</a:t>
            </a:r>
            <a:r>
              <a:rPr lang="en-CA" dirty="0">
                <a:solidFill>
                  <a:srgbClr val="333333"/>
                </a:solidFill>
                <a:latin typeface="Arial Regular"/>
              </a:rPr>
              <a:t>, din </a:t>
            </a:r>
            <a:r>
              <a:rPr lang="en-CA" dirty="0" err="1">
                <a:solidFill>
                  <a:srgbClr val="333333"/>
                </a:solidFill>
                <a:latin typeface="Arial Regular"/>
              </a:rPr>
              <a:t>ve</a:t>
            </a:r>
            <a:r>
              <a:rPr lang="en-CA" dirty="0">
                <a:solidFill>
                  <a:srgbClr val="333333"/>
                </a:solidFill>
                <a:latin typeface="Arial Regular"/>
              </a:rPr>
              <a:t> </a:t>
            </a:r>
            <a:r>
              <a:rPr lang="en-CA" dirty="0" err="1">
                <a:solidFill>
                  <a:srgbClr val="333333"/>
                </a:solidFill>
                <a:latin typeface="Arial Regular"/>
              </a:rPr>
              <a:t>mezhep</a:t>
            </a:r>
            <a:r>
              <a:rPr lang="en-CA" dirty="0">
                <a:solidFill>
                  <a:srgbClr val="333333"/>
                </a:solidFill>
                <a:latin typeface="Arial Regular"/>
              </a:rPr>
              <a:t> </a:t>
            </a:r>
            <a:r>
              <a:rPr lang="en-CA" dirty="0" err="1">
                <a:solidFill>
                  <a:srgbClr val="333333"/>
                </a:solidFill>
                <a:latin typeface="Arial Regular"/>
              </a:rPr>
              <a:t>ve</a:t>
            </a:r>
            <a:r>
              <a:rPr lang="en-CA" dirty="0">
                <a:solidFill>
                  <a:srgbClr val="333333"/>
                </a:solidFill>
                <a:latin typeface="Arial Regular"/>
              </a:rPr>
              <a:t> </a:t>
            </a:r>
            <a:r>
              <a:rPr lang="en-CA" dirty="0" err="1">
                <a:solidFill>
                  <a:srgbClr val="333333"/>
                </a:solidFill>
                <a:latin typeface="Arial Regular"/>
              </a:rPr>
              <a:t>benzeri</a:t>
            </a:r>
            <a:r>
              <a:rPr lang="en-CA" dirty="0">
                <a:solidFill>
                  <a:srgbClr val="333333"/>
                </a:solidFill>
                <a:latin typeface="Arial Regular"/>
              </a:rPr>
              <a:t> </a:t>
            </a:r>
            <a:r>
              <a:rPr lang="en-CA" dirty="0" err="1">
                <a:solidFill>
                  <a:srgbClr val="333333"/>
                </a:solidFill>
                <a:latin typeface="Arial Regular"/>
              </a:rPr>
              <a:t>sebeplere</a:t>
            </a:r>
            <a:r>
              <a:rPr lang="en-CA" dirty="0">
                <a:solidFill>
                  <a:srgbClr val="333333"/>
                </a:solidFill>
                <a:latin typeface="Arial Regular"/>
              </a:rPr>
              <a:t> </a:t>
            </a:r>
            <a:r>
              <a:rPr lang="en-CA" dirty="0" err="1">
                <a:solidFill>
                  <a:srgbClr val="333333"/>
                </a:solidFill>
                <a:latin typeface="Arial Regular"/>
              </a:rPr>
              <a:t>dayalı</a:t>
            </a:r>
            <a:r>
              <a:rPr lang="en-CA" dirty="0">
                <a:solidFill>
                  <a:srgbClr val="333333"/>
                </a:solidFill>
                <a:latin typeface="Arial Regular"/>
              </a:rPr>
              <a:t> </a:t>
            </a:r>
            <a:r>
              <a:rPr lang="en-CA" dirty="0" err="1">
                <a:solidFill>
                  <a:srgbClr val="333333"/>
                </a:solidFill>
                <a:latin typeface="Arial Regular"/>
              </a:rPr>
              <a:t>ayrım</a:t>
            </a:r>
            <a:r>
              <a:rPr lang="en-CA" dirty="0">
                <a:solidFill>
                  <a:srgbClr val="333333"/>
                </a:solidFill>
                <a:latin typeface="Arial Regular"/>
              </a:rPr>
              <a:t> </a:t>
            </a:r>
            <a:r>
              <a:rPr lang="en-CA" dirty="0" err="1">
                <a:solidFill>
                  <a:srgbClr val="333333"/>
                </a:solidFill>
                <a:latin typeface="Arial Regular"/>
              </a:rPr>
              <a:t>yapılamaz</a:t>
            </a:r>
            <a:r>
              <a:rPr lang="en-CA" dirty="0">
                <a:solidFill>
                  <a:srgbClr val="333333"/>
                </a:solidFill>
                <a:latin typeface="Arial Regular"/>
              </a:rPr>
              <a:t>. </a:t>
            </a:r>
            <a:r>
              <a:rPr lang="en-CA" dirty="0" err="1">
                <a:solidFill>
                  <a:srgbClr val="333333"/>
                </a:solidFill>
                <a:latin typeface="Arial Regular"/>
              </a:rPr>
              <a:t>İşveren</a:t>
            </a:r>
            <a:r>
              <a:rPr lang="en-CA" dirty="0">
                <a:solidFill>
                  <a:srgbClr val="333333"/>
                </a:solidFill>
                <a:latin typeface="Arial Regular"/>
              </a:rPr>
              <a:t>, </a:t>
            </a:r>
            <a:r>
              <a:rPr lang="en-CA" dirty="0" err="1">
                <a:solidFill>
                  <a:srgbClr val="333333"/>
                </a:solidFill>
                <a:latin typeface="Arial Regular"/>
              </a:rPr>
              <a:t>esaslı</a:t>
            </a:r>
            <a:r>
              <a:rPr lang="en-CA" dirty="0">
                <a:solidFill>
                  <a:srgbClr val="333333"/>
                </a:solidFill>
                <a:latin typeface="Arial Regular"/>
              </a:rPr>
              <a:t> </a:t>
            </a:r>
            <a:r>
              <a:rPr lang="en-CA" dirty="0" err="1">
                <a:solidFill>
                  <a:srgbClr val="333333"/>
                </a:solidFill>
                <a:latin typeface="Arial Regular"/>
              </a:rPr>
              <a:t>sebepler</a:t>
            </a:r>
            <a:r>
              <a:rPr lang="en-CA" dirty="0">
                <a:solidFill>
                  <a:srgbClr val="333333"/>
                </a:solidFill>
                <a:latin typeface="Arial Regular"/>
              </a:rPr>
              <a:t> </a:t>
            </a:r>
            <a:r>
              <a:rPr lang="en-CA" dirty="0" err="1">
                <a:solidFill>
                  <a:srgbClr val="333333"/>
                </a:solidFill>
                <a:latin typeface="Arial Regular"/>
              </a:rPr>
              <a:t>olmadıkça</a:t>
            </a:r>
            <a:r>
              <a:rPr lang="en-CA" dirty="0">
                <a:solidFill>
                  <a:srgbClr val="333333"/>
                </a:solidFill>
                <a:latin typeface="Arial Regular"/>
              </a:rPr>
              <a:t> tam </a:t>
            </a:r>
            <a:r>
              <a:rPr lang="en-CA" dirty="0" err="1">
                <a:solidFill>
                  <a:srgbClr val="333333"/>
                </a:solidFill>
                <a:latin typeface="Arial Regular"/>
              </a:rPr>
              <a:t>süreli</a:t>
            </a:r>
            <a:r>
              <a:rPr lang="en-CA" dirty="0">
                <a:solidFill>
                  <a:srgbClr val="333333"/>
                </a:solidFill>
                <a:latin typeface="Arial Regular"/>
              </a:rPr>
              <a:t> </a:t>
            </a:r>
            <a:r>
              <a:rPr lang="en-CA" dirty="0" err="1">
                <a:solidFill>
                  <a:srgbClr val="333333"/>
                </a:solidFill>
                <a:latin typeface="Arial Regular"/>
              </a:rPr>
              <a:t>çalışan</a:t>
            </a:r>
            <a:r>
              <a:rPr lang="en-CA" dirty="0">
                <a:solidFill>
                  <a:srgbClr val="333333"/>
                </a:solidFill>
                <a:latin typeface="Arial Regular"/>
              </a:rPr>
              <a:t> </a:t>
            </a:r>
            <a:r>
              <a:rPr lang="en-CA" dirty="0" err="1">
                <a:solidFill>
                  <a:srgbClr val="333333"/>
                </a:solidFill>
                <a:latin typeface="Arial Regular"/>
              </a:rPr>
              <a:t>işçi</a:t>
            </a:r>
            <a:r>
              <a:rPr lang="en-CA" dirty="0">
                <a:solidFill>
                  <a:srgbClr val="333333"/>
                </a:solidFill>
                <a:latin typeface="Arial Regular"/>
              </a:rPr>
              <a:t> </a:t>
            </a:r>
            <a:r>
              <a:rPr lang="en-CA" dirty="0" err="1">
                <a:solidFill>
                  <a:srgbClr val="333333"/>
                </a:solidFill>
                <a:latin typeface="Arial Regular"/>
              </a:rPr>
              <a:t>karşısında</a:t>
            </a:r>
            <a:r>
              <a:rPr lang="en-CA" dirty="0">
                <a:solidFill>
                  <a:srgbClr val="333333"/>
                </a:solidFill>
                <a:latin typeface="Arial Regular"/>
              </a:rPr>
              <a:t> </a:t>
            </a:r>
            <a:r>
              <a:rPr lang="en-CA" dirty="0" err="1">
                <a:solidFill>
                  <a:srgbClr val="333333"/>
                </a:solidFill>
                <a:latin typeface="Arial Regular"/>
              </a:rPr>
              <a:t>kısmi</a:t>
            </a:r>
            <a:r>
              <a:rPr lang="en-CA" dirty="0">
                <a:solidFill>
                  <a:srgbClr val="333333"/>
                </a:solidFill>
                <a:latin typeface="Arial Regular"/>
              </a:rPr>
              <a:t> </a:t>
            </a:r>
            <a:r>
              <a:rPr lang="en-CA" dirty="0" err="1">
                <a:solidFill>
                  <a:srgbClr val="333333"/>
                </a:solidFill>
                <a:latin typeface="Arial Regular"/>
              </a:rPr>
              <a:t>süreli</a:t>
            </a:r>
            <a:r>
              <a:rPr lang="en-CA" dirty="0">
                <a:solidFill>
                  <a:srgbClr val="333333"/>
                </a:solidFill>
                <a:latin typeface="Arial Regular"/>
              </a:rPr>
              <a:t> </a:t>
            </a:r>
            <a:r>
              <a:rPr lang="en-CA" dirty="0" err="1">
                <a:solidFill>
                  <a:srgbClr val="333333"/>
                </a:solidFill>
                <a:latin typeface="Arial Regular"/>
              </a:rPr>
              <a:t>çalışan</a:t>
            </a:r>
            <a:r>
              <a:rPr lang="en-CA" dirty="0">
                <a:solidFill>
                  <a:srgbClr val="333333"/>
                </a:solidFill>
                <a:latin typeface="Arial Regular"/>
              </a:rPr>
              <a:t> </a:t>
            </a:r>
            <a:r>
              <a:rPr lang="en-CA" dirty="0" err="1">
                <a:solidFill>
                  <a:srgbClr val="333333"/>
                </a:solidFill>
                <a:latin typeface="Arial Regular"/>
              </a:rPr>
              <a:t>işçiye</a:t>
            </a:r>
            <a:r>
              <a:rPr lang="en-CA" dirty="0">
                <a:solidFill>
                  <a:srgbClr val="333333"/>
                </a:solidFill>
                <a:latin typeface="Arial Regular"/>
              </a:rPr>
              <a:t>, </a:t>
            </a:r>
            <a:r>
              <a:rPr lang="en-CA" dirty="0" err="1">
                <a:solidFill>
                  <a:srgbClr val="333333"/>
                </a:solidFill>
                <a:latin typeface="Arial Regular"/>
              </a:rPr>
              <a:t>belirsiz</a:t>
            </a:r>
            <a:r>
              <a:rPr lang="en-CA" dirty="0">
                <a:solidFill>
                  <a:srgbClr val="333333"/>
                </a:solidFill>
                <a:latin typeface="Arial Regular"/>
              </a:rPr>
              <a:t> </a:t>
            </a:r>
            <a:r>
              <a:rPr lang="en-CA" dirty="0" err="1">
                <a:solidFill>
                  <a:srgbClr val="333333"/>
                </a:solidFill>
                <a:latin typeface="Arial Regular"/>
              </a:rPr>
              <a:t>süreli</a:t>
            </a:r>
            <a:r>
              <a:rPr lang="en-CA" dirty="0">
                <a:solidFill>
                  <a:srgbClr val="333333"/>
                </a:solidFill>
                <a:latin typeface="Arial Regular"/>
              </a:rPr>
              <a:t> </a:t>
            </a:r>
            <a:r>
              <a:rPr lang="en-CA" dirty="0" err="1">
                <a:solidFill>
                  <a:srgbClr val="333333"/>
                </a:solidFill>
                <a:latin typeface="Arial Regular"/>
              </a:rPr>
              <a:t>çalışan</a:t>
            </a:r>
            <a:r>
              <a:rPr lang="en-CA" dirty="0">
                <a:solidFill>
                  <a:srgbClr val="333333"/>
                </a:solidFill>
                <a:latin typeface="Arial Regular"/>
              </a:rPr>
              <a:t> </a:t>
            </a:r>
            <a:r>
              <a:rPr lang="en-CA" dirty="0" err="1">
                <a:solidFill>
                  <a:srgbClr val="333333"/>
                </a:solidFill>
                <a:latin typeface="Arial Regular"/>
              </a:rPr>
              <a:t>işçi</a:t>
            </a:r>
            <a:r>
              <a:rPr lang="en-CA" dirty="0">
                <a:solidFill>
                  <a:srgbClr val="333333"/>
                </a:solidFill>
                <a:latin typeface="Arial Regular"/>
              </a:rPr>
              <a:t> </a:t>
            </a:r>
            <a:r>
              <a:rPr lang="en-CA" dirty="0" err="1">
                <a:solidFill>
                  <a:srgbClr val="333333"/>
                </a:solidFill>
                <a:latin typeface="Arial Regular"/>
              </a:rPr>
              <a:t>karşısında</a:t>
            </a:r>
            <a:r>
              <a:rPr lang="en-CA" dirty="0">
                <a:solidFill>
                  <a:srgbClr val="333333"/>
                </a:solidFill>
                <a:latin typeface="Arial Regular"/>
              </a:rPr>
              <a:t> </a:t>
            </a:r>
            <a:r>
              <a:rPr lang="en-CA" dirty="0" err="1">
                <a:solidFill>
                  <a:srgbClr val="333333"/>
                </a:solidFill>
                <a:latin typeface="Arial Regular"/>
              </a:rPr>
              <a:t>belirli</a:t>
            </a:r>
            <a:r>
              <a:rPr lang="en-CA" dirty="0">
                <a:solidFill>
                  <a:srgbClr val="333333"/>
                </a:solidFill>
                <a:latin typeface="Arial Regular"/>
              </a:rPr>
              <a:t> </a:t>
            </a:r>
            <a:r>
              <a:rPr lang="en-CA" dirty="0" err="1">
                <a:solidFill>
                  <a:srgbClr val="333333"/>
                </a:solidFill>
                <a:latin typeface="Arial Regular"/>
              </a:rPr>
              <a:t>süreli</a:t>
            </a:r>
            <a:r>
              <a:rPr lang="en-CA" dirty="0">
                <a:solidFill>
                  <a:srgbClr val="333333"/>
                </a:solidFill>
                <a:latin typeface="Arial Regular"/>
              </a:rPr>
              <a:t> </a:t>
            </a:r>
            <a:r>
              <a:rPr lang="en-CA" dirty="0" err="1">
                <a:solidFill>
                  <a:srgbClr val="333333"/>
                </a:solidFill>
                <a:latin typeface="Arial Regular"/>
              </a:rPr>
              <a:t>çalışan</a:t>
            </a:r>
            <a:r>
              <a:rPr lang="en-CA" dirty="0">
                <a:solidFill>
                  <a:srgbClr val="333333"/>
                </a:solidFill>
                <a:latin typeface="Arial Regular"/>
              </a:rPr>
              <a:t> </a:t>
            </a:r>
            <a:r>
              <a:rPr lang="en-CA" dirty="0" err="1">
                <a:solidFill>
                  <a:srgbClr val="333333"/>
                </a:solidFill>
                <a:latin typeface="Arial Regular"/>
              </a:rPr>
              <a:t>işçiye</a:t>
            </a:r>
            <a:r>
              <a:rPr lang="en-CA" dirty="0">
                <a:solidFill>
                  <a:srgbClr val="333333"/>
                </a:solidFill>
                <a:latin typeface="Arial Regular"/>
              </a:rPr>
              <a:t> </a:t>
            </a:r>
            <a:r>
              <a:rPr lang="en-CA" dirty="0" err="1">
                <a:solidFill>
                  <a:srgbClr val="333333"/>
                </a:solidFill>
                <a:latin typeface="Arial Regular"/>
              </a:rPr>
              <a:t>farklı</a:t>
            </a:r>
            <a:r>
              <a:rPr lang="en-CA" dirty="0">
                <a:solidFill>
                  <a:srgbClr val="333333"/>
                </a:solidFill>
                <a:latin typeface="Arial Regular"/>
              </a:rPr>
              <a:t> </a:t>
            </a:r>
            <a:r>
              <a:rPr lang="en-CA" dirty="0" err="1">
                <a:solidFill>
                  <a:srgbClr val="333333"/>
                </a:solidFill>
                <a:latin typeface="Arial Regular"/>
              </a:rPr>
              <a:t>işlem</a:t>
            </a:r>
            <a:r>
              <a:rPr lang="en-CA" dirty="0">
                <a:solidFill>
                  <a:srgbClr val="333333"/>
                </a:solidFill>
                <a:latin typeface="Arial Regular"/>
              </a:rPr>
              <a:t> </a:t>
            </a:r>
            <a:r>
              <a:rPr lang="en-CA" dirty="0" err="1">
                <a:solidFill>
                  <a:srgbClr val="333333"/>
                </a:solidFill>
                <a:latin typeface="Arial Regular"/>
              </a:rPr>
              <a:t>yapamaz</a:t>
            </a:r>
            <a:r>
              <a:rPr lang="en-CA" dirty="0">
                <a:solidFill>
                  <a:srgbClr val="333333"/>
                </a:solidFill>
                <a:latin typeface="Arial Regular"/>
              </a:rPr>
              <a:t>. </a:t>
            </a:r>
            <a:r>
              <a:rPr lang="en-CA" dirty="0" err="1">
                <a:solidFill>
                  <a:srgbClr val="333333"/>
                </a:solidFill>
                <a:latin typeface="Arial Regular"/>
              </a:rPr>
              <a:t>İşveren</a:t>
            </a:r>
            <a:r>
              <a:rPr lang="en-CA" dirty="0">
                <a:solidFill>
                  <a:srgbClr val="333333"/>
                </a:solidFill>
                <a:latin typeface="Arial Regular"/>
              </a:rPr>
              <a:t>, </a:t>
            </a:r>
            <a:r>
              <a:rPr lang="en-CA" dirty="0" err="1">
                <a:solidFill>
                  <a:srgbClr val="333333"/>
                </a:solidFill>
                <a:latin typeface="Arial Regular"/>
              </a:rPr>
              <a:t>biyolojik</a:t>
            </a:r>
            <a:r>
              <a:rPr lang="en-CA" dirty="0">
                <a:solidFill>
                  <a:srgbClr val="333333"/>
                </a:solidFill>
                <a:latin typeface="Arial Regular"/>
              </a:rPr>
              <a:t> </a:t>
            </a:r>
            <a:r>
              <a:rPr lang="en-CA" dirty="0" err="1">
                <a:solidFill>
                  <a:srgbClr val="333333"/>
                </a:solidFill>
                <a:latin typeface="Arial Regular"/>
              </a:rPr>
              <a:t>veya</a:t>
            </a:r>
            <a:r>
              <a:rPr lang="en-CA" dirty="0">
                <a:solidFill>
                  <a:srgbClr val="333333"/>
                </a:solidFill>
                <a:latin typeface="Arial Regular"/>
              </a:rPr>
              <a:t> </a:t>
            </a:r>
            <a:r>
              <a:rPr lang="en-CA" dirty="0" err="1">
                <a:solidFill>
                  <a:srgbClr val="333333"/>
                </a:solidFill>
                <a:latin typeface="Arial Regular"/>
              </a:rPr>
              <a:t>işin</a:t>
            </a:r>
            <a:r>
              <a:rPr lang="en-CA" dirty="0">
                <a:solidFill>
                  <a:srgbClr val="333333"/>
                </a:solidFill>
                <a:latin typeface="Arial Regular"/>
              </a:rPr>
              <a:t> </a:t>
            </a:r>
            <a:r>
              <a:rPr lang="en-CA" dirty="0" err="1">
                <a:solidFill>
                  <a:srgbClr val="333333"/>
                </a:solidFill>
                <a:latin typeface="Arial Regular"/>
              </a:rPr>
              <a:t>niteliğine</a:t>
            </a:r>
            <a:r>
              <a:rPr lang="en-CA" dirty="0">
                <a:solidFill>
                  <a:srgbClr val="333333"/>
                </a:solidFill>
                <a:latin typeface="Arial Regular"/>
              </a:rPr>
              <a:t> </a:t>
            </a:r>
            <a:r>
              <a:rPr lang="en-CA" dirty="0" err="1">
                <a:solidFill>
                  <a:srgbClr val="333333"/>
                </a:solidFill>
                <a:latin typeface="Arial Regular"/>
              </a:rPr>
              <a:t>ilişkin</a:t>
            </a:r>
            <a:r>
              <a:rPr lang="en-CA" dirty="0">
                <a:solidFill>
                  <a:srgbClr val="333333"/>
                </a:solidFill>
                <a:latin typeface="Arial Regular"/>
              </a:rPr>
              <a:t> </a:t>
            </a:r>
            <a:r>
              <a:rPr lang="en-CA" dirty="0" err="1">
                <a:solidFill>
                  <a:srgbClr val="333333"/>
                </a:solidFill>
                <a:latin typeface="Arial Regular"/>
              </a:rPr>
              <a:t>sebepler</a:t>
            </a:r>
            <a:r>
              <a:rPr lang="en-CA" dirty="0">
                <a:solidFill>
                  <a:srgbClr val="333333"/>
                </a:solidFill>
                <a:latin typeface="Arial Regular"/>
              </a:rPr>
              <a:t> </a:t>
            </a:r>
            <a:r>
              <a:rPr lang="en-CA" dirty="0" err="1">
                <a:solidFill>
                  <a:srgbClr val="333333"/>
                </a:solidFill>
                <a:latin typeface="Arial Regular"/>
              </a:rPr>
              <a:t>zorunlu</a:t>
            </a:r>
            <a:r>
              <a:rPr lang="en-CA" dirty="0">
                <a:solidFill>
                  <a:srgbClr val="333333"/>
                </a:solidFill>
                <a:latin typeface="Arial Regular"/>
              </a:rPr>
              <a:t> </a:t>
            </a:r>
            <a:r>
              <a:rPr lang="en-CA" dirty="0" err="1">
                <a:solidFill>
                  <a:srgbClr val="333333"/>
                </a:solidFill>
                <a:latin typeface="Arial Regular"/>
              </a:rPr>
              <a:t>kılmadıkça</a:t>
            </a:r>
            <a:r>
              <a:rPr lang="en-CA" dirty="0">
                <a:solidFill>
                  <a:srgbClr val="333333"/>
                </a:solidFill>
                <a:latin typeface="Arial Regular"/>
              </a:rPr>
              <a:t>, </a:t>
            </a:r>
            <a:r>
              <a:rPr lang="en-CA" dirty="0" err="1">
                <a:solidFill>
                  <a:srgbClr val="333333"/>
                </a:solidFill>
                <a:latin typeface="Arial Regular"/>
              </a:rPr>
              <a:t>bir</a:t>
            </a:r>
            <a:r>
              <a:rPr lang="en-CA" dirty="0">
                <a:solidFill>
                  <a:srgbClr val="333333"/>
                </a:solidFill>
                <a:latin typeface="Arial Regular"/>
              </a:rPr>
              <a:t> </a:t>
            </a:r>
            <a:r>
              <a:rPr lang="en-CA" dirty="0" err="1">
                <a:solidFill>
                  <a:srgbClr val="333333"/>
                </a:solidFill>
                <a:latin typeface="Arial Regular"/>
              </a:rPr>
              <a:t>işçiye</a:t>
            </a:r>
            <a:r>
              <a:rPr lang="en-CA" dirty="0">
                <a:solidFill>
                  <a:srgbClr val="333333"/>
                </a:solidFill>
                <a:latin typeface="Arial Regular"/>
              </a:rPr>
              <a:t>, </a:t>
            </a:r>
            <a:r>
              <a:rPr lang="en-CA" dirty="0" err="1">
                <a:solidFill>
                  <a:srgbClr val="333333"/>
                </a:solidFill>
                <a:latin typeface="Arial Regular"/>
              </a:rPr>
              <a:t>iş</a:t>
            </a:r>
            <a:r>
              <a:rPr lang="en-CA" dirty="0">
                <a:solidFill>
                  <a:srgbClr val="333333"/>
                </a:solidFill>
                <a:latin typeface="Arial Regular"/>
              </a:rPr>
              <a:t> </a:t>
            </a:r>
            <a:r>
              <a:rPr lang="en-CA" dirty="0" err="1">
                <a:solidFill>
                  <a:srgbClr val="333333"/>
                </a:solidFill>
                <a:latin typeface="Arial Regular"/>
              </a:rPr>
              <a:t>sözleşmesinin</a:t>
            </a:r>
            <a:r>
              <a:rPr lang="en-CA" dirty="0">
                <a:solidFill>
                  <a:srgbClr val="333333"/>
                </a:solidFill>
                <a:latin typeface="Arial Regular"/>
              </a:rPr>
              <a:t> </a:t>
            </a:r>
            <a:r>
              <a:rPr lang="en-CA" dirty="0" err="1">
                <a:solidFill>
                  <a:srgbClr val="333333"/>
                </a:solidFill>
                <a:latin typeface="Arial Regular"/>
              </a:rPr>
              <a:t>yapılmasında</a:t>
            </a:r>
            <a:r>
              <a:rPr lang="en-CA" dirty="0">
                <a:solidFill>
                  <a:srgbClr val="333333"/>
                </a:solidFill>
                <a:latin typeface="Arial Regular"/>
              </a:rPr>
              <a:t>, </a:t>
            </a:r>
            <a:r>
              <a:rPr lang="en-CA" dirty="0" err="1">
                <a:solidFill>
                  <a:srgbClr val="333333"/>
                </a:solidFill>
                <a:latin typeface="Arial Regular"/>
              </a:rPr>
              <a:t>şartlarının</a:t>
            </a:r>
            <a:r>
              <a:rPr lang="en-CA" dirty="0">
                <a:solidFill>
                  <a:srgbClr val="333333"/>
                </a:solidFill>
                <a:latin typeface="Arial Regular"/>
              </a:rPr>
              <a:t> </a:t>
            </a:r>
            <a:r>
              <a:rPr lang="en-CA" dirty="0" err="1">
                <a:solidFill>
                  <a:srgbClr val="333333"/>
                </a:solidFill>
                <a:latin typeface="Arial Regular"/>
              </a:rPr>
              <a:t>oluşturulmasında</a:t>
            </a:r>
            <a:r>
              <a:rPr lang="en-CA" dirty="0">
                <a:solidFill>
                  <a:srgbClr val="333333"/>
                </a:solidFill>
                <a:latin typeface="Arial Regular"/>
              </a:rPr>
              <a:t>, </a:t>
            </a:r>
            <a:r>
              <a:rPr lang="en-CA" dirty="0" err="1">
                <a:solidFill>
                  <a:srgbClr val="333333"/>
                </a:solidFill>
                <a:latin typeface="Arial Regular"/>
              </a:rPr>
              <a:t>uygulanmasında</a:t>
            </a:r>
            <a:r>
              <a:rPr lang="en-CA" dirty="0">
                <a:solidFill>
                  <a:srgbClr val="333333"/>
                </a:solidFill>
                <a:latin typeface="Arial Regular"/>
              </a:rPr>
              <a:t> </a:t>
            </a:r>
            <a:r>
              <a:rPr lang="en-CA" dirty="0" err="1">
                <a:solidFill>
                  <a:srgbClr val="333333"/>
                </a:solidFill>
                <a:latin typeface="Arial Regular"/>
              </a:rPr>
              <a:t>ve</a:t>
            </a:r>
            <a:r>
              <a:rPr lang="en-CA" dirty="0">
                <a:solidFill>
                  <a:srgbClr val="333333"/>
                </a:solidFill>
                <a:latin typeface="Arial Regular"/>
              </a:rPr>
              <a:t> </a:t>
            </a:r>
            <a:r>
              <a:rPr lang="en-CA" dirty="0" err="1">
                <a:solidFill>
                  <a:srgbClr val="333333"/>
                </a:solidFill>
                <a:latin typeface="Arial Regular"/>
              </a:rPr>
              <a:t>sona</a:t>
            </a:r>
            <a:r>
              <a:rPr lang="en-CA" dirty="0">
                <a:solidFill>
                  <a:srgbClr val="333333"/>
                </a:solidFill>
                <a:latin typeface="Arial Regular"/>
              </a:rPr>
              <a:t> </a:t>
            </a:r>
            <a:r>
              <a:rPr lang="en-CA" dirty="0" err="1">
                <a:solidFill>
                  <a:srgbClr val="333333"/>
                </a:solidFill>
                <a:latin typeface="Arial Regular"/>
              </a:rPr>
              <a:t>ermesinde</a:t>
            </a:r>
            <a:r>
              <a:rPr lang="en-CA" dirty="0">
                <a:solidFill>
                  <a:srgbClr val="333333"/>
                </a:solidFill>
                <a:latin typeface="Arial Regular"/>
              </a:rPr>
              <a:t>, </a:t>
            </a:r>
            <a:r>
              <a:rPr lang="en-CA" dirty="0" err="1">
                <a:solidFill>
                  <a:srgbClr val="333333"/>
                </a:solidFill>
                <a:latin typeface="Arial Regular"/>
              </a:rPr>
              <a:t>cinsiyet</a:t>
            </a:r>
            <a:r>
              <a:rPr lang="en-CA" dirty="0">
                <a:solidFill>
                  <a:srgbClr val="333333"/>
                </a:solidFill>
                <a:latin typeface="Arial Regular"/>
              </a:rPr>
              <a:t> </a:t>
            </a:r>
            <a:r>
              <a:rPr lang="en-CA" dirty="0" err="1">
                <a:solidFill>
                  <a:srgbClr val="333333"/>
                </a:solidFill>
                <a:latin typeface="Arial Regular"/>
              </a:rPr>
              <a:t>veya</a:t>
            </a:r>
            <a:r>
              <a:rPr lang="en-CA" dirty="0">
                <a:solidFill>
                  <a:srgbClr val="333333"/>
                </a:solidFill>
                <a:latin typeface="Arial Regular"/>
              </a:rPr>
              <a:t> </a:t>
            </a:r>
            <a:r>
              <a:rPr lang="en-CA" dirty="0" err="1">
                <a:solidFill>
                  <a:srgbClr val="333333"/>
                </a:solidFill>
                <a:latin typeface="Arial Regular"/>
              </a:rPr>
              <a:t>gebelik</a:t>
            </a:r>
            <a:r>
              <a:rPr lang="en-CA" dirty="0">
                <a:solidFill>
                  <a:srgbClr val="333333"/>
                </a:solidFill>
                <a:latin typeface="Arial Regular"/>
              </a:rPr>
              <a:t> </a:t>
            </a:r>
            <a:r>
              <a:rPr lang="en-CA" dirty="0" err="1">
                <a:solidFill>
                  <a:srgbClr val="333333"/>
                </a:solidFill>
                <a:latin typeface="Arial Regular"/>
              </a:rPr>
              <a:t>nedeniyle</a:t>
            </a:r>
            <a:r>
              <a:rPr lang="en-CA" dirty="0">
                <a:solidFill>
                  <a:srgbClr val="333333"/>
                </a:solidFill>
                <a:latin typeface="Arial Regular"/>
              </a:rPr>
              <a:t> </a:t>
            </a:r>
            <a:r>
              <a:rPr lang="en-CA" dirty="0" err="1">
                <a:solidFill>
                  <a:srgbClr val="333333"/>
                </a:solidFill>
                <a:latin typeface="Arial Regular"/>
              </a:rPr>
              <a:t>doğrudan</a:t>
            </a:r>
            <a:r>
              <a:rPr lang="en-CA" dirty="0">
                <a:solidFill>
                  <a:srgbClr val="333333"/>
                </a:solidFill>
                <a:latin typeface="Arial Regular"/>
              </a:rPr>
              <a:t> </a:t>
            </a:r>
            <a:r>
              <a:rPr lang="en-CA" dirty="0" err="1">
                <a:solidFill>
                  <a:srgbClr val="333333"/>
                </a:solidFill>
                <a:latin typeface="Arial Regular"/>
              </a:rPr>
              <a:t>veya</a:t>
            </a:r>
            <a:r>
              <a:rPr lang="en-CA" dirty="0">
                <a:solidFill>
                  <a:srgbClr val="333333"/>
                </a:solidFill>
                <a:latin typeface="Arial Regular"/>
              </a:rPr>
              <a:t> </a:t>
            </a:r>
            <a:r>
              <a:rPr lang="en-CA" dirty="0" err="1">
                <a:solidFill>
                  <a:srgbClr val="333333"/>
                </a:solidFill>
                <a:latin typeface="Arial Regular"/>
              </a:rPr>
              <a:t>dolaylı</a:t>
            </a:r>
            <a:r>
              <a:rPr lang="en-CA" dirty="0">
                <a:solidFill>
                  <a:srgbClr val="333333"/>
                </a:solidFill>
                <a:latin typeface="Arial Regular"/>
              </a:rPr>
              <a:t> </a:t>
            </a:r>
            <a:r>
              <a:rPr lang="en-CA" dirty="0" err="1">
                <a:solidFill>
                  <a:srgbClr val="333333"/>
                </a:solidFill>
                <a:latin typeface="Arial Regular"/>
              </a:rPr>
              <a:t>farklı</a:t>
            </a:r>
            <a:r>
              <a:rPr lang="en-CA" dirty="0">
                <a:solidFill>
                  <a:srgbClr val="333333"/>
                </a:solidFill>
                <a:latin typeface="Arial Regular"/>
              </a:rPr>
              <a:t> </a:t>
            </a:r>
            <a:r>
              <a:rPr lang="en-CA" dirty="0" err="1">
                <a:solidFill>
                  <a:srgbClr val="333333"/>
                </a:solidFill>
                <a:latin typeface="Arial Regular"/>
              </a:rPr>
              <a:t>işlem</a:t>
            </a:r>
            <a:r>
              <a:rPr lang="en-CA" dirty="0">
                <a:solidFill>
                  <a:srgbClr val="333333"/>
                </a:solidFill>
                <a:latin typeface="Arial Regular"/>
              </a:rPr>
              <a:t> </a:t>
            </a:r>
            <a:r>
              <a:rPr lang="en-CA" dirty="0" err="1">
                <a:solidFill>
                  <a:srgbClr val="333333"/>
                </a:solidFill>
                <a:latin typeface="Arial Regular"/>
              </a:rPr>
              <a:t>yapamaz</a:t>
            </a:r>
            <a:r>
              <a:rPr lang="en-CA" dirty="0">
                <a:solidFill>
                  <a:srgbClr val="333333"/>
                </a:solidFill>
                <a:latin typeface="Arial Regular"/>
              </a:rPr>
              <a:t>. </a:t>
            </a:r>
            <a:r>
              <a:rPr lang="en-CA" dirty="0" err="1">
                <a:solidFill>
                  <a:srgbClr val="333333"/>
                </a:solidFill>
                <a:latin typeface="Arial Regular"/>
              </a:rPr>
              <a:t>Aynı</a:t>
            </a:r>
            <a:r>
              <a:rPr lang="en-CA" dirty="0">
                <a:solidFill>
                  <a:srgbClr val="333333"/>
                </a:solidFill>
                <a:latin typeface="Arial Regular"/>
              </a:rPr>
              <a:t> </a:t>
            </a:r>
            <a:r>
              <a:rPr lang="en-CA" dirty="0" err="1">
                <a:solidFill>
                  <a:srgbClr val="333333"/>
                </a:solidFill>
                <a:latin typeface="Arial Regular"/>
              </a:rPr>
              <a:t>veya</a:t>
            </a:r>
            <a:r>
              <a:rPr lang="en-CA" dirty="0">
                <a:solidFill>
                  <a:srgbClr val="333333"/>
                </a:solidFill>
                <a:latin typeface="Arial Regular"/>
              </a:rPr>
              <a:t> </a:t>
            </a:r>
            <a:r>
              <a:rPr lang="en-CA" dirty="0" err="1">
                <a:solidFill>
                  <a:srgbClr val="333333"/>
                </a:solidFill>
                <a:latin typeface="Arial Regular"/>
              </a:rPr>
              <a:t>eşit</a:t>
            </a:r>
            <a:r>
              <a:rPr lang="en-CA" dirty="0">
                <a:solidFill>
                  <a:srgbClr val="333333"/>
                </a:solidFill>
                <a:latin typeface="Arial Regular"/>
              </a:rPr>
              <a:t> </a:t>
            </a:r>
            <a:r>
              <a:rPr lang="en-CA" dirty="0" err="1">
                <a:solidFill>
                  <a:srgbClr val="333333"/>
                </a:solidFill>
                <a:latin typeface="Arial Regular"/>
              </a:rPr>
              <a:t>değerde</a:t>
            </a:r>
            <a:r>
              <a:rPr lang="en-CA" dirty="0">
                <a:solidFill>
                  <a:srgbClr val="333333"/>
                </a:solidFill>
                <a:latin typeface="Arial Regular"/>
              </a:rPr>
              <a:t> </a:t>
            </a:r>
            <a:r>
              <a:rPr lang="en-CA" dirty="0" err="1">
                <a:solidFill>
                  <a:srgbClr val="333333"/>
                </a:solidFill>
                <a:latin typeface="Arial Regular"/>
              </a:rPr>
              <a:t>bir</a:t>
            </a:r>
            <a:r>
              <a:rPr lang="en-CA" dirty="0">
                <a:solidFill>
                  <a:srgbClr val="333333"/>
                </a:solidFill>
                <a:latin typeface="Arial Regular"/>
              </a:rPr>
              <a:t> </a:t>
            </a:r>
            <a:r>
              <a:rPr lang="en-CA" dirty="0" err="1">
                <a:solidFill>
                  <a:srgbClr val="333333"/>
                </a:solidFill>
                <a:latin typeface="Arial Regular"/>
              </a:rPr>
              <a:t>iş</a:t>
            </a:r>
            <a:r>
              <a:rPr lang="en-CA" dirty="0">
                <a:solidFill>
                  <a:srgbClr val="333333"/>
                </a:solidFill>
                <a:latin typeface="Arial Regular"/>
              </a:rPr>
              <a:t> </a:t>
            </a:r>
            <a:r>
              <a:rPr lang="en-CA" dirty="0" err="1">
                <a:solidFill>
                  <a:srgbClr val="333333"/>
                </a:solidFill>
                <a:latin typeface="Arial Regular"/>
              </a:rPr>
              <a:t>için</a:t>
            </a:r>
            <a:r>
              <a:rPr lang="en-CA" dirty="0">
                <a:solidFill>
                  <a:srgbClr val="333333"/>
                </a:solidFill>
                <a:latin typeface="Arial Regular"/>
              </a:rPr>
              <a:t> </a:t>
            </a:r>
            <a:r>
              <a:rPr lang="en-CA" dirty="0" err="1">
                <a:solidFill>
                  <a:srgbClr val="333333"/>
                </a:solidFill>
                <a:latin typeface="Arial Regular"/>
              </a:rPr>
              <a:t>cinsiyet</a:t>
            </a:r>
            <a:r>
              <a:rPr lang="en-CA" dirty="0">
                <a:solidFill>
                  <a:srgbClr val="333333"/>
                </a:solidFill>
                <a:latin typeface="Arial Regular"/>
              </a:rPr>
              <a:t> </a:t>
            </a:r>
            <a:r>
              <a:rPr lang="en-CA" dirty="0" err="1">
                <a:solidFill>
                  <a:srgbClr val="333333"/>
                </a:solidFill>
                <a:latin typeface="Arial Regular"/>
              </a:rPr>
              <a:t>nedeniyle</a:t>
            </a:r>
            <a:r>
              <a:rPr lang="en-CA" dirty="0">
                <a:solidFill>
                  <a:srgbClr val="333333"/>
                </a:solidFill>
                <a:latin typeface="Arial Regular"/>
              </a:rPr>
              <a:t> </a:t>
            </a:r>
            <a:r>
              <a:rPr lang="en-CA" dirty="0" err="1">
                <a:solidFill>
                  <a:srgbClr val="333333"/>
                </a:solidFill>
                <a:latin typeface="Arial Regular"/>
              </a:rPr>
              <a:t>daha</a:t>
            </a:r>
            <a:r>
              <a:rPr lang="en-CA" dirty="0">
                <a:solidFill>
                  <a:srgbClr val="333333"/>
                </a:solidFill>
                <a:latin typeface="Arial Regular"/>
              </a:rPr>
              <a:t> </a:t>
            </a:r>
            <a:r>
              <a:rPr lang="en-CA" dirty="0" err="1">
                <a:solidFill>
                  <a:srgbClr val="333333"/>
                </a:solidFill>
                <a:latin typeface="Arial Regular"/>
              </a:rPr>
              <a:t>düşük</a:t>
            </a:r>
            <a:r>
              <a:rPr lang="en-CA" dirty="0">
                <a:solidFill>
                  <a:srgbClr val="333333"/>
                </a:solidFill>
                <a:latin typeface="Arial Regular"/>
              </a:rPr>
              <a:t> </a:t>
            </a:r>
            <a:r>
              <a:rPr lang="en-CA" dirty="0" err="1">
                <a:solidFill>
                  <a:srgbClr val="333333"/>
                </a:solidFill>
                <a:latin typeface="Arial Regular"/>
              </a:rPr>
              <a:t>ücret</a:t>
            </a:r>
            <a:r>
              <a:rPr lang="en-CA" dirty="0">
                <a:solidFill>
                  <a:srgbClr val="333333"/>
                </a:solidFill>
                <a:latin typeface="Arial Regular"/>
              </a:rPr>
              <a:t> </a:t>
            </a:r>
            <a:r>
              <a:rPr lang="en-CA" dirty="0" err="1">
                <a:solidFill>
                  <a:srgbClr val="333333"/>
                </a:solidFill>
                <a:latin typeface="Arial Regular"/>
              </a:rPr>
              <a:t>kararlaştırılamaz</a:t>
            </a:r>
            <a:r>
              <a:rPr lang="en-CA" dirty="0">
                <a:solidFill>
                  <a:srgbClr val="333333"/>
                </a:solidFill>
                <a:latin typeface="Arial Regular"/>
              </a:rPr>
              <a:t>. </a:t>
            </a:r>
            <a:r>
              <a:rPr lang="en-CA" dirty="0" err="1">
                <a:solidFill>
                  <a:srgbClr val="333333"/>
                </a:solidFill>
                <a:latin typeface="Arial Regular"/>
              </a:rPr>
              <a:t>İşçinin</a:t>
            </a:r>
            <a:r>
              <a:rPr lang="en-CA" dirty="0">
                <a:solidFill>
                  <a:srgbClr val="333333"/>
                </a:solidFill>
                <a:latin typeface="Arial Regular"/>
              </a:rPr>
              <a:t> </a:t>
            </a:r>
            <a:r>
              <a:rPr lang="en-CA" dirty="0" err="1">
                <a:solidFill>
                  <a:srgbClr val="333333"/>
                </a:solidFill>
                <a:latin typeface="Arial Regular"/>
              </a:rPr>
              <a:t>cinsiyeti</a:t>
            </a:r>
            <a:r>
              <a:rPr lang="en-CA" dirty="0">
                <a:solidFill>
                  <a:srgbClr val="333333"/>
                </a:solidFill>
                <a:latin typeface="Arial Regular"/>
              </a:rPr>
              <a:t> </a:t>
            </a:r>
            <a:r>
              <a:rPr lang="en-CA" dirty="0" err="1">
                <a:solidFill>
                  <a:srgbClr val="333333"/>
                </a:solidFill>
                <a:latin typeface="Arial Regular"/>
              </a:rPr>
              <a:t>nedeniyle</a:t>
            </a:r>
            <a:r>
              <a:rPr lang="en-CA" dirty="0">
                <a:solidFill>
                  <a:srgbClr val="333333"/>
                </a:solidFill>
                <a:latin typeface="Arial Regular"/>
              </a:rPr>
              <a:t> </a:t>
            </a:r>
            <a:r>
              <a:rPr lang="en-CA" dirty="0" err="1">
                <a:solidFill>
                  <a:srgbClr val="333333"/>
                </a:solidFill>
                <a:latin typeface="Arial Regular"/>
              </a:rPr>
              <a:t>özel</a:t>
            </a:r>
            <a:r>
              <a:rPr lang="en-CA" dirty="0">
                <a:solidFill>
                  <a:srgbClr val="333333"/>
                </a:solidFill>
                <a:latin typeface="Arial Regular"/>
              </a:rPr>
              <a:t> </a:t>
            </a:r>
            <a:r>
              <a:rPr lang="en-CA" dirty="0" err="1">
                <a:solidFill>
                  <a:srgbClr val="333333"/>
                </a:solidFill>
                <a:latin typeface="Arial Regular"/>
              </a:rPr>
              <a:t>koruyucu</a:t>
            </a:r>
            <a:r>
              <a:rPr lang="en-CA" dirty="0">
                <a:solidFill>
                  <a:srgbClr val="333333"/>
                </a:solidFill>
                <a:latin typeface="Arial Regular"/>
              </a:rPr>
              <a:t> </a:t>
            </a:r>
            <a:r>
              <a:rPr lang="en-CA" dirty="0" err="1">
                <a:solidFill>
                  <a:srgbClr val="333333"/>
                </a:solidFill>
                <a:latin typeface="Arial Regular"/>
              </a:rPr>
              <a:t>hükümlerin</a:t>
            </a:r>
            <a:r>
              <a:rPr lang="en-CA" dirty="0">
                <a:solidFill>
                  <a:srgbClr val="333333"/>
                </a:solidFill>
                <a:latin typeface="Arial Regular"/>
              </a:rPr>
              <a:t> </a:t>
            </a:r>
            <a:r>
              <a:rPr lang="en-CA" dirty="0" err="1">
                <a:solidFill>
                  <a:srgbClr val="333333"/>
                </a:solidFill>
                <a:latin typeface="Arial Regular"/>
              </a:rPr>
              <a:t>uygulanması</a:t>
            </a:r>
            <a:r>
              <a:rPr lang="en-CA" dirty="0">
                <a:solidFill>
                  <a:srgbClr val="333333"/>
                </a:solidFill>
                <a:latin typeface="Arial Regular"/>
              </a:rPr>
              <a:t>, </a:t>
            </a:r>
            <a:r>
              <a:rPr lang="en-CA" dirty="0" err="1">
                <a:solidFill>
                  <a:srgbClr val="333333"/>
                </a:solidFill>
                <a:latin typeface="Arial Regular"/>
              </a:rPr>
              <a:t>daha</a:t>
            </a:r>
            <a:r>
              <a:rPr lang="en-CA" dirty="0">
                <a:solidFill>
                  <a:srgbClr val="333333"/>
                </a:solidFill>
                <a:latin typeface="Arial Regular"/>
              </a:rPr>
              <a:t> </a:t>
            </a:r>
            <a:r>
              <a:rPr lang="en-CA" dirty="0" err="1">
                <a:solidFill>
                  <a:srgbClr val="333333"/>
                </a:solidFill>
                <a:latin typeface="Arial Regular"/>
              </a:rPr>
              <a:t>düşük</a:t>
            </a:r>
            <a:r>
              <a:rPr lang="en-CA" dirty="0">
                <a:solidFill>
                  <a:srgbClr val="333333"/>
                </a:solidFill>
                <a:latin typeface="Arial Regular"/>
              </a:rPr>
              <a:t> </a:t>
            </a:r>
            <a:r>
              <a:rPr lang="en-CA" dirty="0" err="1">
                <a:solidFill>
                  <a:srgbClr val="333333"/>
                </a:solidFill>
                <a:latin typeface="Arial Regular"/>
              </a:rPr>
              <a:t>bir</a:t>
            </a:r>
            <a:r>
              <a:rPr lang="en-CA" dirty="0">
                <a:solidFill>
                  <a:srgbClr val="333333"/>
                </a:solidFill>
                <a:latin typeface="Arial Regular"/>
              </a:rPr>
              <a:t> </a:t>
            </a:r>
            <a:r>
              <a:rPr lang="en-CA" dirty="0" err="1">
                <a:solidFill>
                  <a:srgbClr val="333333"/>
                </a:solidFill>
                <a:latin typeface="Arial Regular"/>
              </a:rPr>
              <a:t>ücretin</a:t>
            </a:r>
            <a:r>
              <a:rPr lang="en-CA" dirty="0">
                <a:solidFill>
                  <a:srgbClr val="333333"/>
                </a:solidFill>
                <a:latin typeface="Arial Regular"/>
              </a:rPr>
              <a:t> </a:t>
            </a:r>
            <a:r>
              <a:rPr lang="en-CA" dirty="0" err="1">
                <a:solidFill>
                  <a:srgbClr val="333333"/>
                </a:solidFill>
                <a:latin typeface="Arial Regular"/>
              </a:rPr>
              <a:t>uygulanmasını</a:t>
            </a:r>
            <a:r>
              <a:rPr lang="en-CA" dirty="0">
                <a:solidFill>
                  <a:srgbClr val="333333"/>
                </a:solidFill>
                <a:latin typeface="Arial Regular"/>
              </a:rPr>
              <a:t> </a:t>
            </a:r>
            <a:r>
              <a:rPr lang="en-CA" dirty="0" err="1">
                <a:solidFill>
                  <a:srgbClr val="333333"/>
                </a:solidFill>
                <a:latin typeface="Arial Regular"/>
              </a:rPr>
              <a:t>haklı</a:t>
            </a:r>
            <a:r>
              <a:rPr lang="en-CA" dirty="0">
                <a:solidFill>
                  <a:srgbClr val="333333"/>
                </a:solidFill>
                <a:latin typeface="Arial Regular"/>
              </a:rPr>
              <a:t> </a:t>
            </a:r>
            <a:r>
              <a:rPr lang="en-CA" dirty="0" err="1">
                <a:solidFill>
                  <a:srgbClr val="333333"/>
                </a:solidFill>
                <a:latin typeface="Arial Regular"/>
              </a:rPr>
              <a:t>kılmaz</a:t>
            </a:r>
            <a:r>
              <a:rPr lang="en-CA" dirty="0">
                <a:solidFill>
                  <a:srgbClr val="333333"/>
                </a:solidFill>
                <a:latin typeface="Arial Regular"/>
              </a:rPr>
              <a:t>. </a:t>
            </a:r>
            <a:r>
              <a:rPr lang="en-CA" dirty="0" err="1">
                <a:solidFill>
                  <a:srgbClr val="333333"/>
                </a:solidFill>
                <a:latin typeface="Arial Regular"/>
              </a:rPr>
              <a:t>İş</a:t>
            </a:r>
            <a:r>
              <a:rPr lang="en-CA" dirty="0">
                <a:solidFill>
                  <a:srgbClr val="333333"/>
                </a:solidFill>
                <a:latin typeface="Arial Regular"/>
              </a:rPr>
              <a:t> </a:t>
            </a:r>
            <a:r>
              <a:rPr lang="en-CA" dirty="0" err="1">
                <a:solidFill>
                  <a:srgbClr val="333333"/>
                </a:solidFill>
                <a:latin typeface="Arial Regular"/>
              </a:rPr>
              <a:t>ilişkisinde</a:t>
            </a:r>
            <a:r>
              <a:rPr lang="en-CA" dirty="0">
                <a:solidFill>
                  <a:srgbClr val="333333"/>
                </a:solidFill>
                <a:latin typeface="Arial Regular"/>
              </a:rPr>
              <a:t> </a:t>
            </a:r>
            <a:r>
              <a:rPr lang="en-CA" dirty="0" err="1">
                <a:solidFill>
                  <a:srgbClr val="333333"/>
                </a:solidFill>
                <a:latin typeface="Arial Regular"/>
              </a:rPr>
              <a:t>veya</a:t>
            </a:r>
            <a:r>
              <a:rPr lang="en-CA" dirty="0">
                <a:solidFill>
                  <a:srgbClr val="333333"/>
                </a:solidFill>
                <a:latin typeface="Arial Regular"/>
              </a:rPr>
              <a:t> </a:t>
            </a:r>
            <a:r>
              <a:rPr lang="en-CA" dirty="0" err="1">
                <a:solidFill>
                  <a:srgbClr val="333333"/>
                </a:solidFill>
                <a:latin typeface="Arial Regular"/>
              </a:rPr>
              <a:t>sona</a:t>
            </a:r>
            <a:r>
              <a:rPr lang="en-CA" dirty="0">
                <a:solidFill>
                  <a:srgbClr val="333333"/>
                </a:solidFill>
                <a:latin typeface="Arial Regular"/>
              </a:rPr>
              <a:t> </a:t>
            </a:r>
            <a:r>
              <a:rPr lang="en-CA" dirty="0" err="1">
                <a:solidFill>
                  <a:srgbClr val="333333"/>
                </a:solidFill>
                <a:latin typeface="Arial Regular"/>
              </a:rPr>
              <a:t>ermesinde</a:t>
            </a:r>
            <a:r>
              <a:rPr lang="en-CA" dirty="0">
                <a:solidFill>
                  <a:srgbClr val="333333"/>
                </a:solidFill>
                <a:latin typeface="Arial Regular"/>
              </a:rPr>
              <a:t> </a:t>
            </a:r>
            <a:r>
              <a:rPr lang="en-CA" dirty="0" err="1">
                <a:solidFill>
                  <a:srgbClr val="333333"/>
                </a:solidFill>
                <a:latin typeface="Arial Regular"/>
              </a:rPr>
              <a:t>yukarıdaki</a:t>
            </a:r>
            <a:r>
              <a:rPr lang="en-CA" dirty="0">
                <a:solidFill>
                  <a:srgbClr val="333333"/>
                </a:solidFill>
                <a:latin typeface="Arial Regular"/>
              </a:rPr>
              <a:t> </a:t>
            </a:r>
            <a:r>
              <a:rPr lang="en-CA" dirty="0" err="1">
                <a:solidFill>
                  <a:srgbClr val="333333"/>
                </a:solidFill>
                <a:latin typeface="Arial Regular"/>
              </a:rPr>
              <a:t>fıkra</a:t>
            </a:r>
            <a:r>
              <a:rPr lang="en-CA" dirty="0">
                <a:solidFill>
                  <a:srgbClr val="333333"/>
                </a:solidFill>
                <a:latin typeface="Arial Regular"/>
              </a:rPr>
              <a:t> </a:t>
            </a:r>
            <a:r>
              <a:rPr lang="en-CA" dirty="0" err="1">
                <a:solidFill>
                  <a:srgbClr val="333333"/>
                </a:solidFill>
                <a:latin typeface="Arial Regular"/>
              </a:rPr>
              <a:t>hükümlerine</a:t>
            </a:r>
            <a:r>
              <a:rPr lang="en-CA" dirty="0">
                <a:solidFill>
                  <a:srgbClr val="333333"/>
                </a:solidFill>
                <a:latin typeface="Arial Regular"/>
              </a:rPr>
              <a:t> </a:t>
            </a:r>
            <a:r>
              <a:rPr lang="en-CA" dirty="0" err="1">
                <a:solidFill>
                  <a:srgbClr val="333333"/>
                </a:solidFill>
                <a:latin typeface="Arial Regular"/>
              </a:rPr>
              <a:t>aykırı</a:t>
            </a:r>
            <a:r>
              <a:rPr lang="en-CA" dirty="0">
                <a:solidFill>
                  <a:srgbClr val="333333"/>
                </a:solidFill>
                <a:latin typeface="Arial Regular"/>
              </a:rPr>
              <a:t> </a:t>
            </a:r>
            <a:r>
              <a:rPr lang="en-CA" dirty="0" err="1">
                <a:solidFill>
                  <a:srgbClr val="333333"/>
                </a:solidFill>
                <a:latin typeface="Arial Regular"/>
              </a:rPr>
              <a:t>davranıldığında</a:t>
            </a:r>
            <a:r>
              <a:rPr lang="en-CA" dirty="0">
                <a:solidFill>
                  <a:srgbClr val="333333"/>
                </a:solidFill>
                <a:latin typeface="Arial Regular"/>
              </a:rPr>
              <a:t> </a:t>
            </a:r>
            <a:r>
              <a:rPr lang="en-CA" dirty="0" err="1">
                <a:solidFill>
                  <a:srgbClr val="333333"/>
                </a:solidFill>
                <a:latin typeface="Arial Regular"/>
              </a:rPr>
              <a:t>işçi</a:t>
            </a:r>
            <a:r>
              <a:rPr lang="en-CA" dirty="0">
                <a:solidFill>
                  <a:srgbClr val="333333"/>
                </a:solidFill>
                <a:latin typeface="Arial Regular"/>
              </a:rPr>
              <a:t>, 4 </a:t>
            </a:r>
            <a:r>
              <a:rPr lang="en-CA" dirty="0" err="1">
                <a:solidFill>
                  <a:srgbClr val="333333"/>
                </a:solidFill>
                <a:latin typeface="Arial Regular"/>
              </a:rPr>
              <a:t>aya</a:t>
            </a:r>
            <a:r>
              <a:rPr lang="en-CA" dirty="0">
                <a:solidFill>
                  <a:srgbClr val="333333"/>
                </a:solidFill>
                <a:latin typeface="Arial Regular"/>
              </a:rPr>
              <a:t> </a:t>
            </a:r>
            <a:r>
              <a:rPr lang="en-CA" dirty="0" err="1">
                <a:solidFill>
                  <a:srgbClr val="333333"/>
                </a:solidFill>
                <a:latin typeface="Arial Regular"/>
              </a:rPr>
              <a:t>kadar</a:t>
            </a:r>
            <a:r>
              <a:rPr lang="en-CA" dirty="0">
                <a:solidFill>
                  <a:srgbClr val="333333"/>
                </a:solidFill>
                <a:latin typeface="Arial Regular"/>
              </a:rPr>
              <a:t> </a:t>
            </a:r>
            <a:r>
              <a:rPr lang="en-CA" dirty="0" err="1">
                <a:solidFill>
                  <a:srgbClr val="333333"/>
                </a:solidFill>
                <a:latin typeface="Arial Regular"/>
              </a:rPr>
              <a:t>ücreti</a:t>
            </a:r>
            <a:r>
              <a:rPr lang="en-CA" dirty="0">
                <a:solidFill>
                  <a:srgbClr val="333333"/>
                </a:solidFill>
                <a:latin typeface="Arial Regular"/>
              </a:rPr>
              <a:t> </a:t>
            </a:r>
            <a:r>
              <a:rPr lang="en-CA" dirty="0" err="1">
                <a:solidFill>
                  <a:srgbClr val="333333"/>
                </a:solidFill>
                <a:latin typeface="Arial Regular"/>
              </a:rPr>
              <a:t>tutarındaki</a:t>
            </a:r>
            <a:r>
              <a:rPr lang="en-CA" dirty="0">
                <a:solidFill>
                  <a:srgbClr val="333333"/>
                </a:solidFill>
                <a:latin typeface="Arial Regular"/>
              </a:rPr>
              <a:t> </a:t>
            </a:r>
            <a:r>
              <a:rPr lang="en-CA" dirty="0" err="1">
                <a:solidFill>
                  <a:srgbClr val="333333"/>
                </a:solidFill>
                <a:latin typeface="Arial Regular"/>
              </a:rPr>
              <a:t>uygun</a:t>
            </a:r>
            <a:r>
              <a:rPr lang="en-CA" dirty="0">
                <a:solidFill>
                  <a:srgbClr val="333333"/>
                </a:solidFill>
                <a:latin typeface="Arial Regular"/>
              </a:rPr>
              <a:t> </a:t>
            </a:r>
            <a:r>
              <a:rPr lang="en-CA" dirty="0" err="1">
                <a:solidFill>
                  <a:srgbClr val="333333"/>
                </a:solidFill>
                <a:latin typeface="Arial Regular"/>
              </a:rPr>
              <a:t>bir</a:t>
            </a:r>
            <a:r>
              <a:rPr lang="en-CA" dirty="0">
                <a:solidFill>
                  <a:srgbClr val="333333"/>
                </a:solidFill>
                <a:latin typeface="Arial Regular"/>
              </a:rPr>
              <a:t> </a:t>
            </a:r>
            <a:r>
              <a:rPr lang="en-CA" dirty="0" err="1">
                <a:solidFill>
                  <a:srgbClr val="333333"/>
                </a:solidFill>
                <a:latin typeface="Arial Regular"/>
              </a:rPr>
              <a:t>tazminattan</a:t>
            </a:r>
            <a:r>
              <a:rPr lang="en-CA" dirty="0">
                <a:solidFill>
                  <a:srgbClr val="333333"/>
                </a:solidFill>
                <a:latin typeface="Arial Regular"/>
              </a:rPr>
              <a:t> </a:t>
            </a:r>
            <a:r>
              <a:rPr lang="en-CA" dirty="0" err="1">
                <a:solidFill>
                  <a:srgbClr val="333333"/>
                </a:solidFill>
                <a:latin typeface="Arial Regular"/>
              </a:rPr>
              <a:t>başka</a:t>
            </a:r>
            <a:r>
              <a:rPr lang="en-CA" dirty="0">
                <a:solidFill>
                  <a:srgbClr val="333333"/>
                </a:solidFill>
                <a:latin typeface="Arial Regular"/>
              </a:rPr>
              <a:t> </a:t>
            </a:r>
            <a:r>
              <a:rPr lang="en-CA" dirty="0" err="1">
                <a:solidFill>
                  <a:srgbClr val="333333"/>
                </a:solidFill>
                <a:latin typeface="Arial Regular"/>
              </a:rPr>
              <a:t>yoksun</a:t>
            </a:r>
            <a:r>
              <a:rPr lang="en-CA" dirty="0">
                <a:solidFill>
                  <a:srgbClr val="333333"/>
                </a:solidFill>
                <a:latin typeface="Arial Regular"/>
              </a:rPr>
              <a:t> </a:t>
            </a:r>
            <a:r>
              <a:rPr lang="en-CA" dirty="0" err="1">
                <a:solidFill>
                  <a:srgbClr val="333333"/>
                </a:solidFill>
                <a:latin typeface="Arial Regular"/>
              </a:rPr>
              <a:t>bırakıldığı</a:t>
            </a:r>
            <a:r>
              <a:rPr lang="en-CA" dirty="0">
                <a:solidFill>
                  <a:srgbClr val="333333"/>
                </a:solidFill>
                <a:latin typeface="Arial Regular"/>
              </a:rPr>
              <a:t> </a:t>
            </a:r>
            <a:r>
              <a:rPr lang="en-CA" dirty="0" err="1">
                <a:solidFill>
                  <a:srgbClr val="333333"/>
                </a:solidFill>
                <a:latin typeface="Arial Regular"/>
              </a:rPr>
              <a:t>haklarını</a:t>
            </a:r>
            <a:r>
              <a:rPr lang="en-CA" dirty="0">
                <a:solidFill>
                  <a:srgbClr val="333333"/>
                </a:solidFill>
                <a:latin typeface="Arial Regular"/>
              </a:rPr>
              <a:t> da </a:t>
            </a:r>
            <a:r>
              <a:rPr lang="en-CA" dirty="0" err="1">
                <a:solidFill>
                  <a:srgbClr val="333333"/>
                </a:solidFill>
                <a:latin typeface="Arial Regular"/>
              </a:rPr>
              <a:t>talep</a:t>
            </a:r>
            <a:r>
              <a:rPr lang="en-CA" dirty="0">
                <a:solidFill>
                  <a:srgbClr val="333333"/>
                </a:solidFill>
                <a:latin typeface="Arial Regular"/>
              </a:rPr>
              <a:t> </a:t>
            </a:r>
            <a:r>
              <a:rPr lang="en-CA" dirty="0" err="1">
                <a:solidFill>
                  <a:srgbClr val="333333"/>
                </a:solidFill>
                <a:latin typeface="Arial Regular"/>
              </a:rPr>
              <a:t>edebilir</a:t>
            </a:r>
            <a:r>
              <a:rPr lang="en-CA" dirty="0">
                <a:solidFill>
                  <a:srgbClr val="333333"/>
                </a:solidFill>
                <a:latin typeface="Arial Regular"/>
              </a:rPr>
              <a:t>."</a:t>
            </a:r>
            <a:endParaRPr lang="en-CA" dirty="0"/>
          </a:p>
        </p:txBody>
      </p:sp>
    </p:spTree>
    <p:extLst>
      <p:ext uri="{BB962C8B-B14F-4D97-AF65-F5344CB8AC3E}">
        <p14:creationId xmlns:p14="http://schemas.microsoft.com/office/powerpoint/2010/main" val="103709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2505B9-C5E7-491A-9695-BFAE59B2948D}"/>
              </a:ext>
            </a:extLst>
          </p:cNvPr>
          <p:cNvSpPr>
            <a:spLocks noGrp="1"/>
          </p:cNvSpPr>
          <p:nvPr>
            <p:ph type="title"/>
          </p:nvPr>
        </p:nvSpPr>
        <p:spPr/>
        <p:txBody>
          <a:bodyPr/>
          <a:lstStyle/>
          <a:p>
            <a:endParaRPr lang="en-CA"/>
          </a:p>
        </p:txBody>
      </p:sp>
      <p:sp>
        <p:nvSpPr>
          <p:cNvPr id="3" name="İçerik Yer Tutucusu 2">
            <a:extLst>
              <a:ext uri="{FF2B5EF4-FFF2-40B4-BE49-F238E27FC236}">
                <a16:creationId xmlns:a16="http://schemas.microsoft.com/office/drawing/2014/main" id="{A980FDDD-208B-4460-8F85-D3079FF98AEA}"/>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2745337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BEC45F9-C227-481A-A472-6E465AAF41DC}"/>
              </a:ext>
            </a:extLst>
          </p:cNvPr>
          <p:cNvSpPr>
            <a:spLocks noGrp="1"/>
          </p:cNvSpPr>
          <p:nvPr>
            <p:ph type="title"/>
          </p:nvPr>
        </p:nvSpPr>
        <p:spPr/>
        <p:txBody>
          <a:bodyPr/>
          <a:lstStyle/>
          <a:p>
            <a:r>
              <a:rPr lang="tr-TR" dirty="0"/>
              <a:t>Haftanın Özeti</a:t>
            </a:r>
          </a:p>
        </p:txBody>
      </p:sp>
      <p:sp>
        <p:nvSpPr>
          <p:cNvPr id="3" name="İçerik Yer Tutucusu 2">
            <a:extLst>
              <a:ext uri="{FF2B5EF4-FFF2-40B4-BE49-F238E27FC236}">
                <a16:creationId xmlns:a16="http://schemas.microsoft.com/office/drawing/2014/main" id="{7E08E9BA-E66E-4525-B566-26D896717E46}"/>
              </a:ext>
            </a:extLst>
          </p:cNvPr>
          <p:cNvSpPr>
            <a:spLocks noGrp="1"/>
          </p:cNvSpPr>
          <p:nvPr>
            <p:ph idx="1"/>
          </p:nvPr>
        </p:nvSpPr>
        <p:spPr>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tr-TR" dirty="0"/>
              <a:t>Haftanın Konusu: Örgütsel Davranış Disiplini Nedir? </a:t>
            </a:r>
          </a:p>
          <a:p>
            <a:pPr marL="0" indent="0">
              <a:buNone/>
            </a:pPr>
            <a:r>
              <a:rPr lang="tr-TR" dirty="0"/>
              <a:t>Örgütsel Davranış Disiplinin amacı nedir?</a:t>
            </a:r>
          </a:p>
          <a:p>
            <a:pPr marL="457200" lvl="1" indent="0">
              <a:buNone/>
            </a:pPr>
            <a:r>
              <a:rPr lang="tr-TR" dirty="0">
                <a:solidFill>
                  <a:srgbClr val="FF0000"/>
                </a:solidFill>
              </a:rPr>
              <a:t>Örgütsel Davranış Disiplini, bir bireyin örgüt içerisinde tahmin edilebilir davranışı ile ilgilenir. Verimliliğin artmasında insan faktörünün önemi nedeniyle, insan davranışının incelenmesi önem kazanmıştır.</a:t>
            </a:r>
          </a:p>
          <a:p>
            <a:pPr marL="0" indent="0">
              <a:buNone/>
            </a:pPr>
            <a:r>
              <a:rPr lang="tr-TR" i="1" dirty="0">
                <a:solidFill>
                  <a:srgbClr val="FF0000"/>
                </a:solidFill>
              </a:rPr>
              <a:t>*</a:t>
            </a:r>
            <a:r>
              <a:rPr lang="tr-TR" i="1" dirty="0" err="1">
                <a:solidFill>
                  <a:srgbClr val="FF0000"/>
                </a:solidFill>
              </a:rPr>
              <a:t>ÖD’nin</a:t>
            </a:r>
            <a:r>
              <a:rPr lang="tr-TR" i="1" dirty="0">
                <a:solidFill>
                  <a:srgbClr val="FF0000"/>
                </a:solidFill>
              </a:rPr>
              <a:t> Amacı:  İnsan davranışını analiz etmek, öngörmek ve kontrol etmek.</a:t>
            </a:r>
          </a:p>
          <a:p>
            <a:pPr marL="0" indent="0">
              <a:buNone/>
            </a:pPr>
            <a:r>
              <a:rPr lang="tr-TR" dirty="0"/>
              <a:t>*ÖD Disiplini, sezgisel açıklamaların yerine sistematik bilgiyi yerleştirmek ister.</a:t>
            </a:r>
          </a:p>
          <a:p>
            <a:pPr marL="0" indent="0">
              <a:buNone/>
            </a:pPr>
            <a:endParaRPr lang="tr-TR" dirty="0"/>
          </a:p>
          <a:p>
            <a:pPr marL="0" indent="0">
              <a:buNone/>
            </a:pPr>
            <a:r>
              <a:rPr lang="tr-TR" dirty="0"/>
              <a:t>Haftanın Soruları: </a:t>
            </a:r>
          </a:p>
          <a:p>
            <a:r>
              <a:rPr lang="en-CA" dirty="0" err="1"/>
              <a:t>Kişilik</a:t>
            </a:r>
            <a:r>
              <a:rPr lang="en-CA" dirty="0"/>
              <a:t>, </a:t>
            </a:r>
            <a:r>
              <a:rPr lang="en-CA" dirty="0" err="1"/>
              <a:t>çalışanların</a:t>
            </a:r>
            <a:r>
              <a:rPr lang="en-CA" dirty="0"/>
              <a:t> </a:t>
            </a:r>
            <a:r>
              <a:rPr lang="en-CA" dirty="0" err="1"/>
              <a:t>tutumlarını</a:t>
            </a:r>
            <a:r>
              <a:rPr lang="en-CA" dirty="0"/>
              <a:t> </a:t>
            </a:r>
            <a:r>
              <a:rPr lang="en-CA" dirty="0" err="1"/>
              <a:t>ve</a:t>
            </a:r>
            <a:r>
              <a:rPr lang="en-CA" dirty="0"/>
              <a:t> </a:t>
            </a:r>
            <a:r>
              <a:rPr lang="en-CA" dirty="0" err="1"/>
              <a:t>iş</a:t>
            </a:r>
            <a:r>
              <a:rPr lang="en-CA" dirty="0"/>
              <a:t> </a:t>
            </a:r>
            <a:r>
              <a:rPr lang="en-CA" dirty="0" err="1"/>
              <a:t>performansını</a:t>
            </a:r>
            <a:r>
              <a:rPr lang="en-CA" dirty="0"/>
              <a:t> </a:t>
            </a:r>
            <a:r>
              <a:rPr lang="en-CA" dirty="0" err="1"/>
              <a:t>nasıl</a:t>
            </a:r>
            <a:r>
              <a:rPr lang="en-CA" dirty="0"/>
              <a:t> </a:t>
            </a:r>
            <a:r>
              <a:rPr lang="en-CA" dirty="0" err="1"/>
              <a:t>etkiler</a:t>
            </a:r>
            <a:r>
              <a:rPr lang="en-CA" dirty="0"/>
              <a:t>?</a:t>
            </a:r>
            <a:endParaRPr lang="tr-TR" dirty="0"/>
          </a:p>
          <a:p>
            <a:r>
              <a:rPr lang="tr-TR" dirty="0"/>
              <a:t>K</a:t>
            </a:r>
            <a:r>
              <a:rPr lang="en-CA" dirty="0" err="1"/>
              <a:t>uruluşlar</a:t>
            </a:r>
            <a:r>
              <a:rPr lang="tr-TR" dirty="0"/>
              <a:t>,</a:t>
            </a:r>
            <a:r>
              <a:rPr lang="en-CA" dirty="0"/>
              <a:t> </a:t>
            </a:r>
            <a:r>
              <a:rPr lang="en-CA" dirty="0" err="1"/>
              <a:t>iş</a:t>
            </a:r>
            <a:r>
              <a:rPr lang="tr-TR" dirty="0"/>
              <a:t>e alım yaparken</a:t>
            </a:r>
            <a:r>
              <a:rPr lang="en-CA" dirty="0"/>
              <a:t> </a:t>
            </a:r>
            <a:r>
              <a:rPr lang="en-CA" dirty="0" err="1"/>
              <a:t>kişilik</a:t>
            </a:r>
            <a:r>
              <a:rPr lang="en-CA" dirty="0"/>
              <a:t> </a:t>
            </a:r>
            <a:r>
              <a:rPr lang="en-CA" dirty="0" err="1"/>
              <a:t>testleri</a:t>
            </a:r>
            <a:r>
              <a:rPr lang="en-CA" dirty="0"/>
              <a:t> </a:t>
            </a:r>
            <a:r>
              <a:rPr lang="en-CA" dirty="0" err="1"/>
              <a:t>kullan</a:t>
            </a:r>
            <a:r>
              <a:rPr lang="tr-TR" dirty="0"/>
              <a:t>malı mıdır?</a:t>
            </a:r>
            <a:endParaRPr lang="en-CA" dirty="0"/>
          </a:p>
        </p:txBody>
      </p:sp>
    </p:spTree>
    <p:extLst>
      <p:ext uri="{BB962C8B-B14F-4D97-AF65-F5344CB8AC3E}">
        <p14:creationId xmlns:p14="http://schemas.microsoft.com/office/powerpoint/2010/main" val="167253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CD2711E-E646-4967-BD69-1F54CE219897}"/>
              </a:ext>
            </a:extLst>
          </p:cNvPr>
          <p:cNvSpPr>
            <a:spLocks noGrp="1"/>
          </p:cNvSpPr>
          <p:nvPr>
            <p:ph type="title"/>
          </p:nvPr>
        </p:nvSpPr>
        <p:spPr/>
        <p:txBody>
          <a:bodyPr/>
          <a:lstStyle/>
          <a:p>
            <a:r>
              <a:rPr lang="tr-TR" b="1" dirty="0"/>
              <a:t>Davranış</a:t>
            </a:r>
          </a:p>
        </p:txBody>
      </p:sp>
      <p:sp>
        <p:nvSpPr>
          <p:cNvPr id="3" name="İçerik Yer Tutucusu 2">
            <a:extLst>
              <a:ext uri="{FF2B5EF4-FFF2-40B4-BE49-F238E27FC236}">
                <a16:creationId xmlns:a16="http://schemas.microsoft.com/office/drawing/2014/main" id="{1AF200C8-5656-4081-9BF5-45CBE2A01E1F}"/>
              </a:ext>
            </a:extLst>
          </p:cNvPr>
          <p:cNvSpPr>
            <a:spLocks noGrp="1"/>
          </p:cNvSpPr>
          <p:nvPr>
            <p:ph idx="1"/>
          </p:nvPr>
        </p:nvSpPr>
        <p:spPr/>
        <p:txBody>
          <a:bodyPr>
            <a:normAutofit fontScale="92500" lnSpcReduction="20000"/>
          </a:bodyPr>
          <a:lstStyle/>
          <a:p>
            <a:pPr marL="0" indent="0">
              <a:buNone/>
            </a:pPr>
            <a:r>
              <a:rPr lang="tr-TR" dirty="0"/>
              <a:t>*Ailenizle, sevdiklerinizle, sokakta, arkadaşlarınızla, akrabalarınızla, komşularınızla, sokaktaki her gün görüştüğünüz ancak çok da samimi olmadığınız berber, market, pastanelerdeki çalışanlarla  iş görüşmesinde ve iş yerinde davranışlar arasındaki farkları düşündünüz mü? Aradaki farklar nelerdir?</a:t>
            </a:r>
          </a:p>
          <a:p>
            <a:pPr marL="0" indent="0">
              <a:buNone/>
            </a:pPr>
            <a:r>
              <a:rPr lang="tr-TR" dirty="0"/>
              <a:t>*İş yerinde sergilediğiniz ile diğer sosyal ortamlarda gösterdiğiniz kişilik arasında farklılıklar nelerdir? </a:t>
            </a:r>
          </a:p>
          <a:p>
            <a:pPr marL="0" indent="0">
              <a:buNone/>
            </a:pPr>
            <a:r>
              <a:rPr lang="tr-TR" b="1" dirty="0">
                <a:solidFill>
                  <a:srgbClr val="FF0000"/>
                </a:solidFill>
              </a:rPr>
              <a:t>Ödev: </a:t>
            </a:r>
          </a:p>
          <a:p>
            <a:pPr marL="0" indent="0">
              <a:buNone/>
            </a:pPr>
            <a:r>
              <a:rPr lang="tr-TR" dirty="0">
                <a:solidFill>
                  <a:srgbClr val="FF0000"/>
                </a:solidFill>
              </a:rPr>
              <a:t>1. Kendinizi gözlemleyin. Farklı ortamlarda davranışlarınız arasındaki farklar nelerdir? Not edin. Nedenleri üzerine düşünün.</a:t>
            </a:r>
          </a:p>
          <a:p>
            <a:pPr marL="0" indent="0">
              <a:buNone/>
            </a:pPr>
            <a:r>
              <a:rPr lang="tr-TR" dirty="0">
                <a:solidFill>
                  <a:srgbClr val="FF0000"/>
                </a:solidFill>
              </a:rPr>
              <a:t>2. Sosyal ortamda davranışlarını takdir ettiğiniz /beğendiğiniz kişinin, hangi davranışını neden beğendiğinizi değerlendirin.</a:t>
            </a:r>
            <a:endParaRPr lang="tr-TR" dirty="0"/>
          </a:p>
        </p:txBody>
      </p:sp>
    </p:spTree>
    <p:extLst>
      <p:ext uri="{BB962C8B-B14F-4D97-AF65-F5344CB8AC3E}">
        <p14:creationId xmlns:p14="http://schemas.microsoft.com/office/powerpoint/2010/main" val="30229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6B30360-CE78-400C-A2B8-1F3FF6F19341}"/>
              </a:ext>
            </a:extLst>
          </p:cNvPr>
          <p:cNvSpPr>
            <a:spLocks noGrp="1"/>
          </p:cNvSpPr>
          <p:nvPr>
            <p:ph type="title"/>
          </p:nvPr>
        </p:nvSpPr>
        <p:spPr/>
        <p:txBody>
          <a:bodyPr/>
          <a:lstStyle/>
          <a:p>
            <a:r>
              <a:rPr lang="tr-TR" b="1" dirty="0"/>
              <a:t>Örgütsel Davranış Nedir?</a:t>
            </a:r>
          </a:p>
        </p:txBody>
      </p:sp>
      <p:sp>
        <p:nvSpPr>
          <p:cNvPr id="3" name="İçerik Yer Tutucusu 2">
            <a:extLst>
              <a:ext uri="{FF2B5EF4-FFF2-40B4-BE49-F238E27FC236}">
                <a16:creationId xmlns:a16="http://schemas.microsoft.com/office/drawing/2014/main" id="{F2A7E879-7AA9-496B-A536-79F26128C539}"/>
              </a:ext>
            </a:extLst>
          </p:cNvPr>
          <p:cNvSpPr>
            <a:spLocks noGrp="1"/>
          </p:cNvSpPr>
          <p:nvPr>
            <p:ph idx="1"/>
          </p:nvPr>
        </p:nvSpPr>
        <p:spPr/>
        <p:txBody>
          <a:bodyPr/>
          <a:lstStyle/>
          <a:p>
            <a:pPr marL="0" indent="0">
              <a:buNone/>
            </a:pPr>
            <a:r>
              <a:rPr lang="tr-TR" dirty="0"/>
              <a:t>Tanım: </a:t>
            </a:r>
            <a:r>
              <a:rPr lang="tr-TR" dirty="0">
                <a:solidFill>
                  <a:srgbClr val="FF0000"/>
                </a:solidFill>
              </a:rPr>
              <a:t>Örgütün verimliliğini geliştirmek üzere bireylerin, grupların ve yapıların örgüt içerisindeki davranışlara olan etkisini araştıran bir bilim dalıdır</a:t>
            </a:r>
            <a:r>
              <a:rPr lang="tr-TR" dirty="0"/>
              <a:t> (</a:t>
            </a:r>
            <a:r>
              <a:rPr lang="tr-TR" dirty="0" err="1"/>
              <a:t>Stephen</a:t>
            </a:r>
            <a:r>
              <a:rPr lang="tr-TR" dirty="0"/>
              <a:t> </a:t>
            </a:r>
            <a:r>
              <a:rPr lang="tr-TR" dirty="0" err="1"/>
              <a:t>Robbins</a:t>
            </a:r>
            <a:r>
              <a:rPr lang="tr-TR" dirty="0"/>
              <a:t> ve </a:t>
            </a:r>
            <a:r>
              <a:rPr lang="tr-TR" dirty="0" err="1"/>
              <a:t>Timothy</a:t>
            </a:r>
            <a:r>
              <a:rPr lang="tr-TR" dirty="0"/>
              <a:t> </a:t>
            </a:r>
            <a:r>
              <a:rPr lang="tr-TR" dirty="0" err="1"/>
              <a:t>Judge</a:t>
            </a:r>
            <a:r>
              <a:rPr lang="tr-TR" dirty="0"/>
              <a:t>, 2017: 9-10).</a:t>
            </a:r>
          </a:p>
          <a:p>
            <a:pPr marL="0" indent="0">
              <a:buNone/>
            </a:pPr>
            <a:r>
              <a:rPr lang="tr-TR" dirty="0"/>
              <a:t>ÖD davranışları hangi düzeyde inceler?</a:t>
            </a:r>
          </a:p>
          <a:p>
            <a:pPr marL="0" indent="0">
              <a:buNone/>
            </a:pPr>
            <a:r>
              <a:rPr lang="tr-TR" dirty="0"/>
              <a:t>Birey düzeyi</a:t>
            </a:r>
          </a:p>
          <a:p>
            <a:pPr marL="0" indent="0">
              <a:buNone/>
            </a:pPr>
            <a:r>
              <a:rPr lang="tr-TR" dirty="0"/>
              <a:t>Grup düzeyi</a:t>
            </a:r>
          </a:p>
          <a:p>
            <a:pPr marL="0" indent="0">
              <a:buNone/>
            </a:pPr>
            <a:r>
              <a:rPr lang="tr-TR" dirty="0"/>
              <a:t>Yapı düzeyi</a:t>
            </a:r>
          </a:p>
          <a:p>
            <a:pPr marL="0" indent="0">
              <a:buNone/>
            </a:pPr>
            <a:r>
              <a:rPr lang="tr-TR" dirty="0"/>
              <a:t> </a:t>
            </a:r>
          </a:p>
        </p:txBody>
      </p:sp>
      <p:pic>
        <p:nvPicPr>
          <p:cNvPr id="4" name="Resim 3">
            <a:extLst>
              <a:ext uri="{FF2B5EF4-FFF2-40B4-BE49-F238E27FC236}">
                <a16:creationId xmlns:a16="http://schemas.microsoft.com/office/drawing/2014/main" id="{22B7783B-F3C1-4011-A6D7-DFD58B23D4FA}"/>
              </a:ext>
            </a:extLst>
          </p:cNvPr>
          <p:cNvPicPr>
            <a:picLocks noChangeAspect="1"/>
          </p:cNvPicPr>
          <p:nvPr/>
        </p:nvPicPr>
        <p:blipFill>
          <a:blip r:embed="rId2"/>
          <a:stretch>
            <a:fillRect/>
          </a:stretch>
        </p:blipFill>
        <p:spPr>
          <a:xfrm>
            <a:off x="7620829" y="3253340"/>
            <a:ext cx="4319380" cy="3239535"/>
          </a:xfrm>
          <a:prstGeom prst="rect">
            <a:avLst/>
          </a:prstGeom>
        </p:spPr>
      </p:pic>
    </p:spTree>
    <p:extLst>
      <p:ext uri="{BB962C8B-B14F-4D97-AF65-F5344CB8AC3E}">
        <p14:creationId xmlns:p14="http://schemas.microsoft.com/office/powerpoint/2010/main" val="953169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B833F50-6C31-463C-A04A-69118F4204EC}"/>
              </a:ext>
            </a:extLst>
          </p:cNvPr>
          <p:cNvSpPr>
            <a:spLocks noGrp="1"/>
          </p:cNvSpPr>
          <p:nvPr>
            <p:ph type="title"/>
          </p:nvPr>
        </p:nvSpPr>
        <p:spPr/>
        <p:txBody>
          <a:bodyPr/>
          <a:lstStyle/>
          <a:p>
            <a:r>
              <a:rPr lang="tr-TR" b="1" dirty="0"/>
              <a:t>Örgütsel Davranış Konuları</a:t>
            </a:r>
          </a:p>
        </p:txBody>
      </p:sp>
      <p:sp>
        <p:nvSpPr>
          <p:cNvPr id="3" name="İçerik Yer Tutucusu 2">
            <a:extLst>
              <a:ext uri="{FF2B5EF4-FFF2-40B4-BE49-F238E27FC236}">
                <a16:creationId xmlns:a16="http://schemas.microsoft.com/office/drawing/2014/main" id="{8322F351-EC53-4DE6-93AB-5C4288D9C5F9}"/>
              </a:ext>
            </a:extLst>
          </p:cNvPr>
          <p:cNvSpPr>
            <a:spLocks noGrp="1"/>
          </p:cNvSpPr>
          <p:nvPr>
            <p:ph idx="1"/>
          </p:nvPr>
        </p:nvSpPr>
        <p:spPr>
          <a:xfrm>
            <a:off x="838200" y="1690688"/>
            <a:ext cx="10515600" cy="4351338"/>
          </a:xfrm>
        </p:spPr>
        <p:txBody>
          <a:bodyPr>
            <a:normAutofit fontScale="62500" lnSpcReduction="20000"/>
          </a:bodyPr>
          <a:lstStyle/>
          <a:p>
            <a:pPr marL="0" indent="0">
              <a:buNone/>
            </a:pPr>
            <a:r>
              <a:rPr lang="tr-TR" dirty="0"/>
              <a:t>Motivasyon</a:t>
            </a:r>
          </a:p>
          <a:p>
            <a:pPr marL="0" indent="0">
              <a:buNone/>
            </a:pPr>
            <a:endParaRPr lang="tr-TR" dirty="0"/>
          </a:p>
          <a:p>
            <a:pPr marL="0" indent="0">
              <a:buNone/>
            </a:pPr>
            <a:r>
              <a:rPr lang="tr-TR" dirty="0"/>
              <a:t>Liderlik kullanımı ve güç</a:t>
            </a:r>
          </a:p>
          <a:p>
            <a:pPr marL="0" indent="0">
              <a:buNone/>
            </a:pPr>
            <a:endParaRPr lang="tr-TR" dirty="0"/>
          </a:p>
          <a:p>
            <a:pPr marL="0" indent="0">
              <a:buNone/>
            </a:pPr>
            <a:r>
              <a:rPr lang="tr-TR" dirty="0"/>
              <a:t>Bireylerarası iletişim</a:t>
            </a:r>
          </a:p>
          <a:p>
            <a:pPr marL="0" indent="0">
              <a:buNone/>
            </a:pPr>
            <a:endParaRPr lang="tr-TR" dirty="0"/>
          </a:p>
          <a:p>
            <a:pPr marL="0" indent="0">
              <a:buNone/>
            </a:pPr>
            <a:r>
              <a:rPr lang="tr-TR" dirty="0"/>
              <a:t>Grubun yapısı ve süreçleri</a:t>
            </a:r>
          </a:p>
          <a:p>
            <a:pPr marL="0" indent="0">
              <a:buNone/>
            </a:pPr>
            <a:endParaRPr lang="tr-TR" dirty="0"/>
          </a:p>
          <a:p>
            <a:pPr marL="0" indent="0">
              <a:buNone/>
            </a:pPr>
            <a:r>
              <a:rPr lang="tr-TR" dirty="0"/>
              <a:t>Tutum geliştirme ve algı</a:t>
            </a:r>
          </a:p>
          <a:p>
            <a:pPr marL="0" indent="0">
              <a:buNone/>
            </a:pPr>
            <a:endParaRPr lang="tr-TR" dirty="0"/>
          </a:p>
          <a:p>
            <a:pPr marL="0" indent="0">
              <a:buNone/>
            </a:pPr>
            <a:r>
              <a:rPr lang="tr-TR" dirty="0"/>
              <a:t>Değişim süreçleri</a:t>
            </a:r>
          </a:p>
          <a:p>
            <a:pPr marL="0" indent="0">
              <a:buNone/>
            </a:pPr>
            <a:endParaRPr lang="tr-TR" dirty="0"/>
          </a:p>
          <a:p>
            <a:pPr marL="0" indent="0">
              <a:buNone/>
            </a:pPr>
            <a:r>
              <a:rPr lang="tr-TR" dirty="0"/>
              <a:t>İş stresi</a:t>
            </a:r>
          </a:p>
        </p:txBody>
      </p:sp>
      <p:pic>
        <p:nvPicPr>
          <p:cNvPr id="1026" name="Picture 2" descr="milli takÄ±m 2017 ile ilgili gÃ¶rsel sonucu">
            <a:extLst>
              <a:ext uri="{FF2B5EF4-FFF2-40B4-BE49-F238E27FC236}">
                <a16:creationId xmlns:a16="http://schemas.microsoft.com/office/drawing/2014/main" id="{DBB5426F-8FF2-49FC-ABBA-43C39B5D7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686" y="286901"/>
            <a:ext cx="3130827" cy="2138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tivasyon ile ilgili gÃ¶rsel sonucu">
            <a:extLst>
              <a:ext uri="{FF2B5EF4-FFF2-40B4-BE49-F238E27FC236}">
                <a16:creationId xmlns:a16="http://schemas.microsoft.com/office/drawing/2014/main" id="{C3A33E9C-D065-409B-8864-8881F827F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2622" y="2492657"/>
            <a:ext cx="3130826" cy="20872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Å tasarÄ±mÄ± ile ilgili gÃ¶rsel sonucu">
            <a:extLst>
              <a:ext uri="{FF2B5EF4-FFF2-40B4-BE49-F238E27FC236}">
                <a16:creationId xmlns:a16="http://schemas.microsoft.com/office/drawing/2014/main" id="{13E19342-A57E-4F2D-87E8-4804B127B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122" y="4054475"/>
            <a:ext cx="2257425" cy="22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7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19F81C-80D3-4968-BE4F-BDDF27DA6BFF}"/>
              </a:ext>
            </a:extLst>
          </p:cNvPr>
          <p:cNvSpPr>
            <a:spLocks noGrp="1"/>
          </p:cNvSpPr>
          <p:nvPr>
            <p:ph type="title"/>
          </p:nvPr>
        </p:nvSpPr>
        <p:spPr/>
        <p:txBody>
          <a:bodyPr/>
          <a:lstStyle/>
          <a:p>
            <a:r>
              <a:rPr lang="tr-TR" dirty="0"/>
              <a:t>Diğer canlılarda işbölümü, liderlik gibi konular hakkında ne biliyoruz?</a:t>
            </a:r>
            <a:endParaRPr lang="en-CA" dirty="0"/>
          </a:p>
        </p:txBody>
      </p:sp>
      <p:sp>
        <p:nvSpPr>
          <p:cNvPr id="3" name="İçerik Yer Tutucusu 2">
            <a:extLst>
              <a:ext uri="{FF2B5EF4-FFF2-40B4-BE49-F238E27FC236}">
                <a16:creationId xmlns:a16="http://schemas.microsoft.com/office/drawing/2014/main" id="{8A15300A-1CED-4267-8C13-492AF97172FB}"/>
              </a:ext>
            </a:extLst>
          </p:cNvPr>
          <p:cNvSpPr>
            <a:spLocks noGrp="1"/>
          </p:cNvSpPr>
          <p:nvPr>
            <p:ph idx="1"/>
          </p:nvPr>
        </p:nvSpPr>
        <p:spPr>
          <a:xfrm>
            <a:off x="838200" y="1690689"/>
            <a:ext cx="4992757" cy="3543919"/>
          </a:xfrm>
        </p:spPr>
        <p:txBody>
          <a:bodyPr>
            <a:normAutofit fontScale="77500" lnSpcReduction="20000"/>
          </a:bodyPr>
          <a:lstStyle/>
          <a:p>
            <a:pPr marL="0" indent="0">
              <a:buNone/>
            </a:pPr>
            <a:endParaRPr lang="tr-TR" dirty="0"/>
          </a:p>
          <a:p>
            <a:pPr marL="0" indent="0">
              <a:buNone/>
            </a:pPr>
            <a:r>
              <a:rPr lang="tr-TR" dirty="0"/>
              <a:t>Örnek: Karışık kuş sürüleri</a:t>
            </a:r>
          </a:p>
          <a:p>
            <a:pPr marL="0" indent="0">
              <a:buNone/>
            </a:pPr>
            <a:r>
              <a:rPr lang="tr-TR" dirty="0"/>
              <a:t>Şubat 2020’de açıklanan bir çalışmaya göre, Amazon’da 50’den fazla kuş türü birlikte besleniyor, uçuyor ve aynı yerde yaşamlarını devam ettirebiliyorlar? Ama nasıl? Bu karışık kuş sürüleri işbölümü mü yoksa rekabete dayalı mı hareket ediyor?</a:t>
            </a:r>
          </a:p>
          <a:p>
            <a:pPr marL="0" indent="0">
              <a:buNone/>
            </a:pPr>
            <a:endParaRPr lang="tr-TR" dirty="0"/>
          </a:p>
          <a:p>
            <a:pPr marL="0" indent="0">
              <a:buNone/>
            </a:pPr>
            <a:r>
              <a:rPr lang="tr-TR" sz="2100" dirty="0"/>
              <a:t>Haber: </a:t>
            </a:r>
            <a:r>
              <a:rPr lang="en-CA" sz="2100" i="1" dirty="0" err="1"/>
              <a:t>Kuş</a:t>
            </a:r>
            <a:r>
              <a:rPr lang="en-CA" sz="2100" i="1" dirty="0"/>
              <a:t> </a:t>
            </a:r>
            <a:r>
              <a:rPr lang="en-CA" sz="2100" i="1" dirty="0" err="1"/>
              <a:t>sürülerindeki</a:t>
            </a:r>
            <a:r>
              <a:rPr lang="en-CA" sz="2100" i="1" dirty="0"/>
              <a:t> </a:t>
            </a:r>
            <a:r>
              <a:rPr lang="en-CA" sz="2100" i="1" dirty="0" err="1"/>
              <a:t>iş</a:t>
            </a:r>
            <a:r>
              <a:rPr lang="en-CA" sz="2100" i="1" dirty="0"/>
              <a:t> </a:t>
            </a:r>
            <a:r>
              <a:rPr lang="en-CA" sz="2100" i="1" dirty="0" err="1"/>
              <a:t>bölümü</a:t>
            </a:r>
            <a:r>
              <a:rPr lang="en-CA" sz="2100" i="1" dirty="0"/>
              <a:t> </a:t>
            </a:r>
            <a:r>
              <a:rPr lang="en-CA" sz="2100" i="1" dirty="0" err="1"/>
              <a:t>incelendi</a:t>
            </a:r>
            <a:r>
              <a:rPr lang="en-CA" sz="2100" i="1" dirty="0"/>
              <a:t>: BTS </a:t>
            </a:r>
            <a:r>
              <a:rPr lang="en-CA" sz="2100" i="1" dirty="0" err="1"/>
              <a:t>ve</a:t>
            </a:r>
            <a:r>
              <a:rPr lang="en-CA" sz="2100" i="1" dirty="0"/>
              <a:t> </a:t>
            </a:r>
            <a:r>
              <a:rPr lang="en-CA" sz="2100" i="1" dirty="0" err="1"/>
              <a:t>diğer</a:t>
            </a:r>
            <a:r>
              <a:rPr lang="en-CA" sz="2100" i="1" dirty="0"/>
              <a:t> K-pop </a:t>
            </a:r>
            <a:r>
              <a:rPr lang="en-CA" sz="2100" i="1" dirty="0" err="1"/>
              <a:t>grupları</a:t>
            </a:r>
            <a:r>
              <a:rPr lang="en-CA" sz="2100" i="1" dirty="0"/>
              <a:t> </a:t>
            </a:r>
            <a:r>
              <a:rPr lang="en-CA" sz="2100" i="1" dirty="0" err="1"/>
              <a:t>gibi</a:t>
            </a:r>
            <a:r>
              <a:rPr lang="en-CA" sz="2100" i="1" dirty="0"/>
              <a:t> </a:t>
            </a:r>
            <a:r>
              <a:rPr lang="en-CA" sz="2100" i="1" dirty="0" err="1"/>
              <a:t>davranıyorlar</a:t>
            </a:r>
            <a:r>
              <a:rPr lang="tr-TR" sz="2100" i="1" dirty="0"/>
              <a:t>», </a:t>
            </a:r>
            <a:r>
              <a:rPr lang="tr-TR" sz="2100" i="1" dirty="0" err="1"/>
              <a:t>Independent</a:t>
            </a:r>
            <a:r>
              <a:rPr lang="tr-TR" sz="2100" i="1" dirty="0"/>
              <a:t> Türkçe, 16 Şubat 2020</a:t>
            </a:r>
            <a:r>
              <a:rPr lang="tr-TR" i="1" dirty="0"/>
              <a:t>.</a:t>
            </a:r>
          </a:p>
          <a:p>
            <a:pPr marL="0" indent="0">
              <a:buNone/>
            </a:pPr>
            <a:endParaRPr lang="tr-TR" dirty="0"/>
          </a:p>
          <a:p>
            <a:pPr marL="0" indent="0">
              <a:buNone/>
            </a:pPr>
            <a:endParaRPr lang="tr-TR" dirty="0"/>
          </a:p>
          <a:p>
            <a:pPr marL="0" indent="0">
              <a:buNone/>
            </a:pPr>
            <a:endParaRPr lang="en-CA" dirty="0"/>
          </a:p>
        </p:txBody>
      </p:sp>
      <p:pic>
        <p:nvPicPr>
          <p:cNvPr id="4" name="Resim 3">
            <a:extLst>
              <a:ext uri="{FF2B5EF4-FFF2-40B4-BE49-F238E27FC236}">
                <a16:creationId xmlns:a16="http://schemas.microsoft.com/office/drawing/2014/main" id="{7B836BA5-7940-4C77-9822-292E15836941}"/>
              </a:ext>
            </a:extLst>
          </p:cNvPr>
          <p:cNvPicPr>
            <a:picLocks noChangeAspect="1"/>
          </p:cNvPicPr>
          <p:nvPr/>
        </p:nvPicPr>
        <p:blipFill>
          <a:blip r:embed="rId2"/>
          <a:stretch>
            <a:fillRect/>
          </a:stretch>
        </p:blipFill>
        <p:spPr>
          <a:xfrm>
            <a:off x="7169426" y="3529608"/>
            <a:ext cx="4512185" cy="3076599"/>
          </a:xfrm>
          <a:prstGeom prst="rect">
            <a:avLst/>
          </a:prstGeom>
        </p:spPr>
      </p:pic>
      <p:pic>
        <p:nvPicPr>
          <p:cNvPr id="6" name="Resim 5">
            <a:extLst>
              <a:ext uri="{FF2B5EF4-FFF2-40B4-BE49-F238E27FC236}">
                <a16:creationId xmlns:a16="http://schemas.microsoft.com/office/drawing/2014/main" id="{29FBBFE5-8F0A-49CF-A0CA-F0CC62B0C37D}"/>
              </a:ext>
            </a:extLst>
          </p:cNvPr>
          <p:cNvPicPr>
            <a:picLocks noChangeAspect="1"/>
          </p:cNvPicPr>
          <p:nvPr/>
        </p:nvPicPr>
        <p:blipFill>
          <a:blip r:embed="rId3"/>
          <a:stretch>
            <a:fillRect/>
          </a:stretch>
        </p:blipFill>
        <p:spPr>
          <a:xfrm>
            <a:off x="7830899" y="1690656"/>
            <a:ext cx="2701266" cy="1738344"/>
          </a:xfrm>
          <a:prstGeom prst="rect">
            <a:avLst/>
          </a:prstGeom>
        </p:spPr>
      </p:pic>
    </p:spTree>
    <p:extLst>
      <p:ext uri="{BB962C8B-B14F-4D97-AF65-F5344CB8AC3E}">
        <p14:creationId xmlns:p14="http://schemas.microsoft.com/office/powerpoint/2010/main" val="403372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63625AA-895C-441C-8C80-C4761A5C22C0}"/>
              </a:ext>
            </a:extLst>
          </p:cNvPr>
          <p:cNvSpPr>
            <a:spLocks noGrp="1"/>
          </p:cNvSpPr>
          <p:nvPr>
            <p:ph type="title"/>
          </p:nvPr>
        </p:nvSpPr>
        <p:spPr>
          <a:xfrm>
            <a:off x="1090863" y="176464"/>
            <a:ext cx="10262937" cy="545432"/>
          </a:xfrm>
        </p:spPr>
        <p:txBody>
          <a:bodyPr>
            <a:normAutofit fontScale="90000"/>
          </a:bodyPr>
          <a:lstStyle/>
          <a:p>
            <a:r>
              <a:rPr lang="tr-TR" b="1" dirty="0"/>
              <a:t>Örgütsel Davranış Disiplini</a:t>
            </a:r>
          </a:p>
        </p:txBody>
      </p:sp>
      <p:graphicFrame>
        <p:nvGraphicFramePr>
          <p:cNvPr id="8" name="İçerik Yer Tutucusu 7">
            <a:extLst>
              <a:ext uri="{FF2B5EF4-FFF2-40B4-BE49-F238E27FC236}">
                <a16:creationId xmlns:a16="http://schemas.microsoft.com/office/drawing/2014/main" id="{484E4F26-5DBE-4D54-85DF-085AE93F5AB9}"/>
              </a:ext>
            </a:extLst>
          </p:cNvPr>
          <p:cNvGraphicFramePr>
            <a:graphicFrameLocks noGrp="1"/>
          </p:cNvGraphicFramePr>
          <p:nvPr>
            <p:ph idx="1"/>
            <p:extLst>
              <p:ext uri="{D42A27DB-BD31-4B8C-83A1-F6EECF244321}">
                <p14:modId xmlns:p14="http://schemas.microsoft.com/office/powerpoint/2010/main" val="3174865658"/>
              </p:ext>
            </p:extLst>
          </p:nvPr>
        </p:nvGraphicFramePr>
        <p:xfrm>
          <a:off x="561474" y="721896"/>
          <a:ext cx="10792326" cy="6689426"/>
        </p:xfrm>
        <a:graphic>
          <a:graphicData uri="http://schemas.openxmlformats.org/drawingml/2006/table">
            <a:tbl>
              <a:tblPr firstRow="1" bandRow="1">
                <a:tableStyleId>{5C22544A-7EE6-4342-B048-85BDC9FD1C3A}</a:tableStyleId>
              </a:tblPr>
              <a:tblGrid>
                <a:gridCol w="1507958">
                  <a:extLst>
                    <a:ext uri="{9D8B030D-6E8A-4147-A177-3AD203B41FA5}">
                      <a16:colId xmlns:a16="http://schemas.microsoft.com/office/drawing/2014/main" val="159742429"/>
                    </a:ext>
                  </a:extLst>
                </a:gridCol>
                <a:gridCol w="4702210">
                  <a:extLst>
                    <a:ext uri="{9D8B030D-6E8A-4147-A177-3AD203B41FA5}">
                      <a16:colId xmlns:a16="http://schemas.microsoft.com/office/drawing/2014/main" val="859689329"/>
                    </a:ext>
                  </a:extLst>
                </a:gridCol>
                <a:gridCol w="2120247">
                  <a:extLst>
                    <a:ext uri="{9D8B030D-6E8A-4147-A177-3AD203B41FA5}">
                      <a16:colId xmlns:a16="http://schemas.microsoft.com/office/drawing/2014/main" val="1910187064"/>
                    </a:ext>
                  </a:extLst>
                </a:gridCol>
                <a:gridCol w="2461911">
                  <a:extLst>
                    <a:ext uri="{9D8B030D-6E8A-4147-A177-3AD203B41FA5}">
                      <a16:colId xmlns:a16="http://schemas.microsoft.com/office/drawing/2014/main" val="2213624707"/>
                    </a:ext>
                  </a:extLst>
                </a:gridCol>
              </a:tblGrid>
              <a:tr h="354420">
                <a:tc>
                  <a:txBody>
                    <a:bodyPr/>
                    <a:lstStyle/>
                    <a:p>
                      <a:r>
                        <a:rPr lang="tr-TR" sz="1600" dirty="0"/>
                        <a:t>Davranış Bilimi</a:t>
                      </a:r>
                    </a:p>
                  </a:txBody>
                  <a:tcPr>
                    <a:solidFill>
                      <a:srgbClr val="7030A0"/>
                    </a:solidFill>
                  </a:tcPr>
                </a:tc>
                <a:tc>
                  <a:txBody>
                    <a:bodyPr/>
                    <a:lstStyle/>
                    <a:p>
                      <a:r>
                        <a:rPr lang="tr-TR" sz="1600" dirty="0"/>
                        <a:t>Örgütsel Davranış Disiplinine Katkısı</a:t>
                      </a:r>
                    </a:p>
                  </a:txBody>
                  <a:tcPr>
                    <a:solidFill>
                      <a:srgbClr val="7030A0"/>
                    </a:solidFill>
                  </a:tcPr>
                </a:tc>
                <a:tc>
                  <a:txBody>
                    <a:bodyPr/>
                    <a:lstStyle/>
                    <a:p>
                      <a:pPr algn="r"/>
                      <a:r>
                        <a:rPr lang="tr-TR" sz="1600" dirty="0"/>
                        <a:t>Analiz birimi</a:t>
                      </a:r>
                    </a:p>
                  </a:txBody>
                  <a:tcPr>
                    <a:solidFill>
                      <a:srgbClr val="7030A0"/>
                    </a:solidFill>
                  </a:tcPr>
                </a:tc>
                <a:tc>
                  <a:txBody>
                    <a:bodyPr/>
                    <a:lstStyle/>
                    <a:p>
                      <a:r>
                        <a:rPr lang="tr-TR" sz="1600" dirty="0"/>
                        <a:t>Sonuç</a:t>
                      </a:r>
                    </a:p>
                  </a:txBody>
                  <a:tcPr>
                    <a:solidFill>
                      <a:srgbClr val="7030A0"/>
                    </a:solidFill>
                  </a:tcPr>
                </a:tc>
                <a:extLst>
                  <a:ext uri="{0D108BD9-81ED-4DB2-BD59-A6C34878D82A}">
                    <a16:rowId xmlns:a16="http://schemas.microsoft.com/office/drawing/2014/main" val="223060405"/>
                  </a:ext>
                </a:extLst>
              </a:tr>
              <a:tr h="1127700">
                <a:tc>
                  <a:txBody>
                    <a:bodyPr/>
                    <a:lstStyle/>
                    <a:p>
                      <a:r>
                        <a:rPr lang="tr-TR" sz="1600" dirty="0"/>
                        <a:t>Psikoloji</a:t>
                      </a:r>
                    </a:p>
                  </a:txBody>
                  <a:tcPr>
                    <a:solidFill>
                      <a:schemeClr val="accent2">
                        <a:lumMod val="20000"/>
                        <a:lumOff val="80000"/>
                      </a:schemeClr>
                    </a:solidFill>
                  </a:tcPr>
                </a:tc>
                <a:tc>
                  <a:txBody>
                    <a:bodyPr/>
                    <a:lstStyle/>
                    <a:p>
                      <a:pPr algn="just"/>
                      <a:r>
                        <a:rPr lang="tr-TR" sz="1600" dirty="0"/>
                        <a:t>Öğrenme                                     Motivasyon</a:t>
                      </a:r>
                    </a:p>
                    <a:p>
                      <a:pPr algn="just"/>
                      <a:r>
                        <a:rPr lang="tr-TR" sz="1600" dirty="0"/>
                        <a:t>Kişilik                                            Duygular</a:t>
                      </a:r>
                    </a:p>
                    <a:p>
                      <a:pPr algn="just"/>
                      <a:r>
                        <a:rPr lang="tr-TR" sz="1600" dirty="0"/>
                        <a:t>Algı                                               Bireysel karar verme</a:t>
                      </a:r>
                    </a:p>
                    <a:p>
                      <a:pPr algn="just"/>
                      <a:r>
                        <a:rPr lang="tr-TR" sz="1600" dirty="0"/>
                        <a:t>Tutum                                          Stres</a:t>
                      </a:r>
                    </a:p>
                  </a:txBody>
                  <a:tcPr>
                    <a:solidFill>
                      <a:schemeClr val="accent2">
                        <a:lumMod val="20000"/>
                        <a:lumOff val="80000"/>
                      </a:schemeClr>
                    </a:solidFill>
                  </a:tcPr>
                </a:tc>
                <a:tc>
                  <a:txBody>
                    <a:bodyPr/>
                    <a:lstStyle/>
                    <a:p>
                      <a:pPr algn="r"/>
                      <a:r>
                        <a:rPr lang="tr-TR" sz="1600" dirty="0"/>
                        <a:t>Birey</a:t>
                      </a:r>
                    </a:p>
                  </a:txBody>
                  <a:tcPr>
                    <a:solidFill>
                      <a:schemeClr val="accent2">
                        <a:lumMod val="20000"/>
                        <a:lumOff val="80000"/>
                      </a:schemeClr>
                    </a:solidFill>
                  </a:tcPr>
                </a:tc>
                <a:tc rowSpan="5">
                  <a:txBody>
                    <a:bodyPr/>
                    <a:lstStyle/>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endParaRPr lang="tr-TR" sz="1600" dirty="0"/>
                    </a:p>
                    <a:p>
                      <a:pPr algn="ctr"/>
                      <a:r>
                        <a:rPr lang="tr-TR" sz="2400" b="1" dirty="0">
                          <a:solidFill>
                            <a:schemeClr val="accent1">
                              <a:lumMod val="75000"/>
                            </a:schemeClr>
                          </a:solidFill>
                        </a:rPr>
                        <a:t>ÖRGÜTSAL </a:t>
                      </a:r>
                    </a:p>
                    <a:p>
                      <a:pPr algn="ctr"/>
                      <a:r>
                        <a:rPr lang="tr-TR" sz="2400" b="1" dirty="0">
                          <a:solidFill>
                            <a:schemeClr val="accent1">
                              <a:lumMod val="75000"/>
                            </a:schemeClr>
                          </a:solidFill>
                        </a:rPr>
                        <a:t>DAVRANIŞ</a:t>
                      </a:r>
                    </a:p>
                  </a:txBody>
                  <a:tcPr/>
                </a:tc>
                <a:extLst>
                  <a:ext uri="{0D108BD9-81ED-4DB2-BD59-A6C34878D82A}">
                    <a16:rowId xmlns:a16="http://schemas.microsoft.com/office/drawing/2014/main" val="1805034786"/>
                  </a:ext>
                </a:extLst>
              </a:tr>
              <a:tr h="1308686">
                <a:tc>
                  <a:txBody>
                    <a:bodyPr/>
                    <a:lstStyle/>
                    <a:p>
                      <a:r>
                        <a:rPr lang="tr-TR" sz="1600" dirty="0"/>
                        <a:t>Sosyal Psikoloji</a:t>
                      </a:r>
                    </a:p>
                  </a:txBody>
                  <a:tcPr>
                    <a:solidFill>
                      <a:schemeClr val="accent6">
                        <a:lumMod val="40000"/>
                        <a:lumOff val="60000"/>
                      </a:schemeClr>
                    </a:solidFill>
                  </a:tcPr>
                </a:tc>
                <a:tc>
                  <a:txBody>
                    <a:bodyPr/>
                    <a:lstStyle/>
                    <a:p>
                      <a:pPr algn="just"/>
                      <a:r>
                        <a:rPr lang="tr-TR" sz="1600" dirty="0"/>
                        <a:t>Davranış değişikliği                    Tutum değişikliği</a:t>
                      </a:r>
                    </a:p>
                    <a:p>
                      <a:pPr algn="just"/>
                      <a:r>
                        <a:rPr lang="tr-TR" sz="1600" dirty="0"/>
                        <a:t>İletişim                                         Grup süreçleri</a:t>
                      </a:r>
                    </a:p>
                    <a:p>
                      <a:pPr algn="just"/>
                      <a:r>
                        <a:rPr lang="tr-TR" sz="1600" dirty="0"/>
                        <a:t>Grup karar verme süreci           Güç</a:t>
                      </a:r>
                    </a:p>
                    <a:p>
                      <a:pPr algn="just"/>
                      <a:r>
                        <a:rPr lang="tr-TR" sz="1600" dirty="0"/>
                        <a:t>Çatışma                                        </a:t>
                      </a:r>
                      <a:r>
                        <a:rPr lang="tr-TR" sz="1600" dirty="0" err="1"/>
                        <a:t>Gruplararası</a:t>
                      </a:r>
                      <a:r>
                        <a:rPr lang="tr-TR" sz="1600" dirty="0"/>
                        <a:t> davranış</a:t>
                      </a:r>
                    </a:p>
                  </a:txBody>
                  <a:tcPr>
                    <a:solidFill>
                      <a:schemeClr val="accent6">
                        <a:lumMod val="40000"/>
                        <a:lumOff val="60000"/>
                      </a:schemeClr>
                    </a:solidFill>
                  </a:tcPr>
                </a:tc>
                <a:tc>
                  <a:txBody>
                    <a:bodyPr/>
                    <a:lstStyle/>
                    <a:p>
                      <a:pPr algn="r"/>
                      <a:r>
                        <a:rPr lang="tr-TR" sz="1600" dirty="0"/>
                        <a:t>Grup</a:t>
                      </a:r>
                    </a:p>
                  </a:txBody>
                  <a:tcPr>
                    <a:solidFill>
                      <a:schemeClr val="accent6">
                        <a:lumMod val="40000"/>
                        <a:lumOff val="60000"/>
                      </a:schemeClr>
                    </a:solidFill>
                  </a:tcPr>
                </a:tc>
                <a:tc vMerge="1">
                  <a:txBody>
                    <a:bodyPr/>
                    <a:lstStyle/>
                    <a:p>
                      <a:endParaRPr lang="tr-TR" dirty="0"/>
                    </a:p>
                  </a:txBody>
                  <a:tcPr/>
                </a:tc>
                <a:extLst>
                  <a:ext uri="{0D108BD9-81ED-4DB2-BD59-A6C34878D82A}">
                    <a16:rowId xmlns:a16="http://schemas.microsoft.com/office/drawing/2014/main" val="2114354657"/>
                  </a:ext>
                </a:extLst>
              </a:tr>
              <a:tr h="1643220">
                <a:tc>
                  <a:txBody>
                    <a:bodyPr/>
                    <a:lstStyle/>
                    <a:p>
                      <a:r>
                        <a:rPr lang="tr-TR" sz="1600" dirty="0"/>
                        <a:t>Sosyoloji</a:t>
                      </a:r>
                    </a:p>
                  </a:txBody>
                  <a:tcPr>
                    <a:solidFill>
                      <a:srgbClr val="FFFF66"/>
                    </a:solidFill>
                  </a:tcPr>
                </a:tc>
                <a:tc>
                  <a:txBody>
                    <a:bodyPr/>
                    <a:lstStyle/>
                    <a:p>
                      <a:pPr algn="just"/>
                      <a:r>
                        <a:rPr lang="tr-TR" sz="1600" dirty="0"/>
                        <a:t>İletişim                                          Güç</a:t>
                      </a:r>
                    </a:p>
                    <a:p>
                      <a:pPr algn="just"/>
                      <a:r>
                        <a:rPr lang="tr-TR" sz="1600" dirty="0"/>
                        <a:t>Çatışma                                         </a:t>
                      </a:r>
                      <a:r>
                        <a:rPr lang="tr-TR" sz="1600" dirty="0" err="1"/>
                        <a:t>Gruplararası</a:t>
                      </a:r>
                      <a:r>
                        <a:rPr lang="tr-TR" sz="1600" dirty="0"/>
                        <a:t> davranış</a:t>
                      </a:r>
                    </a:p>
                    <a:p>
                      <a:pPr algn="just"/>
                      <a:endParaRPr lang="tr-TR" sz="1600" dirty="0"/>
                    </a:p>
                    <a:p>
                      <a:pPr algn="just"/>
                      <a:r>
                        <a:rPr lang="tr-TR" sz="1600" dirty="0"/>
                        <a:t>Klasik örgüt teorisi                       Örgütsel teknoloji</a:t>
                      </a:r>
                    </a:p>
                    <a:p>
                      <a:pPr algn="just"/>
                      <a:r>
                        <a:rPr lang="tr-TR" sz="1600" dirty="0"/>
                        <a:t>Örgüt kültürü                                Örgütsel değişim</a:t>
                      </a:r>
                    </a:p>
                    <a:p>
                      <a:pPr algn="just"/>
                      <a:endParaRPr lang="tr-TR" sz="1600" dirty="0"/>
                    </a:p>
                  </a:txBody>
                  <a:tcPr>
                    <a:solidFill>
                      <a:srgbClr val="FFFF66"/>
                    </a:solidFill>
                  </a:tcPr>
                </a:tc>
                <a:tc>
                  <a:txBody>
                    <a:bodyPr/>
                    <a:lstStyle/>
                    <a:p>
                      <a:pPr algn="r"/>
                      <a:r>
                        <a:rPr lang="tr-TR" sz="1600" dirty="0"/>
                        <a:t>Grup</a:t>
                      </a:r>
                    </a:p>
                    <a:p>
                      <a:pPr algn="r"/>
                      <a:endParaRPr lang="tr-TR" sz="1600" dirty="0"/>
                    </a:p>
                    <a:p>
                      <a:pPr algn="r"/>
                      <a:endParaRPr lang="tr-TR" sz="1600" dirty="0"/>
                    </a:p>
                    <a:p>
                      <a:pPr algn="r"/>
                      <a:r>
                        <a:rPr lang="tr-TR" sz="1600" dirty="0"/>
                        <a:t>Örgüt sistemi</a:t>
                      </a:r>
                    </a:p>
                  </a:txBody>
                  <a:tcPr>
                    <a:solidFill>
                      <a:srgbClr val="FFFF66"/>
                    </a:solidFill>
                  </a:tcPr>
                </a:tc>
                <a:tc vMerge="1">
                  <a:txBody>
                    <a:bodyPr/>
                    <a:lstStyle/>
                    <a:p>
                      <a:endParaRPr lang="tr-TR" dirty="0"/>
                    </a:p>
                  </a:txBody>
                  <a:tcPr/>
                </a:tc>
                <a:extLst>
                  <a:ext uri="{0D108BD9-81ED-4DB2-BD59-A6C34878D82A}">
                    <a16:rowId xmlns:a16="http://schemas.microsoft.com/office/drawing/2014/main" val="4101175259"/>
                  </a:ext>
                </a:extLst>
              </a:tr>
              <a:tr h="1643220">
                <a:tc>
                  <a:txBody>
                    <a:bodyPr/>
                    <a:lstStyle/>
                    <a:p>
                      <a:r>
                        <a:rPr lang="tr-TR" sz="1600" dirty="0"/>
                        <a:t>Antropoloji</a:t>
                      </a:r>
                    </a:p>
                  </a:txBody>
                  <a:tcPr>
                    <a:solidFill>
                      <a:srgbClr val="D57C6D"/>
                    </a:solidFill>
                  </a:tcPr>
                </a:tc>
                <a:tc>
                  <a:txBody>
                    <a:bodyPr/>
                    <a:lstStyle/>
                    <a:p>
                      <a:pPr algn="just"/>
                      <a:r>
                        <a:rPr lang="tr-TR" sz="1600" dirty="0"/>
                        <a:t>Mukayeseli değerler                     Mukayeseli tutumlar</a:t>
                      </a:r>
                    </a:p>
                    <a:p>
                      <a:pPr algn="just"/>
                      <a:r>
                        <a:rPr lang="tr-TR" sz="1600" dirty="0"/>
                        <a:t>Kültürler arası analiz</a:t>
                      </a:r>
                    </a:p>
                    <a:p>
                      <a:pPr algn="just"/>
                      <a:endParaRPr lang="tr-TR" sz="1600" dirty="0"/>
                    </a:p>
                    <a:p>
                      <a:pPr algn="just"/>
                      <a:r>
                        <a:rPr lang="tr-TR" sz="1600" dirty="0"/>
                        <a:t>Örgüt kültürü                                 Örgütün çevresi</a:t>
                      </a:r>
                    </a:p>
                    <a:p>
                      <a:pPr algn="just"/>
                      <a:r>
                        <a:rPr lang="tr-TR" sz="1600" dirty="0"/>
                        <a:t>Güç</a:t>
                      </a:r>
                    </a:p>
                  </a:txBody>
                  <a:tcPr>
                    <a:solidFill>
                      <a:srgbClr val="D57C6D"/>
                    </a:solidFill>
                  </a:tcPr>
                </a:tc>
                <a:tc>
                  <a:txBody>
                    <a:bodyPr/>
                    <a:lstStyle/>
                    <a:p>
                      <a:pPr algn="r"/>
                      <a:r>
                        <a:rPr lang="tr-TR" sz="1600" dirty="0"/>
                        <a:t>Grup</a:t>
                      </a:r>
                    </a:p>
                    <a:p>
                      <a:pPr algn="r"/>
                      <a:endParaRPr lang="tr-TR" sz="1600" dirty="0"/>
                    </a:p>
                    <a:p>
                      <a:pPr algn="r"/>
                      <a:endParaRPr lang="tr-TR" sz="1600" dirty="0"/>
                    </a:p>
                    <a:p>
                      <a:pPr algn="r"/>
                      <a:endParaRPr lang="tr-TR" sz="1600" dirty="0"/>
                    </a:p>
                    <a:p>
                      <a:pPr algn="r"/>
                      <a:r>
                        <a:rPr lang="tr-TR" sz="1600" dirty="0"/>
                        <a:t>Örgüt sistemi</a:t>
                      </a:r>
                    </a:p>
                  </a:txBody>
                  <a:tcPr>
                    <a:solidFill>
                      <a:srgbClr val="D57C6D"/>
                    </a:solidFill>
                  </a:tcPr>
                </a:tc>
                <a:tc vMerge="1">
                  <a:txBody>
                    <a:bodyPr/>
                    <a:lstStyle/>
                    <a:p>
                      <a:endParaRPr lang="tr-TR" dirty="0"/>
                    </a:p>
                  </a:txBody>
                  <a:tcPr/>
                </a:tc>
                <a:extLst>
                  <a:ext uri="{0D108BD9-81ED-4DB2-BD59-A6C34878D82A}">
                    <a16:rowId xmlns:a16="http://schemas.microsoft.com/office/drawing/2014/main" val="3528374847"/>
                  </a:ext>
                </a:extLst>
              </a:tr>
              <a:tr h="612180">
                <a:tc>
                  <a:txBody>
                    <a:bodyPr/>
                    <a:lstStyle/>
                    <a:p>
                      <a:endParaRPr lang="tr-T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600" dirty="0"/>
                        <a:t>Kaynak: (</a:t>
                      </a:r>
                      <a:r>
                        <a:rPr lang="tr-TR" sz="1600" dirty="0" err="1"/>
                        <a:t>Robbins</a:t>
                      </a:r>
                      <a:r>
                        <a:rPr lang="tr-TR" sz="1600" dirty="0"/>
                        <a:t> ve </a:t>
                      </a:r>
                      <a:r>
                        <a:rPr lang="tr-TR" sz="1600" dirty="0" err="1"/>
                        <a:t>Judge</a:t>
                      </a:r>
                      <a:r>
                        <a:rPr lang="tr-TR" sz="1600" dirty="0"/>
                        <a:t>, 2017:13)</a:t>
                      </a:r>
                    </a:p>
                    <a:p>
                      <a:endParaRPr lang="tr-TR" sz="1600" dirty="0"/>
                    </a:p>
                  </a:txBody>
                  <a:tcPr/>
                </a:tc>
                <a:tc>
                  <a:txBody>
                    <a:bodyPr/>
                    <a:lstStyle/>
                    <a:p>
                      <a:endParaRPr lang="tr-TR" sz="1600" dirty="0"/>
                    </a:p>
                  </a:txBody>
                  <a:tcPr/>
                </a:tc>
                <a:tc vMerge="1">
                  <a:txBody>
                    <a:bodyPr/>
                    <a:lstStyle/>
                    <a:p>
                      <a:endParaRPr lang="tr-TR" dirty="0"/>
                    </a:p>
                  </a:txBody>
                  <a:tcPr/>
                </a:tc>
                <a:extLst>
                  <a:ext uri="{0D108BD9-81ED-4DB2-BD59-A6C34878D82A}">
                    <a16:rowId xmlns:a16="http://schemas.microsoft.com/office/drawing/2014/main" val="987699535"/>
                  </a:ext>
                </a:extLst>
              </a:tr>
            </a:tbl>
          </a:graphicData>
        </a:graphic>
      </p:graphicFrame>
    </p:spTree>
    <p:extLst>
      <p:ext uri="{BB962C8B-B14F-4D97-AF65-F5344CB8AC3E}">
        <p14:creationId xmlns:p14="http://schemas.microsoft.com/office/powerpoint/2010/main" val="44217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91347B3-C283-4CB2-9747-54ECAE0240AD}"/>
              </a:ext>
            </a:extLst>
          </p:cNvPr>
          <p:cNvSpPr>
            <a:spLocks noGrp="1"/>
          </p:cNvSpPr>
          <p:nvPr>
            <p:ph type="title"/>
          </p:nvPr>
        </p:nvSpPr>
        <p:spPr/>
        <p:txBody>
          <a:bodyPr/>
          <a:lstStyle/>
          <a:p>
            <a:r>
              <a:rPr lang="tr-TR" b="1" dirty="0"/>
              <a:t>Kişilik</a:t>
            </a:r>
          </a:p>
        </p:txBody>
      </p:sp>
      <p:sp>
        <p:nvSpPr>
          <p:cNvPr id="3" name="İçerik Yer Tutucusu 2">
            <a:extLst>
              <a:ext uri="{FF2B5EF4-FFF2-40B4-BE49-F238E27FC236}">
                <a16:creationId xmlns:a16="http://schemas.microsoft.com/office/drawing/2014/main" id="{53E4E44A-7ACA-451F-8CBB-B18AC829E001}"/>
              </a:ext>
            </a:extLst>
          </p:cNvPr>
          <p:cNvSpPr>
            <a:spLocks noGrp="1"/>
          </p:cNvSpPr>
          <p:nvPr>
            <p:ph idx="1"/>
          </p:nvPr>
        </p:nvSpPr>
        <p:spPr>
          <a:xfrm>
            <a:off x="838200" y="1838877"/>
            <a:ext cx="10515600" cy="4351338"/>
          </a:xfrm>
        </p:spPr>
        <p:txBody>
          <a:bodyPr/>
          <a:lstStyle/>
          <a:p>
            <a:pPr marL="0" indent="0">
              <a:buNone/>
            </a:pPr>
            <a:r>
              <a:rPr lang="tr-TR" b="1" dirty="0"/>
              <a:t>Tanım:</a:t>
            </a:r>
          </a:p>
          <a:p>
            <a:pPr marL="0" indent="0">
              <a:buNone/>
            </a:pPr>
            <a:r>
              <a:rPr lang="tr-TR" dirty="0"/>
              <a:t>  «Çevresine uyum sağlarken kendine has düzenlemelerini belirleyen </a:t>
            </a:r>
            <a:r>
              <a:rPr lang="tr-TR" dirty="0" err="1"/>
              <a:t>psiko</a:t>
            </a:r>
            <a:r>
              <a:rPr lang="tr-TR" dirty="0"/>
              <a:t>-fiziksel sistemlerin sahibi olan bireyin içindeki dinamik organizasyon» (Gordon </a:t>
            </a:r>
            <a:r>
              <a:rPr lang="tr-TR" dirty="0" err="1"/>
              <a:t>Allport</a:t>
            </a:r>
            <a:r>
              <a:rPr lang="tr-TR" dirty="0"/>
              <a:t>)</a:t>
            </a:r>
          </a:p>
          <a:p>
            <a:pPr marL="0" indent="0">
              <a:buNone/>
            </a:pPr>
            <a:endParaRPr lang="tr-TR" dirty="0"/>
          </a:p>
        </p:txBody>
      </p:sp>
      <p:pic>
        <p:nvPicPr>
          <p:cNvPr id="7" name="Resim 6">
            <a:extLst>
              <a:ext uri="{FF2B5EF4-FFF2-40B4-BE49-F238E27FC236}">
                <a16:creationId xmlns:a16="http://schemas.microsoft.com/office/drawing/2014/main" id="{7EE36F05-5373-4A26-AF27-C83217F3022D}"/>
              </a:ext>
            </a:extLst>
          </p:cNvPr>
          <p:cNvPicPr>
            <a:picLocks noChangeAspect="1"/>
          </p:cNvPicPr>
          <p:nvPr/>
        </p:nvPicPr>
        <p:blipFill>
          <a:blip r:embed="rId2"/>
          <a:stretch>
            <a:fillRect/>
          </a:stretch>
        </p:blipFill>
        <p:spPr>
          <a:xfrm>
            <a:off x="6669571" y="3695424"/>
            <a:ext cx="4286250" cy="2333625"/>
          </a:xfrm>
          <a:prstGeom prst="rect">
            <a:avLst/>
          </a:prstGeom>
        </p:spPr>
      </p:pic>
    </p:spTree>
    <p:extLst>
      <p:ext uri="{BB962C8B-B14F-4D97-AF65-F5344CB8AC3E}">
        <p14:creationId xmlns:p14="http://schemas.microsoft.com/office/powerpoint/2010/main" val="52740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56D5536-AF40-41DF-A852-E2347AC6E626}"/>
              </a:ext>
            </a:extLst>
          </p:cNvPr>
          <p:cNvSpPr>
            <a:spLocks noGrp="1"/>
          </p:cNvSpPr>
          <p:nvPr>
            <p:ph type="title"/>
          </p:nvPr>
        </p:nvSpPr>
        <p:spPr>
          <a:xfrm>
            <a:off x="1103242" y="258418"/>
            <a:ext cx="10515600" cy="1325563"/>
          </a:xfrm>
        </p:spPr>
        <p:txBody>
          <a:bodyPr/>
          <a:lstStyle/>
          <a:p>
            <a:r>
              <a:rPr lang="tr-TR" b="1" dirty="0"/>
              <a:t>Kişilik</a:t>
            </a:r>
          </a:p>
        </p:txBody>
      </p:sp>
      <p:sp>
        <p:nvSpPr>
          <p:cNvPr id="3" name="İçerik Yer Tutucusu 2">
            <a:extLst>
              <a:ext uri="{FF2B5EF4-FFF2-40B4-BE49-F238E27FC236}">
                <a16:creationId xmlns:a16="http://schemas.microsoft.com/office/drawing/2014/main" id="{13BA3C3D-F731-4615-BFF0-4D9DFB8A7806}"/>
              </a:ext>
            </a:extLst>
          </p:cNvPr>
          <p:cNvSpPr>
            <a:spLocks noGrp="1"/>
          </p:cNvSpPr>
          <p:nvPr>
            <p:ph idx="1"/>
          </p:nvPr>
        </p:nvSpPr>
        <p:spPr/>
        <p:txBody>
          <a:bodyPr/>
          <a:lstStyle/>
          <a:p>
            <a:pPr marL="0" indent="0">
              <a:buNone/>
            </a:pPr>
            <a:r>
              <a:rPr lang="tr-TR" dirty="0"/>
              <a:t>Kişilik, bir bireyin diğer bireylere tepki göstermek veya onlarla etkileşime girmek için kullandığı yolların tamamı olarak düşünmenizde fayda vardır. Bu bir bireyin sergilediği ölçülebilir kişilik özellikleri çerçevesinde tanımlanır.</a:t>
            </a:r>
          </a:p>
          <a:p>
            <a:pPr marL="0" indent="0">
              <a:buNone/>
            </a:pPr>
            <a:endParaRPr lang="tr-TR" dirty="0"/>
          </a:p>
        </p:txBody>
      </p:sp>
      <p:pic>
        <p:nvPicPr>
          <p:cNvPr id="4100" name="Picture 4" descr="bankada satÄ±Å elemanÄ± ile ilgili gÃ¶rsel sonucu">
            <a:extLst>
              <a:ext uri="{FF2B5EF4-FFF2-40B4-BE49-F238E27FC236}">
                <a16:creationId xmlns:a16="http://schemas.microsoft.com/office/drawing/2014/main" id="{59EE131E-FF3E-4FE4-BE0C-DD8D455D5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042" y="3167497"/>
            <a:ext cx="4992757" cy="343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70016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TotalTime>
  <Words>705</Words>
  <Application>Microsoft Office PowerPoint</Application>
  <PresentationFormat>Geniş ekran</PresentationFormat>
  <Paragraphs>111</Paragraphs>
  <Slides>12</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12</vt:i4>
      </vt:variant>
    </vt:vector>
  </HeadingPairs>
  <TitlesOfParts>
    <vt:vector size="17" baseType="lpstr">
      <vt:lpstr>Arial</vt:lpstr>
      <vt:lpstr>Arial Regular</vt:lpstr>
      <vt:lpstr>Calibri</vt:lpstr>
      <vt:lpstr>Calibri Light</vt:lpstr>
      <vt:lpstr>Office Teması</vt:lpstr>
      <vt:lpstr>  ÖRGÜTSEL DAVRANIŞ ADMYO 2019-2020 BAHAR DÖNEMİ Doç. Dr. Sonay BAYRAMOĞLU ÖZUĞURLU</vt:lpstr>
      <vt:lpstr>Haftanın Özeti</vt:lpstr>
      <vt:lpstr>Davranış</vt:lpstr>
      <vt:lpstr>Örgütsel Davranış Nedir?</vt:lpstr>
      <vt:lpstr>Örgütsel Davranış Konuları</vt:lpstr>
      <vt:lpstr>Diğer canlılarda işbölümü, liderlik gibi konular hakkında ne biliyoruz?</vt:lpstr>
      <vt:lpstr>Örgütsel Davranış Disiplini</vt:lpstr>
      <vt:lpstr>Kişilik</vt:lpstr>
      <vt:lpstr>Kişilik</vt:lpstr>
      <vt:lpstr>Bireysel Farklılıklar</vt:lpstr>
      <vt:lpstr>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ÖRGÜTSEL DAVRANIŞ ADMYO 2018-2019 BAHAR DÖNEMİ Doç. Dr. Sonay BAYRAMOĞLU ÖZUĞURLU</dc:title>
  <dc:creator>Ayse Su Ozugurlu</dc:creator>
  <cp:lastModifiedBy>sonay bayramoglu</cp:lastModifiedBy>
  <cp:revision>170</cp:revision>
  <dcterms:created xsi:type="dcterms:W3CDTF">2019-02-24T12:47:16Z</dcterms:created>
  <dcterms:modified xsi:type="dcterms:W3CDTF">2020-02-19T22:24:24Z</dcterms:modified>
</cp:coreProperties>
</file>