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39634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04132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0927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38102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7078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95996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38396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027938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20402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47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241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85406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98795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6388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05757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5889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24.05.2020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427644615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FF0B654-F9D3-4346-B33B-0B7392786EBB}"/>
              </a:ext>
            </a:extLst>
          </p:cNvPr>
          <p:cNvSpPr>
            <a:spLocks noGrp="1"/>
          </p:cNvSpPr>
          <p:nvPr>
            <p:ph idx="1"/>
          </p:nvPr>
        </p:nvSpPr>
        <p:spPr>
          <a:xfrm>
            <a:off x="677334" y="728871"/>
            <a:ext cx="8596668" cy="5312492"/>
          </a:xfrm>
        </p:spPr>
        <p:txBody>
          <a:bodyPr>
            <a:normAutofit lnSpcReduction="10000"/>
          </a:bodyPr>
          <a:lstStyle/>
          <a:p>
            <a:pPr marL="0" indent="0">
              <a:buNone/>
            </a:pPr>
            <a:r>
              <a:rPr lang="tr-TR" dirty="0"/>
              <a:t>	</a:t>
            </a:r>
            <a:r>
              <a:rPr lang="tr-TR" sz="4000" b="1" dirty="0"/>
              <a:t>	Hekim uygulama hatası yaptığına ilişkin olarak haklı şüphelere sahipse veya kesin eminse, bunu hastasına bildirmesi, ancak hastanın sağlığının bunu gerekli kılması halinde zorunludur ki, bu duruma örnek olarak hasta için ek birtakım tıbbi tedbirler alınması gereği gösterilebilir.</a:t>
            </a:r>
            <a:endParaRPr lang="tr-TR" b="1" dirty="0"/>
          </a:p>
        </p:txBody>
      </p:sp>
    </p:spTree>
    <p:extLst>
      <p:ext uri="{BB962C8B-B14F-4D97-AF65-F5344CB8AC3E}">
        <p14:creationId xmlns:p14="http://schemas.microsoft.com/office/powerpoint/2010/main" val="4064360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834887"/>
            <a:ext cx="8596668" cy="5206475"/>
          </a:xfrm>
        </p:spPr>
        <p:txBody>
          <a:bodyPr>
            <a:normAutofit fontScale="92500"/>
          </a:bodyPr>
          <a:lstStyle/>
          <a:p>
            <a:pPr marL="0" indent="0">
              <a:buNone/>
            </a:pPr>
            <a:r>
              <a:rPr lang="tr-TR" dirty="0"/>
              <a:t>	</a:t>
            </a:r>
            <a:r>
              <a:rPr lang="tr-TR" sz="4000" b="1" dirty="0"/>
              <a:t>	Özen yükümlülüğünün ihlalinin belirlenmesi, çoğu kez bir bilirkişinin bilgisini gerektirmektedir. Bu bilirkişi, uygulamada daha çok Adli Tıp Kurumu’dur. Ancak bu kurum dışında özellikle üniversitelerin ilgili bölümlerinden öğretim üyelerinin de bilirkişi olarak görev yaptığı görülmektedir.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09601"/>
            <a:ext cx="8596668" cy="5431762"/>
          </a:xfrm>
        </p:spPr>
        <p:txBody>
          <a:bodyPr/>
          <a:lstStyle/>
          <a:p>
            <a:pPr marL="0" indent="0">
              <a:buNone/>
            </a:pPr>
            <a:r>
              <a:rPr lang="tr-TR" dirty="0"/>
              <a:t>	</a:t>
            </a:r>
            <a:r>
              <a:rPr lang="tr-TR" sz="3600" b="1" dirty="0"/>
              <a:t>	TAZMİNAT SORUMLULUĞU</a:t>
            </a:r>
          </a:p>
          <a:p>
            <a:pPr marL="0" indent="0">
              <a:buNone/>
            </a:pPr>
            <a:r>
              <a:rPr lang="tr-TR" sz="3600" b="1" dirty="0"/>
              <a:t>	Hatalı tıbbi müdahale nedeniyle hekimin, cezai ve idari sorumluluğun yanı sıra, tazminat sorumluluğu da söz konusu olabilir. </a:t>
            </a:r>
          </a:p>
          <a:p>
            <a:pPr marL="0" indent="0">
              <a:buNone/>
            </a:pPr>
            <a:r>
              <a:rPr lang="tr-TR" sz="3600" b="1" dirty="0"/>
              <a:t>	Tazminat kural olarak hastaya ödenir. Ancak hastanın ölümü halinde hastanın geride kalan yakınları da tazminat talep edebilir.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42123"/>
            <a:ext cx="8596668" cy="5299240"/>
          </a:xfrm>
        </p:spPr>
        <p:txBody>
          <a:bodyPr/>
          <a:lstStyle/>
          <a:p>
            <a:pPr marL="0" indent="0">
              <a:buNone/>
            </a:pPr>
            <a:r>
              <a:rPr lang="tr-TR" dirty="0"/>
              <a:t>	</a:t>
            </a:r>
            <a:r>
              <a:rPr lang="tr-TR" sz="4800" b="1" dirty="0"/>
              <a:t>	Sağlık personelinin hatalı tıbbi uygulama nedeniyle sorumluluğu esas itibariyle iki nedene dayanır: Sözleşme veya haksız fiil. Kural olarak sorumluluk sözleşme sorumluluğudur.</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596349"/>
            <a:ext cx="8596668" cy="5445014"/>
          </a:xfrm>
        </p:spPr>
        <p:txBody>
          <a:bodyPr/>
          <a:lstStyle/>
          <a:p>
            <a:pPr marL="0" indent="0">
              <a:buNone/>
            </a:pPr>
            <a:r>
              <a:rPr lang="tr-TR" dirty="0"/>
              <a:t>		</a:t>
            </a:r>
            <a:r>
              <a:rPr lang="tr-TR" sz="4400" b="1" dirty="0"/>
              <a:t>Tazminat sorumluluğunun şartları:</a:t>
            </a:r>
          </a:p>
          <a:p>
            <a:pPr>
              <a:buFont typeface="+mj-lt"/>
              <a:buAutoNum type="arabicParenR"/>
            </a:pPr>
            <a:r>
              <a:rPr lang="tr-TR" sz="4400" b="1" dirty="0"/>
              <a:t>Hukuka aykırılık</a:t>
            </a:r>
          </a:p>
          <a:p>
            <a:pPr>
              <a:buFont typeface="+mj-lt"/>
              <a:buAutoNum type="arabicParenR"/>
            </a:pPr>
            <a:r>
              <a:rPr lang="tr-TR" sz="4400" b="1" dirty="0"/>
              <a:t>Kusur</a:t>
            </a:r>
          </a:p>
          <a:p>
            <a:pPr>
              <a:buFont typeface="+mj-lt"/>
              <a:buAutoNum type="arabicParenR"/>
            </a:pPr>
            <a:r>
              <a:rPr lang="tr-TR" sz="4400" b="1" dirty="0"/>
              <a:t>Zarar </a:t>
            </a:r>
          </a:p>
          <a:p>
            <a:pPr>
              <a:buFont typeface="+mj-lt"/>
              <a:buAutoNum type="arabicParenR"/>
            </a:pPr>
            <a:r>
              <a:rPr lang="tr-TR" sz="4400" b="1" dirty="0"/>
              <a:t>Nedensellik bağı</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28871"/>
            <a:ext cx="8596668" cy="5312492"/>
          </a:xfrm>
        </p:spPr>
        <p:txBody>
          <a:bodyPr>
            <a:normAutofit fontScale="92500"/>
          </a:bodyPr>
          <a:lstStyle/>
          <a:p>
            <a:pPr marL="0" indent="0">
              <a:buNone/>
            </a:pPr>
            <a:r>
              <a:rPr lang="tr-TR" dirty="0"/>
              <a:t>		</a:t>
            </a:r>
            <a:r>
              <a:rPr lang="tr-TR" sz="4000" b="1" dirty="0"/>
              <a:t>Bir sözleşme ilişkisinin varlığı durumunda, hukuka aykırılık, sözleşmenin ihlali şeklinde kendisini gösterir. Buna karşılık haksız fiil ilişkisindeki hukuka aykırılık, «başkalarının gerek mal varlığı gerekse şahıs varlığı değerlerine zarar vermeyi yasaklayan bir hukuk normunun ihlalini ifade eder.»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622853"/>
            <a:ext cx="8596668" cy="5418510"/>
          </a:xfrm>
        </p:spPr>
        <p:txBody>
          <a:bodyPr/>
          <a:lstStyle/>
          <a:p>
            <a:pPr marL="0" indent="0">
              <a:buNone/>
            </a:pPr>
            <a:r>
              <a:rPr lang="tr-TR" dirty="0"/>
              <a:t>		</a:t>
            </a:r>
            <a:r>
              <a:rPr lang="tr-TR" sz="5400" b="1" dirty="0"/>
              <a:t>Hekimin sözleşme nedeniyle sorumluluğuna gidilebilmesi için sözleşmenin ihlalinin yanı sıra kusurlu da olması gerekir. </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596349"/>
            <a:ext cx="8596668" cy="5445014"/>
          </a:xfrm>
        </p:spPr>
        <p:txBody>
          <a:bodyPr/>
          <a:lstStyle/>
          <a:p>
            <a:pPr marL="0" indent="0">
              <a:buNone/>
            </a:pPr>
            <a:r>
              <a:rPr lang="tr-TR" dirty="0"/>
              <a:t>		</a:t>
            </a:r>
            <a:r>
              <a:rPr lang="tr-TR" sz="4800" b="1" dirty="0"/>
              <a:t>Sözleşme ihlaline veya haksız fiile rağmen bir zarar meydana gelmemişse, artık hekimin sorumluluğuna da gidilemez. Zarar maddi veya manevi zarar şeklinde gerçekleşebilir.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27</TotalTime>
  <Words>255</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12</cp:revision>
  <dcterms:created xsi:type="dcterms:W3CDTF">2020-05-12T10:57:22Z</dcterms:created>
  <dcterms:modified xsi:type="dcterms:W3CDTF">2020-05-23T21:30:55Z</dcterms:modified>
</cp:coreProperties>
</file>