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73" r:id="rId4"/>
    <p:sldId id="274" r:id="rId5"/>
    <p:sldId id="275" r:id="rId6"/>
    <p:sldId id="276" r:id="rId7"/>
    <p:sldId id="280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1" r:id="rId20"/>
    <p:sldId id="282" r:id="rId21"/>
    <p:sldId id="268" r:id="rId22"/>
    <p:sldId id="269" r:id="rId23"/>
    <p:sldId id="270" r:id="rId24"/>
    <p:sldId id="271" r:id="rId25"/>
    <p:sldId id="277" r:id="rId26"/>
    <p:sldId id="28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ECB10-FCDF-43D7-B786-A6E839404AA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02EDD-2B1D-4BFB-BC45-519E02F4CBD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55F7-A59D-4BC5-90EC-75915A2A5771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92A8-D9CF-4C46-9703-88CA792DFF8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Halkla İlişkiler Stratejileri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10. Hafta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Krizi sadece işletmelerin değil ülkelerin de yaşayabileceğini unutmayın.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Kriz sözcüğü bizim için ekonomik bir terim</a:t>
            </a:r>
            <a:r>
              <a:rPr lang="tr-TR" sz="4000" dirty="0" smtClean="0">
                <a:sym typeface="Wingdings" pitchFamily="2" charset="2"/>
              </a:rPr>
              <a:t></a:t>
            </a:r>
          </a:p>
          <a:p>
            <a:r>
              <a:rPr lang="tr-TR" sz="4000" dirty="0" err="1" smtClean="0">
                <a:sym typeface="Wingdings" pitchFamily="2" charset="2"/>
              </a:rPr>
              <a:t>PR</a:t>
            </a:r>
            <a:r>
              <a:rPr lang="tr-TR" sz="4000" dirty="0" smtClean="0">
                <a:sym typeface="Wingdings" pitchFamily="2" charset="2"/>
              </a:rPr>
              <a:t> için kökleri </a:t>
            </a:r>
            <a:r>
              <a:rPr lang="tr-TR" sz="4000" dirty="0" err="1" smtClean="0">
                <a:sym typeface="Wingdings" pitchFamily="2" charset="2"/>
              </a:rPr>
              <a:t>Ivy</a:t>
            </a:r>
            <a:r>
              <a:rPr lang="tr-TR" sz="4000" dirty="0" smtClean="0">
                <a:sym typeface="Wingdings" pitchFamily="2" charset="2"/>
              </a:rPr>
              <a:t> Lee’ye kadar uzanıyor.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1902’de grev 1906’da tekrarlayınca United Mine sendikasının tersine maden işletmeleri krizi atlatabilmek için </a:t>
            </a:r>
            <a:r>
              <a:rPr lang="tr-TR" sz="4000" dirty="0" err="1" smtClean="0"/>
              <a:t>Ivy</a:t>
            </a:r>
            <a:r>
              <a:rPr lang="tr-TR" sz="4000" dirty="0" smtClean="0"/>
              <a:t> Lee ile anlaşmış...</a:t>
            </a:r>
          </a:p>
          <a:p>
            <a:r>
              <a:rPr lang="tr-TR" sz="4000" dirty="0" smtClean="0"/>
              <a:t>Adı o zamanlar kriz iletişimi değil tabii...</a:t>
            </a:r>
            <a:endParaRPr lang="tr-TR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Kamuyu bilgilendirme modelinin temel felsefesini oluşturacak düzenli bilgi akışı ile  </a:t>
            </a:r>
            <a:r>
              <a:rPr lang="tr-TR" sz="4000" dirty="0" err="1" smtClean="0"/>
              <a:t>Ivy</a:t>
            </a:r>
            <a:r>
              <a:rPr lang="tr-TR" sz="4000" dirty="0" smtClean="0"/>
              <a:t> Lee işletmenin krizi atlatmasını sağlıyor.</a:t>
            </a:r>
          </a:p>
          <a:p>
            <a:r>
              <a:rPr lang="tr-TR" sz="4000" dirty="0" smtClean="0"/>
              <a:t>Basın bültenleri kriz döneminde temel iletişim yöntemi oluyor.</a:t>
            </a:r>
            <a:endParaRPr lang="tr-TR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Aynı yıllarda </a:t>
            </a:r>
            <a:r>
              <a:rPr lang="tr-TR" sz="4000" dirty="0" err="1" smtClean="0"/>
              <a:t>Pennslyvania</a:t>
            </a:r>
            <a:r>
              <a:rPr lang="tr-TR" sz="4000" dirty="0" smtClean="0"/>
              <a:t> demir yollarında yaşanan kriz için de </a:t>
            </a:r>
            <a:r>
              <a:rPr lang="tr-TR" sz="4000" dirty="0" err="1" smtClean="0"/>
              <a:t>Ivy</a:t>
            </a:r>
            <a:r>
              <a:rPr lang="tr-TR" sz="4000" dirty="0" smtClean="0"/>
              <a:t> Lee destek vermiştir.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Kriz ne peki?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Bir toplumun, bir kuruluşun ya da bir kişinin yaşamında görülen güç dönem.</a:t>
            </a:r>
            <a:endParaRPr lang="tr-TR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 ne peki?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Baskı gruplarının etkinliği</a:t>
            </a:r>
          </a:p>
          <a:p>
            <a:r>
              <a:rPr lang="tr-TR" sz="4000" dirty="0" smtClean="0"/>
              <a:t>Hedef kitlelere bağımlılığın artması</a:t>
            </a:r>
          </a:p>
          <a:p>
            <a:r>
              <a:rPr lang="tr-TR" sz="4000" dirty="0" smtClean="0"/>
              <a:t>Medyanın artan gücü</a:t>
            </a:r>
          </a:p>
          <a:p>
            <a:r>
              <a:rPr lang="tr-TR" sz="4000" dirty="0" smtClean="0"/>
              <a:t>Sosyal medyanın yaygınlaşması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 ne peki?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İletişim teknolojilerindeki ilerlemeler</a:t>
            </a:r>
          </a:p>
          <a:p>
            <a:r>
              <a:rPr lang="tr-TR" sz="4000" dirty="0" smtClean="0"/>
              <a:t>Hem olumlu hem olumsuz etki ediyor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Krizde olasılık Planları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B planı</a:t>
            </a:r>
            <a:endParaRPr lang="tr-TR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3" y="692696"/>
            <a:ext cx="7030161" cy="60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pic>
        <p:nvPicPr>
          <p:cNvPr id="6" name="Content Placeholder 5" descr="crisis-management-pr-plan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Krize hazırlıklı olma düzeyi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Krize yatkın olmak</a:t>
            </a:r>
          </a:p>
          <a:p>
            <a:r>
              <a:rPr lang="tr-TR" dirty="0" smtClean="0"/>
              <a:t>Krize duyarlı olmak</a:t>
            </a:r>
          </a:p>
          <a:p>
            <a:r>
              <a:rPr lang="tr-TR" dirty="0" smtClean="0"/>
              <a:t>Krize kısmen hazırlıklı olmak</a:t>
            </a:r>
          </a:p>
          <a:p>
            <a:r>
              <a:rPr lang="tr-TR" dirty="0" smtClean="0"/>
              <a:t>Krize dayanıklı olmak</a:t>
            </a:r>
          </a:p>
          <a:p>
            <a:r>
              <a:rPr lang="tr-TR" dirty="0" smtClean="0"/>
              <a:t>Krize hazır olmak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 Yönetim Süreci ve İletişim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Kriz ortaya çıkmadan önce sinyallerin farkına varılmalı,</a:t>
            </a:r>
          </a:p>
          <a:p>
            <a:r>
              <a:rPr lang="tr-TR" sz="4000" dirty="0" smtClean="0"/>
              <a:t>Kontrol altına alınmalı,</a:t>
            </a:r>
          </a:p>
          <a:p>
            <a:r>
              <a:rPr lang="tr-TR" sz="4000" dirty="0" smtClean="0"/>
              <a:t>İçgüdülerin sesine kulak vermeli,</a:t>
            </a:r>
          </a:p>
          <a:p>
            <a:r>
              <a:rPr lang="tr-TR" sz="4000" dirty="0" smtClean="0"/>
              <a:t>Olumsuz durum ve haberlerle yüzleşmekten kaçmamak,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 Yönetim Süreci ve İletişim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Olası olumsuzlukları gerek finansal gerekse yönetimsel ve diğer açılardan değerlendirmek</a:t>
            </a:r>
          </a:p>
          <a:p>
            <a:r>
              <a:rPr lang="tr-TR" dirty="0" smtClean="0"/>
              <a:t>İpuçlarının arkasındaki gerçeğin etkileri açısından gücü ve sorunun yönü ve daha fazla büyüme olasılığı üzerinde düşünmek,</a:t>
            </a:r>
          </a:p>
          <a:p>
            <a:r>
              <a:rPr lang="tr-TR" dirty="0" smtClean="0"/>
              <a:t>İlişkili olanların bilgi ve deneyiminden yararlanmak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 Yönetim Süreci ve İletişim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Gözlem</a:t>
            </a:r>
          </a:p>
          <a:p>
            <a:r>
              <a:rPr lang="tr-TR" sz="4000" dirty="0" smtClean="0"/>
              <a:t>Farkına varma</a:t>
            </a:r>
          </a:p>
          <a:p>
            <a:r>
              <a:rPr lang="tr-TR" sz="4000" dirty="0" smtClean="0"/>
              <a:t>Krizi önleme</a:t>
            </a:r>
          </a:p>
          <a:p>
            <a:r>
              <a:rPr lang="tr-TR" sz="4000" dirty="0" smtClean="0"/>
              <a:t>Kriz iletişimine inanmak</a:t>
            </a:r>
          </a:p>
          <a:p>
            <a:r>
              <a:rPr lang="tr-TR" sz="4000" dirty="0" smtClean="0"/>
              <a:t>Krize hazırlıklı olmak</a:t>
            </a:r>
          </a:p>
          <a:p>
            <a:r>
              <a:rPr lang="tr-TR" sz="4000" dirty="0" smtClean="0"/>
              <a:t>Değerlendirme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 Yönetim Süreci ve İletişim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Kriz öncesi</a:t>
            </a:r>
          </a:p>
          <a:p>
            <a:r>
              <a:rPr lang="tr-TR" sz="4000" dirty="0" smtClean="0"/>
              <a:t>Kriz sırasında</a:t>
            </a:r>
          </a:p>
          <a:p>
            <a:r>
              <a:rPr lang="tr-TR" sz="4000" dirty="0" smtClean="0"/>
              <a:t>Kriz sonrasında</a:t>
            </a:r>
            <a:endParaRPr lang="tr-TR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Kriz anında samimi olmak</a:t>
            </a:r>
          </a:p>
          <a:p>
            <a:r>
              <a:rPr lang="tr-TR" dirty="0" smtClean="0"/>
              <a:t>Kriz senaryolarını önceden düşünmek</a:t>
            </a:r>
          </a:p>
          <a:p>
            <a:r>
              <a:rPr lang="tr-TR" dirty="0" smtClean="0"/>
              <a:t>Sorumluluğu üstlenmek. Suçlu aramamak.</a:t>
            </a:r>
          </a:p>
          <a:p>
            <a:r>
              <a:rPr lang="tr-TR" dirty="0" smtClean="0"/>
              <a:t>İnsani boyutlarını unutmamak.</a:t>
            </a:r>
          </a:p>
          <a:p>
            <a:r>
              <a:rPr lang="tr-TR" dirty="0" smtClean="0"/>
              <a:t>Net bilgi olmadan yanıltıcı açıklama yapmamak.</a:t>
            </a:r>
          </a:p>
          <a:p>
            <a:r>
              <a:rPr lang="tr-TR" dirty="0" smtClean="0"/>
              <a:t>Kontrolü elde tutmak.</a:t>
            </a:r>
          </a:p>
          <a:p>
            <a:r>
              <a:rPr lang="tr-TR" dirty="0" smtClean="0"/>
              <a:t>“Üstesinden gelemeyeceğiz” gibi ifadeler kullanmamak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Sosyal medyada kriz yönetimi nasıl olmalı?</a:t>
            </a:r>
            <a:endParaRPr lang="tr-TR" dirty="0"/>
          </a:p>
        </p:txBody>
      </p:sp>
      <p:pic>
        <p:nvPicPr>
          <p:cNvPr id="4" name="Content Placeholder 3" descr="sosyal-medya-kriz-yoneti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8211268" cy="381642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Murphy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Tünelin ucunda görülen ışık, üzerinize doğru gelmekte olan trenin farı olabilir.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Kriz sözcüğü dilimize </a:t>
            </a:r>
            <a:r>
              <a:rPr lang="tr-TR" dirty="0" err="1" smtClean="0"/>
              <a:t>Fransızca’dan</a:t>
            </a:r>
            <a:r>
              <a:rPr lang="tr-TR" dirty="0" smtClean="0"/>
              <a:t> (</a:t>
            </a:r>
            <a:r>
              <a:rPr lang="tr-TR" dirty="0" err="1" smtClean="0"/>
              <a:t>crise</a:t>
            </a:r>
            <a:r>
              <a:rPr lang="tr-TR" dirty="0" smtClean="0"/>
              <a:t>) girmiş.</a:t>
            </a:r>
          </a:p>
          <a:p>
            <a:r>
              <a:rPr lang="tr-TR" dirty="0" smtClean="0"/>
              <a:t>Bir kurumun/işletmenin üst düzey hedeflerini tehdit eden, bazen kurumun/işletmenin yaşamını tehlikeye sokan ve acil tepki gösterilmesini gerektiren; öngörme ve önleme mekanizmalarının yetersiz kaldığı gerilimli bir durum.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Çince’de</a:t>
            </a:r>
            <a:r>
              <a:rPr lang="tr-TR" dirty="0" smtClean="0"/>
              <a:t> kriz </a:t>
            </a:r>
            <a:r>
              <a:rPr lang="tr-TR" dirty="0" err="1" smtClean="0"/>
              <a:t>wei</a:t>
            </a:r>
            <a:r>
              <a:rPr lang="tr-TR" dirty="0" smtClean="0"/>
              <a:t>-</a:t>
            </a:r>
            <a:r>
              <a:rPr lang="tr-TR" dirty="0" err="1" smtClean="0"/>
              <a:t>ji</a:t>
            </a:r>
            <a:r>
              <a:rPr lang="tr-TR" dirty="0" smtClean="0"/>
              <a:t> tehlike ve fırsat kelimelerinin bileşiminden oluşmaktadır.</a:t>
            </a:r>
          </a:p>
          <a:p>
            <a:r>
              <a:rPr lang="tr-TR" dirty="0" smtClean="0"/>
              <a:t>Krizi fırsata çevirmek ifadesini iyi biliriz!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711553" cy="51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49" y="620689"/>
            <a:ext cx="706050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Ortaya çıkış nedenleri ve etkileri açısından kriz türleri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4000" dirty="0" smtClean="0"/>
              <a:t>Ürün kaynaklı</a:t>
            </a:r>
          </a:p>
          <a:p>
            <a:r>
              <a:rPr lang="tr-TR" sz="4000" dirty="0" smtClean="0"/>
              <a:t>Çevresel krizler</a:t>
            </a:r>
          </a:p>
          <a:p>
            <a:r>
              <a:rPr lang="tr-TR" sz="4000" dirty="0" smtClean="0"/>
              <a:t>Doğal felaketlerden kaynaklanan krizler</a:t>
            </a:r>
          </a:p>
          <a:p>
            <a:r>
              <a:rPr lang="tr-TR" sz="4000" dirty="0" smtClean="0"/>
              <a:t>Şiddet kaynaklı krizler</a:t>
            </a:r>
          </a:p>
          <a:p>
            <a:r>
              <a:rPr lang="tr-TR" sz="4000" dirty="0" smtClean="0"/>
              <a:t>Teknoloji kaynaklı krizler</a:t>
            </a:r>
          </a:p>
          <a:p>
            <a:r>
              <a:rPr lang="tr-TR" sz="4000" dirty="0" smtClean="0"/>
              <a:t>Ünlüler ve krizler</a:t>
            </a:r>
          </a:p>
          <a:p>
            <a:endParaRPr lang="tr-TR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Krizden söz edebilmek için...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Kurum itibarının sarsılması</a:t>
            </a:r>
          </a:p>
          <a:p>
            <a:r>
              <a:rPr lang="tr-TR" sz="4000" dirty="0" smtClean="0"/>
              <a:t>Sorunun çözümlenmesi için sürenin çok sınırlı olması</a:t>
            </a:r>
          </a:p>
          <a:p>
            <a:r>
              <a:rPr lang="tr-TR" sz="4000" dirty="0" smtClean="0"/>
              <a:t>Kurum tarafından beklenmeyen zamanda meydana gelmesi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424</Words>
  <Application>Microsoft Office PowerPoint</Application>
  <PresentationFormat>On-screen Show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Halkla İlişkiler Stratejileri</vt:lpstr>
      <vt:lpstr>Slide 2</vt:lpstr>
      <vt:lpstr>Murphy</vt:lpstr>
      <vt:lpstr>Slide 4</vt:lpstr>
      <vt:lpstr>Slide 5</vt:lpstr>
      <vt:lpstr>Slide 6</vt:lpstr>
      <vt:lpstr>Slide 7</vt:lpstr>
      <vt:lpstr>Ortaya çıkış nedenleri ve etkileri açısından kriz türleri</vt:lpstr>
      <vt:lpstr>Krizden söz edebilmek için...</vt:lpstr>
      <vt:lpstr>Slide 10</vt:lpstr>
      <vt:lpstr>Slide 11</vt:lpstr>
      <vt:lpstr>Slide 12</vt:lpstr>
      <vt:lpstr>Slide 13</vt:lpstr>
      <vt:lpstr>Slide 14</vt:lpstr>
      <vt:lpstr>Kriz ne peki?</vt:lpstr>
      <vt:lpstr>Kriz ne peki?</vt:lpstr>
      <vt:lpstr>Kriz ne peki?</vt:lpstr>
      <vt:lpstr>Krizde olasılık Planları</vt:lpstr>
      <vt:lpstr>Slide 19</vt:lpstr>
      <vt:lpstr>Krize hazırlıklı olma düzeyi</vt:lpstr>
      <vt:lpstr>Kriz Yönetim Süreci ve İletişim</vt:lpstr>
      <vt:lpstr>Kriz Yönetim Süreci ve İletişim</vt:lpstr>
      <vt:lpstr>Kriz Yönetim Süreci ve İletişim</vt:lpstr>
      <vt:lpstr>Kriz Yönetim Süreci ve İletişim</vt:lpstr>
      <vt:lpstr>Slide 25</vt:lpstr>
      <vt:lpstr>Sosyal medyada kriz yönetimi nasıl olmalı?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Halkla İlişkiler Stratejileri</dc:title>
  <dc:creator>Hewlett-Packard Company</dc:creator>
  <cp:lastModifiedBy>Hewlett-Packard Company</cp:lastModifiedBy>
  <cp:revision>3</cp:revision>
  <dcterms:created xsi:type="dcterms:W3CDTF">2020-05-05T07:25:50Z</dcterms:created>
  <dcterms:modified xsi:type="dcterms:W3CDTF">2020-08-09T06:45:48Z</dcterms:modified>
</cp:coreProperties>
</file>