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6"/>
  </p:notesMasterIdLst>
  <p:handoutMasterIdLst>
    <p:handoutMasterId r:id="rId17"/>
  </p:handoutMasterIdLst>
  <p:sldIdLst>
    <p:sldId id="668" r:id="rId4"/>
    <p:sldId id="688" r:id="rId5"/>
    <p:sldId id="715" r:id="rId6"/>
    <p:sldId id="716" r:id="rId7"/>
    <p:sldId id="717" r:id="rId8"/>
    <p:sldId id="718" r:id="rId9"/>
    <p:sldId id="719" r:id="rId10"/>
    <p:sldId id="720" r:id="rId11"/>
    <p:sldId id="721" r:id="rId12"/>
    <p:sldId id="712" r:id="rId13"/>
    <p:sldId id="713" r:id="rId14"/>
    <p:sldId id="71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GGY471</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YAPILI ÇEVRE İLKELERİ</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Arzuhan</a:t>
            </a:r>
            <a:r>
              <a:rPr lang="tr-TR" sz="1600" b="1" dirty="0" smtClean="0">
                <a:latin typeface="Arial" panose="020B0604020202020204" pitchFamily="34" charset="0"/>
                <a:ea typeface="Times New Roman" panose="02020603050405020304" pitchFamily="18" charset="0"/>
                <a:cs typeface="Arial" panose="020B0604020202020204" pitchFamily="34" charset="0"/>
              </a:rPr>
              <a:t> Burcu GÜNTEKİN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a:t>Anderson</a:t>
            </a:r>
            <a:r>
              <a:rPr lang="tr-TR" dirty="0"/>
              <a:t>, J., 2011. Mimari Tasarım, Literatür Yayıncılık, ISBN: 9789750405976, İstanbul.</a:t>
            </a:r>
          </a:p>
          <a:p>
            <a:pPr lvl="1" algn="just">
              <a:lnSpc>
                <a:spcPct val="100000"/>
              </a:lnSpc>
            </a:pPr>
            <a:r>
              <a:rPr lang="tr-TR" dirty="0" err="1"/>
              <a:t>Ataöv</a:t>
            </a:r>
            <a:r>
              <a:rPr lang="tr-TR" dirty="0"/>
              <a:t>, A. ve Tekeli, İ., 2017. Sürdürülebilir Toplum ve Yapılı Çevre, İstanbul Bilgi Üniversitesi Yayınları, ISBN: 9786053994893, İstanbul.</a:t>
            </a:r>
          </a:p>
          <a:p>
            <a:pPr lvl="1" algn="just">
              <a:lnSpc>
                <a:spcPct val="100000"/>
              </a:lnSpc>
            </a:pPr>
            <a:r>
              <a:rPr lang="tr-TR" dirty="0" err="1"/>
              <a:t>Ching</a:t>
            </a:r>
            <a:r>
              <a:rPr lang="tr-TR" dirty="0"/>
              <a:t>, F.D.K., 2012. Mimarlık, Biçim, Mekan ve Düzen, Yapı Endüstri Merkezi Yayınları, ISBN: 9789758599202, İstanbul.</a:t>
            </a:r>
          </a:p>
          <a:p>
            <a:pPr lvl="1" algn="just">
              <a:lnSpc>
                <a:spcPct val="100000"/>
              </a:lnSpc>
            </a:pPr>
            <a:r>
              <a:rPr lang="tr-TR" dirty="0"/>
              <a:t>Çelebi, G., Gültekin, A.B., Bedir, M., Tereci, A. ve </a:t>
            </a:r>
            <a:r>
              <a:rPr lang="tr-TR" dirty="0" err="1"/>
              <a:t>Harputlugil</a:t>
            </a:r>
            <a:r>
              <a:rPr lang="tr-TR" dirty="0"/>
              <a:t>, G., 2008. Yapı Çevre İlişkileri, TMMOB Mimarlar Odası Ankara Şubesi SMGM Koruma Programı Eğitimi Ders Notları, Çizgi Basım Yayın </a:t>
            </a:r>
            <a:r>
              <a:rPr lang="tr-TR" dirty="0" err="1"/>
              <a:t>Ltd.Şti</a:t>
            </a:r>
            <a:r>
              <a:rPr lang="tr-TR" dirty="0"/>
              <a:t>., ISBN / ISSN: 978-9944-89-645-0, İstanbul</a:t>
            </a:r>
            <a:r>
              <a:rPr lang="tr-TR" dirty="0" smtClean="0"/>
              <a:t>.</a:t>
            </a:r>
          </a:p>
          <a:p>
            <a:pPr lvl="1" algn="just">
              <a:lnSpc>
                <a:spcPct val="100000"/>
              </a:lnSpc>
            </a:pPr>
            <a:r>
              <a:rPr lang="tr-TR" dirty="0"/>
              <a:t>Ersoy, </a:t>
            </a:r>
            <a:r>
              <a:rPr lang="tr-TR" dirty="0" smtClean="0"/>
              <a:t>M.2007. </a:t>
            </a:r>
            <a:r>
              <a:rPr lang="tr-TR" dirty="0"/>
              <a:t>Kentsel Planlama Kuramları, </a:t>
            </a:r>
            <a:r>
              <a:rPr lang="tr-TR" b="1" i="1" dirty="0"/>
              <a:t>İmge Yayınevi, </a:t>
            </a:r>
            <a:r>
              <a:rPr lang="tr-TR" dirty="0"/>
              <a:t>ODTÜ </a:t>
            </a:r>
            <a:r>
              <a:rPr lang="tr-TR" dirty="0" smtClean="0"/>
              <a:t>Ankara</a:t>
            </a:r>
          </a:p>
          <a:p>
            <a:pPr lvl="1" algn="just">
              <a:lnSpc>
                <a:spcPct val="100000"/>
              </a:lnSpc>
            </a:pPr>
            <a:r>
              <a:rPr lang="en-US" dirty="0" smtClean="0"/>
              <a:t>Forester</a:t>
            </a:r>
            <a:r>
              <a:rPr lang="en-US" dirty="0"/>
              <a:t>, J</a:t>
            </a:r>
            <a:r>
              <a:rPr lang="en-US" dirty="0" smtClean="0"/>
              <a:t>.</a:t>
            </a:r>
            <a:r>
              <a:rPr lang="tr-TR" dirty="0" smtClean="0"/>
              <a:t> 1989</a:t>
            </a:r>
            <a:r>
              <a:rPr lang="en-US" dirty="0" smtClean="0"/>
              <a:t> </a:t>
            </a:r>
            <a:r>
              <a:rPr lang="en-US" dirty="0" err="1"/>
              <a:t>Palning</a:t>
            </a:r>
            <a:r>
              <a:rPr lang="en-US" dirty="0"/>
              <a:t> in the force of power, University of California Press, Berkeley </a:t>
            </a:r>
            <a:r>
              <a:rPr lang="tr-TR" dirty="0" smtClean="0"/>
              <a:t> </a:t>
            </a:r>
            <a:endParaRPr lang="tr-TR" dirty="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0642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27415"/>
            <a:ext cx="8517837" cy="4387260"/>
          </a:xfrm>
        </p:spPr>
        <p:txBody>
          <a:bodyPr anchor="t">
            <a:noAutofit/>
          </a:bodyPr>
          <a:lstStyle/>
          <a:p>
            <a:pPr lvl="1" algn="just">
              <a:lnSpc>
                <a:spcPct val="100000"/>
              </a:lnSpc>
            </a:pPr>
            <a:r>
              <a:rPr lang="en-US" dirty="0"/>
              <a:t>Forester, J</a:t>
            </a:r>
            <a:r>
              <a:rPr lang="en-US" dirty="0" smtClean="0"/>
              <a:t>.</a:t>
            </a:r>
            <a:r>
              <a:rPr lang="tr-TR" dirty="0" smtClean="0"/>
              <a:t> 2001.</a:t>
            </a:r>
            <a:r>
              <a:rPr lang="en-US" dirty="0" smtClean="0"/>
              <a:t> </a:t>
            </a:r>
            <a:r>
              <a:rPr lang="en-US" dirty="0" err="1"/>
              <a:t>Planing</a:t>
            </a:r>
            <a:r>
              <a:rPr lang="en-US" dirty="0"/>
              <a:t> in the Face of Conflict, Le Gates, R.T. and Stout, F. </a:t>
            </a:r>
            <a:r>
              <a:rPr lang="en-US" dirty="0" smtClean="0"/>
              <a:t>Magazine</a:t>
            </a:r>
            <a:r>
              <a:rPr lang="tr-TR" dirty="0" smtClean="0"/>
              <a:t>.</a:t>
            </a:r>
          </a:p>
          <a:p>
            <a:pPr lvl="1" algn="just">
              <a:lnSpc>
                <a:spcPct val="100000"/>
              </a:lnSpc>
            </a:pPr>
            <a:r>
              <a:rPr lang="en-US" dirty="0" err="1"/>
              <a:t>Freiedman</a:t>
            </a:r>
            <a:r>
              <a:rPr lang="en-US" dirty="0"/>
              <a:t>, J</a:t>
            </a:r>
            <a:r>
              <a:rPr lang="en-US" dirty="0" smtClean="0"/>
              <a:t>.</a:t>
            </a:r>
            <a:r>
              <a:rPr lang="tr-TR" dirty="0" smtClean="0"/>
              <a:t> 1987.</a:t>
            </a:r>
            <a:r>
              <a:rPr lang="en-US" dirty="0" smtClean="0"/>
              <a:t> </a:t>
            </a:r>
            <a:r>
              <a:rPr lang="en-US" dirty="0" err="1"/>
              <a:t>Planing</a:t>
            </a:r>
            <a:r>
              <a:rPr lang="en-US" dirty="0"/>
              <a:t> in the Public Domain, From Knowledge to Action </a:t>
            </a:r>
            <a:r>
              <a:rPr lang="en-US" dirty="0" smtClean="0"/>
              <a:t>Princeton</a:t>
            </a:r>
            <a:r>
              <a:rPr lang="tr-TR" dirty="0" smtClean="0"/>
              <a:t> U</a:t>
            </a:r>
            <a:r>
              <a:rPr lang="en-US" dirty="0" err="1" smtClean="0"/>
              <a:t>niversity</a:t>
            </a:r>
            <a:r>
              <a:rPr lang="en-US" dirty="0"/>
              <a:t>, New </a:t>
            </a:r>
            <a:r>
              <a:rPr lang="en-US" dirty="0" smtClean="0"/>
              <a:t>Jersey</a:t>
            </a:r>
            <a:r>
              <a:rPr lang="tr-TR" dirty="0" smtClean="0"/>
              <a:t>.</a:t>
            </a:r>
          </a:p>
          <a:p>
            <a:pPr lvl="1" algn="just">
              <a:lnSpc>
                <a:spcPct val="100000"/>
              </a:lnSpc>
            </a:pPr>
            <a:r>
              <a:rPr lang="tr-TR" dirty="0" smtClean="0"/>
              <a:t>Gültekin</a:t>
            </a:r>
            <a:r>
              <a:rPr lang="tr-TR" dirty="0"/>
              <a:t>, A.B. ve </a:t>
            </a:r>
            <a:r>
              <a:rPr lang="tr-TR" dirty="0" err="1"/>
              <a:t>Yavaşbatmaz</a:t>
            </a:r>
            <a:r>
              <a:rPr lang="tr-TR" dirty="0"/>
              <a:t>, S., 2013. </a:t>
            </a:r>
            <a:r>
              <a:rPr lang="tr-TR" dirty="0" err="1"/>
              <a:t>Sustainable</a:t>
            </a:r>
            <a:r>
              <a:rPr lang="tr-TR" dirty="0"/>
              <a:t> </a:t>
            </a:r>
            <a:r>
              <a:rPr lang="tr-TR" dirty="0" err="1"/>
              <a:t>Tall</a:t>
            </a:r>
            <a:r>
              <a:rPr lang="tr-TR" dirty="0"/>
              <a:t> </a:t>
            </a:r>
            <a:r>
              <a:rPr lang="tr-TR" dirty="0" err="1"/>
              <a:t>Building</a:t>
            </a:r>
            <a:r>
              <a:rPr lang="tr-TR" dirty="0"/>
              <a:t> Design, LAP Lambert </a:t>
            </a:r>
            <a:r>
              <a:rPr lang="tr-TR" dirty="0" err="1"/>
              <a:t>Academic</a:t>
            </a:r>
            <a:r>
              <a:rPr lang="tr-TR" dirty="0"/>
              <a:t> Publishing, ISBN: 978-3-659-36665-9, </a:t>
            </a:r>
            <a:r>
              <a:rPr lang="tr-TR" dirty="0" err="1"/>
              <a:t>Saarbrücken</a:t>
            </a:r>
            <a:r>
              <a:rPr lang="tr-TR" dirty="0"/>
              <a:t> – Germany</a:t>
            </a:r>
            <a:r>
              <a:rPr lang="tr-TR" dirty="0" smtClean="0"/>
              <a:t>.</a:t>
            </a:r>
          </a:p>
          <a:p>
            <a:pPr lvl="1" algn="just">
              <a:lnSpc>
                <a:spcPct val="100000"/>
              </a:lnSpc>
            </a:pPr>
            <a:r>
              <a:rPr lang="tr-TR" dirty="0" smtClean="0"/>
              <a:t> </a:t>
            </a:r>
            <a:r>
              <a:rPr lang="tr-TR" dirty="0" err="1" smtClean="0"/>
              <a:t>Habraken</a:t>
            </a:r>
            <a:r>
              <a:rPr lang="tr-TR" dirty="0" smtClean="0"/>
              <a:t> N. J. 1998. </a:t>
            </a:r>
            <a:r>
              <a:rPr lang="tr-TR" dirty="0" err="1" smtClean="0"/>
              <a:t>The</a:t>
            </a:r>
            <a:r>
              <a:rPr lang="tr-TR" dirty="0" smtClean="0"/>
              <a:t> </a:t>
            </a:r>
            <a:r>
              <a:rPr lang="tr-TR" dirty="0" err="1" smtClean="0"/>
              <a:t>Structure</a:t>
            </a:r>
            <a:r>
              <a:rPr lang="tr-TR" dirty="0" smtClean="0"/>
              <a:t> of </a:t>
            </a:r>
            <a:r>
              <a:rPr lang="tr-TR" dirty="0" err="1" smtClean="0"/>
              <a:t>the</a:t>
            </a:r>
            <a:r>
              <a:rPr lang="tr-TR" dirty="0" smtClean="0"/>
              <a:t> </a:t>
            </a:r>
            <a:r>
              <a:rPr lang="tr-TR" dirty="0" err="1" smtClean="0"/>
              <a:t>Ordinary</a:t>
            </a:r>
            <a:r>
              <a:rPr lang="tr-TR" dirty="0" smtClean="0"/>
              <a:t> Form </a:t>
            </a:r>
            <a:r>
              <a:rPr lang="tr-TR" dirty="0" err="1" smtClean="0"/>
              <a:t>and</a:t>
            </a:r>
            <a:r>
              <a:rPr lang="tr-TR" dirty="0" smtClean="0"/>
              <a:t> Control in </a:t>
            </a:r>
            <a:r>
              <a:rPr lang="tr-TR" dirty="0" err="1" smtClean="0"/>
              <a:t>the</a:t>
            </a:r>
            <a:r>
              <a:rPr lang="tr-TR" dirty="0" smtClean="0"/>
              <a:t> </a:t>
            </a:r>
            <a:r>
              <a:rPr lang="tr-TR" dirty="0" err="1" smtClean="0"/>
              <a:t>Built</a:t>
            </a:r>
            <a:r>
              <a:rPr lang="tr-TR" dirty="0" smtClean="0"/>
              <a:t> Environment.</a:t>
            </a:r>
          </a:p>
          <a:p>
            <a:pPr lvl="1" algn="just">
              <a:lnSpc>
                <a:spcPct val="100000"/>
              </a:lnSpc>
            </a:pPr>
            <a:r>
              <a:rPr lang="en-US" dirty="0"/>
              <a:t>Knox P., </a:t>
            </a:r>
            <a:r>
              <a:rPr lang="en-US" dirty="0" err="1"/>
              <a:t>Ozolins</a:t>
            </a:r>
            <a:r>
              <a:rPr lang="en-US" dirty="0"/>
              <a:t> </a:t>
            </a:r>
            <a:r>
              <a:rPr lang="en-US" dirty="0" smtClean="0"/>
              <a:t>P.</a:t>
            </a:r>
            <a:r>
              <a:rPr lang="tr-TR" dirty="0" smtClean="0"/>
              <a:t> 2007</a:t>
            </a:r>
            <a:r>
              <a:rPr lang="en-US" dirty="0" smtClean="0"/>
              <a:t> </a:t>
            </a:r>
            <a:r>
              <a:rPr lang="en-US" dirty="0"/>
              <a:t>The Built Environment, Urban Design </a:t>
            </a:r>
            <a:r>
              <a:rPr lang="en-US" dirty="0" smtClean="0"/>
              <a:t>Reader</a:t>
            </a:r>
            <a:r>
              <a:rPr lang="tr-TR" dirty="0"/>
              <a:t>.</a:t>
            </a:r>
            <a:endParaRPr lang="tr-TR" dirty="0" smtClean="0"/>
          </a:p>
          <a:p>
            <a:pPr lvl="1" algn="just">
              <a:lnSpc>
                <a:spcPct val="100000"/>
              </a:lnSpc>
            </a:pPr>
            <a:endParaRPr lang="tr-TR" dirty="0" smtClean="0"/>
          </a:p>
          <a:p>
            <a:pPr lvl="1" algn="just">
              <a:lnSpc>
                <a:spcPct val="100000"/>
              </a:lnSpc>
            </a:pPr>
            <a:endParaRPr lang="tr-TR" dirty="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792229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smtClean="0"/>
              <a:t>Müller</a:t>
            </a:r>
            <a:r>
              <a:rPr lang="tr-TR" dirty="0"/>
              <a:t>, W., 2012. Mimarlık Atlası I-II, Yapı Endüstri Merkezi Yayınları, ISBN: 9789944757683, İstanbul.</a:t>
            </a:r>
          </a:p>
          <a:p>
            <a:pPr lvl="1" algn="just">
              <a:lnSpc>
                <a:spcPct val="100000"/>
              </a:lnSpc>
            </a:pPr>
            <a:r>
              <a:rPr lang="tr-TR" dirty="0" err="1"/>
              <a:t>Neufert</a:t>
            </a:r>
            <a:r>
              <a:rPr lang="tr-TR" dirty="0"/>
              <a:t>, E., 2016. Yapı Tasarımı, Beta Yayınları, Ankara.</a:t>
            </a:r>
          </a:p>
          <a:p>
            <a:pPr lvl="1" algn="just">
              <a:lnSpc>
                <a:spcPct val="100000"/>
              </a:lnSpc>
            </a:pPr>
            <a:r>
              <a:rPr lang="tr-TR" dirty="0"/>
              <a:t>Yüceer, N.S., 2015. Yapıda Çevre ve Enerji, Nobel Akademik Yayıncılık, ISBN: 9786053201151, Ankara.</a:t>
            </a: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14214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 İlkeleri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12561" y="936226"/>
            <a:ext cx="8418356" cy="2955549"/>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dirty="0"/>
              <a:t>Ulusal düzeyde planlama sistemine sahip pek çok ülkede, kentsel yapılı çevrenin üretimi ve biçimlendirilmesi planlama sistemine bağlı olarak yürütülmekte ve denetlenmektedir</a:t>
            </a:r>
            <a:r>
              <a:rPr lang="tr-TR" dirty="0" smtClean="0"/>
              <a:t>.</a:t>
            </a:r>
          </a:p>
          <a:p>
            <a:pPr algn="just">
              <a:lnSpc>
                <a:spcPct val="100000"/>
              </a:lnSpc>
              <a:spcBef>
                <a:spcPts val="0"/>
              </a:spcBef>
            </a:pPr>
            <a:endParaRPr lang="tr-TR" dirty="0" smtClean="0"/>
          </a:p>
          <a:p>
            <a:pPr algn="just">
              <a:lnSpc>
                <a:spcPct val="100000"/>
              </a:lnSpc>
              <a:spcBef>
                <a:spcPts val="0"/>
              </a:spcBef>
            </a:pPr>
            <a:r>
              <a:rPr lang="tr-TR" dirty="0" smtClean="0"/>
              <a:t>Planlama </a:t>
            </a:r>
            <a:r>
              <a:rPr lang="tr-TR" dirty="0"/>
              <a:t>sisteminin omurgasını belirli bir kademelenmede düzenlenmiş kent planları oluşturmaktadır.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Buna </a:t>
            </a:r>
            <a:r>
              <a:rPr lang="tr-TR" dirty="0"/>
              <a:t>göre, kent planları farklı ölçeklerde, bir kentteki ve yakın çevresindeki tüm yapılaşma faaliyetlerinin yönlendirilmesi ve denetlenmesi için bir çerçeve sunmaktadır.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Bu </a:t>
            </a:r>
            <a:r>
              <a:rPr lang="tr-TR" dirty="0"/>
              <a:t>çerçeve, Planlama sisteminin bir bileşeni olan ‘yasal alanı’ oluşturmaktadır.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7193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 İlkeleri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12561" y="980831"/>
            <a:ext cx="8418356" cy="2955549"/>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dirty="0"/>
              <a:t>Planlama sisteminin diğer bileşenleri ise kentsel yapılı çevrenin biçimlendirilmesi sürecindeki aktörlerin eylem ve davranış biçimlerini tanımlayan ‘sosyo-politik alan</a:t>
            </a:r>
            <a:r>
              <a:rPr lang="tr-TR" b="1" dirty="0"/>
              <a:t>’ </a:t>
            </a:r>
            <a:r>
              <a:rPr lang="tr-TR" dirty="0"/>
              <a:t>ile süreçteki aktörlerin katılım biçimlerinin ve planlar ile ilgili yapılacak tartışma biçimlerinin tanımlandığı sürece ilişkin </a:t>
            </a:r>
            <a:r>
              <a:rPr lang="tr-TR" dirty="0" err="1"/>
              <a:t>alan’dır</a:t>
            </a:r>
            <a:r>
              <a:rPr lang="tr-TR" dirty="0"/>
              <a:t>.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Planlama </a:t>
            </a:r>
            <a:r>
              <a:rPr lang="tr-TR" dirty="0"/>
              <a:t>sisteminin bileşenlerinin birbirleriyle etkileşimi sonucu kentsel yapılı çevredeki değişiklikler ve dolayısıyla kentsel mekândaki değişim yönetilmektedir.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Diğer </a:t>
            </a:r>
            <a:r>
              <a:rPr lang="tr-TR" dirty="0"/>
              <a:t>bir deyişle, planlama sisteminin bileşenlerinin etkileşimi en somut haliyle kentsel yapılı çevrede gerçekleşen değişiklikler ile görülebilmektedir.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6258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 İlkeleri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12560" y="980831"/>
            <a:ext cx="8508415" cy="297785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dirty="0"/>
              <a:t>Planlama ve Kent </a:t>
            </a:r>
            <a:r>
              <a:rPr lang="tr-TR" dirty="0" smtClean="0"/>
              <a:t>Planlaması</a:t>
            </a:r>
          </a:p>
          <a:p>
            <a:pPr algn="just">
              <a:lnSpc>
                <a:spcPct val="100000"/>
              </a:lnSpc>
              <a:spcBef>
                <a:spcPts val="0"/>
              </a:spcBef>
            </a:pPr>
            <a:endParaRPr lang="tr-TR" dirty="0"/>
          </a:p>
          <a:p>
            <a:pPr algn="just">
              <a:lnSpc>
                <a:spcPct val="100000"/>
              </a:lnSpc>
              <a:spcBef>
                <a:spcPts val="0"/>
              </a:spcBef>
            </a:pPr>
            <a:r>
              <a:rPr lang="tr-TR" dirty="0"/>
              <a:t>Planlama, geleceğe yönelik olarak, istenilen hedeflere ulaşmak amacıyla, sistemli eylem programları hazırlama süreci olarak tanımlanabilir. Plan onu oluşturan iki unsurla tanımlanmaktadır. </a:t>
            </a:r>
            <a:r>
              <a:rPr lang="tr-TR" dirty="0" smtClean="0"/>
              <a:t>Bunlar</a:t>
            </a:r>
          </a:p>
          <a:p>
            <a:pPr marL="0" indent="0" algn="just">
              <a:buNone/>
            </a:pPr>
            <a:r>
              <a:rPr lang="tr-TR" dirty="0"/>
              <a:t>a) ulaşması hedeflenen amaç, yani proje </a:t>
            </a:r>
          </a:p>
          <a:p>
            <a:pPr marL="0" indent="0" algn="just">
              <a:buNone/>
            </a:pPr>
            <a:r>
              <a:rPr lang="tr-TR" dirty="0"/>
              <a:t>b) bu amaca ulaşmak için gerekli olan düzenlemeler, yani araçlardır. </a:t>
            </a:r>
          </a:p>
          <a:p>
            <a:pPr algn="just"/>
            <a:r>
              <a:rPr lang="tr-TR" dirty="0"/>
              <a:t>Kuramsal bilginin sistemli bir biçimde uygulaması olan planlamada, bir planın hem hedeflenen amacı hem de bu amaca yönelik hangi yolları izleyerek, hangi araçlarla ulaşacağının belirlenmiş olması gerekmektedir</a:t>
            </a:r>
            <a:r>
              <a:rPr lang="tr-TR" b="1" dirty="0"/>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09490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 İlkeleri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12560" y="980831"/>
            <a:ext cx="8508415" cy="297785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dirty="0"/>
              <a:t>Planlama kavramı en geniş anlamı ile ele alındığında üç özellik içermektedir.</a:t>
            </a:r>
          </a:p>
          <a:p>
            <a:pPr marL="0" indent="0" algn="just">
              <a:lnSpc>
                <a:spcPct val="100000"/>
              </a:lnSpc>
              <a:spcBef>
                <a:spcPts val="0"/>
              </a:spcBef>
              <a:buNone/>
            </a:pPr>
            <a:r>
              <a:rPr lang="tr-TR" dirty="0"/>
              <a:t>• Geleceğe yönelik bir tasarım olması,</a:t>
            </a:r>
          </a:p>
          <a:p>
            <a:pPr marL="0" indent="0" algn="just">
              <a:lnSpc>
                <a:spcPct val="100000"/>
              </a:lnSpc>
              <a:spcBef>
                <a:spcPts val="0"/>
              </a:spcBef>
              <a:buNone/>
            </a:pPr>
            <a:r>
              <a:rPr lang="tr-TR" dirty="0"/>
              <a:t>• Belirli hedef/amaçlara ulaşmak için yapılması</a:t>
            </a:r>
          </a:p>
          <a:p>
            <a:pPr marL="0" indent="0" algn="just">
              <a:lnSpc>
                <a:spcPct val="100000"/>
              </a:lnSpc>
              <a:spcBef>
                <a:spcPts val="0"/>
              </a:spcBef>
              <a:buNone/>
            </a:pPr>
            <a:r>
              <a:rPr lang="tr-TR" dirty="0" smtClean="0"/>
              <a:t>• </a:t>
            </a:r>
            <a:r>
              <a:rPr lang="tr-TR" dirty="0"/>
              <a:t>Sitemli bir eylem dizgesi olması</a:t>
            </a:r>
          </a:p>
          <a:p>
            <a:pPr marL="0" indent="0" algn="just">
              <a:lnSpc>
                <a:spcPct val="100000"/>
              </a:lnSpc>
              <a:spcBef>
                <a:spcPts val="0"/>
              </a:spcBef>
              <a:buNone/>
            </a:pPr>
            <a:endParaRPr lang="tr-TR" dirty="0" smtClean="0"/>
          </a:p>
          <a:p>
            <a:pPr marL="0" indent="0" algn="just">
              <a:lnSpc>
                <a:spcPct val="100000"/>
              </a:lnSpc>
              <a:spcBef>
                <a:spcPts val="0"/>
              </a:spcBef>
              <a:buNone/>
            </a:pPr>
            <a:r>
              <a:rPr lang="tr-TR" dirty="0" smtClean="0"/>
              <a:t>Planlamada </a:t>
            </a:r>
            <a:r>
              <a:rPr lang="tr-TR" dirty="0"/>
              <a:t>geleceğe yönelik olarak bir fikrin varlığı ve bunun nasıl uygulanacağına ilişkin bir görüşün olması zorunludur. </a:t>
            </a:r>
            <a:endParaRPr lang="tr-TR" dirty="0" smtClean="0"/>
          </a:p>
          <a:p>
            <a:pPr marL="0" indent="0" algn="just">
              <a:lnSpc>
                <a:spcPct val="100000"/>
              </a:lnSpc>
              <a:spcBef>
                <a:spcPts val="0"/>
              </a:spcBef>
              <a:buNone/>
            </a:pPr>
            <a:endParaRPr lang="tr-TR" dirty="0"/>
          </a:p>
          <a:p>
            <a:pPr marL="0" indent="0" algn="just">
              <a:lnSpc>
                <a:spcPct val="100000"/>
              </a:lnSpc>
              <a:spcBef>
                <a:spcPts val="0"/>
              </a:spcBef>
              <a:buNone/>
            </a:pPr>
            <a:r>
              <a:rPr lang="tr-TR" dirty="0" smtClean="0"/>
              <a:t>Diğer </a:t>
            </a:r>
            <a:r>
              <a:rPr lang="tr-TR" dirty="0"/>
              <a:t>bir değişle, planlama, kuramsal bilginin sistemli bir biçimde eyleme uygulanmasıdır [</a:t>
            </a:r>
            <a:r>
              <a:rPr lang="tr-TR" dirty="0" err="1"/>
              <a:t>Friedman</a:t>
            </a:r>
            <a:r>
              <a:rPr lang="tr-TR" dirty="0"/>
              <a:t> 1987].</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96693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 İlkeleri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12560" y="980831"/>
            <a:ext cx="8597625" cy="3234330"/>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r>
              <a:rPr lang="tr-TR" dirty="0"/>
              <a:t>Planlama disiplini sanayi devriminden bu yana mekâna ve topluma ilişkin sorunları kendi var oluş kanunları içinde anlamaya çalışmaktadır. </a:t>
            </a:r>
            <a:endParaRPr lang="tr-TR" dirty="0" smtClean="0"/>
          </a:p>
          <a:p>
            <a:pPr algn="just"/>
            <a:r>
              <a:rPr lang="tr-TR" dirty="0" smtClean="0"/>
              <a:t>Bu </a:t>
            </a:r>
            <a:r>
              <a:rPr lang="tr-TR" dirty="0"/>
              <a:t>çerçevede sanayi devriminden bu yana planlama disiplini değişik yaklaşım tarzları ile toplumsal ve mekânsal sorunlara alternatif çözüm önerileri sunmaktadır. </a:t>
            </a:r>
          </a:p>
          <a:p>
            <a:pPr algn="just"/>
            <a:r>
              <a:rPr lang="tr-TR" dirty="0"/>
              <a:t>Planlama </a:t>
            </a:r>
            <a:r>
              <a:rPr lang="tr-TR" dirty="0" err="1"/>
              <a:t>disiplini’ne</a:t>
            </a:r>
            <a:r>
              <a:rPr lang="tr-TR" dirty="0"/>
              <a:t> gereksinim günümüzde eskisine oranla artmış, yerel yönetim ve merkezi hükümetlerin kurumlarında planlama disiplini ayrı bir uzmanlık alanı olarak kurumsallaşmaya başlamıştır.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12961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 İlkeleri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12560" y="1078139"/>
            <a:ext cx="8597625" cy="3234330"/>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r>
              <a:rPr lang="tr-TR" b="1" dirty="0"/>
              <a:t>Rasyonel (kapsamlı) planlama </a:t>
            </a:r>
            <a:endParaRPr lang="tr-TR" dirty="0"/>
          </a:p>
          <a:p>
            <a:pPr algn="just"/>
            <a:r>
              <a:rPr lang="tr-TR" dirty="0"/>
              <a:t>Rasyonel Planlama anlayışının [</a:t>
            </a:r>
            <a:r>
              <a:rPr lang="tr-TR" dirty="0" err="1"/>
              <a:t>Rational</a:t>
            </a:r>
            <a:r>
              <a:rPr lang="tr-TR" dirty="0"/>
              <a:t> </a:t>
            </a:r>
            <a:r>
              <a:rPr lang="tr-TR" dirty="0" err="1"/>
              <a:t>Comprehensive</a:t>
            </a:r>
            <a:r>
              <a:rPr lang="tr-TR" dirty="0"/>
              <a:t> Planning] temel ilkeleri ABD’de Chicago Üniversite’sinden bir grup planlama uzmanı tarafından 20. Yüzyılın başlarında geliştirilmiş ve ikinci dünya savaşını izleyen yıllarda tüm batı dünyasının farklı biçim ve içeriklerde yaygın biçimde uygulanan planlama yaklaşımı olmuştur. </a:t>
            </a:r>
            <a:endParaRPr lang="tr-TR" dirty="0" smtClean="0"/>
          </a:p>
          <a:p>
            <a:pPr algn="just"/>
            <a:endParaRPr lang="tr-TR" dirty="0">
              <a:latin typeface="Times New Roman" panose="02020603050405020304" pitchFamily="18" charset="0"/>
              <a:cs typeface="Times New Roman" panose="02020603050405020304" pitchFamily="18" charset="0"/>
            </a:endParaRPr>
          </a:p>
          <a:p>
            <a:pPr algn="just"/>
            <a:r>
              <a:rPr lang="tr-TR" dirty="0"/>
              <a:t>Rasyonel planlama bir dizi temel kabul üzerinde yükselmektedir. Bu ilkelerden en önemlisi planlama sürecinin uzun </a:t>
            </a:r>
            <a:r>
              <a:rPr lang="tr-TR" dirty="0" err="1"/>
              <a:t>erimliliği</a:t>
            </a:r>
            <a:r>
              <a:rPr lang="tr-TR" dirty="0"/>
              <a:t> ve geniş kapsamlılığıdır. Bu bağlamda planlama kurumları kentsel süreçlere yön vermede görev alan çok sayıda kurum ve aktör arasında eşgüdüm sağlama görevini de üstlenmektedir.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9029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 İlkeleri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12560" y="1078139"/>
            <a:ext cx="8597625" cy="3234330"/>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r>
              <a:rPr lang="tr-TR" b="1" dirty="0"/>
              <a:t>Kapsamlı Planlamanın en önemli işlevleri söyle özetlenmektedir:</a:t>
            </a:r>
          </a:p>
          <a:p>
            <a:pPr marL="0" indent="0" algn="just">
              <a:buNone/>
            </a:pPr>
            <a:r>
              <a:rPr lang="tr-TR" dirty="0"/>
              <a:t>1. Kentlerde belirli konu ve sorun odaklı olarak yapılacak sınırlı </a:t>
            </a:r>
            <a:r>
              <a:rPr lang="tr-TR" dirty="0" err="1"/>
              <a:t>sektörel</a:t>
            </a:r>
            <a:r>
              <a:rPr lang="tr-TR" dirty="0"/>
              <a:t> planlama çalışmalarına rehber olacak bir düzenleyici nazım plan oluşturmak</a:t>
            </a:r>
          </a:p>
          <a:p>
            <a:pPr marL="0" indent="0" algn="just">
              <a:buNone/>
            </a:pPr>
            <a:r>
              <a:rPr lang="tr-TR" dirty="0"/>
              <a:t>2. Bu şekilde hazırlanmış sektör planlarında geliştirilen önerilerin Nazım Plan ile uyumunu değerlendirmek</a:t>
            </a:r>
          </a:p>
          <a:p>
            <a:pPr marL="0" indent="0" algn="just">
              <a:buNone/>
            </a:pPr>
            <a:r>
              <a:rPr lang="tr-TR" dirty="0"/>
              <a:t>3. Kamu yararını güçlendirmek üzere </a:t>
            </a:r>
            <a:r>
              <a:rPr lang="tr-TR" dirty="0" err="1"/>
              <a:t>sektörel</a:t>
            </a:r>
            <a:r>
              <a:rPr lang="tr-TR" dirty="0"/>
              <a:t> planlarda geliştirilen öneriler arasında uyum ve eşgüdüm sağlamak</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6374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 İlkeleri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12560" y="1078139"/>
            <a:ext cx="8597625" cy="3234330"/>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r>
              <a:rPr lang="tr-TR" b="1" dirty="0" err="1"/>
              <a:t>Modernist</a:t>
            </a:r>
            <a:r>
              <a:rPr lang="tr-TR" b="1" dirty="0"/>
              <a:t> Planlama </a:t>
            </a:r>
            <a:endParaRPr lang="tr-TR" dirty="0"/>
          </a:p>
          <a:p>
            <a:pPr algn="just"/>
            <a:r>
              <a:rPr lang="tr-TR" dirty="0"/>
              <a:t>Yukarıdan aşağına örgütlenmiş seçkinci bir proje olan </a:t>
            </a:r>
            <a:r>
              <a:rPr lang="tr-TR" dirty="0" err="1"/>
              <a:t>modernite</a:t>
            </a:r>
            <a:r>
              <a:rPr lang="tr-TR" dirty="0"/>
              <a:t> projesi rasyonalist bir bakış açısı ile tüm toplumu tek tipleştirmeyi hedeflemektedir. </a:t>
            </a:r>
            <a:endParaRPr lang="tr-TR" dirty="0" smtClean="0"/>
          </a:p>
          <a:p>
            <a:pPr algn="just"/>
            <a:r>
              <a:rPr lang="tr-TR" dirty="0" smtClean="0"/>
              <a:t>Bunu </a:t>
            </a:r>
            <a:r>
              <a:rPr lang="tr-TR" dirty="0"/>
              <a:t>yaparken toplumların içerdiği farklılıkları aynılaştırıp hiçleştirmektedir. </a:t>
            </a:r>
            <a:endParaRPr lang="tr-TR" dirty="0" smtClean="0"/>
          </a:p>
          <a:p>
            <a:pPr algn="just"/>
            <a:r>
              <a:rPr lang="tr-TR" dirty="0" smtClean="0"/>
              <a:t>Bilimsel </a:t>
            </a:r>
            <a:r>
              <a:rPr lang="tr-TR" dirty="0"/>
              <a:t>gelişme etrafında kurgulanan bu tasarının toplumsal yaşamın öznel dinamiklerine kapalılığı rasyonel düşüncenin öngördüğü ve kabul ettiği değerler sistemi dışındaki tüm öğeleri </a:t>
            </a:r>
            <a:r>
              <a:rPr lang="tr-TR" dirty="0" smtClean="0"/>
              <a:t>akıl </a:t>
            </a:r>
            <a:r>
              <a:rPr lang="tr-TR" dirty="0" err="1" smtClean="0"/>
              <a:t>dışlılık</a:t>
            </a:r>
            <a:r>
              <a:rPr lang="tr-TR" dirty="0" smtClean="0"/>
              <a:t> </a:t>
            </a:r>
            <a:r>
              <a:rPr lang="tr-TR" dirty="0"/>
              <a:t>suçlaması ile dışarıda bırakmaktadır.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37465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17158</TotalTime>
  <Words>952</Words>
  <Application>Microsoft Office PowerPoint</Application>
  <PresentationFormat>Ekran Gösterisi (4:3)</PresentationFormat>
  <Paragraphs>90</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12</vt:i4>
      </vt:variant>
    </vt:vector>
  </HeadingPairs>
  <TitlesOfParts>
    <vt:vector size="21"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gizem ulusoy</cp:lastModifiedBy>
  <cp:revision>882</cp:revision>
  <cp:lastPrinted>2016-10-24T07:53:35Z</cp:lastPrinted>
  <dcterms:created xsi:type="dcterms:W3CDTF">2016-09-18T09:35:24Z</dcterms:created>
  <dcterms:modified xsi:type="dcterms:W3CDTF">2020-03-02T12:36:55Z</dcterms:modified>
</cp:coreProperties>
</file>