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0" r:id="rId2"/>
    <p:sldId id="274" r:id="rId3"/>
    <p:sldId id="278" r:id="rId4"/>
    <p:sldId id="275" r:id="rId5"/>
    <p:sldId id="276" r:id="rId6"/>
    <p:sldId id="277" r:id="rId7"/>
    <p:sldId id="258" r:id="rId8"/>
    <p:sldId id="259" r:id="rId9"/>
    <p:sldId id="279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0" d="100"/>
          <a:sy n="40" d="100"/>
        </p:scale>
        <p:origin x="-108" y="-6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2A036-C763-4837-B2DC-5C5CAFB80D8D}" type="datetimeFigureOut">
              <a:rPr lang="tr-TR" smtClean="0"/>
              <a:pPr/>
              <a:t>23.12.2017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F8753-6B14-4E18-BAAD-927CA834E7A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514967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2A036-C763-4837-B2DC-5C5CAFB80D8D}" type="datetimeFigureOut">
              <a:rPr lang="tr-TR" smtClean="0"/>
              <a:pPr/>
              <a:t>23.12.2017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F8753-6B14-4E18-BAAD-927CA834E7A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2384644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2A036-C763-4837-B2DC-5C5CAFB80D8D}" type="datetimeFigureOut">
              <a:rPr lang="tr-TR" smtClean="0"/>
              <a:pPr/>
              <a:t>23.12.2017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F8753-6B14-4E18-BAAD-927CA834E7A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1889909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2A036-C763-4837-B2DC-5C5CAFB80D8D}" type="datetimeFigureOut">
              <a:rPr lang="tr-TR" smtClean="0"/>
              <a:pPr/>
              <a:t>23.12.2017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F8753-6B14-4E18-BAAD-927CA834E7A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212677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2A036-C763-4837-B2DC-5C5CAFB80D8D}" type="datetimeFigureOut">
              <a:rPr lang="tr-TR" smtClean="0"/>
              <a:pPr/>
              <a:t>23.12.2017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F8753-6B14-4E18-BAAD-927CA834E7A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141512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2A036-C763-4837-B2DC-5C5CAFB80D8D}" type="datetimeFigureOut">
              <a:rPr lang="tr-TR" smtClean="0"/>
              <a:pPr/>
              <a:t>23.12.2017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F8753-6B14-4E18-BAAD-927CA834E7A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4776529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2A036-C763-4837-B2DC-5C5CAFB80D8D}" type="datetimeFigureOut">
              <a:rPr lang="tr-TR" smtClean="0"/>
              <a:pPr/>
              <a:t>23.12.2017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F8753-6B14-4E18-BAAD-927CA834E7A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9123355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2A036-C763-4837-B2DC-5C5CAFB80D8D}" type="datetimeFigureOut">
              <a:rPr lang="tr-TR" smtClean="0"/>
              <a:pPr/>
              <a:t>23.12.2017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F8753-6B14-4E18-BAAD-927CA834E7A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0043704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2A036-C763-4837-B2DC-5C5CAFB80D8D}" type="datetimeFigureOut">
              <a:rPr lang="tr-TR" smtClean="0"/>
              <a:pPr/>
              <a:t>23.12.2017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F8753-6B14-4E18-BAAD-927CA834E7A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031962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2A036-C763-4837-B2DC-5C5CAFB80D8D}" type="datetimeFigureOut">
              <a:rPr lang="tr-TR" smtClean="0"/>
              <a:pPr/>
              <a:t>23.12.2017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F8753-6B14-4E18-BAAD-927CA834E7A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9996413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2A036-C763-4837-B2DC-5C5CAFB80D8D}" type="datetimeFigureOut">
              <a:rPr lang="tr-TR" smtClean="0"/>
              <a:pPr/>
              <a:t>23.12.2017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F8753-6B14-4E18-BAAD-927CA834E7A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1281371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A2A036-C763-4837-B2DC-5C5CAFB80D8D}" type="datetimeFigureOut">
              <a:rPr lang="tr-TR" smtClean="0"/>
              <a:pPr/>
              <a:t>23.12.2017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CF8753-6B14-4E18-BAAD-927CA834E7A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469923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657621"/>
            <a:ext cx="9144000" cy="3275325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sz="4400" dirty="0" smtClean="0"/>
              <a:t>Ankara Üniversitesi </a:t>
            </a:r>
            <a:br>
              <a:rPr lang="tr-TR" sz="4400" dirty="0" smtClean="0"/>
            </a:br>
            <a:r>
              <a:rPr lang="tr-TR" sz="4400" dirty="0" smtClean="0"/>
              <a:t>Sağlık Bilimleri Fakültesi</a:t>
            </a:r>
            <a:br>
              <a:rPr lang="tr-TR" sz="4400" dirty="0" smtClean="0"/>
            </a:br>
            <a:r>
              <a:rPr lang="tr-TR" sz="4400" dirty="0" smtClean="0"/>
              <a:t>Sosyal Hizmet Bölümü</a:t>
            </a:r>
            <a:br>
              <a:rPr lang="tr-TR" sz="4400" dirty="0" smtClean="0"/>
            </a:br>
            <a:r>
              <a:rPr lang="tr-TR" sz="4400" dirty="0" smtClean="0"/>
              <a:t/>
            </a:r>
            <a:br>
              <a:rPr lang="tr-TR" sz="4400" dirty="0" smtClean="0"/>
            </a:br>
            <a:r>
              <a:rPr lang="tr-TR" sz="4400" dirty="0" smtClean="0"/>
              <a:t/>
            </a:r>
            <a:br>
              <a:rPr lang="tr-TR" sz="4400" dirty="0" smtClean="0"/>
            </a:br>
            <a:endParaRPr lang="tr-TR" sz="44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4271111"/>
            <a:ext cx="9144000" cy="1655762"/>
          </a:xfrm>
        </p:spPr>
        <p:txBody>
          <a:bodyPr>
            <a:noAutofit/>
          </a:bodyPr>
          <a:lstStyle/>
          <a:p>
            <a:pPr algn="just"/>
            <a:r>
              <a:rPr lang="tr-TR" sz="3200" dirty="0" smtClean="0"/>
              <a:t>Dersin Adı: Klinik Sosyal Hizmet</a:t>
            </a:r>
          </a:p>
          <a:p>
            <a:pPr algn="just"/>
            <a:r>
              <a:rPr lang="tr-TR" sz="3200" dirty="0" smtClean="0">
                <a:latin typeface="Calibri" pitchFamily="34" charset="0"/>
                <a:cs typeface="Calibri" pitchFamily="34" charset="0"/>
              </a:rPr>
              <a:t>Sorumlu Öğretim Üyesi: Prof. Dr. Veli DUYAN</a:t>
            </a:r>
          </a:p>
          <a:p>
            <a:pPr algn="just"/>
            <a:r>
              <a:rPr lang="tr-TR" sz="3200" dirty="0" smtClean="0">
                <a:latin typeface="Calibri" pitchFamily="34" charset="0"/>
                <a:cs typeface="Calibri" pitchFamily="34" charset="0"/>
              </a:rPr>
              <a:t>Konu: </a:t>
            </a:r>
            <a:r>
              <a:rPr lang="tr-TR" sz="3200" dirty="0" smtClean="0"/>
              <a:t>Ünite 5 KLİNİK SOSYAL HİZMET UYGULAMASI İÇİN MAKRO TEORİLER</a:t>
            </a:r>
            <a:endParaRPr lang="tr-TR" sz="3200" dirty="0" smtClean="0"/>
          </a:p>
        </p:txBody>
      </p:sp>
    </p:spTree>
    <p:extLst>
      <p:ext uri="{BB962C8B-B14F-4D97-AF65-F5344CB8AC3E}">
        <p14:creationId xmlns:p14="http://schemas.microsoft.com/office/powerpoint/2010/main" xmlns="" val="32460062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SİSTEMLER TEORİSİ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 smtClean="0"/>
              <a:t>Sistemler teorisinin net bir şekilde anlaşılması için, teoride yaygın olarak kullanılan terimleri tanımlamak önemlidir. Bir sistem, tanımlanabilir sınırları ve etkileşim parçaları olan herhangi bir birimdir. Bu parçalar, fiziki (örneğin; para, barınma, moleküller veya organik madde); sosyal (örneğin; aile, arkadaşlar, komşular ve meslektaşların bir sistemi); ekonomik (örneğin; bankacılık, maliye, bütçeleme ve yatırımlarla ilgili etkenler); veya sonsuz sayıda gerçek etkileşim içinde bağlı kavramlar, fiziksel varlıklar, ideolojiler ve teorilerden herhangi biri olabilir.</a:t>
            </a:r>
          </a:p>
          <a:p>
            <a:pPr algn="just"/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Klinik alanda çalışan sosyal hizmet uzmanlarıyla ilgili kavramlar, aşağıdaki gibidir: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tr-TR" dirty="0" smtClean="0"/>
              <a:t>Çevreleriyle iletişim içinde olan ve o sürecin sonucu olarak değişen açık sistemler.</a:t>
            </a:r>
          </a:p>
          <a:p>
            <a:pPr lvl="0"/>
            <a:r>
              <a:rPr lang="tr-TR" dirty="0" smtClean="0"/>
              <a:t>Geçirimsiz sınırları olan ve dışarıyla iletişim içinde olmayan kapalı sistemler.</a:t>
            </a:r>
          </a:p>
          <a:p>
            <a:pPr lvl="0"/>
            <a:r>
              <a:rPr lang="tr-TR" dirty="0" smtClean="0"/>
              <a:t>Sınırlar, bir sistemin limitlerine veya sınırlarına atıfta bulunmakta ve spesifik bir sistemin içeride veya dışarıda tesis edilmesi için bir temel olarak hizmet etmektedir.</a:t>
            </a:r>
          </a:p>
          <a:p>
            <a:pPr lvl="0"/>
            <a:r>
              <a:rPr lang="tr-TR" dirty="0" smtClean="0"/>
              <a:t>Enerji, harici dünya ile veya dahili kaynaklardan değişim aracılığıyla faaliyet döngüsünü sürdüren sürece atıfta bulunmaktadır.</a:t>
            </a:r>
          </a:p>
          <a:p>
            <a:pPr algn="just">
              <a:lnSpc>
                <a:spcPct val="150000"/>
              </a:lnSpc>
            </a:pP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tr-TR" dirty="0" err="1" smtClean="0"/>
              <a:t>Entropi</a:t>
            </a:r>
            <a:r>
              <a:rPr lang="tr-TR" dirty="0" smtClean="0"/>
              <a:t> ve </a:t>
            </a:r>
            <a:r>
              <a:rPr lang="tr-TR" dirty="0" err="1" smtClean="0"/>
              <a:t>negentropi</a:t>
            </a:r>
            <a:r>
              <a:rPr lang="tr-TR" dirty="0" smtClean="0"/>
              <a:t>, ayni sürecin zıtlarıdır. </a:t>
            </a:r>
            <a:r>
              <a:rPr lang="tr-TR" dirty="0" err="1" smtClean="0"/>
              <a:t>Entropy</a:t>
            </a:r>
            <a:r>
              <a:rPr lang="tr-TR" dirty="0" smtClean="0"/>
              <a:t>, bir sistemin ithal ettiğinden daha fazla enerji ihraç ettiğindeki durumları tanımlamaktadır (giderek çürümeyle son bulur) ve </a:t>
            </a:r>
            <a:r>
              <a:rPr lang="tr-TR" dirty="0" err="1" smtClean="0"/>
              <a:t>negentropi</a:t>
            </a:r>
            <a:r>
              <a:rPr lang="tr-TR" dirty="0" smtClean="0"/>
              <a:t>, tükettiklerinden daha fazla enerji ithal eden sistemler için daha fazla büyüme-odaklı bir terimdir.</a:t>
            </a:r>
          </a:p>
          <a:p>
            <a:pPr lvl="0"/>
            <a:r>
              <a:rPr lang="tr-TR" dirty="0" err="1" smtClean="0"/>
              <a:t>Homeostazi</a:t>
            </a:r>
            <a:r>
              <a:rPr lang="tr-TR" dirty="0" smtClean="0"/>
              <a:t> (özdenge), ‘kendini düzeltme’ye veya rahat bir denge durumuna dönmeye bir ihtiyacı olan herhangi bir sistem için denge ve eğilime atıfta bulunmaktadır.</a:t>
            </a:r>
          </a:p>
          <a:p>
            <a:pPr lvl="0"/>
            <a:r>
              <a:rPr lang="tr-TR" dirty="0" smtClean="0"/>
              <a:t>Geri bildirim; tipik olarak, açık sistemlerde sistemin, değişim için bir temel olarak bilgiyi kullandığı ve kabul ettiği yerde bulunan süreçtir.</a:t>
            </a:r>
          </a:p>
          <a:p>
            <a:r>
              <a:rPr lang="tr-TR" dirty="0" smtClean="0"/>
              <a:t> 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smtClean="0"/>
              <a:t>SİSTEMLERİN DAHA FAZLA KULLANIMI İÇİN NEDENLER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 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Yaklaşımların kültürel uyumlu olması gerekir ki hizmetler, değişen nüfusa yararlı, anlaşılabilir ve duyarlı yollarla sunulabilmelidir. </a:t>
            </a:r>
          </a:p>
          <a:p>
            <a:r>
              <a:rPr lang="tr-TR" dirty="0" smtClean="0"/>
              <a:t>Hizmetler, yönetilebilir veya gereksiz tekrarlardan kaçınmak için diğer kaynaklarla iyi koordine edilebilir olmalıdır. </a:t>
            </a:r>
          </a:p>
          <a:p>
            <a:r>
              <a:rPr lang="tr-TR" dirty="0" smtClean="0"/>
              <a:t>Son olarak; hizmetler ve müdahaleler, müracaatçıyı güçlendirmelidir ki, o gelecekte benzer sorunlarla bağımsız olarak başa çıkabilmelidir. </a:t>
            </a:r>
          </a:p>
          <a:p>
            <a:r>
              <a:rPr lang="tr-TR" dirty="0" smtClean="0"/>
              <a:t>Bu etkenler, sosyal hizmetler ve ilgili alanların daha fazla sistem odaklı olmalarını sağlayan nedenlerdir.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tr-TR" dirty="0" smtClean="0"/>
              <a:t>Sistemlerin müdahaleleri, entegre edilen ve kullanılan çoklu koordine edilmiş kaynaklara dayalı bir sistemler oryantasyonu kullanan sosyal hizmet modelleridir. Bu sistem müdahaleleri; olgu yönetimi, şebeke müdahalesi, sistem geliştirme, aile ve grup sistemleri sosyal hizmet modelleri ve ekolojik perspektiftir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GENELCİ YAKLAŞIM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tr-TR" sz="3200" dirty="0" smtClean="0"/>
              <a:t>Klinik sosyal hizmet uygulaması; karmaşık ve sofistike seviyede sistemlerin müdahaleleriyle sürekli entegre eden, genelci bir yaklaşımı içerir.</a:t>
            </a:r>
          </a:p>
          <a:p>
            <a:pPr algn="just"/>
            <a:r>
              <a:rPr lang="tr-TR" sz="3200" dirty="0" smtClean="0"/>
              <a:t>Sosyal Hizmet Sözlüğü (</a:t>
            </a:r>
            <a:r>
              <a:rPr lang="tr-TR" sz="3200" dirty="0" err="1" smtClean="0"/>
              <a:t>Barker</a:t>
            </a:r>
            <a:r>
              <a:rPr lang="tr-TR" sz="3200" dirty="0" smtClean="0"/>
              <a:t>, 1995), genelciyi “Bilgi ve becerileri geniş bir spektrumu kapsayan ve sorunları ve onların çözümlerini kapsamlı olarak değerlendiren sosyal hizmet pratisyeni” olarak tanımlar. </a:t>
            </a:r>
          </a:p>
          <a:p>
            <a:pPr algn="just"/>
            <a:r>
              <a:rPr lang="tr-TR" sz="3200" dirty="0" smtClean="0"/>
              <a:t>Genelci yaklaşım, çoğu kez uzmanlar arasında iletişimi kolaylaştırarak onların çabalarını koordine eder ve böylece bakımın sürekliliğini teşvik eder 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xmlns="" val="27229695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 smtClean="0"/>
              <a:t>Tarihi olarak; genelci yaklaşım, bir sistemler ve “Çevresi İçinde Birey” (PIE) perspektifiyle çalışan sosyal hizmet uzmanları için ana yaklaşım olarak görülmektedir. </a:t>
            </a:r>
          </a:p>
          <a:p>
            <a:pPr algn="just"/>
            <a:r>
              <a:rPr lang="tr-TR" dirty="0" smtClean="0"/>
              <a:t>Genelci uygulama boyunca yaygın olan teorik perspektif, genel sistemler, sosyal sistemler ve ekolojik teorilerle birleştirilmektedir </a:t>
            </a:r>
          </a:p>
          <a:p>
            <a:pPr algn="just"/>
            <a:r>
              <a:rPr lang="tr-TR" dirty="0" smtClean="0"/>
              <a:t>genelci uygulamanın özellikleri şunlardır: (a) ekolojik bir perspektife sahip oluşu, (b) çok düzeyli bir yaklaşım oluşu, (c) teorilerin ve müdahalelerin açık bir seçimi ve (d) bir problem çözme sürecine sahip oluşu.</a:t>
            </a:r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0006289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tr-TR" dirty="0" smtClean="0"/>
              <a:t>Ekolojik bir perspektif, genelci uygulamaya gereklidir, çünkü birey ve çevrenin değişik “</a:t>
            </a:r>
            <a:r>
              <a:rPr lang="tr-TR" dirty="0" err="1" smtClean="0"/>
              <a:t>bölümler”de</a:t>
            </a:r>
            <a:r>
              <a:rPr lang="tr-TR" dirty="0" smtClean="0"/>
              <a:t> ve sınırda birbiriyle karşılaştığında oluşan etkileşim ve işlemlere vurgu yaparak çevre içindeki bireyin bakışını yükseltmektedir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596</Words>
  <Application>Microsoft Office PowerPoint</Application>
  <PresentationFormat>Özel</PresentationFormat>
  <Paragraphs>29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Office Teması</vt:lpstr>
      <vt:lpstr>          Ankara Üniversitesi  Sağlık Bilimleri Fakültesi Sosyal Hizmet Bölümü   </vt:lpstr>
      <vt:lpstr>SİSTEMLER TEORİSİ</vt:lpstr>
      <vt:lpstr>Klinik alanda çalışan sosyal hizmet uzmanlarıyla ilgili kavramlar, aşağıdaki gibidir:</vt:lpstr>
      <vt:lpstr>Slayt 4</vt:lpstr>
      <vt:lpstr>  SİSTEMLERİN DAHA FAZLA KULLANIMI İÇİN NEDENLER   </vt:lpstr>
      <vt:lpstr>Slayt 6</vt:lpstr>
      <vt:lpstr>GENELCİ YAKLAŞIM</vt:lpstr>
      <vt:lpstr>Slayt 8</vt:lpstr>
      <vt:lpstr>Slayt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SHB 301 GRUPLARLA SOSYAL HİZMET Ünite 10 Gruplarda Çatışma ve Sorun Çözme</dc:title>
  <dc:creator>Ezgi</dc:creator>
  <cp:lastModifiedBy>toshiba pc</cp:lastModifiedBy>
  <cp:revision>6</cp:revision>
  <dcterms:created xsi:type="dcterms:W3CDTF">2016-12-04T13:02:32Z</dcterms:created>
  <dcterms:modified xsi:type="dcterms:W3CDTF">2017-12-23T13:46:10Z</dcterms:modified>
</cp:coreProperties>
</file>