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sldIdLst>
    <p:sldId id="256" r:id="rId2"/>
    <p:sldId id="257" r:id="rId3"/>
    <p:sldId id="284" r:id="rId4"/>
    <p:sldId id="258" r:id="rId5"/>
    <p:sldId id="288" r:id="rId6"/>
    <p:sldId id="287" r:id="rId7"/>
    <p:sldId id="285" r:id="rId8"/>
    <p:sldId id="259" r:id="rId9"/>
    <p:sldId id="335" r:id="rId10"/>
    <p:sldId id="290" r:id="rId11"/>
    <p:sldId id="327" r:id="rId12"/>
    <p:sldId id="291" r:id="rId13"/>
    <p:sldId id="292" r:id="rId14"/>
    <p:sldId id="319" r:id="rId15"/>
    <p:sldId id="293" r:id="rId16"/>
    <p:sldId id="260" r:id="rId17"/>
    <p:sldId id="261" r:id="rId18"/>
    <p:sldId id="262" r:id="rId19"/>
    <p:sldId id="263" r:id="rId20"/>
    <p:sldId id="264" r:id="rId21"/>
    <p:sldId id="294" r:id="rId22"/>
    <p:sldId id="321" r:id="rId23"/>
    <p:sldId id="320" r:id="rId24"/>
    <p:sldId id="317" r:id="rId25"/>
    <p:sldId id="296" r:id="rId26"/>
    <p:sldId id="323" r:id="rId27"/>
    <p:sldId id="309" r:id="rId28"/>
    <p:sldId id="295" r:id="rId29"/>
    <p:sldId id="297" r:id="rId30"/>
    <p:sldId id="298" r:id="rId31"/>
    <p:sldId id="299" r:id="rId32"/>
    <p:sldId id="300" r:id="rId33"/>
    <p:sldId id="301" r:id="rId34"/>
    <p:sldId id="302" r:id="rId35"/>
    <p:sldId id="303" r:id="rId36"/>
    <p:sldId id="304" r:id="rId37"/>
    <p:sldId id="305" r:id="rId38"/>
    <p:sldId id="306" r:id="rId39"/>
    <p:sldId id="334" r:id="rId40"/>
    <p:sldId id="312" r:id="rId41"/>
    <p:sldId id="272" r:id="rId42"/>
    <p:sldId id="273" r:id="rId43"/>
    <p:sldId id="274" r:id="rId44"/>
    <p:sldId id="275" r:id="rId45"/>
    <p:sldId id="276" r:id="rId46"/>
    <p:sldId id="277" r:id="rId47"/>
    <p:sldId id="311" r:id="rId48"/>
    <p:sldId id="318" r:id="rId49"/>
    <p:sldId id="336" r:id="rId50"/>
    <p:sldId id="315" r:id="rId51"/>
    <p:sldId id="316" r:id="rId52"/>
    <p:sldId id="313" r:id="rId53"/>
    <p:sldId id="314" r:id="rId54"/>
    <p:sldId id="278" r:id="rId55"/>
    <p:sldId id="279" r:id="rId56"/>
    <p:sldId id="280" r:id="rId57"/>
    <p:sldId id="281" r:id="rId58"/>
    <p:sldId id="322" r:id="rId59"/>
    <p:sldId id="328" r:id="rId60"/>
    <p:sldId id="329" r:id="rId61"/>
    <p:sldId id="330" r:id="rId62"/>
    <p:sldId id="331" r:id="rId63"/>
    <p:sldId id="333" r:id="rId64"/>
  </p:sldIdLst>
  <p:sldSz cx="9144000" cy="6858000" type="screen4x3"/>
  <p:notesSz cx="6858000" cy="9144000"/>
  <p:defaultTextStyle>
    <a:defPPr>
      <a:defRPr lang="tr-TR"/>
    </a:defPPr>
    <a:lvl1pPr algn="l" rtl="0" fontAlgn="base">
      <a:spcBef>
        <a:spcPct val="0"/>
      </a:spcBef>
      <a:spcAft>
        <a:spcPct val="0"/>
      </a:spcAft>
      <a:defRPr i="1" kern="1200">
        <a:solidFill>
          <a:schemeClr val="tx1"/>
        </a:solidFill>
        <a:latin typeface="Times New Roman" pitchFamily="18" charset="0"/>
        <a:ea typeface="+mn-ea"/>
        <a:cs typeface="+mn-cs"/>
      </a:defRPr>
    </a:lvl1pPr>
    <a:lvl2pPr marL="457200" algn="l" rtl="0" fontAlgn="base">
      <a:spcBef>
        <a:spcPct val="0"/>
      </a:spcBef>
      <a:spcAft>
        <a:spcPct val="0"/>
      </a:spcAft>
      <a:defRPr i="1" kern="1200">
        <a:solidFill>
          <a:schemeClr val="tx1"/>
        </a:solidFill>
        <a:latin typeface="Times New Roman" pitchFamily="18" charset="0"/>
        <a:ea typeface="+mn-ea"/>
        <a:cs typeface="+mn-cs"/>
      </a:defRPr>
    </a:lvl2pPr>
    <a:lvl3pPr marL="914400" algn="l" rtl="0" fontAlgn="base">
      <a:spcBef>
        <a:spcPct val="0"/>
      </a:spcBef>
      <a:spcAft>
        <a:spcPct val="0"/>
      </a:spcAft>
      <a:defRPr i="1" kern="1200">
        <a:solidFill>
          <a:schemeClr val="tx1"/>
        </a:solidFill>
        <a:latin typeface="Times New Roman" pitchFamily="18" charset="0"/>
        <a:ea typeface="+mn-ea"/>
        <a:cs typeface="+mn-cs"/>
      </a:defRPr>
    </a:lvl3pPr>
    <a:lvl4pPr marL="1371600" algn="l" rtl="0" fontAlgn="base">
      <a:spcBef>
        <a:spcPct val="0"/>
      </a:spcBef>
      <a:spcAft>
        <a:spcPct val="0"/>
      </a:spcAft>
      <a:defRPr i="1" kern="1200">
        <a:solidFill>
          <a:schemeClr val="tx1"/>
        </a:solidFill>
        <a:latin typeface="Times New Roman" pitchFamily="18" charset="0"/>
        <a:ea typeface="+mn-ea"/>
        <a:cs typeface="+mn-cs"/>
      </a:defRPr>
    </a:lvl4pPr>
    <a:lvl5pPr marL="1828800" algn="l" rtl="0" fontAlgn="base">
      <a:spcBef>
        <a:spcPct val="0"/>
      </a:spcBef>
      <a:spcAft>
        <a:spcPct val="0"/>
      </a:spcAft>
      <a:defRPr i="1" kern="1200">
        <a:solidFill>
          <a:schemeClr val="tx1"/>
        </a:solidFill>
        <a:latin typeface="Times New Roman" pitchFamily="18" charset="0"/>
        <a:ea typeface="+mn-ea"/>
        <a:cs typeface="+mn-cs"/>
      </a:defRPr>
    </a:lvl5pPr>
    <a:lvl6pPr marL="2286000" algn="l" defTabSz="914400" rtl="0" eaLnBrk="1" latinLnBrk="0" hangingPunct="1">
      <a:defRPr i="1" kern="1200">
        <a:solidFill>
          <a:schemeClr val="tx1"/>
        </a:solidFill>
        <a:latin typeface="Times New Roman" pitchFamily="18" charset="0"/>
        <a:ea typeface="+mn-ea"/>
        <a:cs typeface="+mn-cs"/>
      </a:defRPr>
    </a:lvl6pPr>
    <a:lvl7pPr marL="2743200" algn="l" defTabSz="914400" rtl="0" eaLnBrk="1" latinLnBrk="0" hangingPunct="1">
      <a:defRPr i="1" kern="1200">
        <a:solidFill>
          <a:schemeClr val="tx1"/>
        </a:solidFill>
        <a:latin typeface="Times New Roman" pitchFamily="18" charset="0"/>
        <a:ea typeface="+mn-ea"/>
        <a:cs typeface="+mn-cs"/>
      </a:defRPr>
    </a:lvl7pPr>
    <a:lvl8pPr marL="3200400" algn="l" defTabSz="914400" rtl="0" eaLnBrk="1" latinLnBrk="0" hangingPunct="1">
      <a:defRPr i="1" kern="1200">
        <a:solidFill>
          <a:schemeClr val="tx1"/>
        </a:solidFill>
        <a:latin typeface="Times New Roman" pitchFamily="18" charset="0"/>
        <a:ea typeface="+mn-ea"/>
        <a:cs typeface="+mn-cs"/>
      </a:defRPr>
    </a:lvl8pPr>
    <a:lvl9pPr marL="3657600" algn="l" defTabSz="914400" rtl="0" eaLnBrk="1" latinLnBrk="0" hangingPunct="1">
      <a:defRPr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1" autoAdjust="0"/>
    <p:restoredTop sz="94660"/>
  </p:normalViewPr>
  <p:slideViewPr>
    <p:cSldViewPr>
      <p:cViewPr varScale="1">
        <p:scale>
          <a:sx n="69" d="100"/>
          <a:sy n="69" d="100"/>
        </p:scale>
        <p:origin x="153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9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E589D2F3-837E-4B44-816A-7F7EA42A394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2ADFE0D-EA86-4819-AD33-311C43EFE95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F55D2A-1A0A-42AA-8DFF-81D06F9302E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32E036-22AC-4B0E-BB0D-6430B4D2296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340DED9-90EE-4112-ABD6-6C060A9894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5D9D6D8-7890-49E4-AF44-8166943F602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9FA5FD8-4AAB-4078-ADF0-F5B23C3B7DE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77DFFBE-9F8B-489D-8B29-61BD4AE6927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FF7E001-C78B-4726-9231-697E5F79215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A121096-A71B-4FCD-B928-3FBA14F8C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6CF8C46C-2A38-46F8-9786-2D2CE93D2892}"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87FD18-19D8-4452-8833-31601669E680}"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source=imgres&amp;cd=&amp;cad=rja&amp;uact=8&amp;ved=0CAkQjRwwAGoVChMIppPXw8PVxwIVSxAsCh2xxQG7&amp;url=http://www.vygonvet.co.uk/tracheostomy-tube-placement&amp;ei=inDlVaYmy6CwAbGLh9gL&amp;psig=AFQjCNHEDV_AE9a79YlvEwlb9VUPRPm-lQ&amp;ust=144118631410573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tr/url?sa=i&amp;source=imgres&amp;cd=&amp;cad=rja&amp;uact=8&amp;ved=0CAkQjRwwAGoVChMIxZbqrP_VxwIVxNssCh1pwgXd&amp;url=https://www.studyblue.com/notes/note/n/glands-and-guts-study-guide-2013-14-biskobing/deck/10435067&amp;ei=RK_lVcXkDMS3swHphJfoDQ&amp;psig=AFQjCNH0r-Vvxm2hMuNulYtdPhxCvQKo7A&amp;ust=1441202372394535"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om.tr/url?sa=i&amp;source=imgres&amp;cd=&amp;cad=rja&amp;uact=8&amp;ved=0CAkQjRwwAGoVChMIob_a0P_VxwIVwZAsCh3edAK_&amp;url=http://guncelanestezi.com/2008/07/havayolu-yonetimi-iii/&amp;ei=j6_lVeG7G8GhsgHe6Yn4Cw&amp;psig=AFQjCNHmi1inW3jANvdRhnwNW0NkQw7rTg&amp;ust=144120244755997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C:\Users\user\Desktop\TRAKEOTOM&#304;_STAJER%20DERS&#304;\trakeotomi%20.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r/url?sa=i&amp;source=imgres&amp;cd=&amp;cad=rja&amp;uact=8&amp;ved=0CAkQjRwwAGoVChMIg4mo9MPVxwIVhZMsCh0L6wu_&amp;url=http://www.thekeep.org/~kunoichi/kunoichi/themestream/egypt_humansacrifice.html&amp;ei=73DlVcPVPIWnsgGL1q_4Cw&amp;psig=AFQjCNEKbJ1GTL4ZPJI_ozrOTQCGIb-lQw&amp;ust=144118641613197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www.google.com.tr/url?sa=i&amp;source=imgres&amp;cd=&amp;cad=rja&amp;uact=8&amp;ved=0CAkQjRwwAGoVChMI3fzfl4PWxwIVRN4sCh1XAgCw&amp;url=http://www.medikalblog.net/medikal/perkutan-trakeostomi-setleri/&amp;ei=SbPlVZ20LcS8swHXhICACw&amp;psig=AFQjCNH9nAD9HkIqX70UvjN8OHZGIdAJ5A&amp;ust=1441203401870978" TargetMode="External"/><Relationship Id="rId1" Type="http://schemas.openxmlformats.org/officeDocument/2006/relationships/slideLayout" Target="../slideLayouts/slideLayout2.xml"/><Relationship Id="rId6" Type="http://schemas.openxmlformats.org/officeDocument/2006/relationships/hyperlink" Target="http://www.google.com.tr/url?sa=i&amp;source=imgres&amp;cd=&amp;cad=rja&amp;uact=8&amp;ved=0CAkQjRwwAGoVChMI78bNl4bWxwIVCtssCh0_Sg23&amp;url=http://resusreview.com/2015/perc-trach-step-step-tutorial/&amp;ei=brblVe_XLYq2swG_lLW4Cw&amp;psig=AFQjCNHOiC4tIOhZccf7DJAijxqOZGCGsg&amp;ust=1441204206836159" TargetMode="External"/><Relationship Id="rId5" Type="http://schemas.openxmlformats.org/officeDocument/2006/relationships/image" Target="../media/image27.png"/><Relationship Id="rId4" Type="http://schemas.openxmlformats.org/officeDocument/2006/relationships/hyperlink" Target="http://www.google.com.tr/url?sa=i&amp;source=imgres&amp;cd=&amp;cad=rja&amp;uact=8&amp;ved=0CAkQjRwwAGoVChMItOqYp4PWxwIVCN4sCh3Wsg25&amp;url=http://www.gwicu.com/Assets/Nursing%20Protocols/Tracheostomy%20Study%20Guide/TSGpercutaneous.htm&amp;ei=arPlVbSNCIi8swHW5bbICw&amp;psig=AFQjCNF_ETeRtf9to3ol8E8Ooi0PkHaZjQ&amp;ust=144120343428160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tr/url?sa=i&amp;source=imgres&amp;cd=&amp;cad=rja&amp;uact=8&amp;ved=0CAkQjRwwAGoVChMIscGG78PVxwIViAwsCh35CA27&amp;url=https://www.scienceopen.com/document/vid/4b6aa20d-38e8-4e51-8b3e-eab26f55e1cb&amp;ei=5HDlVbG_OoiZsAH5kbTYCw&amp;psig=AFQjCNGCKD00LAeKkacq6HAC1s0v_2XxUQ&amp;ust=1441186405036799"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url?sa=i&amp;source=imgres&amp;cd=&amp;cad=rja&amp;uact=8&amp;ved=0CAkQjRwwAGoVChMIuqbk-cPVxwIVgoYsCh0rWAW7&amp;url=http://www.anesthesiologynews.com/ViewArticle.aspx?d%3DEducational%2BReviews%26d_id%3D161%26i%3DAugust%2B2015%26i_id%3D1217%26a_id%3D33271&amp;ei=-3DlVfq8HIKNsgGrsJXYCw&amp;psig=AFQjCNFAmSwUQAZ_kwmEpXRnC0Ve3LOISw&amp;ust=1441186427567851"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google.com.tr/url?sa=i&amp;source=imgres&amp;cd=&amp;cad=rja&amp;uact=8&amp;ved=0CAkQjRwwAGoVChMI-L2qqYfWxwIVSI0sCh2oyA26&amp;url=http://www.adair.at/eng/museum/equipment/trachealtubes/fenestratedunclassified01.htm&amp;ei=oLflVfjtFciasgGokbfQCw&amp;psig=AFQjCNEnjYbGLQmWH5SBGzcrQMNieOUumQ&amp;ust=1441204512477782" TargetMode="External"/><Relationship Id="rId3" Type="http://schemas.openxmlformats.org/officeDocument/2006/relationships/image" Target="../media/image29.jpeg"/><Relationship Id="rId7" Type="http://schemas.openxmlformats.org/officeDocument/2006/relationships/image" Target="../media/image31.gif"/><Relationship Id="rId2" Type="http://schemas.openxmlformats.org/officeDocument/2006/relationships/hyperlink" Target="http://www.google.com.tr/url?sa=i&amp;source=imgres&amp;cd=&amp;cad=rja&amp;uact=8&amp;ved=0CAkQjRwwAGoVChMIkuSLmYfWxwIVxFgsCh28rwi6&amp;url=https://www.stgeorges.nhs.uk/gps-and-clinicians/clinical-resources/tracheostomy-guidelines/tracheostomy-tubes/&amp;ei=frflVZKtEsSxsQG836LQCw&amp;psig=AFQjCNGoIUZSjXPSqO_z44v2fOfJVqvPnA&amp;ust=1441204478405415" TargetMode="External"/><Relationship Id="rId1" Type="http://schemas.openxmlformats.org/officeDocument/2006/relationships/slideLayout" Target="../slideLayouts/slideLayout2.xml"/><Relationship Id="rId6" Type="http://schemas.openxmlformats.org/officeDocument/2006/relationships/hyperlink" Target="http://www.google.com.tr/url?sa=i&amp;source=imgres&amp;cd=&amp;cad=rja&amp;uact=8&amp;ved=0CAkQjRwwAGoVChMI24b-pYfWxwIVRlosCh0Z1QS9&amp;url=http://www.tracheostomy.com/care/care.htm&amp;ei=mbflVZvWFMa0sQGZqpPoCw&amp;psig=AFQjCNF1nO1YkG3XbJtELpI3i_ibypeLDQ&amp;ust=1441204505478352" TargetMode="External"/><Relationship Id="rId5" Type="http://schemas.openxmlformats.org/officeDocument/2006/relationships/image" Target="../media/image30.jpeg"/><Relationship Id="rId4" Type="http://schemas.openxmlformats.org/officeDocument/2006/relationships/hyperlink" Target="http://www.google.com.tr/url?sa=i&amp;source=imgres&amp;cd=&amp;cad=rja&amp;uact=8&amp;ved=0CAkQjRwwAGoVChMIipKUo4fWxwIVRgYsCh1CuAG-&amp;url=http://journal.publications.chestnet.org/article.aspx?articleid%3D1081533&amp;ei=k7flVcr8GMaMsAHC8IbwCw&amp;psig=AFQjCNF7E9P3l0RVogrTCRtzEgeS706UGg&amp;ust=1441204499525133" TargetMode="External"/><Relationship Id="rId9" Type="http://schemas.openxmlformats.org/officeDocument/2006/relationships/image" Target="../media/image32.jpeg"/></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tr/url?sa=i&amp;source=imgres&amp;cd=&amp;cad=rja&amp;uact=8&amp;ved=0CAkQjRwwAGoVChMIxK7a94fWxwIVxVssCh2QRge6&amp;url=http://www.tracheostomy.com/resources/more/trachmanual/index.htm&amp;ei=RLjlVcT8K8W3sQGQjZ3QCw&amp;psig=AFQjCNFXna4X3V7hKBbeOsaECenOr1NmjQ&amp;ust=1441204676840994"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google.com.tr/url?sa=i&amp;source=imgres&amp;cd=&amp;cad=rja&amp;uact=8&amp;ved=0CAkQjRwwAGoVChMIpoqfqYjWxwIVgaYsCh3lVQ69&amp;url=http://www.slideshare.net/drcastro75/boot-camp-airway-bmv-and-lma&amp;ei=rLjlVaaEJYHNsgHlq7noCw&amp;psig=AFQjCNGQhx_HH-HJ7pr-XIEiT6nEceXUJA&amp;ust=1441204780781103" TargetMode="External"/><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tr/url?sa=i&amp;source=imgres&amp;cd=&amp;cad=rja&amp;uact=8&amp;ved=0CAkQjRwwAGoVChMIkpG_3cXVxwIVSxgsCh0EAA_B&amp;url=http://www.wordbypicture.com/back-%3E-gallery-for-anatomy-of-larynx/___aW50ZWNob3Blbipjb218c291cmNlfGh0bWx8NDE2MjF8bWVkaWF8ZjYqanBn_aW1nYXJjYWRlKm5ldHwxfGFuYXRvbXktb2YtbGFyeW54/&amp;ei=2XLlVdJAy7CwAYSAvIgM&amp;psig=AFQjCNGlNI2zKvQ0LbFn0Q2MUT5pXYdurg&amp;ust=1441186905173079"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m.tr/url?sa=i&amp;source=imgres&amp;cd=&amp;cad=rja&amp;uact=8&amp;ved=0CAkQjRwwAGoVChMIz7Kh6sbVxwIVw90sCh3S2ga-&amp;url=http://www.suggestkeyword.com/dGh5cm9pZCBhcnRlcnk/&amp;ei=AHTlVc-yDcO7swHStZvwCw&amp;psig=AFQjCNFJEXyygHbUcGT_D0GdS3Nr0pG2Yg&amp;ust=144118720043785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google.com.tr/url?sa=i&amp;source=imgres&amp;cd=&amp;cad=rja&amp;uact=8&amp;ved=0CAkQjRwwAGoVChMImdTAosXVxwIVyAgsCh1_Ww_G&amp;url=http://www.theodora.com/anatomy/the_veins_of_the_neck.html&amp;ei=XXLlVdmxEsiRsAH_tr2wDA&amp;psig=AFQjCNG6xIXh6drADnMbdVtMlRCLSEirPw&amp;ust=144118678145495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tr-TR" b="0" dirty="0">
                <a:solidFill>
                  <a:srgbClr val="FF0000"/>
                </a:solidFill>
              </a:rPr>
              <a:t>TRAKEOTOMİ</a:t>
            </a:r>
            <a:r>
              <a:rPr lang="tr-TR" dirty="0">
                <a:solidFill>
                  <a:srgbClr val="FF0000"/>
                </a:solidFill>
              </a:rPr>
              <a:t> </a:t>
            </a:r>
          </a:p>
        </p:txBody>
      </p:sp>
      <p:sp>
        <p:nvSpPr>
          <p:cNvPr id="2051" name="Rectangle 3"/>
          <p:cNvSpPr>
            <a:spLocks noGrp="1" noChangeArrowheads="1"/>
          </p:cNvSpPr>
          <p:nvPr>
            <p:ph type="subTitle" idx="1"/>
          </p:nvPr>
        </p:nvSpPr>
        <p:spPr>
          <a:xfrm>
            <a:off x="1043608" y="3933056"/>
            <a:ext cx="7772400" cy="1512168"/>
          </a:xfrm>
        </p:spPr>
        <p:txBody>
          <a:bodyPr>
            <a:normAutofit/>
          </a:bodyPr>
          <a:lstStyle/>
          <a:p>
            <a:endParaRPr lang="tr-TR" dirty="0" smtClean="0"/>
          </a:p>
          <a:p>
            <a:r>
              <a:rPr lang="tr-TR" dirty="0" smtClean="0"/>
              <a:t>ANKARA ÜNİVERSİTESİ KULAK BURUN BOĞAZ </a:t>
            </a:r>
          </a:p>
          <a:p>
            <a:r>
              <a:rPr lang="tr-TR" dirty="0" smtClean="0"/>
              <a:t>BAŞ VE BOYUN CERRAHİSİ ANABİLİM DALI</a:t>
            </a:r>
            <a:endParaRPr lang="tr-TR"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endParaRPr lang="tr-TR"/>
          </a:p>
        </p:txBody>
      </p:sp>
      <p:sp>
        <p:nvSpPr>
          <p:cNvPr id="76803" name="Rectangle 3"/>
          <p:cNvSpPr>
            <a:spLocks noGrp="1" noChangeArrowheads="1"/>
          </p:cNvSpPr>
          <p:nvPr>
            <p:ph idx="1"/>
          </p:nvPr>
        </p:nvSpPr>
        <p:spPr/>
        <p:txBody>
          <a:bodyPr/>
          <a:lstStyle/>
          <a:p>
            <a:r>
              <a:rPr lang="tr-TR" sz="2800"/>
              <a:t>Tiroid gland: Trakea önünde yeralıp, trakeayı her iki taraftan destekleyen bir lobu ve ikinci ve üçüncü trakeal halkalarda trakeayı çaprazlayan isthmusu bulunur. Bu doku aşırı derecede vasküler olup, hemostaz açısından dikkatli olunmalıdır.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Rectangle 5"/>
          <p:cNvSpPr>
            <a:spLocks noGrp="1" noChangeArrowheads="1"/>
          </p:cNvSpPr>
          <p:nvPr>
            <p:ph type="title"/>
          </p:nvPr>
        </p:nvSpPr>
        <p:spPr/>
        <p:txBody>
          <a:bodyPr/>
          <a:lstStyle/>
          <a:p>
            <a:endParaRPr lang="tr-TR"/>
          </a:p>
        </p:txBody>
      </p:sp>
      <p:pic>
        <p:nvPicPr>
          <p:cNvPr id="119812" name="Picture 4" descr="incision"/>
          <p:cNvPicPr>
            <a:picLocks noGrp="1" noChangeAspect="1" noChangeArrowheads="1"/>
          </p:cNvPicPr>
          <p:nvPr>
            <p:ph idx="1"/>
          </p:nvPr>
        </p:nvPicPr>
        <p:blipFill>
          <a:blip r:embed="rId2" cstate="print"/>
          <a:srcRect/>
          <a:stretch>
            <a:fillRect/>
          </a:stretch>
        </p:blipFill>
        <p:spPr>
          <a:xfrm>
            <a:off x="1331640" y="1628800"/>
            <a:ext cx="6264696" cy="4698244"/>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tr-TR" dirty="0" smtClean="0"/>
              <a:t>TRAKEOTOMİ AVANTAJLARI</a:t>
            </a:r>
            <a:endParaRPr lang="tr-TR" dirty="0"/>
          </a:p>
        </p:txBody>
      </p:sp>
      <p:sp>
        <p:nvSpPr>
          <p:cNvPr id="77827" name="Rectangle 3"/>
          <p:cNvSpPr>
            <a:spLocks noGrp="1" noChangeArrowheads="1"/>
          </p:cNvSpPr>
          <p:nvPr>
            <p:ph idx="1"/>
          </p:nvPr>
        </p:nvSpPr>
        <p:spPr/>
        <p:txBody>
          <a:bodyPr/>
          <a:lstStyle/>
          <a:p>
            <a:r>
              <a:rPr lang="tr-TR" sz="2800" dirty="0" err="1"/>
              <a:t>Trakeobronşial</a:t>
            </a:r>
            <a:r>
              <a:rPr lang="tr-TR" sz="2800" dirty="0"/>
              <a:t> ağaçta 70- 100 </a:t>
            </a:r>
            <a:r>
              <a:rPr lang="tr-TR" sz="2800" dirty="0" err="1"/>
              <a:t>ml’lik</a:t>
            </a:r>
            <a:r>
              <a:rPr lang="tr-TR" sz="2800" dirty="0"/>
              <a:t> ölü boşluğun azalmasını sağlar. </a:t>
            </a:r>
            <a:r>
              <a:rPr lang="tr-TR" sz="2800" dirty="0" smtClean="0"/>
              <a:t>Anlamlı </a:t>
            </a:r>
            <a:r>
              <a:rPr lang="tr-TR" sz="2800" dirty="0"/>
              <a:t>azalmış efor demek.</a:t>
            </a:r>
          </a:p>
          <a:p>
            <a:r>
              <a:rPr lang="tr-TR" sz="2800" dirty="0"/>
              <a:t>Yeme ve konuşma fonksiyonları daha </a:t>
            </a:r>
            <a:r>
              <a:rPr lang="tr-TR" sz="2800" dirty="0" smtClean="0"/>
              <a:t>iyidir.</a:t>
            </a:r>
            <a:endParaRPr lang="tr-TR" sz="2800" dirty="0"/>
          </a:p>
          <a:p>
            <a:r>
              <a:rPr lang="tr-TR" sz="2800" dirty="0"/>
              <a:t>Hava yolunun </a:t>
            </a:r>
            <a:r>
              <a:rPr lang="tr-TR" sz="2800" dirty="0" err="1"/>
              <a:t>resistansını</a:t>
            </a:r>
            <a:r>
              <a:rPr lang="tr-TR" sz="2800" dirty="0"/>
              <a:t> azaltarak, </a:t>
            </a:r>
            <a:r>
              <a:rPr lang="tr-TR" sz="2800" dirty="0" err="1"/>
              <a:t>alveolar</a:t>
            </a:r>
            <a:r>
              <a:rPr lang="tr-TR" sz="2800" dirty="0"/>
              <a:t> </a:t>
            </a:r>
            <a:r>
              <a:rPr lang="tr-TR" sz="2800" dirty="0" err="1"/>
              <a:t>ventilasyon</a:t>
            </a:r>
            <a:r>
              <a:rPr lang="tr-TR" sz="2800" dirty="0"/>
              <a:t> ve total </a:t>
            </a:r>
            <a:r>
              <a:rPr lang="tr-TR" sz="2800" dirty="0" err="1"/>
              <a:t>kompliansın</a:t>
            </a:r>
            <a:r>
              <a:rPr lang="tr-TR" sz="2800" dirty="0"/>
              <a:t> artmasını sağlar. (AV=TV-ÖBH)</a:t>
            </a:r>
          </a:p>
          <a:p>
            <a:r>
              <a:rPr lang="tr-TR" sz="2800" dirty="0" err="1"/>
              <a:t>Aspirasyondan</a:t>
            </a:r>
            <a:r>
              <a:rPr lang="tr-TR" sz="2800" dirty="0"/>
              <a:t> korur.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tr-TR" dirty="0" smtClean="0"/>
              <a:t>TRAKEOTOMİ DEZAVANTALARI</a:t>
            </a:r>
            <a:endParaRPr lang="tr-TR" dirty="0"/>
          </a:p>
        </p:txBody>
      </p:sp>
      <p:sp>
        <p:nvSpPr>
          <p:cNvPr id="78851" name="Rectangle 3"/>
          <p:cNvSpPr>
            <a:spLocks noGrp="1" noChangeArrowheads="1"/>
          </p:cNvSpPr>
          <p:nvPr>
            <p:ph idx="1"/>
          </p:nvPr>
        </p:nvSpPr>
        <p:spPr/>
        <p:txBody>
          <a:bodyPr/>
          <a:lstStyle/>
          <a:p>
            <a:r>
              <a:rPr lang="tr-TR" sz="2800" dirty="0"/>
              <a:t>Solunan havanın;</a:t>
            </a:r>
          </a:p>
          <a:p>
            <a:pPr lvl="1"/>
            <a:r>
              <a:rPr lang="tr-TR" dirty="0"/>
              <a:t>Isıtma</a:t>
            </a:r>
          </a:p>
          <a:p>
            <a:pPr lvl="1"/>
            <a:r>
              <a:rPr lang="tr-TR" dirty="0"/>
              <a:t>Nemlendirme</a:t>
            </a:r>
          </a:p>
          <a:p>
            <a:pPr lvl="1"/>
            <a:r>
              <a:rPr lang="tr-TR" dirty="0" err="1"/>
              <a:t>Filtrasyonu</a:t>
            </a:r>
            <a:r>
              <a:rPr lang="tr-TR" dirty="0"/>
              <a:t> mümkün </a:t>
            </a:r>
            <a:r>
              <a:rPr lang="tr-TR" dirty="0" smtClean="0"/>
              <a:t>olmuyor.</a:t>
            </a:r>
            <a:endParaRPr lang="tr-TR" dirty="0"/>
          </a:p>
          <a:p>
            <a:r>
              <a:rPr lang="tr-TR" sz="2800" dirty="0" err="1"/>
              <a:t>Trakea</a:t>
            </a:r>
            <a:r>
              <a:rPr lang="tr-TR" sz="2800" dirty="0"/>
              <a:t> ve </a:t>
            </a:r>
            <a:r>
              <a:rPr lang="tr-TR" sz="2800" dirty="0" err="1"/>
              <a:t>bronşial</a:t>
            </a:r>
            <a:r>
              <a:rPr lang="tr-TR" sz="2800" dirty="0"/>
              <a:t> </a:t>
            </a:r>
            <a:r>
              <a:rPr lang="tr-TR" sz="2800" dirty="0" err="1"/>
              <a:t>epitel</a:t>
            </a:r>
            <a:r>
              <a:rPr lang="tr-TR" sz="2800" dirty="0"/>
              <a:t> kuruyor ve cevap olarak;</a:t>
            </a:r>
          </a:p>
          <a:p>
            <a:pPr lvl="1"/>
            <a:r>
              <a:rPr lang="tr-TR" dirty="0"/>
              <a:t>Artmış mukus</a:t>
            </a:r>
          </a:p>
          <a:p>
            <a:pPr lvl="1"/>
            <a:r>
              <a:rPr lang="tr-TR" dirty="0"/>
              <a:t>Artmış viskozite</a:t>
            </a:r>
          </a:p>
          <a:p>
            <a:pPr lvl="1"/>
            <a:r>
              <a:rPr lang="tr-TR" dirty="0"/>
              <a:t>Mukus plakları ve kurutlar buna bağlı tüpün tıkanması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Grp="1" noChangeArrowheads="1"/>
          </p:cNvSpPr>
          <p:nvPr>
            <p:ph type="title"/>
          </p:nvPr>
        </p:nvSpPr>
        <p:spPr/>
        <p:txBody>
          <a:bodyPr/>
          <a:lstStyle/>
          <a:p>
            <a:endParaRPr lang="tr-TR"/>
          </a:p>
        </p:txBody>
      </p:sp>
      <p:pic>
        <p:nvPicPr>
          <p:cNvPr id="108548" name="Picture 4"/>
          <p:cNvPicPr>
            <a:picLocks noGrp="1" noChangeAspect="1" noChangeArrowheads="1"/>
          </p:cNvPicPr>
          <p:nvPr>
            <p:ph idx="1"/>
          </p:nvPr>
        </p:nvPicPr>
        <p:blipFill>
          <a:blip r:embed="rId2" cstate="print"/>
          <a:srcRect/>
          <a:stretch>
            <a:fillRect/>
          </a:stretch>
        </p:blipFill>
        <p:spPr>
          <a:xfrm>
            <a:off x="971550" y="-25400"/>
            <a:ext cx="6948488" cy="6910388"/>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endParaRPr lang="tr-TR"/>
          </a:p>
        </p:txBody>
      </p:sp>
      <p:sp>
        <p:nvSpPr>
          <p:cNvPr id="79875" name="Rectangle 3"/>
          <p:cNvSpPr>
            <a:spLocks noGrp="1" noChangeArrowheads="1"/>
          </p:cNvSpPr>
          <p:nvPr>
            <p:ph idx="1"/>
          </p:nvPr>
        </p:nvSpPr>
        <p:spPr/>
        <p:txBody>
          <a:bodyPr/>
          <a:lstStyle/>
          <a:p>
            <a:r>
              <a:rPr lang="tr-TR" sz="2800" dirty="0"/>
              <a:t>Normal </a:t>
            </a:r>
            <a:r>
              <a:rPr lang="tr-TR" sz="2800" dirty="0" err="1"/>
              <a:t>mukosilier</a:t>
            </a:r>
            <a:r>
              <a:rPr lang="tr-TR" sz="2800" dirty="0"/>
              <a:t> mekanizma bozuluyor.</a:t>
            </a:r>
          </a:p>
          <a:p>
            <a:r>
              <a:rPr lang="tr-TR" sz="2800" dirty="0"/>
              <a:t>Tüpün varlığına ikincil yabancı cisim reaksiyonu oluşuyor.</a:t>
            </a:r>
          </a:p>
          <a:p>
            <a:r>
              <a:rPr lang="tr-TR" sz="2800" dirty="0"/>
              <a:t>Tüp mukusun yukarı hareketini bloke eder.</a:t>
            </a:r>
          </a:p>
          <a:p>
            <a:r>
              <a:rPr lang="tr-TR" sz="2800" dirty="0"/>
              <a:t>Kuru havaya yanıt olarak </a:t>
            </a:r>
            <a:r>
              <a:rPr lang="tr-TR" sz="2800" dirty="0" err="1"/>
              <a:t>silier</a:t>
            </a:r>
            <a:r>
              <a:rPr lang="tr-TR" sz="2800" dirty="0"/>
              <a:t> </a:t>
            </a:r>
            <a:r>
              <a:rPr lang="tr-TR" sz="2800" dirty="0" err="1"/>
              <a:t>epitel</a:t>
            </a:r>
            <a:r>
              <a:rPr lang="tr-TR" sz="2800" dirty="0"/>
              <a:t> </a:t>
            </a:r>
            <a:r>
              <a:rPr lang="tr-TR" sz="2800" dirty="0" err="1"/>
              <a:t>skuamöz</a:t>
            </a:r>
            <a:r>
              <a:rPr lang="tr-TR" sz="2800" dirty="0"/>
              <a:t> </a:t>
            </a:r>
            <a:r>
              <a:rPr lang="tr-TR" sz="2800" dirty="0" err="1" smtClean="0"/>
              <a:t>epitel</a:t>
            </a:r>
            <a:r>
              <a:rPr lang="tr-TR" sz="2800" dirty="0" smtClean="0"/>
              <a:t> </a:t>
            </a:r>
            <a:r>
              <a:rPr lang="tr-TR" sz="2800" dirty="0" err="1" smtClean="0"/>
              <a:t>metaplazisi</a:t>
            </a:r>
            <a:r>
              <a:rPr lang="tr-TR" sz="2800" dirty="0" smtClean="0"/>
              <a:t> </a:t>
            </a:r>
            <a:r>
              <a:rPr lang="tr-TR" sz="2800" dirty="0"/>
              <a:t>olur.</a:t>
            </a:r>
          </a:p>
          <a:p>
            <a:r>
              <a:rPr lang="tr-TR" sz="2800" dirty="0"/>
              <a:t>Tüpe bağlı yutma fonksiyonu bozulur.</a:t>
            </a:r>
          </a:p>
          <a:p>
            <a:pPr lvl="1"/>
            <a:r>
              <a:rPr lang="tr-TR" dirty="0" err="1"/>
              <a:t>Larenksin</a:t>
            </a:r>
            <a:r>
              <a:rPr lang="tr-TR" dirty="0"/>
              <a:t> yukarı hareketine engel olarak</a:t>
            </a:r>
          </a:p>
          <a:p>
            <a:pPr lvl="1"/>
            <a:r>
              <a:rPr lang="tr-TR" dirty="0"/>
              <a:t>Kaf basısına bağlı yutmayı bozarak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188640"/>
            <a:ext cx="8229600" cy="1143000"/>
          </a:xfrm>
        </p:spPr>
        <p:txBody>
          <a:bodyPr/>
          <a:lstStyle/>
          <a:p>
            <a:r>
              <a:rPr lang="tr-TR" dirty="0" err="1"/>
              <a:t>Trakeotomi</a:t>
            </a:r>
            <a:r>
              <a:rPr lang="tr-TR" dirty="0"/>
              <a:t> </a:t>
            </a:r>
            <a:r>
              <a:rPr lang="tr-TR" dirty="0" err="1"/>
              <a:t>Endikasyonları</a:t>
            </a:r>
            <a:r>
              <a:rPr lang="tr-TR" dirty="0"/>
              <a:t> </a:t>
            </a:r>
          </a:p>
        </p:txBody>
      </p:sp>
      <p:sp>
        <p:nvSpPr>
          <p:cNvPr id="6147" name="Rectangle 3"/>
          <p:cNvSpPr>
            <a:spLocks noGrp="1" noChangeArrowheads="1"/>
          </p:cNvSpPr>
          <p:nvPr>
            <p:ph idx="1"/>
          </p:nvPr>
        </p:nvSpPr>
        <p:spPr>
          <a:xfrm>
            <a:off x="457200" y="1600200"/>
            <a:ext cx="8362950" cy="4924425"/>
          </a:xfrm>
        </p:spPr>
        <p:txBody>
          <a:bodyPr/>
          <a:lstStyle/>
          <a:p>
            <a:pPr>
              <a:lnSpc>
                <a:spcPct val="80000"/>
              </a:lnSpc>
            </a:pPr>
            <a:r>
              <a:rPr lang="tr-TR" sz="2400" b="1" dirty="0"/>
              <a:t>I.) Mekanik obstrüksiyon</a:t>
            </a:r>
            <a:endParaRPr lang="tr-TR" sz="2400" dirty="0"/>
          </a:p>
          <a:p>
            <a:pPr>
              <a:lnSpc>
                <a:spcPct val="80000"/>
              </a:lnSpc>
            </a:pPr>
            <a:r>
              <a:rPr lang="tr-TR" sz="2400" dirty="0"/>
              <a:t>A. </a:t>
            </a:r>
            <a:r>
              <a:rPr lang="tr-TR" sz="2400" dirty="0" err="1"/>
              <a:t>Larenks</a:t>
            </a:r>
            <a:r>
              <a:rPr lang="tr-TR" sz="2400" dirty="0"/>
              <a:t>, </a:t>
            </a:r>
            <a:r>
              <a:rPr lang="tr-TR" sz="2400" dirty="0" err="1"/>
              <a:t>farenks</a:t>
            </a:r>
            <a:r>
              <a:rPr lang="tr-TR" sz="2400" dirty="0"/>
              <a:t>, </a:t>
            </a:r>
            <a:r>
              <a:rPr lang="tr-TR" sz="2400" dirty="0" err="1"/>
              <a:t>servikal</a:t>
            </a:r>
            <a:r>
              <a:rPr lang="tr-TR" sz="2400" dirty="0"/>
              <a:t> </a:t>
            </a:r>
            <a:r>
              <a:rPr lang="tr-TR" sz="2400" dirty="0" err="1"/>
              <a:t>trakea</a:t>
            </a:r>
            <a:r>
              <a:rPr lang="tr-TR" sz="2400" dirty="0"/>
              <a:t>, </a:t>
            </a:r>
            <a:r>
              <a:rPr lang="tr-TR" sz="2400" dirty="0" err="1"/>
              <a:t>ösofagus</a:t>
            </a:r>
            <a:r>
              <a:rPr lang="tr-TR" sz="2400" dirty="0"/>
              <a:t> ve tiroidin </a:t>
            </a:r>
            <a:r>
              <a:rPr lang="tr-TR" sz="2400" dirty="0" err="1"/>
              <a:t>obstüktif</a:t>
            </a:r>
            <a:r>
              <a:rPr lang="tr-TR" sz="2400" dirty="0"/>
              <a:t> tümörleri</a:t>
            </a:r>
          </a:p>
          <a:p>
            <a:pPr lvl="1">
              <a:lnSpc>
                <a:spcPct val="80000"/>
              </a:lnSpc>
            </a:pPr>
            <a:r>
              <a:rPr lang="tr-TR" sz="2400" dirty="0"/>
              <a:t>1.     İleri </a:t>
            </a:r>
            <a:r>
              <a:rPr lang="tr-TR" sz="2400" dirty="0" err="1"/>
              <a:t>stage</a:t>
            </a:r>
            <a:r>
              <a:rPr lang="tr-TR" sz="2400" dirty="0"/>
              <a:t> durumunda</a:t>
            </a:r>
          </a:p>
          <a:p>
            <a:pPr lvl="1">
              <a:lnSpc>
                <a:spcPct val="80000"/>
              </a:lnSpc>
            </a:pPr>
            <a:r>
              <a:rPr lang="tr-TR" sz="2400" dirty="0"/>
              <a:t>2.     Radyoterapiye bağlı ödem durumunda</a:t>
            </a:r>
          </a:p>
          <a:p>
            <a:pPr lvl="1">
              <a:lnSpc>
                <a:spcPct val="80000"/>
              </a:lnSpc>
            </a:pPr>
            <a:r>
              <a:rPr lang="tr-TR" sz="2400" dirty="0"/>
              <a:t>3.     Cerrahi girişime ek olarak </a:t>
            </a:r>
          </a:p>
          <a:p>
            <a:pPr>
              <a:lnSpc>
                <a:spcPct val="80000"/>
              </a:lnSpc>
            </a:pPr>
            <a:r>
              <a:rPr lang="tr-TR" sz="2400" dirty="0"/>
              <a:t>B. </a:t>
            </a:r>
            <a:r>
              <a:rPr lang="tr-TR" sz="2400" dirty="0" err="1"/>
              <a:t>Larenks</a:t>
            </a:r>
            <a:r>
              <a:rPr lang="tr-TR" sz="2400" dirty="0"/>
              <a:t>, </a:t>
            </a:r>
            <a:r>
              <a:rPr lang="tr-TR" sz="2400" dirty="0" err="1"/>
              <a:t>trakea</a:t>
            </a:r>
            <a:r>
              <a:rPr lang="tr-TR" sz="2400" dirty="0"/>
              <a:t>, dil ve </a:t>
            </a:r>
            <a:r>
              <a:rPr lang="tr-TR" sz="2400" dirty="0" err="1"/>
              <a:t>farenks</a:t>
            </a:r>
            <a:r>
              <a:rPr lang="tr-TR" sz="2400" dirty="0"/>
              <a:t> </a:t>
            </a:r>
            <a:r>
              <a:rPr lang="tr-TR" sz="2400" dirty="0" err="1"/>
              <a:t>inflamasyonu</a:t>
            </a:r>
            <a:endParaRPr lang="tr-TR" sz="2400" dirty="0"/>
          </a:p>
          <a:p>
            <a:pPr lvl="1">
              <a:lnSpc>
                <a:spcPct val="80000"/>
              </a:lnSpc>
            </a:pPr>
            <a:r>
              <a:rPr lang="tr-TR" sz="2400" dirty="0"/>
              <a:t>1.     Akut </a:t>
            </a:r>
            <a:r>
              <a:rPr lang="tr-TR" sz="2400" dirty="0" err="1"/>
              <a:t>epiglottit</a:t>
            </a:r>
            <a:endParaRPr lang="tr-TR" sz="2400" dirty="0"/>
          </a:p>
          <a:p>
            <a:pPr lvl="1">
              <a:lnSpc>
                <a:spcPct val="80000"/>
              </a:lnSpc>
            </a:pPr>
            <a:r>
              <a:rPr lang="tr-TR" sz="2400" dirty="0"/>
              <a:t>2.     </a:t>
            </a:r>
            <a:r>
              <a:rPr lang="tr-TR" sz="2400" dirty="0" err="1"/>
              <a:t>Viral</a:t>
            </a:r>
            <a:r>
              <a:rPr lang="tr-TR" sz="2400" dirty="0"/>
              <a:t> </a:t>
            </a:r>
            <a:r>
              <a:rPr lang="tr-TR" sz="2400" dirty="0" err="1"/>
              <a:t>krup</a:t>
            </a:r>
            <a:endParaRPr lang="tr-TR" sz="2400" dirty="0"/>
          </a:p>
          <a:p>
            <a:pPr lvl="1">
              <a:lnSpc>
                <a:spcPct val="80000"/>
              </a:lnSpc>
            </a:pPr>
            <a:r>
              <a:rPr lang="tr-TR" sz="2400" dirty="0"/>
              <a:t>3.     </a:t>
            </a:r>
            <a:r>
              <a:rPr lang="tr-TR" sz="2400" dirty="0" err="1"/>
              <a:t>Ludwig</a:t>
            </a:r>
            <a:r>
              <a:rPr lang="tr-TR" sz="2400" dirty="0"/>
              <a:t>’ s </a:t>
            </a:r>
            <a:r>
              <a:rPr lang="tr-TR" sz="2400" dirty="0" err="1"/>
              <a:t>angina</a:t>
            </a:r>
            <a:endParaRPr lang="tr-TR" sz="2400" dirty="0"/>
          </a:p>
          <a:p>
            <a:pPr>
              <a:lnSpc>
                <a:spcPct val="80000"/>
              </a:lnSpc>
            </a:pPr>
            <a:r>
              <a:rPr lang="tr-TR" sz="2400" dirty="0"/>
              <a:t>C. </a:t>
            </a:r>
            <a:r>
              <a:rPr lang="tr-TR" sz="2400" dirty="0" err="1"/>
              <a:t>Trakea</a:t>
            </a:r>
            <a:r>
              <a:rPr lang="tr-TR" sz="2400" dirty="0"/>
              <a:t> veya </a:t>
            </a:r>
            <a:r>
              <a:rPr lang="tr-TR" sz="2400" dirty="0" err="1"/>
              <a:t>laringial</a:t>
            </a:r>
            <a:r>
              <a:rPr lang="tr-TR" sz="2400" dirty="0"/>
              <a:t> </a:t>
            </a:r>
            <a:r>
              <a:rPr lang="tr-TR" sz="2400" dirty="0" err="1"/>
              <a:t>obstriktif</a:t>
            </a:r>
            <a:r>
              <a:rPr lang="tr-TR" sz="2400" dirty="0"/>
              <a:t> </a:t>
            </a:r>
            <a:r>
              <a:rPr lang="tr-TR" sz="2400" dirty="0" err="1"/>
              <a:t>konjenital</a:t>
            </a:r>
            <a:r>
              <a:rPr lang="tr-TR" sz="2400" dirty="0"/>
              <a:t> anomaliler</a:t>
            </a:r>
          </a:p>
          <a:p>
            <a:pPr lvl="1">
              <a:lnSpc>
                <a:spcPct val="80000"/>
              </a:lnSpc>
            </a:pPr>
            <a:r>
              <a:rPr lang="tr-TR" sz="2400" dirty="0"/>
              <a:t>1.     </a:t>
            </a:r>
            <a:r>
              <a:rPr lang="tr-TR" sz="2400" dirty="0" err="1"/>
              <a:t>Laringial</a:t>
            </a:r>
            <a:r>
              <a:rPr lang="tr-TR" sz="2400" dirty="0"/>
              <a:t> web veya </a:t>
            </a:r>
            <a:r>
              <a:rPr lang="tr-TR" sz="2400" dirty="0" err="1"/>
              <a:t>atrezi</a:t>
            </a:r>
            <a:endParaRPr lang="tr-TR" sz="2400" dirty="0"/>
          </a:p>
          <a:p>
            <a:pPr lvl="1">
              <a:lnSpc>
                <a:spcPct val="80000"/>
              </a:lnSpc>
            </a:pPr>
            <a:r>
              <a:rPr lang="tr-TR" sz="2400" dirty="0"/>
              <a:t>2.    </a:t>
            </a:r>
            <a:r>
              <a:rPr lang="tr-TR" dirty="0" err="1"/>
              <a:t>T</a:t>
            </a:r>
            <a:r>
              <a:rPr lang="tr-TR" sz="2400" dirty="0" err="1" smtClean="0"/>
              <a:t>rakeoösofagial</a:t>
            </a:r>
            <a:r>
              <a:rPr lang="tr-TR" sz="2400" dirty="0" smtClean="0"/>
              <a:t> </a:t>
            </a:r>
            <a:r>
              <a:rPr lang="tr-TR" sz="2400" dirty="0"/>
              <a:t>anomaliler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600200"/>
            <a:ext cx="8291513" cy="4924425"/>
          </a:xfrm>
        </p:spPr>
        <p:txBody>
          <a:bodyPr/>
          <a:lstStyle/>
          <a:p>
            <a:pPr>
              <a:lnSpc>
                <a:spcPct val="80000"/>
              </a:lnSpc>
            </a:pPr>
            <a:r>
              <a:rPr lang="tr-TR" sz="2800" dirty="0"/>
              <a:t>D. </a:t>
            </a:r>
            <a:r>
              <a:rPr lang="tr-TR" sz="2800" dirty="0" err="1"/>
              <a:t>Larenks</a:t>
            </a:r>
            <a:r>
              <a:rPr lang="tr-TR" sz="2800" dirty="0"/>
              <a:t> ve </a:t>
            </a:r>
            <a:r>
              <a:rPr lang="tr-TR" sz="2800" dirty="0" err="1"/>
              <a:t>trakeada</a:t>
            </a:r>
            <a:r>
              <a:rPr lang="tr-TR" sz="2800" dirty="0"/>
              <a:t> travma</a:t>
            </a:r>
          </a:p>
          <a:p>
            <a:pPr lvl="1">
              <a:lnSpc>
                <a:spcPct val="80000"/>
              </a:lnSpc>
            </a:pPr>
            <a:r>
              <a:rPr lang="tr-TR" dirty="0"/>
              <a:t>1. Kıkırdak çatı ve yumuşak doku travması</a:t>
            </a:r>
          </a:p>
          <a:p>
            <a:pPr lvl="1">
              <a:lnSpc>
                <a:spcPct val="80000"/>
              </a:lnSpc>
            </a:pPr>
            <a:r>
              <a:rPr lang="tr-TR" dirty="0"/>
              <a:t>2. Duman veya buhar yanığı</a:t>
            </a:r>
          </a:p>
          <a:p>
            <a:pPr>
              <a:lnSpc>
                <a:spcPct val="80000"/>
              </a:lnSpc>
            </a:pPr>
            <a:r>
              <a:rPr lang="tr-TR" sz="2800" dirty="0"/>
              <a:t>E. </a:t>
            </a:r>
            <a:r>
              <a:rPr lang="tr-TR" sz="2800" dirty="0" err="1"/>
              <a:t>Maksillofasial</a:t>
            </a:r>
            <a:r>
              <a:rPr lang="tr-TR" sz="2800" dirty="0"/>
              <a:t> travma ve </a:t>
            </a:r>
            <a:r>
              <a:rPr lang="tr-TR" sz="2800" dirty="0" smtClean="0"/>
              <a:t>yumuşak </a:t>
            </a:r>
            <a:r>
              <a:rPr lang="tr-TR" sz="2800" dirty="0"/>
              <a:t>doku yaralanması</a:t>
            </a:r>
          </a:p>
          <a:p>
            <a:pPr lvl="1">
              <a:lnSpc>
                <a:spcPct val="80000"/>
              </a:lnSpc>
            </a:pPr>
            <a:r>
              <a:rPr lang="tr-TR" dirty="0"/>
              <a:t>1. </a:t>
            </a:r>
            <a:r>
              <a:rPr lang="tr-TR" dirty="0" err="1"/>
              <a:t>LeFort</a:t>
            </a:r>
            <a:r>
              <a:rPr lang="tr-TR" dirty="0"/>
              <a:t> II – III, </a:t>
            </a:r>
            <a:r>
              <a:rPr lang="tr-TR" dirty="0" err="1"/>
              <a:t>mandibuler</a:t>
            </a:r>
            <a:r>
              <a:rPr lang="tr-TR" dirty="0"/>
              <a:t> ve </a:t>
            </a:r>
            <a:r>
              <a:rPr lang="tr-TR" dirty="0" err="1"/>
              <a:t>maksiller</a:t>
            </a:r>
            <a:r>
              <a:rPr lang="tr-TR" dirty="0"/>
              <a:t> </a:t>
            </a:r>
            <a:r>
              <a:rPr lang="tr-TR" dirty="0" err="1"/>
              <a:t>multipl</a:t>
            </a:r>
            <a:r>
              <a:rPr lang="tr-TR" dirty="0"/>
              <a:t> kırık </a:t>
            </a:r>
          </a:p>
          <a:p>
            <a:pPr lvl="1">
              <a:lnSpc>
                <a:spcPct val="80000"/>
              </a:lnSpc>
            </a:pPr>
            <a:r>
              <a:rPr lang="tr-TR" dirty="0"/>
              <a:t>2. </a:t>
            </a:r>
            <a:r>
              <a:rPr lang="tr-TR" dirty="0" err="1"/>
              <a:t>Hemoraji</a:t>
            </a:r>
            <a:endParaRPr lang="tr-TR" dirty="0"/>
          </a:p>
          <a:p>
            <a:pPr lvl="1">
              <a:lnSpc>
                <a:spcPct val="80000"/>
              </a:lnSpc>
            </a:pPr>
            <a:r>
              <a:rPr lang="tr-TR" dirty="0"/>
              <a:t>3. Cerrahi girişimlere ek durumlarda</a:t>
            </a:r>
          </a:p>
          <a:p>
            <a:pPr>
              <a:lnSpc>
                <a:spcPct val="80000"/>
              </a:lnSpc>
            </a:pPr>
            <a:r>
              <a:rPr lang="tr-TR" sz="2800" dirty="0"/>
              <a:t>F. </a:t>
            </a:r>
            <a:r>
              <a:rPr lang="tr-TR" sz="2800" dirty="0" err="1"/>
              <a:t>Bilateral</a:t>
            </a:r>
            <a:r>
              <a:rPr lang="tr-TR" sz="2800" dirty="0"/>
              <a:t> vokal </a:t>
            </a:r>
            <a:r>
              <a:rPr lang="tr-TR" sz="2800" dirty="0" err="1"/>
              <a:t>kord</a:t>
            </a:r>
            <a:r>
              <a:rPr lang="tr-TR" sz="2800" dirty="0"/>
              <a:t> paralizisi</a:t>
            </a:r>
          </a:p>
          <a:p>
            <a:pPr>
              <a:lnSpc>
                <a:spcPct val="80000"/>
              </a:lnSpc>
            </a:pPr>
            <a:r>
              <a:rPr lang="tr-TR" sz="2800" dirty="0" err="1"/>
              <a:t>G.Yabancı</a:t>
            </a:r>
            <a:r>
              <a:rPr lang="tr-TR" sz="2800" dirty="0"/>
              <a:t> cisim</a:t>
            </a:r>
          </a:p>
          <a:p>
            <a:pPr>
              <a:lnSpc>
                <a:spcPct val="80000"/>
              </a:lnSpc>
            </a:pPr>
            <a:r>
              <a:rPr lang="tr-TR" sz="2800" dirty="0"/>
              <a:t>H.</a:t>
            </a:r>
            <a:r>
              <a:rPr lang="tr-TR" sz="2800" dirty="0" err="1"/>
              <a:t>Sleep</a:t>
            </a:r>
            <a:r>
              <a:rPr lang="tr-TR" sz="2800" dirty="0"/>
              <a:t> </a:t>
            </a:r>
            <a:r>
              <a:rPr lang="tr-TR" sz="2800" dirty="0" err="1"/>
              <a:t>apne</a:t>
            </a:r>
            <a:r>
              <a:rPr lang="tr-TR" sz="2800" dirty="0"/>
              <a:t> sendromu</a:t>
            </a:r>
          </a:p>
          <a:p>
            <a:pPr>
              <a:lnSpc>
                <a:spcPct val="80000"/>
              </a:lnSpc>
            </a:pPr>
            <a:endParaRPr lang="tr-TR"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95288" y="765175"/>
            <a:ext cx="8507412" cy="5543550"/>
          </a:xfrm>
        </p:spPr>
        <p:txBody>
          <a:bodyPr/>
          <a:lstStyle/>
          <a:p>
            <a:pPr>
              <a:lnSpc>
                <a:spcPct val="90000"/>
              </a:lnSpc>
            </a:pPr>
            <a:r>
              <a:rPr lang="tr-TR" sz="2400" b="1" dirty="0"/>
              <a:t>II.) </a:t>
            </a:r>
            <a:r>
              <a:rPr lang="tr-TR" sz="2400" b="1" dirty="0" err="1"/>
              <a:t>Sekresyonel</a:t>
            </a:r>
            <a:r>
              <a:rPr lang="tr-TR" sz="2400" b="1" dirty="0"/>
              <a:t> </a:t>
            </a:r>
            <a:r>
              <a:rPr lang="tr-TR" sz="2400" b="1" dirty="0" smtClean="0"/>
              <a:t>Obstrüksiyon</a:t>
            </a:r>
            <a:endParaRPr lang="tr-TR" sz="2400" dirty="0"/>
          </a:p>
          <a:p>
            <a:pPr>
              <a:lnSpc>
                <a:spcPct val="90000"/>
              </a:lnSpc>
            </a:pPr>
            <a:r>
              <a:rPr lang="tr-TR" sz="2400" dirty="0"/>
              <a:t>A. </a:t>
            </a:r>
            <a:r>
              <a:rPr lang="tr-TR" sz="2400" dirty="0" err="1"/>
              <a:t>Sekresyon</a:t>
            </a:r>
            <a:r>
              <a:rPr lang="tr-TR" sz="2400" dirty="0"/>
              <a:t> </a:t>
            </a:r>
            <a:r>
              <a:rPr lang="tr-TR" sz="2400" dirty="0" err="1"/>
              <a:t>retansiyonu</a:t>
            </a:r>
            <a:r>
              <a:rPr lang="tr-TR" sz="2400" dirty="0"/>
              <a:t> ve öksürük yetersizliği</a:t>
            </a:r>
          </a:p>
          <a:p>
            <a:pPr lvl="1">
              <a:lnSpc>
                <a:spcPct val="90000"/>
              </a:lnSpc>
            </a:pPr>
            <a:r>
              <a:rPr lang="tr-TR" sz="2400" dirty="0"/>
              <a:t>1.  </a:t>
            </a:r>
            <a:r>
              <a:rPr lang="tr-TR" sz="2400" dirty="0" err="1"/>
              <a:t>Torasik</a:t>
            </a:r>
            <a:r>
              <a:rPr lang="tr-TR" sz="2400" dirty="0"/>
              <a:t> ve </a:t>
            </a:r>
            <a:r>
              <a:rPr lang="tr-TR" sz="2400" dirty="0" err="1"/>
              <a:t>abdominal</a:t>
            </a:r>
            <a:r>
              <a:rPr lang="tr-TR" sz="2400" dirty="0"/>
              <a:t> cerrahi</a:t>
            </a:r>
          </a:p>
          <a:p>
            <a:pPr lvl="1">
              <a:lnSpc>
                <a:spcPct val="90000"/>
              </a:lnSpc>
            </a:pPr>
            <a:r>
              <a:rPr lang="tr-TR" sz="2400" dirty="0"/>
              <a:t>2.  </a:t>
            </a:r>
            <a:r>
              <a:rPr lang="tr-TR" sz="2400" dirty="0" err="1"/>
              <a:t>Bronkopnomoni</a:t>
            </a:r>
            <a:endParaRPr lang="tr-TR" sz="2400" dirty="0"/>
          </a:p>
          <a:p>
            <a:pPr lvl="1">
              <a:lnSpc>
                <a:spcPct val="90000"/>
              </a:lnSpc>
            </a:pPr>
            <a:r>
              <a:rPr lang="tr-TR" sz="2400" dirty="0"/>
              <a:t>3.  </a:t>
            </a:r>
            <a:r>
              <a:rPr lang="tr-TR" sz="2400" dirty="0" err="1"/>
              <a:t>Respiratuar</a:t>
            </a:r>
            <a:r>
              <a:rPr lang="tr-TR" sz="2400" dirty="0"/>
              <a:t> ağaç, yüz ve boyun yanığı</a:t>
            </a:r>
          </a:p>
          <a:p>
            <a:pPr lvl="1">
              <a:lnSpc>
                <a:spcPct val="90000"/>
              </a:lnSpc>
            </a:pPr>
            <a:r>
              <a:rPr lang="tr-TR" sz="2400" dirty="0"/>
              <a:t>4.  </a:t>
            </a:r>
            <a:r>
              <a:rPr lang="tr-TR" sz="2400" dirty="0" err="1"/>
              <a:t>Diabetes</a:t>
            </a:r>
            <a:r>
              <a:rPr lang="tr-TR" sz="2400" dirty="0"/>
              <a:t> </a:t>
            </a:r>
            <a:r>
              <a:rPr lang="tr-TR" sz="2400" dirty="0" err="1"/>
              <a:t>mellitus</a:t>
            </a:r>
            <a:r>
              <a:rPr lang="tr-TR" sz="2400" dirty="0"/>
              <a:t>, üremi, septisemi, karaciğer hastalıkları gibi koma durumlarında</a:t>
            </a:r>
          </a:p>
          <a:p>
            <a:pPr>
              <a:lnSpc>
                <a:spcPct val="90000"/>
              </a:lnSpc>
            </a:pPr>
            <a:r>
              <a:rPr lang="tr-TR" sz="2400" dirty="0"/>
              <a:t>B. </a:t>
            </a:r>
            <a:r>
              <a:rPr lang="tr-TR" sz="2400" dirty="0" err="1"/>
              <a:t>Alveolar</a:t>
            </a:r>
            <a:r>
              <a:rPr lang="tr-TR" sz="2400" dirty="0"/>
              <a:t> </a:t>
            </a:r>
            <a:r>
              <a:rPr lang="tr-TR" sz="2400" dirty="0" err="1"/>
              <a:t>hipoventilasyon</a:t>
            </a:r>
            <a:endParaRPr lang="tr-TR" sz="2400" dirty="0"/>
          </a:p>
          <a:p>
            <a:pPr lvl="1">
              <a:lnSpc>
                <a:spcPct val="90000"/>
              </a:lnSpc>
            </a:pPr>
            <a:r>
              <a:rPr lang="tr-TR" sz="2400" dirty="0"/>
              <a:t>1.  İlaç </a:t>
            </a:r>
            <a:r>
              <a:rPr lang="tr-TR" sz="2400" dirty="0" err="1"/>
              <a:t>intoksikasyonu</a:t>
            </a:r>
            <a:r>
              <a:rPr lang="tr-TR" sz="2400" dirty="0"/>
              <a:t> ve zehirlenme</a:t>
            </a:r>
          </a:p>
          <a:p>
            <a:pPr lvl="1">
              <a:lnSpc>
                <a:spcPct val="90000"/>
              </a:lnSpc>
            </a:pPr>
            <a:r>
              <a:rPr lang="tr-TR" sz="2400" dirty="0"/>
              <a:t>2.  Göğüs kafesi hastalıkları, kaburga kırıkları, cerrahi amfizem</a:t>
            </a:r>
          </a:p>
          <a:p>
            <a:pPr lvl="1">
              <a:lnSpc>
                <a:spcPct val="90000"/>
              </a:lnSpc>
            </a:pPr>
            <a:r>
              <a:rPr lang="tr-TR" sz="2400" dirty="0"/>
              <a:t>3.  Göğüs duvarı paralizileri</a:t>
            </a:r>
          </a:p>
          <a:p>
            <a:pPr lvl="1">
              <a:lnSpc>
                <a:spcPct val="90000"/>
              </a:lnSpc>
            </a:pPr>
            <a:r>
              <a:rPr lang="tr-TR" sz="2400" dirty="0"/>
              <a:t>4.  Kronik </a:t>
            </a:r>
            <a:r>
              <a:rPr lang="tr-TR" sz="2400" dirty="0" err="1" smtClean="0"/>
              <a:t>obstrüktif</a:t>
            </a:r>
            <a:r>
              <a:rPr lang="tr-TR" sz="2400" dirty="0" smtClean="0"/>
              <a:t> </a:t>
            </a:r>
            <a:r>
              <a:rPr lang="tr-TR" sz="2400" dirty="0" err="1"/>
              <a:t>pulmoner</a:t>
            </a:r>
            <a:r>
              <a:rPr lang="tr-TR" sz="2400" dirty="0"/>
              <a:t> hastalıklar (Amfizem, kronik bronşit </a:t>
            </a:r>
            <a:r>
              <a:rPr lang="tr-TR" sz="2400" dirty="0" err="1"/>
              <a:t>atelektazi</a:t>
            </a:r>
            <a:r>
              <a:rPr lang="tr-TR" sz="2400" dirty="0"/>
              <a:t>, </a:t>
            </a:r>
            <a:r>
              <a:rPr lang="tr-TR" sz="2400" dirty="0" err="1"/>
              <a:t>bronşektazi</a:t>
            </a:r>
            <a:r>
              <a:rPr lang="tr-TR" sz="2400" dirty="0"/>
              <a:t>, astım)</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endParaRPr lang="tr-TR"/>
          </a:p>
        </p:txBody>
      </p:sp>
      <p:sp>
        <p:nvSpPr>
          <p:cNvPr id="9219" name="Rectangle 3"/>
          <p:cNvSpPr>
            <a:spLocks noGrp="1" noChangeArrowheads="1"/>
          </p:cNvSpPr>
          <p:nvPr>
            <p:ph idx="1"/>
          </p:nvPr>
        </p:nvSpPr>
        <p:spPr/>
        <p:txBody>
          <a:bodyPr/>
          <a:lstStyle/>
          <a:p>
            <a:r>
              <a:rPr lang="tr-TR" sz="2800" dirty="0"/>
              <a:t>C. </a:t>
            </a:r>
            <a:r>
              <a:rPr lang="tr-TR" sz="2800" dirty="0" err="1"/>
              <a:t>Sekresyon</a:t>
            </a:r>
            <a:r>
              <a:rPr lang="tr-TR" sz="2800" dirty="0"/>
              <a:t> </a:t>
            </a:r>
            <a:r>
              <a:rPr lang="tr-TR" sz="2800" dirty="0" err="1"/>
              <a:t>retansiyonu</a:t>
            </a:r>
            <a:r>
              <a:rPr lang="tr-TR" sz="2800" dirty="0"/>
              <a:t> ve </a:t>
            </a:r>
            <a:r>
              <a:rPr lang="tr-TR" sz="2800" dirty="0" err="1"/>
              <a:t>alveolar</a:t>
            </a:r>
            <a:r>
              <a:rPr lang="tr-TR" sz="2800" dirty="0"/>
              <a:t> </a:t>
            </a:r>
            <a:r>
              <a:rPr lang="tr-TR" sz="2800" dirty="0" err="1"/>
              <a:t>hipoventilasyonu</a:t>
            </a:r>
            <a:endParaRPr lang="tr-TR" sz="2800" dirty="0"/>
          </a:p>
          <a:p>
            <a:pPr lvl="1"/>
            <a:r>
              <a:rPr lang="tr-TR" dirty="0"/>
              <a:t>1. SSS Hastalıkları </a:t>
            </a:r>
            <a:r>
              <a:rPr lang="tr-TR" dirty="0" smtClean="0"/>
              <a:t>(Felç</a:t>
            </a:r>
            <a:r>
              <a:rPr lang="tr-TR" dirty="0"/>
              <a:t>, </a:t>
            </a:r>
            <a:r>
              <a:rPr lang="tr-TR" dirty="0" err="1"/>
              <a:t>Ensefalit</a:t>
            </a:r>
            <a:r>
              <a:rPr lang="tr-TR" dirty="0"/>
              <a:t>, </a:t>
            </a:r>
            <a:r>
              <a:rPr lang="tr-TR" dirty="0" err="1"/>
              <a:t>Guillain</a:t>
            </a:r>
            <a:r>
              <a:rPr lang="tr-TR" dirty="0"/>
              <a:t>-</a:t>
            </a:r>
            <a:r>
              <a:rPr lang="tr-TR" dirty="0" err="1"/>
              <a:t>Barre</a:t>
            </a:r>
            <a:r>
              <a:rPr lang="tr-TR" dirty="0"/>
              <a:t> Sendromu, </a:t>
            </a:r>
            <a:r>
              <a:rPr lang="tr-TR" dirty="0" err="1"/>
              <a:t>Poliomyelitis</a:t>
            </a:r>
            <a:r>
              <a:rPr lang="tr-TR" dirty="0"/>
              <a:t> ve </a:t>
            </a:r>
            <a:r>
              <a:rPr lang="tr-TR" dirty="0" err="1"/>
              <a:t>Tetanus</a:t>
            </a:r>
            <a:r>
              <a:rPr lang="tr-TR" dirty="0"/>
              <a:t>)</a:t>
            </a:r>
          </a:p>
          <a:p>
            <a:pPr lvl="1"/>
            <a:r>
              <a:rPr lang="tr-TR" dirty="0"/>
              <a:t>2. Masif baş ve göğüs kafesi yaralanması</a:t>
            </a:r>
            <a:endParaRPr lang="tr-TR" b="1" dirty="0"/>
          </a:p>
          <a:p>
            <a:pPr lvl="1"/>
            <a:r>
              <a:rPr lang="tr-TR" dirty="0"/>
              <a:t>3</a:t>
            </a:r>
            <a:r>
              <a:rPr lang="tr-TR" b="1" dirty="0"/>
              <a:t>.</a:t>
            </a:r>
            <a:r>
              <a:rPr lang="tr-TR" dirty="0"/>
              <a:t> Hava ve yağ </a:t>
            </a:r>
            <a:r>
              <a:rPr lang="tr-TR" dirty="0" err="1"/>
              <a:t>embolisi</a:t>
            </a:r>
            <a:endParaRPr lang="tr-TR" dirty="0"/>
          </a:p>
          <a:p>
            <a:endParaRPr lang="tr-TR" sz="2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tr-TR" b="0" dirty="0"/>
              <a:t>TRAKEOTOMİ</a:t>
            </a:r>
          </a:p>
        </p:txBody>
      </p:sp>
      <p:sp>
        <p:nvSpPr>
          <p:cNvPr id="3075" name="Rectangle 3"/>
          <p:cNvSpPr>
            <a:spLocks noGrp="1" noChangeArrowheads="1"/>
          </p:cNvSpPr>
          <p:nvPr>
            <p:ph idx="1"/>
          </p:nvPr>
        </p:nvSpPr>
        <p:spPr/>
        <p:txBody>
          <a:bodyPr/>
          <a:lstStyle/>
          <a:p>
            <a:r>
              <a:rPr lang="tr-TR" dirty="0"/>
              <a:t>TARİHÇE</a:t>
            </a:r>
          </a:p>
          <a:p>
            <a:r>
              <a:rPr lang="tr-TR" dirty="0"/>
              <a:t>ANATOMİ</a:t>
            </a:r>
          </a:p>
          <a:p>
            <a:r>
              <a:rPr lang="tr-TR" dirty="0"/>
              <a:t>ENDİKASYONLAR</a:t>
            </a:r>
          </a:p>
          <a:p>
            <a:r>
              <a:rPr lang="tr-TR" dirty="0"/>
              <a:t>TEKNİKLER </a:t>
            </a:r>
          </a:p>
          <a:p>
            <a:r>
              <a:rPr lang="tr-TR" dirty="0"/>
              <a:t>KOMPLİKASYONLAR</a:t>
            </a:r>
          </a:p>
          <a:p>
            <a:r>
              <a:rPr lang="tr-TR" dirty="0"/>
              <a:t>DİĞER</a:t>
            </a:r>
          </a:p>
          <a:p>
            <a:endParaRPr lang="tr-TR" dirty="0"/>
          </a:p>
        </p:txBody>
      </p:sp>
      <p:pic>
        <p:nvPicPr>
          <p:cNvPr id="226306" name="Picture 2" descr="http://www.vygonvet.co.uk/sites/default/files/styles/large/public/panel_images/Placing%20a%20Tracheostomy%20Tube%20Step%2020.jpg?itok=U9uxBtCg">
            <a:hlinkClick r:id="rId2"/>
          </p:cNvPr>
          <p:cNvPicPr>
            <a:picLocks noChangeAspect="1" noChangeArrowheads="1"/>
          </p:cNvPicPr>
          <p:nvPr/>
        </p:nvPicPr>
        <p:blipFill>
          <a:blip r:embed="rId3" cstate="print"/>
          <a:srcRect l="21171" r="32076"/>
          <a:stretch>
            <a:fillRect/>
          </a:stretch>
        </p:blipFill>
        <p:spPr bwMode="auto">
          <a:xfrm>
            <a:off x="4572000" y="1556792"/>
            <a:ext cx="3816424" cy="3486151"/>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tr-TR" u="sng"/>
          </a:p>
        </p:txBody>
      </p:sp>
      <p:sp>
        <p:nvSpPr>
          <p:cNvPr id="10243" name="Rectangle 3"/>
          <p:cNvSpPr>
            <a:spLocks noGrp="1" noChangeArrowheads="1"/>
          </p:cNvSpPr>
          <p:nvPr>
            <p:ph idx="1"/>
          </p:nvPr>
        </p:nvSpPr>
        <p:spPr/>
        <p:txBody>
          <a:bodyPr/>
          <a:lstStyle/>
          <a:p>
            <a:r>
              <a:rPr lang="tr-TR" b="1"/>
              <a:t>III.) Profilaktik (</a:t>
            </a:r>
            <a:r>
              <a:rPr lang="tr-TR"/>
              <a:t>Geniş baş – boyun cerrahi uygulamalarına hazırlık ve iyileşme periyodunda</a:t>
            </a:r>
            <a:r>
              <a:rPr lang="tr-TR" b="1"/>
              <a:t>)</a:t>
            </a:r>
          </a:p>
          <a:p>
            <a:r>
              <a:rPr lang="tr-TR" b="1"/>
              <a:t>IV.) Uzun süreli entübasyon </a:t>
            </a:r>
            <a:endParaRPr lang="tr-T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tr-TR" dirty="0"/>
              <a:t>CERRAHİ İŞLEMLER</a:t>
            </a:r>
          </a:p>
        </p:txBody>
      </p:sp>
      <p:sp>
        <p:nvSpPr>
          <p:cNvPr id="80899" name="Rectangle 3"/>
          <p:cNvSpPr>
            <a:spLocks noGrp="1" noChangeArrowheads="1"/>
          </p:cNvSpPr>
          <p:nvPr>
            <p:ph idx="1"/>
          </p:nvPr>
        </p:nvSpPr>
        <p:spPr/>
        <p:txBody>
          <a:bodyPr/>
          <a:lstStyle/>
          <a:p>
            <a:r>
              <a:rPr lang="tr-TR" dirty="0" err="1"/>
              <a:t>Transtrakeal</a:t>
            </a:r>
            <a:r>
              <a:rPr lang="tr-TR" dirty="0"/>
              <a:t> iğne </a:t>
            </a:r>
            <a:r>
              <a:rPr lang="tr-TR" dirty="0" err="1"/>
              <a:t>ventilasyonu</a:t>
            </a:r>
            <a:endParaRPr lang="tr-TR" dirty="0"/>
          </a:p>
          <a:p>
            <a:r>
              <a:rPr lang="tr-TR" dirty="0" err="1"/>
              <a:t>Krikotiroidotomi</a:t>
            </a:r>
            <a:r>
              <a:rPr lang="tr-TR" dirty="0"/>
              <a:t> (</a:t>
            </a:r>
            <a:r>
              <a:rPr lang="tr-TR" dirty="0" err="1" smtClean="0"/>
              <a:t>Coniotomy</a:t>
            </a:r>
            <a:r>
              <a:rPr lang="tr-TR" dirty="0" smtClean="0"/>
              <a:t>)</a:t>
            </a:r>
            <a:endParaRPr lang="tr-TR" dirty="0"/>
          </a:p>
          <a:p>
            <a:r>
              <a:rPr lang="tr-TR" dirty="0" err="1"/>
              <a:t>Trakeotomi</a:t>
            </a:r>
            <a:r>
              <a:rPr lang="tr-TR" dirty="0"/>
              <a:t> – </a:t>
            </a:r>
            <a:r>
              <a:rPr lang="tr-TR" dirty="0" err="1"/>
              <a:t>Trakeostomi</a:t>
            </a:r>
            <a:r>
              <a:rPr lang="tr-TR" dirty="0"/>
              <a:t> </a:t>
            </a:r>
          </a:p>
        </p:txBody>
      </p:sp>
      <p:pic>
        <p:nvPicPr>
          <p:cNvPr id="207874" name="Picture 2" descr="https://classconnection.s3.amazonaws.com/64/flashcards/261064/jpg/1-144CD97594D1CD65C3E.jpg">
            <a:hlinkClick r:id="rId2"/>
          </p:cNvPr>
          <p:cNvPicPr>
            <a:picLocks noChangeAspect="1" noChangeArrowheads="1"/>
          </p:cNvPicPr>
          <p:nvPr/>
        </p:nvPicPr>
        <p:blipFill>
          <a:blip r:embed="rId3" cstate="print"/>
          <a:srcRect/>
          <a:stretch>
            <a:fillRect/>
          </a:stretch>
        </p:blipFill>
        <p:spPr bwMode="auto">
          <a:xfrm>
            <a:off x="1475656" y="3414048"/>
            <a:ext cx="1728192" cy="3443952"/>
          </a:xfrm>
          <a:prstGeom prst="rect">
            <a:avLst/>
          </a:prstGeom>
          <a:noFill/>
        </p:spPr>
      </p:pic>
      <p:pic>
        <p:nvPicPr>
          <p:cNvPr id="207876" name="Picture 4" descr="http://guncelanestezi.com/wp-content/uploads/2008/11/igne-krikotirotomi.jpg">
            <a:hlinkClick r:id="rId4"/>
          </p:cNvPr>
          <p:cNvPicPr>
            <a:picLocks noChangeAspect="1" noChangeArrowheads="1"/>
          </p:cNvPicPr>
          <p:nvPr/>
        </p:nvPicPr>
        <p:blipFill>
          <a:blip r:embed="rId5" cstate="print"/>
          <a:srcRect/>
          <a:stretch>
            <a:fillRect/>
          </a:stretch>
        </p:blipFill>
        <p:spPr bwMode="auto">
          <a:xfrm>
            <a:off x="3851920" y="3717032"/>
            <a:ext cx="4983430" cy="22322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tr-TR" sz="4000"/>
              <a:t>TRANSTRAKEAL İĞNE VENTİLASYONU </a:t>
            </a:r>
          </a:p>
        </p:txBody>
      </p:sp>
      <p:sp>
        <p:nvSpPr>
          <p:cNvPr id="112643" name="Rectangle 3"/>
          <p:cNvSpPr>
            <a:spLocks noGrp="1" noChangeArrowheads="1"/>
          </p:cNvSpPr>
          <p:nvPr>
            <p:ph idx="1"/>
          </p:nvPr>
        </p:nvSpPr>
        <p:spPr/>
        <p:txBody>
          <a:bodyPr/>
          <a:lstStyle/>
          <a:p>
            <a:r>
              <a:rPr lang="tr-TR" sz="2800"/>
              <a:t>16 numara veya daha kalın bir kanül, plastik trokarı ile birlikte, krikotiroid membrandan veya trakeanın en palpabl ve cilde en yakın kısmından sokulur. İğne çıkartılarak hastanın, kalın plastik trokardan nefes alması sağlanır.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67544" y="404664"/>
            <a:ext cx="8229600" cy="1143000"/>
          </a:xfrm>
        </p:spPr>
        <p:txBody>
          <a:bodyPr/>
          <a:lstStyle/>
          <a:p>
            <a:r>
              <a:rPr lang="tr-TR" sz="4000" dirty="0"/>
              <a:t>KRİKOTİROTOMİ (CONİOTOMY)</a:t>
            </a:r>
          </a:p>
        </p:txBody>
      </p:sp>
      <p:sp>
        <p:nvSpPr>
          <p:cNvPr id="110600" name="Rectangle 8"/>
          <p:cNvSpPr>
            <a:spLocks noGrp="1" noChangeArrowheads="1"/>
          </p:cNvSpPr>
          <p:nvPr>
            <p:ph idx="1"/>
          </p:nvPr>
        </p:nvSpPr>
        <p:spPr>
          <a:xfrm>
            <a:off x="250825" y="1600200"/>
            <a:ext cx="8435975" cy="4924425"/>
          </a:xfrm>
        </p:spPr>
        <p:txBody>
          <a:bodyPr>
            <a:normAutofit lnSpcReduction="10000"/>
          </a:bodyPr>
          <a:lstStyle/>
          <a:p>
            <a:r>
              <a:rPr lang="tr-TR" sz="2800" dirty="0"/>
              <a:t>En önemli avantajı hızlı havayolu sağlamada </a:t>
            </a:r>
            <a:r>
              <a:rPr lang="tr-TR" sz="2800" dirty="0" err="1"/>
              <a:t>krikotiroid</a:t>
            </a:r>
            <a:r>
              <a:rPr lang="tr-TR" sz="2800" dirty="0"/>
              <a:t> </a:t>
            </a:r>
            <a:r>
              <a:rPr lang="tr-TR" sz="2800" dirty="0" err="1"/>
              <a:t>membranın</a:t>
            </a:r>
            <a:r>
              <a:rPr lang="tr-TR" sz="2800" dirty="0"/>
              <a:t> direkt deri ve </a:t>
            </a:r>
            <a:r>
              <a:rPr lang="tr-TR" sz="2800" dirty="0" err="1"/>
              <a:t>subkutanöz</a:t>
            </a:r>
            <a:r>
              <a:rPr lang="tr-TR" sz="2800" dirty="0"/>
              <a:t> doku altında olması ve minimum araç ve </a:t>
            </a:r>
            <a:r>
              <a:rPr lang="tr-TR" sz="2800" dirty="0" err="1"/>
              <a:t>diseksiyon</a:t>
            </a:r>
            <a:r>
              <a:rPr lang="tr-TR" sz="2800" dirty="0"/>
              <a:t> gerektirmesidir.</a:t>
            </a:r>
          </a:p>
          <a:p>
            <a:r>
              <a:rPr lang="tr-TR" sz="2800" dirty="0"/>
              <a:t>Majör komplikasyonu </a:t>
            </a:r>
            <a:r>
              <a:rPr lang="tr-TR" sz="2800" dirty="0" err="1"/>
              <a:t>larengeal</a:t>
            </a:r>
            <a:r>
              <a:rPr lang="tr-TR" sz="2800" dirty="0"/>
              <a:t> </a:t>
            </a:r>
            <a:r>
              <a:rPr lang="tr-TR" sz="2800" dirty="0" err="1"/>
              <a:t>stenozdur</a:t>
            </a:r>
            <a:r>
              <a:rPr lang="tr-TR" sz="2800" dirty="0"/>
              <a:t>.</a:t>
            </a:r>
          </a:p>
          <a:p>
            <a:r>
              <a:rPr lang="tr-TR" sz="2800" dirty="0" err="1"/>
              <a:t>Krikotirotomi</a:t>
            </a:r>
            <a:r>
              <a:rPr lang="tr-TR" sz="2800" dirty="0"/>
              <a:t> genelde 12 yaşın altındaki çocuklarda, </a:t>
            </a:r>
            <a:r>
              <a:rPr lang="tr-TR" sz="2800" dirty="0" err="1"/>
              <a:t>larengeal</a:t>
            </a:r>
            <a:r>
              <a:rPr lang="tr-TR" sz="2800" dirty="0"/>
              <a:t> enfeksiyonu ve </a:t>
            </a:r>
            <a:r>
              <a:rPr lang="tr-TR" sz="2800" dirty="0" err="1"/>
              <a:t>larengeal</a:t>
            </a:r>
            <a:r>
              <a:rPr lang="tr-TR" sz="2800" dirty="0"/>
              <a:t> travma hikayesi olan hastalarda </a:t>
            </a:r>
            <a:r>
              <a:rPr lang="tr-TR" sz="2800" dirty="0" err="1"/>
              <a:t>kontrendikedir</a:t>
            </a:r>
            <a:r>
              <a:rPr lang="tr-TR" sz="2800" dirty="0"/>
              <a:t>. </a:t>
            </a:r>
          </a:p>
          <a:p>
            <a:r>
              <a:rPr lang="tr-TR" sz="2800" dirty="0"/>
              <a:t>Hastanın durumu stabilize olunca ayrı bir </a:t>
            </a:r>
            <a:r>
              <a:rPr lang="tr-TR" sz="2800" dirty="0" err="1"/>
              <a:t>insizyonla</a:t>
            </a:r>
            <a:r>
              <a:rPr lang="tr-TR" sz="2800" dirty="0"/>
              <a:t> 24 </a:t>
            </a:r>
            <a:r>
              <a:rPr lang="tr-TR" sz="2800" b="1" dirty="0">
                <a:solidFill>
                  <a:srgbClr val="FF0000"/>
                </a:solidFill>
              </a:rPr>
              <a:t>en geç 48 </a:t>
            </a:r>
            <a:r>
              <a:rPr lang="tr-TR" sz="2800" dirty="0"/>
              <a:t>saat içinde </a:t>
            </a:r>
            <a:r>
              <a:rPr lang="tr-TR" sz="2800" dirty="0" err="1"/>
              <a:t>krikotirotomi</a:t>
            </a:r>
            <a:r>
              <a:rPr lang="tr-TR" sz="2800" dirty="0"/>
              <a:t> </a:t>
            </a:r>
            <a:r>
              <a:rPr lang="tr-TR" sz="2800" dirty="0" err="1"/>
              <a:t>trakeostomiye</a:t>
            </a:r>
            <a:r>
              <a:rPr lang="tr-TR" sz="2800" dirty="0"/>
              <a:t> çevrilmelidir.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tr-TR" sz="4000" b="0"/>
              <a:t>Acil Trakeotomi (Bilinç kaybı var/yok)</a:t>
            </a:r>
          </a:p>
        </p:txBody>
      </p:sp>
      <p:sp>
        <p:nvSpPr>
          <p:cNvPr id="106499" name="Rectangle 3"/>
          <p:cNvSpPr>
            <a:spLocks noGrp="1" noChangeArrowheads="1"/>
          </p:cNvSpPr>
          <p:nvPr>
            <p:ph idx="1"/>
          </p:nvPr>
        </p:nvSpPr>
        <p:spPr/>
        <p:txBody>
          <a:bodyPr/>
          <a:lstStyle/>
          <a:p>
            <a:pPr>
              <a:buFont typeface="Wingdings" pitchFamily="2" charset="2"/>
              <a:buNone/>
            </a:pPr>
            <a:r>
              <a:rPr lang="tr-TR" sz="2800" b="1"/>
              <a:t>   </a:t>
            </a:r>
            <a:endParaRPr lang="tr-TR" sz="2800"/>
          </a:p>
          <a:p>
            <a:r>
              <a:rPr lang="tr-TR" sz="2800"/>
              <a:t>Siyanoz, hipotansiyon, hipopne ve bradikardi O2 desatürasyonuna ait geç dönem belirtileridir ve acil trakeotomi açılmasını gerektirir. Genel olarak bir hastada %50 O2 solunduğunda %85’lik bir O2 saturasyonunu koruyamıyor ya da pCO2 50 mmHg’nın altına düşmüyorsa trakeotomi endikedir.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r>
              <a:rPr lang="tr-TR" sz="4000" b="0"/>
              <a:t> ELEKTİF TRAKEOTOMİ</a:t>
            </a:r>
            <a:r>
              <a:rPr lang="tr-TR" sz="4000"/>
              <a:t/>
            </a:r>
            <a:br>
              <a:rPr lang="tr-TR" sz="4000"/>
            </a:br>
            <a:endParaRPr lang="tr-TR" sz="4000"/>
          </a:p>
        </p:txBody>
      </p:sp>
      <p:sp>
        <p:nvSpPr>
          <p:cNvPr id="82947" name="Rectangle 3"/>
          <p:cNvSpPr>
            <a:spLocks noGrp="1" noChangeArrowheads="1"/>
          </p:cNvSpPr>
          <p:nvPr>
            <p:ph idx="1"/>
          </p:nvPr>
        </p:nvSpPr>
        <p:spPr/>
        <p:txBody>
          <a:bodyPr/>
          <a:lstStyle/>
          <a:p>
            <a:pPr>
              <a:lnSpc>
                <a:spcPct val="90000"/>
              </a:lnSpc>
            </a:pPr>
            <a:r>
              <a:rPr lang="tr-TR" sz="2800" dirty="0" err="1"/>
              <a:t>Elektif</a:t>
            </a:r>
            <a:r>
              <a:rPr lang="tr-TR" sz="2800" dirty="0"/>
              <a:t> </a:t>
            </a:r>
            <a:r>
              <a:rPr lang="tr-TR" sz="2800" dirty="0" err="1"/>
              <a:t>trakeotomiler</a:t>
            </a:r>
            <a:r>
              <a:rPr lang="tr-TR" sz="2800" dirty="0"/>
              <a:t> genelde uzun süre </a:t>
            </a:r>
            <a:r>
              <a:rPr lang="tr-TR" sz="2800" dirty="0" err="1" smtClean="0"/>
              <a:t>entübe</a:t>
            </a:r>
            <a:r>
              <a:rPr lang="tr-TR" sz="2800" dirty="0" smtClean="0"/>
              <a:t> </a:t>
            </a:r>
            <a:r>
              <a:rPr lang="tr-TR" sz="2800" dirty="0"/>
              <a:t>olan hastalara solunum yolu temizliğini sağlamak ve </a:t>
            </a:r>
            <a:r>
              <a:rPr lang="tr-TR" sz="2800" dirty="0" err="1"/>
              <a:t>trakeomalaziyi</a:t>
            </a:r>
            <a:r>
              <a:rPr lang="tr-TR" sz="2800" dirty="0"/>
              <a:t> önlemek amacıyla yapılır. </a:t>
            </a:r>
          </a:p>
          <a:p>
            <a:pPr>
              <a:lnSpc>
                <a:spcPct val="90000"/>
              </a:lnSpc>
            </a:pPr>
            <a:r>
              <a:rPr lang="tr-TR" sz="2800" dirty="0"/>
              <a:t>Kapsamlı baş ve boyun operasyonu geçiren hastaların iyileşme sürecinde hava yolunu sağlamak amacıyla uygulanır. </a:t>
            </a:r>
          </a:p>
          <a:p>
            <a:pPr>
              <a:lnSpc>
                <a:spcPct val="90000"/>
              </a:lnSpc>
            </a:pPr>
            <a:r>
              <a:rPr lang="tr-TR" sz="2800" dirty="0"/>
              <a:t>Kronik </a:t>
            </a:r>
            <a:r>
              <a:rPr lang="tr-TR" sz="2800" dirty="0" err="1"/>
              <a:t>pulmoner</a:t>
            </a:r>
            <a:r>
              <a:rPr lang="tr-TR" sz="2800" dirty="0"/>
              <a:t> problemleri olan bazı hastalarda (örn. </a:t>
            </a:r>
            <a:r>
              <a:rPr lang="tr-TR" sz="2800" dirty="0" err="1"/>
              <a:t>Sleep</a:t>
            </a:r>
            <a:r>
              <a:rPr lang="tr-TR" sz="2800" dirty="0"/>
              <a:t> </a:t>
            </a:r>
            <a:r>
              <a:rPr lang="tr-TR" sz="2800" dirty="0" err="1"/>
              <a:t>apnea</a:t>
            </a:r>
            <a:r>
              <a:rPr lang="tr-TR" sz="2800" dirty="0"/>
              <a:t>) veya santral / </a:t>
            </a:r>
            <a:r>
              <a:rPr lang="tr-TR" sz="2800" dirty="0" err="1"/>
              <a:t>periferik</a:t>
            </a:r>
            <a:r>
              <a:rPr lang="tr-TR" sz="2800" dirty="0"/>
              <a:t> kökenli solunum problemi olan nörolojik hastalara da  </a:t>
            </a:r>
            <a:r>
              <a:rPr lang="tr-TR" sz="2800" dirty="0" err="1"/>
              <a:t>elektif</a:t>
            </a:r>
            <a:r>
              <a:rPr lang="tr-TR" sz="2800" dirty="0"/>
              <a:t> </a:t>
            </a:r>
            <a:r>
              <a:rPr lang="tr-TR" sz="2800" dirty="0" err="1"/>
              <a:t>trakeotomi</a:t>
            </a:r>
            <a:r>
              <a:rPr lang="tr-TR" sz="2800" dirty="0"/>
              <a:t> uygulanabilir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tr-TR"/>
              <a:t>TEKNİK	</a:t>
            </a:r>
          </a:p>
        </p:txBody>
      </p:sp>
      <p:sp>
        <p:nvSpPr>
          <p:cNvPr id="114691" name="Rectangle 3"/>
          <p:cNvSpPr>
            <a:spLocks noGrp="1" noChangeArrowheads="1"/>
          </p:cNvSpPr>
          <p:nvPr>
            <p:ph idx="1"/>
          </p:nvPr>
        </p:nvSpPr>
        <p:spPr/>
        <p:txBody>
          <a:bodyPr/>
          <a:lstStyle/>
          <a:p>
            <a:r>
              <a:rPr lang="tr-TR"/>
              <a:t>Hastaya uygun pozisyon verilir</a:t>
            </a:r>
          </a:p>
        </p:txBody>
      </p:sp>
      <p:pic>
        <p:nvPicPr>
          <p:cNvPr id="4" name="Picture 4"/>
          <p:cNvPicPr>
            <a:picLocks noChangeAspect="1" noChangeArrowheads="1"/>
          </p:cNvPicPr>
          <p:nvPr/>
        </p:nvPicPr>
        <p:blipFill>
          <a:blip r:embed="rId2" cstate="print"/>
          <a:srcRect/>
          <a:stretch>
            <a:fillRect/>
          </a:stretch>
        </p:blipFill>
        <p:spPr bwMode="auto">
          <a:xfrm>
            <a:off x="3491880" y="2492896"/>
            <a:ext cx="4392488" cy="4131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endParaRPr lang="tr-TR"/>
          </a:p>
        </p:txBody>
      </p:sp>
      <p:sp>
        <p:nvSpPr>
          <p:cNvPr id="96259" name="Rectangle 3"/>
          <p:cNvSpPr>
            <a:spLocks noGrp="1" noChangeArrowheads="1"/>
          </p:cNvSpPr>
          <p:nvPr>
            <p:ph idx="1"/>
          </p:nvPr>
        </p:nvSpPr>
        <p:spPr/>
        <p:txBody>
          <a:bodyPr/>
          <a:lstStyle/>
          <a:p>
            <a:endParaRPr lang="tr-TR"/>
          </a:p>
        </p:txBody>
      </p:sp>
      <p:pic>
        <p:nvPicPr>
          <p:cNvPr id="96260" name="Picture 4"/>
          <p:cNvPicPr>
            <a:picLocks noChangeAspect="1" noChangeArrowheads="1"/>
          </p:cNvPicPr>
          <p:nvPr/>
        </p:nvPicPr>
        <p:blipFill>
          <a:blip r:embed="rId2" cstate="print"/>
          <a:srcRect/>
          <a:stretch>
            <a:fillRect/>
          </a:stretch>
        </p:blipFill>
        <p:spPr bwMode="auto">
          <a:xfrm>
            <a:off x="1187450" y="0"/>
            <a:ext cx="5795963" cy="6858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tr-TR"/>
              <a:t>TEKNİK</a:t>
            </a:r>
          </a:p>
        </p:txBody>
      </p:sp>
      <p:sp>
        <p:nvSpPr>
          <p:cNvPr id="81923" name="Rectangle 3"/>
          <p:cNvSpPr>
            <a:spLocks noGrp="1" noChangeArrowheads="1"/>
          </p:cNvSpPr>
          <p:nvPr>
            <p:ph idx="1"/>
          </p:nvPr>
        </p:nvSpPr>
        <p:spPr/>
        <p:txBody>
          <a:bodyPr/>
          <a:lstStyle/>
          <a:p>
            <a:r>
              <a:rPr lang="tr-TR"/>
              <a:t>Laringotrakeal iskeletin rehber noktaları belirlenir </a:t>
            </a:r>
          </a:p>
          <a:p>
            <a:pPr lvl="1"/>
            <a:r>
              <a:rPr lang="tr-TR"/>
              <a:t>Tiroid kartilaj çıkıntısı </a:t>
            </a:r>
          </a:p>
          <a:p>
            <a:pPr lvl="1"/>
            <a:r>
              <a:rPr lang="tr-TR"/>
              <a:t>Krikoid kartilaj</a:t>
            </a:r>
          </a:p>
          <a:p>
            <a:pPr lvl="1"/>
            <a:r>
              <a:rPr lang="tr-TR"/>
              <a:t>Mandibula simfizisi </a:t>
            </a:r>
          </a:p>
          <a:p>
            <a:pPr lvl="1"/>
            <a:r>
              <a:rPr lang="tr-TR"/>
              <a:t>Sernumun juguler çentiği </a:t>
            </a:r>
          </a:p>
          <a:p>
            <a:pPr lvl="1"/>
            <a:r>
              <a:rPr lang="tr-TR"/>
              <a:t>Trakeal halkalar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tr-TR"/>
          </a:p>
        </p:txBody>
      </p:sp>
      <p:pic>
        <p:nvPicPr>
          <p:cNvPr id="83972" name="Picture 4"/>
          <p:cNvPicPr>
            <a:picLocks noGrp="1" noChangeAspect="1" noChangeArrowheads="1"/>
          </p:cNvPicPr>
          <p:nvPr>
            <p:ph idx="1"/>
          </p:nvPr>
        </p:nvPicPr>
        <p:blipFill>
          <a:blip r:embed="rId2" cstate="print"/>
          <a:srcRect/>
          <a:stretch>
            <a:fillRect/>
          </a:stretch>
        </p:blipFill>
        <p:spPr>
          <a:xfrm>
            <a:off x="539552" y="692697"/>
            <a:ext cx="8315522" cy="5934748"/>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tr-TR" sz="4000" b="0" dirty="0"/>
              <a:t>TRAKEOTOMİ</a:t>
            </a:r>
            <a:r>
              <a:rPr lang="tr-TR" sz="4000" dirty="0"/>
              <a:t/>
            </a:r>
            <a:br>
              <a:rPr lang="tr-TR" sz="4000" dirty="0"/>
            </a:br>
            <a:endParaRPr lang="tr-TR" sz="4000" dirty="0"/>
          </a:p>
        </p:txBody>
      </p:sp>
      <p:sp>
        <p:nvSpPr>
          <p:cNvPr id="30723" name="Rectangle 3"/>
          <p:cNvSpPr>
            <a:spLocks noGrp="1" noChangeArrowheads="1"/>
          </p:cNvSpPr>
          <p:nvPr>
            <p:ph idx="1"/>
          </p:nvPr>
        </p:nvSpPr>
        <p:spPr>
          <a:xfrm>
            <a:off x="468313" y="1412875"/>
            <a:ext cx="8229600" cy="4530725"/>
          </a:xfrm>
        </p:spPr>
        <p:txBody>
          <a:bodyPr>
            <a:normAutofit lnSpcReduction="10000"/>
          </a:bodyPr>
          <a:lstStyle/>
          <a:p>
            <a:pPr algn="just">
              <a:lnSpc>
                <a:spcPct val="90000"/>
              </a:lnSpc>
            </a:pPr>
            <a:r>
              <a:rPr lang="tr-TR" sz="2800" dirty="0" err="1"/>
              <a:t>Trakeotomi</a:t>
            </a:r>
            <a:r>
              <a:rPr lang="tr-TR" sz="2800" dirty="0"/>
              <a:t> </a:t>
            </a:r>
            <a:r>
              <a:rPr lang="tr-TR" sz="2800" dirty="0" err="1"/>
              <a:t>servikal</a:t>
            </a:r>
            <a:r>
              <a:rPr lang="tr-TR" sz="2800" dirty="0"/>
              <a:t> </a:t>
            </a:r>
            <a:r>
              <a:rPr lang="tr-TR" sz="2800" dirty="0" err="1"/>
              <a:t>trakeada</a:t>
            </a:r>
            <a:r>
              <a:rPr lang="tr-TR" sz="2800" dirty="0"/>
              <a:t> cerrahi hava yolu oluşturmak olarak tarif edilebilir. </a:t>
            </a:r>
            <a:endParaRPr lang="tr-TR" sz="2800" dirty="0" smtClean="0"/>
          </a:p>
          <a:p>
            <a:pPr algn="just">
              <a:lnSpc>
                <a:spcPct val="90000"/>
              </a:lnSpc>
            </a:pPr>
            <a:endParaRPr lang="tr-TR" sz="2800" dirty="0"/>
          </a:p>
          <a:p>
            <a:pPr algn="just">
              <a:lnSpc>
                <a:spcPct val="90000"/>
              </a:lnSpc>
            </a:pPr>
            <a:r>
              <a:rPr lang="tr-TR" sz="2800" dirty="0" err="1"/>
              <a:t>Trakeotomi</a:t>
            </a:r>
            <a:r>
              <a:rPr lang="tr-TR" sz="2800" dirty="0"/>
              <a:t> </a:t>
            </a:r>
            <a:r>
              <a:rPr lang="tr-TR" sz="2800" dirty="0" err="1"/>
              <a:t>trakeada</a:t>
            </a:r>
            <a:r>
              <a:rPr lang="tr-TR" sz="2800" dirty="0"/>
              <a:t> geçici olarak boynun ön yüzeyine açıklık oluşturma işlemidir</a:t>
            </a:r>
            <a:r>
              <a:rPr lang="tr-TR" sz="2800" dirty="0" smtClean="0"/>
              <a:t>.</a:t>
            </a:r>
          </a:p>
          <a:p>
            <a:pPr algn="just">
              <a:lnSpc>
                <a:spcPct val="90000"/>
              </a:lnSpc>
            </a:pPr>
            <a:endParaRPr lang="tr-TR" sz="2800" dirty="0"/>
          </a:p>
          <a:p>
            <a:pPr algn="just">
              <a:lnSpc>
                <a:spcPct val="90000"/>
              </a:lnSpc>
            </a:pPr>
            <a:r>
              <a:rPr lang="tr-TR" sz="2800" dirty="0"/>
              <a:t> Boynun ön yüzeyinde  </a:t>
            </a:r>
            <a:r>
              <a:rPr lang="tr-TR" sz="2800" dirty="0" smtClean="0"/>
              <a:t>(kalıcı açıklık) </a:t>
            </a:r>
            <a:r>
              <a:rPr lang="tr-TR" sz="2800" dirty="0" err="1"/>
              <a:t>stoma</a:t>
            </a:r>
            <a:r>
              <a:rPr lang="tr-TR" sz="2800" dirty="0"/>
              <a:t> oluşturulursa buna </a:t>
            </a:r>
            <a:r>
              <a:rPr lang="tr-TR" sz="2800" dirty="0" err="1"/>
              <a:t>trakeostomi</a:t>
            </a:r>
            <a:r>
              <a:rPr lang="tr-TR" sz="2800" dirty="0"/>
              <a:t> adı verilir. </a:t>
            </a:r>
            <a:r>
              <a:rPr lang="tr-TR" sz="2800" dirty="0" err="1"/>
              <a:t>Kanül</a:t>
            </a:r>
            <a:r>
              <a:rPr lang="tr-TR" sz="2800" dirty="0"/>
              <a:t> yerinde olmak koşuluyla </a:t>
            </a:r>
            <a:r>
              <a:rPr lang="tr-TR" sz="2800" dirty="0" err="1"/>
              <a:t>sütüre</a:t>
            </a:r>
            <a:r>
              <a:rPr lang="tr-TR" sz="2800" dirty="0"/>
              <a:t> edilmemiş açıklık 1 hafta içinde kalıcı </a:t>
            </a:r>
            <a:r>
              <a:rPr lang="tr-TR" sz="2800" dirty="0" err="1"/>
              <a:t>stoma</a:t>
            </a:r>
            <a:r>
              <a:rPr lang="tr-TR" sz="2800" dirty="0"/>
              <a:t> olarak iyileşir.</a:t>
            </a:r>
          </a:p>
          <a:p>
            <a:pPr algn="just">
              <a:lnSpc>
                <a:spcPct val="90000"/>
              </a:lnSpc>
              <a:buFont typeface="Wingdings" pitchFamily="2" charset="2"/>
              <a:buNone/>
            </a:pPr>
            <a:r>
              <a:rPr lang="tr-TR" sz="2800" dirty="0"/>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endParaRPr lang="tr-TR"/>
          </a:p>
        </p:txBody>
      </p:sp>
      <p:pic>
        <p:nvPicPr>
          <p:cNvPr id="84996" name="Picture 4"/>
          <p:cNvPicPr>
            <a:picLocks noGrp="1" noChangeAspect="1" noChangeArrowheads="1"/>
          </p:cNvPicPr>
          <p:nvPr>
            <p:ph idx="1"/>
          </p:nvPr>
        </p:nvPicPr>
        <p:blipFill>
          <a:blip r:embed="rId2" cstate="print"/>
          <a:srcRect/>
          <a:stretch>
            <a:fillRect/>
          </a:stretch>
        </p:blipFill>
        <p:spPr>
          <a:xfrm>
            <a:off x="421497" y="476672"/>
            <a:ext cx="8398975" cy="6185495"/>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tr-TR"/>
          </a:p>
        </p:txBody>
      </p:sp>
      <p:pic>
        <p:nvPicPr>
          <p:cNvPr id="86020" name="Picture 4"/>
          <p:cNvPicPr>
            <a:picLocks noGrp="1" noChangeAspect="1" noChangeArrowheads="1"/>
          </p:cNvPicPr>
          <p:nvPr>
            <p:ph idx="1"/>
          </p:nvPr>
        </p:nvPicPr>
        <p:blipFill>
          <a:blip r:embed="rId2" cstate="print"/>
          <a:srcRect/>
          <a:stretch>
            <a:fillRect/>
          </a:stretch>
        </p:blipFill>
        <p:spPr>
          <a:xfrm>
            <a:off x="827584" y="620688"/>
            <a:ext cx="7931960" cy="6093296"/>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endParaRPr lang="tr-TR"/>
          </a:p>
        </p:txBody>
      </p:sp>
      <p:pic>
        <p:nvPicPr>
          <p:cNvPr id="87044" name="Picture 4"/>
          <p:cNvPicPr>
            <a:picLocks noGrp="1" noChangeAspect="1" noChangeArrowheads="1"/>
          </p:cNvPicPr>
          <p:nvPr>
            <p:ph idx="1"/>
          </p:nvPr>
        </p:nvPicPr>
        <p:blipFill>
          <a:blip r:embed="rId2" cstate="print"/>
          <a:srcRect/>
          <a:stretch>
            <a:fillRect/>
          </a:stretch>
        </p:blipFill>
        <p:spPr>
          <a:xfrm>
            <a:off x="467544" y="404664"/>
            <a:ext cx="8388424" cy="6288405"/>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endParaRPr lang="tr-TR"/>
          </a:p>
        </p:txBody>
      </p:sp>
      <p:pic>
        <p:nvPicPr>
          <p:cNvPr id="88068" name="Picture 4"/>
          <p:cNvPicPr>
            <a:picLocks noGrp="1" noChangeAspect="1" noChangeArrowheads="1"/>
          </p:cNvPicPr>
          <p:nvPr>
            <p:ph idx="1"/>
          </p:nvPr>
        </p:nvPicPr>
        <p:blipFill>
          <a:blip r:embed="rId2" cstate="print"/>
          <a:srcRect/>
          <a:stretch>
            <a:fillRect/>
          </a:stretch>
        </p:blipFill>
        <p:spPr>
          <a:xfrm>
            <a:off x="755576" y="620688"/>
            <a:ext cx="7849567" cy="6091052"/>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endParaRPr lang="tr-TR"/>
          </a:p>
        </p:txBody>
      </p:sp>
      <p:sp>
        <p:nvSpPr>
          <p:cNvPr id="89091" name="Rectangle 3"/>
          <p:cNvSpPr>
            <a:spLocks noGrp="1" noChangeArrowheads="1"/>
          </p:cNvSpPr>
          <p:nvPr>
            <p:ph idx="1"/>
          </p:nvPr>
        </p:nvSpPr>
        <p:spPr/>
        <p:txBody>
          <a:bodyPr/>
          <a:lstStyle/>
          <a:p>
            <a:endParaRPr lang="tr-TR"/>
          </a:p>
        </p:txBody>
      </p:sp>
      <p:pic>
        <p:nvPicPr>
          <p:cNvPr id="89092" name="Picture 4"/>
          <p:cNvPicPr>
            <a:picLocks noChangeAspect="1" noChangeArrowheads="1"/>
          </p:cNvPicPr>
          <p:nvPr/>
        </p:nvPicPr>
        <p:blipFill>
          <a:blip r:embed="rId2" cstate="print"/>
          <a:srcRect/>
          <a:stretch>
            <a:fillRect/>
          </a:stretch>
        </p:blipFill>
        <p:spPr bwMode="auto">
          <a:xfrm>
            <a:off x="539552" y="548680"/>
            <a:ext cx="8137599" cy="5936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endParaRPr lang="tr-TR"/>
          </a:p>
        </p:txBody>
      </p:sp>
      <p:sp>
        <p:nvSpPr>
          <p:cNvPr id="90115" name="Rectangle 3"/>
          <p:cNvSpPr>
            <a:spLocks noGrp="1" noChangeArrowheads="1"/>
          </p:cNvSpPr>
          <p:nvPr>
            <p:ph idx="1"/>
          </p:nvPr>
        </p:nvSpPr>
        <p:spPr/>
        <p:txBody>
          <a:bodyPr/>
          <a:lstStyle/>
          <a:p>
            <a:endParaRPr lang="tr-TR"/>
          </a:p>
        </p:txBody>
      </p:sp>
      <p:pic>
        <p:nvPicPr>
          <p:cNvPr id="90116" name="Picture 4"/>
          <p:cNvPicPr>
            <a:picLocks noChangeAspect="1" noChangeArrowheads="1"/>
          </p:cNvPicPr>
          <p:nvPr/>
        </p:nvPicPr>
        <p:blipFill>
          <a:blip r:embed="rId2" cstate="print"/>
          <a:srcRect/>
          <a:stretch>
            <a:fillRect/>
          </a:stretch>
        </p:blipFill>
        <p:spPr bwMode="auto">
          <a:xfrm>
            <a:off x="467544" y="476672"/>
            <a:ext cx="8460432" cy="63086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endParaRPr lang="tr-TR"/>
          </a:p>
        </p:txBody>
      </p:sp>
      <p:sp>
        <p:nvSpPr>
          <p:cNvPr id="91139" name="Rectangle 3"/>
          <p:cNvSpPr>
            <a:spLocks noGrp="1" noChangeArrowheads="1"/>
          </p:cNvSpPr>
          <p:nvPr>
            <p:ph idx="1"/>
          </p:nvPr>
        </p:nvSpPr>
        <p:spPr/>
        <p:txBody>
          <a:bodyPr/>
          <a:lstStyle/>
          <a:p>
            <a:endParaRPr lang="tr-TR"/>
          </a:p>
        </p:txBody>
      </p:sp>
      <p:pic>
        <p:nvPicPr>
          <p:cNvPr id="91140" name="Picture 4"/>
          <p:cNvPicPr>
            <a:picLocks noChangeAspect="1" noChangeArrowheads="1"/>
          </p:cNvPicPr>
          <p:nvPr/>
        </p:nvPicPr>
        <p:blipFill>
          <a:blip r:embed="rId2" cstate="print"/>
          <a:srcRect/>
          <a:stretch>
            <a:fillRect/>
          </a:stretch>
        </p:blipFill>
        <p:spPr bwMode="auto">
          <a:xfrm>
            <a:off x="827584" y="548680"/>
            <a:ext cx="7921575" cy="611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endParaRPr lang="tr-TR"/>
          </a:p>
        </p:txBody>
      </p:sp>
      <p:sp>
        <p:nvSpPr>
          <p:cNvPr id="92163" name="Rectangle 3"/>
          <p:cNvSpPr>
            <a:spLocks noGrp="1" noChangeArrowheads="1"/>
          </p:cNvSpPr>
          <p:nvPr>
            <p:ph idx="1"/>
          </p:nvPr>
        </p:nvSpPr>
        <p:spPr/>
        <p:txBody>
          <a:bodyPr/>
          <a:lstStyle/>
          <a:p>
            <a:endParaRPr lang="tr-TR"/>
          </a:p>
        </p:txBody>
      </p:sp>
      <p:pic>
        <p:nvPicPr>
          <p:cNvPr id="92164" name="Picture 4"/>
          <p:cNvPicPr>
            <a:picLocks noChangeAspect="1" noChangeArrowheads="1"/>
          </p:cNvPicPr>
          <p:nvPr/>
        </p:nvPicPr>
        <p:blipFill>
          <a:blip r:embed="rId2" cstate="print"/>
          <a:srcRect/>
          <a:stretch>
            <a:fillRect/>
          </a:stretch>
        </p:blipFill>
        <p:spPr bwMode="auto">
          <a:xfrm>
            <a:off x="703708" y="404664"/>
            <a:ext cx="8116441" cy="63283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endParaRPr lang="tr-TR"/>
          </a:p>
        </p:txBody>
      </p:sp>
      <p:sp>
        <p:nvSpPr>
          <p:cNvPr id="93187" name="Rectangle 3"/>
          <p:cNvSpPr>
            <a:spLocks noGrp="1" noChangeArrowheads="1"/>
          </p:cNvSpPr>
          <p:nvPr>
            <p:ph idx="1"/>
          </p:nvPr>
        </p:nvSpPr>
        <p:spPr/>
        <p:txBody>
          <a:bodyPr/>
          <a:lstStyle/>
          <a:p>
            <a:endParaRPr lang="tr-TR"/>
          </a:p>
        </p:txBody>
      </p:sp>
      <p:pic>
        <p:nvPicPr>
          <p:cNvPr id="93188" name="Picture 4"/>
          <p:cNvPicPr>
            <a:picLocks noChangeAspect="1" noChangeArrowheads="1"/>
          </p:cNvPicPr>
          <p:nvPr/>
        </p:nvPicPr>
        <p:blipFill>
          <a:blip r:embed="rId2" cstate="print"/>
          <a:srcRect/>
          <a:stretch>
            <a:fillRect/>
          </a:stretch>
        </p:blipFill>
        <p:spPr bwMode="auto">
          <a:xfrm>
            <a:off x="606872" y="332656"/>
            <a:ext cx="8213278" cy="64511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pic>
        <p:nvPicPr>
          <p:cNvPr id="8" name="trakeotomi .mp4">
            <a:hlinkClick r:id="" action="ppaction://media"/>
          </p:cNvPr>
          <p:cNvPicPr>
            <a:picLocks noGrp="1" noRot="1" noChangeAspect="1"/>
          </p:cNvPicPr>
          <p:nvPr>
            <p:ph idx="1"/>
            <a:videoFile r:link="rId1"/>
          </p:nvPr>
        </p:nvPicPr>
        <p:blipFill>
          <a:blip r:embed="rId3" cstate="print"/>
          <a:stretch>
            <a:fillRect/>
          </a:stretch>
        </p:blipFill>
        <p:spPr>
          <a:xfrm>
            <a:off x="971600" y="980728"/>
            <a:ext cx="7126139" cy="53446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tr-TR" b="0"/>
              <a:t>TARİHÇE</a:t>
            </a:r>
          </a:p>
        </p:txBody>
      </p:sp>
      <p:sp>
        <p:nvSpPr>
          <p:cNvPr id="4099" name="Rectangle 3"/>
          <p:cNvSpPr>
            <a:spLocks noGrp="1" noChangeArrowheads="1"/>
          </p:cNvSpPr>
          <p:nvPr>
            <p:ph idx="1"/>
          </p:nvPr>
        </p:nvSpPr>
        <p:spPr>
          <a:xfrm>
            <a:off x="457200" y="1935480"/>
            <a:ext cx="4474840" cy="4389120"/>
          </a:xfrm>
        </p:spPr>
        <p:txBody>
          <a:bodyPr>
            <a:normAutofit fontScale="77500" lnSpcReduction="20000"/>
          </a:bodyPr>
          <a:lstStyle/>
          <a:p>
            <a:pPr>
              <a:lnSpc>
                <a:spcPct val="90000"/>
              </a:lnSpc>
            </a:pPr>
            <a:r>
              <a:rPr lang="tr-TR" sz="2800" dirty="0" err="1"/>
              <a:t>Trakeotominin</a:t>
            </a:r>
            <a:r>
              <a:rPr lang="tr-TR" sz="2800" dirty="0"/>
              <a:t> ilk olarak M. Ö. 3600’ de eski Mısır’da uygulandığı burada bulunan tabletlerden anlaşılmaktadır. </a:t>
            </a:r>
            <a:endParaRPr lang="tr-TR" sz="2800" dirty="0" smtClean="0"/>
          </a:p>
          <a:p>
            <a:pPr>
              <a:lnSpc>
                <a:spcPct val="90000"/>
              </a:lnSpc>
            </a:pPr>
            <a:endParaRPr lang="tr-TR" sz="2800" dirty="0"/>
          </a:p>
          <a:p>
            <a:pPr>
              <a:lnSpc>
                <a:spcPct val="90000"/>
              </a:lnSpc>
            </a:pPr>
            <a:r>
              <a:rPr lang="tr-TR" sz="2800" dirty="0" err="1"/>
              <a:t>Trakeotomi</a:t>
            </a:r>
            <a:r>
              <a:rPr lang="tr-TR" sz="2800" dirty="0"/>
              <a:t> deyimi ilk defa Thomas </a:t>
            </a:r>
            <a:r>
              <a:rPr lang="tr-TR" sz="2800" dirty="0" err="1"/>
              <a:t>Fienus</a:t>
            </a:r>
            <a:r>
              <a:rPr lang="tr-TR" sz="2800" dirty="0"/>
              <a:t> tarafından 1649' da yayınlanan </a:t>
            </a:r>
            <a:r>
              <a:rPr lang="tr-TR" sz="2800" dirty="0" err="1"/>
              <a:t>Libri</a:t>
            </a:r>
            <a:r>
              <a:rPr lang="tr-TR" sz="2800" dirty="0"/>
              <a:t> </a:t>
            </a:r>
            <a:r>
              <a:rPr lang="tr-TR" sz="2800" dirty="0" err="1"/>
              <a:t>Chirurgicales</a:t>
            </a:r>
            <a:r>
              <a:rPr lang="tr-TR" sz="2800" dirty="0"/>
              <a:t> XII' de kullanılmıştır</a:t>
            </a:r>
            <a:r>
              <a:rPr lang="tr-TR" sz="2800" dirty="0" smtClean="0"/>
              <a:t>.</a:t>
            </a:r>
          </a:p>
          <a:p>
            <a:pPr>
              <a:lnSpc>
                <a:spcPct val="90000"/>
              </a:lnSpc>
            </a:pPr>
            <a:endParaRPr lang="tr-TR" sz="2800" dirty="0"/>
          </a:p>
          <a:p>
            <a:pPr>
              <a:lnSpc>
                <a:spcPct val="90000"/>
              </a:lnSpc>
            </a:pPr>
            <a:r>
              <a:rPr lang="tr-TR" sz="2800" dirty="0"/>
              <a:t>Ortaçağda </a:t>
            </a:r>
            <a:r>
              <a:rPr lang="tr-TR" sz="2800" dirty="0" err="1"/>
              <a:t>İbni</a:t>
            </a:r>
            <a:r>
              <a:rPr lang="tr-TR" sz="2800" dirty="0"/>
              <a:t> Sina ve El </a:t>
            </a:r>
            <a:r>
              <a:rPr lang="tr-TR" sz="2800" dirty="0" err="1"/>
              <a:t>Razi</a:t>
            </a:r>
            <a:r>
              <a:rPr lang="tr-TR" sz="2800" dirty="0"/>
              <a:t>' </a:t>
            </a:r>
            <a:r>
              <a:rPr lang="tr-TR" sz="2800" dirty="0" err="1"/>
              <a:t>nin</a:t>
            </a:r>
            <a:r>
              <a:rPr lang="tr-TR" sz="2800" dirty="0"/>
              <a:t> </a:t>
            </a:r>
            <a:r>
              <a:rPr lang="tr-TR" sz="2800" dirty="0" err="1"/>
              <a:t>trakeotominin</a:t>
            </a:r>
            <a:r>
              <a:rPr lang="tr-TR" sz="2800" dirty="0"/>
              <a:t> yapılışını daha açık bir şekilde tanımlamışlardır ancak </a:t>
            </a:r>
            <a:r>
              <a:rPr lang="tr-TR" sz="2800" dirty="0" err="1"/>
              <a:t>trakeotomiyi</a:t>
            </a:r>
            <a:r>
              <a:rPr lang="tr-TR" sz="2800" dirty="0"/>
              <a:t> uyguladıklarına ilişkin herhangi bir kayıt bulunmamaktadır. </a:t>
            </a:r>
          </a:p>
        </p:txBody>
      </p:sp>
      <p:pic>
        <p:nvPicPr>
          <p:cNvPr id="224260" name="Picture 4" descr="http://www.thekeep.org/~kunoichi/kunoichi/themestream/ahalabel2.jpg">
            <a:hlinkClick r:id="rId2"/>
          </p:cNvPr>
          <p:cNvPicPr>
            <a:picLocks noChangeAspect="1" noChangeArrowheads="1"/>
          </p:cNvPicPr>
          <p:nvPr/>
        </p:nvPicPr>
        <p:blipFill>
          <a:blip r:embed="rId3" cstate="print"/>
          <a:srcRect/>
          <a:stretch>
            <a:fillRect/>
          </a:stretch>
        </p:blipFill>
        <p:spPr bwMode="auto">
          <a:xfrm>
            <a:off x="5076056" y="2060848"/>
            <a:ext cx="3733800" cy="2047876"/>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5288" y="5715000"/>
            <a:ext cx="8229600" cy="1143000"/>
          </a:xfrm>
        </p:spPr>
        <p:txBody>
          <a:bodyPr/>
          <a:lstStyle/>
          <a:p>
            <a:endParaRPr lang="tr-TR"/>
          </a:p>
        </p:txBody>
      </p:sp>
      <p:sp>
        <p:nvSpPr>
          <p:cNvPr id="101379" name="Rectangle 3"/>
          <p:cNvSpPr>
            <a:spLocks noGrp="1" noChangeArrowheads="1"/>
          </p:cNvSpPr>
          <p:nvPr>
            <p:ph sz="half" idx="1"/>
          </p:nvPr>
        </p:nvSpPr>
        <p:spPr>
          <a:xfrm>
            <a:off x="457200" y="333375"/>
            <a:ext cx="4038600" cy="5797550"/>
          </a:xfrm>
        </p:spPr>
        <p:txBody>
          <a:bodyPr/>
          <a:lstStyle/>
          <a:p>
            <a:pPr>
              <a:lnSpc>
                <a:spcPct val="90000"/>
              </a:lnSpc>
            </a:pPr>
            <a:r>
              <a:rPr lang="tr-TR" sz="2000" b="1">
                <a:effectLst/>
              </a:rPr>
              <a:t>Intra-operative</a:t>
            </a:r>
            <a:endParaRPr lang="tr-TR" sz="2000">
              <a:effectLst/>
            </a:endParaRPr>
          </a:p>
          <a:p>
            <a:pPr lvl="1">
              <a:lnSpc>
                <a:spcPct val="90000"/>
              </a:lnSpc>
            </a:pPr>
            <a:r>
              <a:rPr lang="tr-TR" sz="1800">
                <a:effectLst/>
              </a:rPr>
              <a:t>Haemorrhage</a:t>
            </a:r>
          </a:p>
          <a:p>
            <a:pPr lvl="1">
              <a:lnSpc>
                <a:spcPct val="90000"/>
              </a:lnSpc>
            </a:pPr>
            <a:r>
              <a:rPr lang="tr-TR" sz="1800">
                <a:effectLst/>
              </a:rPr>
              <a:t>Airway fire</a:t>
            </a:r>
          </a:p>
          <a:p>
            <a:pPr lvl="1">
              <a:lnSpc>
                <a:spcPct val="90000"/>
              </a:lnSpc>
            </a:pPr>
            <a:r>
              <a:rPr lang="tr-TR" sz="1800">
                <a:effectLst/>
              </a:rPr>
              <a:t>Injury to trachea and larynx</a:t>
            </a:r>
          </a:p>
          <a:p>
            <a:pPr lvl="1">
              <a:lnSpc>
                <a:spcPct val="90000"/>
              </a:lnSpc>
            </a:pPr>
            <a:r>
              <a:rPr lang="tr-TR" sz="1800">
                <a:effectLst/>
              </a:rPr>
              <a:t>Injury to paratracheal structures</a:t>
            </a:r>
          </a:p>
          <a:p>
            <a:pPr lvl="1">
              <a:lnSpc>
                <a:spcPct val="90000"/>
              </a:lnSpc>
            </a:pPr>
            <a:r>
              <a:rPr lang="tr-TR" sz="1800">
                <a:effectLst/>
              </a:rPr>
              <a:t>Air embolism</a:t>
            </a:r>
          </a:p>
          <a:p>
            <a:pPr lvl="1">
              <a:lnSpc>
                <a:spcPct val="90000"/>
              </a:lnSpc>
            </a:pPr>
            <a:r>
              <a:rPr lang="tr-TR" sz="1800">
                <a:effectLst/>
              </a:rPr>
              <a:t>Apnoea</a:t>
            </a:r>
          </a:p>
          <a:p>
            <a:pPr lvl="1">
              <a:lnSpc>
                <a:spcPct val="90000"/>
              </a:lnSpc>
            </a:pPr>
            <a:r>
              <a:rPr lang="tr-TR" sz="1800">
                <a:effectLst/>
              </a:rPr>
              <a:t>Cardiac arrest</a:t>
            </a:r>
          </a:p>
          <a:p>
            <a:pPr>
              <a:lnSpc>
                <a:spcPct val="90000"/>
              </a:lnSpc>
            </a:pPr>
            <a:r>
              <a:rPr lang="tr-TR" sz="2000" b="1">
                <a:effectLst/>
              </a:rPr>
              <a:t>Early post-operative</a:t>
            </a:r>
            <a:r>
              <a:rPr lang="tr-TR" sz="2000">
                <a:effectLst/>
              </a:rPr>
              <a:t> </a:t>
            </a:r>
          </a:p>
          <a:p>
            <a:pPr lvl="1">
              <a:lnSpc>
                <a:spcPct val="90000"/>
              </a:lnSpc>
            </a:pPr>
            <a:r>
              <a:rPr lang="tr-TR" sz="1800">
                <a:effectLst/>
              </a:rPr>
              <a:t>Subcutaneous emphysema</a:t>
            </a:r>
          </a:p>
          <a:p>
            <a:pPr lvl="1">
              <a:lnSpc>
                <a:spcPct val="90000"/>
              </a:lnSpc>
            </a:pPr>
            <a:r>
              <a:rPr lang="tr-TR" sz="1800">
                <a:effectLst/>
              </a:rPr>
              <a:t>Pneumothorax/pneumomediastinum</a:t>
            </a:r>
          </a:p>
          <a:p>
            <a:pPr lvl="1">
              <a:lnSpc>
                <a:spcPct val="90000"/>
              </a:lnSpc>
            </a:pPr>
            <a:r>
              <a:rPr lang="tr-TR" sz="1800">
                <a:effectLst/>
              </a:rPr>
              <a:t>Tube displacement</a:t>
            </a:r>
          </a:p>
          <a:p>
            <a:pPr lvl="1">
              <a:lnSpc>
                <a:spcPct val="90000"/>
              </a:lnSpc>
            </a:pPr>
            <a:r>
              <a:rPr lang="tr-TR" sz="1800">
                <a:effectLst/>
              </a:rPr>
              <a:t>Tube blockage (crusts)</a:t>
            </a:r>
          </a:p>
          <a:p>
            <a:pPr lvl="1">
              <a:lnSpc>
                <a:spcPct val="90000"/>
              </a:lnSpc>
            </a:pPr>
            <a:r>
              <a:rPr lang="tr-TR" sz="1800">
                <a:effectLst/>
              </a:rPr>
              <a:t>Wound infection</a:t>
            </a:r>
          </a:p>
          <a:p>
            <a:pPr lvl="1">
              <a:lnSpc>
                <a:spcPct val="90000"/>
              </a:lnSpc>
            </a:pPr>
            <a:r>
              <a:rPr lang="tr-TR" sz="1800">
                <a:effectLst/>
              </a:rPr>
              <a:t>Tracheal necrosis</a:t>
            </a:r>
          </a:p>
          <a:p>
            <a:pPr lvl="1">
              <a:lnSpc>
                <a:spcPct val="90000"/>
              </a:lnSpc>
            </a:pPr>
            <a:r>
              <a:rPr lang="tr-TR" sz="1800">
                <a:effectLst/>
              </a:rPr>
              <a:t>Secondary haemorrhage</a:t>
            </a:r>
          </a:p>
          <a:p>
            <a:pPr lvl="1">
              <a:lnSpc>
                <a:spcPct val="90000"/>
              </a:lnSpc>
            </a:pPr>
            <a:r>
              <a:rPr lang="tr-TR" sz="1800">
                <a:effectLst/>
              </a:rPr>
              <a:t>Swallowing problems</a:t>
            </a:r>
          </a:p>
          <a:p>
            <a:pPr>
              <a:lnSpc>
                <a:spcPct val="90000"/>
              </a:lnSpc>
            </a:pPr>
            <a:endParaRPr lang="tr-TR" sz="2000"/>
          </a:p>
        </p:txBody>
      </p:sp>
      <p:sp>
        <p:nvSpPr>
          <p:cNvPr id="101380" name="Rectangle 4"/>
          <p:cNvSpPr>
            <a:spLocks noGrp="1" noChangeArrowheads="1"/>
          </p:cNvSpPr>
          <p:nvPr>
            <p:ph sz="half" idx="2"/>
          </p:nvPr>
        </p:nvSpPr>
        <p:spPr>
          <a:xfrm>
            <a:off x="4572000" y="333375"/>
            <a:ext cx="4038600" cy="4530725"/>
          </a:xfrm>
        </p:spPr>
        <p:txBody>
          <a:bodyPr/>
          <a:lstStyle/>
          <a:p>
            <a:pPr>
              <a:lnSpc>
                <a:spcPct val="90000"/>
              </a:lnSpc>
            </a:pPr>
            <a:r>
              <a:rPr lang="tr-TR" sz="2000" b="1">
                <a:effectLst/>
              </a:rPr>
              <a:t>Late post-operative Haemorrhage</a:t>
            </a:r>
          </a:p>
          <a:p>
            <a:pPr lvl="1">
              <a:lnSpc>
                <a:spcPct val="90000"/>
              </a:lnSpc>
            </a:pPr>
            <a:r>
              <a:rPr lang="tr-TR" sz="1800">
                <a:effectLst/>
              </a:rPr>
              <a:t>Granuloma formation</a:t>
            </a:r>
          </a:p>
          <a:p>
            <a:pPr lvl="1">
              <a:lnSpc>
                <a:spcPct val="90000"/>
              </a:lnSpc>
            </a:pPr>
            <a:r>
              <a:rPr lang="tr-TR" sz="1800">
                <a:effectLst/>
              </a:rPr>
              <a:t>Tracheo-oesophageal fistula</a:t>
            </a:r>
          </a:p>
          <a:p>
            <a:pPr lvl="1">
              <a:lnSpc>
                <a:spcPct val="90000"/>
              </a:lnSpc>
            </a:pPr>
            <a:r>
              <a:rPr lang="tr-TR" sz="1800">
                <a:effectLst/>
              </a:rPr>
              <a:t>Difficult decannulation</a:t>
            </a:r>
          </a:p>
          <a:p>
            <a:pPr lvl="1">
              <a:lnSpc>
                <a:spcPct val="90000"/>
              </a:lnSpc>
            </a:pPr>
            <a:r>
              <a:rPr lang="tr-TR" sz="1800">
                <a:effectLst/>
              </a:rPr>
              <a:t>Tracheocutaneous fistula</a:t>
            </a:r>
          </a:p>
          <a:p>
            <a:pPr lvl="1">
              <a:lnSpc>
                <a:spcPct val="90000"/>
              </a:lnSpc>
            </a:pPr>
            <a:r>
              <a:rPr lang="tr-TR" sz="1800">
                <a:effectLst/>
              </a:rPr>
              <a:t>Laryngotracheal stenosis</a:t>
            </a:r>
          </a:p>
          <a:p>
            <a:pPr lvl="1">
              <a:lnSpc>
                <a:spcPct val="90000"/>
              </a:lnSpc>
            </a:pPr>
            <a:r>
              <a:rPr lang="tr-TR" sz="1800">
                <a:effectLst/>
              </a:rPr>
              <a:t>Tracheostomy scar</a:t>
            </a:r>
          </a:p>
          <a:p>
            <a:pPr>
              <a:lnSpc>
                <a:spcPct val="90000"/>
              </a:lnSpc>
            </a:pPr>
            <a:endParaRPr lang="tr-TR" sz="200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188640"/>
            <a:ext cx="8229600" cy="1143000"/>
          </a:xfrm>
        </p:spPr>
        <p:txBody>
          <a:bodyPr/>
          <a:lstStyle/>
          <a:p>
            <a:r>
              <a:rPr lang="tr-TR" sz="4000" b="0" dirty="0"/>
              <a:t> Komplikasyonları ( % 5- 40 )</a:t>
            </a:r>
            <a:r>
              <a:rPr lang="tr-TR" sz="4000" dirty="0"/>
              <a:t> </a:t>
            </a:r>
          </a:p>
        </p:txBody>
      </p:sp>
      <p:sp>
        <p:nvSpPr>
          <p:cNvPr id="18435" name="Rectangle 3"/>
          <p:cNvSpPr>
            <a:spLocks noGrp="1" noChangeArrowheads="1"/>
          </p:cNvSpPr>
          <p:nvPr>
            <p:ph idx="1"/>
          </p:nvPr>
        </p:nvSpPr>
        <p:spPr>
          <a:xfrm>
            <a:off x="468313" y="1484313"/>
            <a:ext cx="8229600" cy="4525962"/>
          </a:xfrm>
        </p:spPr>
        <p:txBody>
          <a:bodyPr>
            <a:normAutofit lnSpcReduction="10000"/>
          </a:bodyPr>
          <a:lstStyle/>
          <a:p>
            <a:pPr marL="533400" indent="-533400">
              <a:lnSpc>
                <a:spcPct val="90000"/>
              </a:lnSpc>
            </a:pPr>
            <a:r>
              <a:rPr lang="tr-TR" sz="2800" b="1" dirty="0" smtClean="0"/>
              <a:t>PER-OPERATİF</a:t>
            </a:r>
            <a:endParaRPr lang="tr-TR" sz="2800" b="1" dirty="0"/>
          </a:p>
          <a:p>
            <a:pPr marL="914400" lvl="1" indent="-457200">
              <a:lnSpc>
                <a:spcPct val="90000"/>
              </a:lnSpc>
            </a:pPr>
            <a:r>
              <a:rPr lang="tr-TR" sz="2400" b="1" dirty="0"/>
              <a:t>Kanama</a:t>
            </a:r>
            <a:r>
              <a:rPr lang="tr-TR" sz="2400" dirty="0"/>
              <a:t> </a:t>
            </a:r>
            <a:r>
              <a:rPr lang="tr-TR" dirty="0" smtClean="0"/>
              <a:t>: </a:t>
            </a:r>
            <a:r>
              <a:rPr lang="tr-TR" sz="2400" dirty="0" err="1" smtClean="0"/>
              <a:t>Tiroid</a:t>
            </a:r>
            <a:r>
              <a:rPr lang="tr-TR" sz="2400" dirty="0" smtClean="0"/>
              <a:t> </a:t>
            </a:r>
            <a:r>
              <a:rPr lang="tr-TR" sz="2400" dirty="0" err="1"/>
              <a:t>gland</a:t>
            </a:r>
            <a:r>
              <a:rPr lang="tr-TR" sz="2400" dirty="0"/>
              <a:t>, </a:t>
            </a:r>
            <a:r>
              <a:rPr lang="tr-TR" sz="2400" dirty="0" err="1"/>
              <a:t>tiroid</a:t>
            </a:r>
            <a:r>
              <a:rPr lang="tr-TR" sz="2400" dirty="0"/>
              <a:t> </a:t>
            </a:r>
            <a:r>
              <a:rPr lang="tr-TR" sz="2400" dirty="0" err="1"/>
              <a:t>venler</a:t>
            </a:r>
            <a:r>
              <a:rPr lang="tr-TR" sz="2400" dirty="0"/>
              <a:t>, </a:t>
            </a:r>
            <a:r>
              <a:rPr lang="tr-TR" sz="2400" dirty="0" err="1"/>
              <a:t>anterior</a:t>
            </a:r>
            <a:r>
              <a:rPr lang="tr-TR" sz="2400" dirty="0"/>
              <a:t> </a:t>
            </a:r>
            <a:r>
              <a:rPr lang="tr-TR" sz="2400" dirty="0" err="1"/>
              <a:t>juguler</a:t>
            </a:r>
            <a:r>
              <a:rPr lang="tr-TR" sz="2400" dirty="0"/>
              <a:t> </a:t>
            </a:r>
            <a:r>
              <a:rPr lang="tr-TR" sz="2400" dirty="0" err="1"/>
              <a:t>venler</a:t>
            </a:r>
            <a:r>
              <a:rPr lang="tr-TR" sz="2400" dirty="0"/>
              <a:t> ve arterlerden kaynaklanmaktadır.) En sık rastlanan komplikasyon; kanamadır (% 15 ).</a:t>
            </a:r>
          </a:p>
          <a:p>
            <a:pPr marL="914400" lvl="1" indent="-457200">
              <a:lnSpc>
                <a:spcPct val="90000"/>
              </a:lnSpc>
            </a:pPr>
            <a:r>
              <a:rPr lang="tr-TR" sz="2400" b="1" dirty="0"/>
              <a:t>Hava </a:t>
            </a:r>
            <a:r>
              <a:rPr lang="tr-TR" sz="2400" b="1" dirty="0" err="1"/>
              <a:t>embolisi</a:t>
            </a:r>
            <a:r>
              <a:rPr lang="tr-TR" sz="2400" dirty="0"/>
              <a:t> </a:t>
            </a:r>
            <a:r>
              <a:rPr lang="tr-TR" dirty="0" smtClean="0"/>
              <a:t>: </a:t>
            </a:r>
            <a:r>
              <a:rPr lang="tr-TR" sz="2400" dirty="0" smtClean="0"/>
              <a:t>Ciddi </a:t>
            </a:r>
            <a:r>
              <a:rPr lang="tr-TR" sz="2400" dirty="0"/>
              <a:t>fakat nadir görülen bir komplikasyondur. Bu komplikasyon ile karşılaşmamak için </a:t>
            </a:r>
            <a:r>
              <a:rPr lang="tr-TR" sz="2400" dirty="0" err="1"/>
              <a:t>diseksiyon</a:t>
            </a:r>
            <a:r>
              <a:rPr lang="tr-TR" sz="2400" dirty="0"/>
              <a:t> ve kanama kontrolü dikkatli yapılmalıdır.) </a:t>
            </a:r>
          </a:p>
          <a:p>
            <a:pPr marL="914400" lvl="1" indent="-457200">
              <a:lnSpc>
                <a:spcPct val="90000"/>
              </a:lnSpc>
            </a:pPr>
            <a:r>
              <a:rPr lang="tr-TR" sz="2400" b="1" dirty="0" err="1"/>
              <a:t>Apne</a:t>
            </a:r>
            <a:r>
              <a:rPr lang="tr-TR" sz="2400" dirty="0"/>
              <a:t> </a:t>
            </a:r>
            <a:r>
              <a:rPr lang="tr-TR" dirty="0" smtClean="0"/>
              <a:t>: </a:t>
            </a:r>
            <a:r>
              <a:rPr lang="tr-TR" sz="2400" dirty="0" smtClean="0"/>
              <a:t>Hava </a:t>
            </a:r>
            <a:r>
              <a:rPr lang="tr-TR" sz="2400" dirty="0"/>
              <a:t>yolunun aniden açılması ile </a:t>
            </a:r>
            <a:r>
              <a:rPr lang="tr-TR" sz="2400" dirty="0" err="1"/>
              <a:t>alveoler</a:t>
            </a:r>
            <a:r>
              <a:rPr lang="tr-TR" sz="2400" dirty="0"/>
              <a:t> </a:t>
            </a:r>
            <a:r>
              <a:rPr lang="tr-TR" sz="2400" dirty="0" smtClean="0"/>
              <a:t>CO2 </a:t>
            </a:r>
            <a:r>
              <a:rPr lang="tr-TR" sz="2400" dirty="0"/>
              <a:t>hızla oksijenle yer değiştirmekte ve </a:t>
            </a:r>
            <a:r>
              <a:rPr lang="tr-TR" sz="2400" i="1" dirty="0"/>
              <a:t>PCO2’deki ani düşüş</a:t>
            </a:r>
            <a:r>
              <a:rPr lang="tr-TR" sz="2400" dirty="0"/>
              <a:t> solunum merkezini </a:t>
            </a:r>
            <a:r>
              <a:rPr lang="tr-TR" sz="2400" dirty="0" err="1"/>
              <a:t>inhibe</a:t>
            </a:r>
            <a:r>
              <a:rPr lang="tr-TR" sz="2400" dirty="0"/>
              <a:t> etmektedir. </a:t>
            </a:r>
            <a:r>
              <a:rPr lang="tr-TR" sz="2400" dirty="0" err="1"/>
              <a:t>Apne</a:t>
            </a:r>
            <a:r>
              <a:rPr lang="tr-TR" sz="2400" dirty="0"/>
              <a:t> hastaya % 95 </a:t>
            </a:r>
            <a:r>
              <a:rPr lang="tr-TR" dirty="0" smtClean="0"/>
              <a:t>O2  </a:t>
            </a:r>
            <a:r>
              <a:rPr lang="tr-TR" sz="2400" dirty="0"/>
              <a:t>+ %5 </a:t>
            </a:r>
            <a:r>
              <a:rPr lang="tr-TR" dirty="0" smtClean="0"/>
              <a:t>CO2 karışımı </a:t>
            </a:r>
            <a:r>
              <a:rPr lang="tr-TR" sz="2400" dirty="0"/>
              <a:t>solutulması ile </a:t>
            </a:r>
            <a:r>
              <a:rPr lang="tr-TR" sz="2400" dirty="0" smtClean="0"/>
              <a:t>düzelir.</a:t>
            </a:r>
            <a:endParaRPr lang="tr-TR" sz="24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7544" y="1628800"/>
            <a:ext cx="8229600" cy="4389120"/>
          </a:xfrm>
        </p:spPr>
        <p:txBody>
          <a:bodyPr>
            <a:normAutofit lnSpcReduction="10000"/>
          </a:bodyPr>
          <a:lstStyle/>
          <a:p>
            <a:r>
              <a:rPr lang="tr-TR" sz="2800" dirty="0"/>
              <a:t> </a:t>
            </a:r>
            <a:r>
              <a:rPr lang="tr-TR" sz="2800" b="1" dirty="0" err="1"/>
              <a:t>Kardiak</a:t>
            </a:r>
            <a:r>
              <a:rPr lang="tr-TR" sz="2800" b="1" dirty="0"/>
              <a:t> </a:t>
            </a:r>
            <a:r>
              <a:rPr lang="tr-TR" sz="2800" b="1" dirty="0" err="1"/>
              <a:t>arrest</a:t>
            </a:r>
            <a:r>
              <a:rPr lang="tr-TR" sz="2800" dirty="0"/>
              <a:t> </a:t>
            </a:r>
            <a:r>
              <a:rPr lang="tr-TR" sz="2800" dirty="0" smtClean="0"/>
              <a:t>: </a:t>
            </a:r>
            <a:r>
              <a:rPr lang="tr-TR" sz="2800" dirty="0" err="1" smtClean="0"/>
              <a:t>Anksiyeteye</a:t>
            </a:r>
            <a:r>
              <a:rPr lang="tr-TR" sz="2800" dirty="0" smtClean="0"/>
              <a:t> </a:t>
            </a:r>
            <a:r>
              <a:rPr lang="tr-TR" sz="2800" dirty="0"/>
              <a:t>bağlı aşırı adrenalin üretimi, </a:t>
            </a:r>
            <a:r>
              <a:rPr lang="tr-TR" sz="2800" i="1" dirty="0"/>
              <a:t>kan PH' </a:t>
            </a:r>
            <a:r>
              <a:rPr lang="tr-TR" sz="2800" i="1" dirty="0" err="1"/>
              <a:t>sında</a:t>
            </a:r>
            <a:r>
              <a:rPr lang="tr-TR" sz="2800" i="1" dirty="0"/>
              <a:t> ani yükselme ve </a:t>
            </a:r>
            <a:r>
              <a:rPr lang="tr-TR" sz="2800" i="1" dirty="0" err="1"/>
              <a:t>respiratuvar</a:t>
            </a:r>
            <a:r>
              <a:rPr lang="tr-TR" sz="2800" i="1" dirty="0"/>
              <a:t> </a:t>
            </a:r>
            <a:r>
              <a:rPr lang="tr-TR" sz="2800" i="1" dirty="0" err="1"/>
              <a:t>alkaloza</a:t>
            </a:r>
            <a:r>
              <a:rPr lang="tr-TR" sz="2800" dirty="0"/>
              <a:t> bağlı gelişmiş olan </a:t>
            </a:r>
            <a:r>
              <a:rPr lang="tr-TR" sz="2800" dirty="0" err="1"/>
              <a:t>hiperkalemi</a:t>
            </a:r>
            <a:r>
              <a:rPr lang="tr-TR" sz="2800" dirty="0"/>
              <a:t> nedeniyle olmaktadır</a:t>
            </a:r>
            <a:r>
              <a:rPr lang="tr-TR" sz="2800" dirty="0" smtClean="0"/>
              <a:t>. </a:t>
            </a:r>
            <a:endParaRPr lang="tr-TR" sz="2800" dirty="0"/>
          </a:p>
          <a:p>
            <a:r>
              <a:rPr lang="tr-TR" sz="2800" dirty="0"/>
              <a:t> </a:t>
            </a:r>
            <a:r>
              <a:rPr lang="tr-TR" sz="2800" b="1" dirty="0"/>
              <a:t>Lokal hasar</a:t>
            </a:r>
            <a:r>
              <a:rPr lang="tr-TR" sz="2800" dirty="0"/>
              <a:t> </a:t>
            </a:r>
            <a:r>
              <a:rPr lang="tr-TR" sz="2800" dirty="0" smtClean="0"/>
              <a:t>: Kısa </a:t>
            </a:r>
            <a:r>
              <a:rPr lang="tr-TR" sz="2800" dirty="0"/>
              <a:t>ve kalın boyunlu hastalarda cerrahi işlem daha zor olmakta, </a:t>
            </a:r>
            <a:r>
              <a:rPr lang="tr-TR" sz="2800" dirty="0" err="1"/>
              <a:t>tiroid</a:t>
            </a:r>
            <a:r>
              <a:rPr lang="tr-TR" sz="2800" dirty="0"/>
              <a:t> </a:t>
            </a:r>
            <a:r>
              <a:rPr lang="tr-TR" sz="2800" dirty="0" err="1"/>
              <a:t>kartilaj</a:t>
            </a:r>
            <a:r>
              <a:rPr lang="tr-TR" sz="2800" dirty="0"/>
              <a:t> veya </a:t>
            </a:r>
            <a:r>
              <a:rPr lang="tr-TR" sz="2800" dirty="0" err="1"/>
              <a:t>krikoid</a:t>
            </a:r>
            <a:r>
              <a:rPr lang="tr-TR" sz="2800" dirty="0"/>
              <a:t> </a:t>
            </a:r>
            <a:r>
              <a:rPr lang="tr-TR" sz="2800" dirty="0" err="1"/>
              <a:t>kartilaj</a:t>
            </a:r>
            <a:r>
              <a:rPr lang="tr-TR" sz="2800" dirty="0"/>
              <a:t> yaralanmaları görülmektedir. Ayrıca orta hattan sapan </a:t>
            </a:r>
            <a:r>
              <a:rPr lang="tr-TR" sz="2800" dirty="0" err="1"/>
              <a:t>diseksiyon</a:t>
            </a:r>
            <a:r>
              <a:rPr lang="tr-TR" sz="2800" dirty="0"/>
              <a:t> ile </a:t>
            </a:r>
            <a:r>
              <a:rPr lang="tr-TR" sz="2800" dirty="0" err="1"/>
              <a:t>rekürren</a:t>
            </a:r>
            <a:r>
              <a:rPr lang="tr-TR" sz="2800" dirty="0"/>
              <a:t> </a:t>
            </a:r>
            <a:r>
              <a:rPr lang="tr-TR" sz="2800" dirty="0" err="1"/>
              <a:t>larengeal</a:t>
            </a:r>
            <a:r>
              <a:rPr lang="tr-TR" sz="2800" dirty="0"/>
              <a:t> sinir yaralanması meydana gelebilmektedir</a:t>
            </a:r>
            <a:r>
              <a:rPr lang="tr-TR" sz="2800" dirty="0" smtClean="0"/>
              <a:t>.</a:t>
            </a:r>
            <a:endParaRPr lang="tr-TR" sz="28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7544" y="476672"/>
            <a:ext cx="8229600" cy="1143000"/>
          </a:xfrm>
        </p:spPr>
        <p:txBody>
          <a:bodyPr/>
          <a:lstStyle/>
          <a:p>
            <a:r>
              <a:rPr lang="tr-TR" sz="4000" dirty="0"/>
              <a:t>Erken </a:t>
            </a:r>
            <a:r>
              <a:rPr lang="tr-TR" sz="4000" dirty="0" err="1"/>
              <a:t>Postoperatif</a:t>
            </a:r>
            <a:r>
              <a:rPr lang="tr-TR" sz="4000" dirty="0"/>
              <a:t> Komplikasyonlar</a:t>
            </a:r>
          </a:p>
        </p:txBody>
      </p:sp>
      <p:sp>
        <p:nvSpPr>
          <p:cNvPr id="20483" name="Rectangle 3"/>
          <p:cNvSpPr>
            <a:spLocks noGrp="1" noChangeArrowheads="1"/>
          </p:cNvSpPr>
          <p:nvPr>
            <p:ph idx="1"/>
          </p:nvPr>
        </p:nvSpPr>
        <p:spPr/>
        <p:txBody>
          <a:bodyPr>
            <a:normAutofit lnSpcReduction="10000"/>
          </a:bodyPr>
          <a:lstStyle/>
          <a:p>
            <a:pPr>
              <a:lnSpc>
                <a:spcPct val="80000"/>
              </a:lnSpc>
            </a:pPr>
            <a:r>
              <a:rPr lang="tr-TR" sz="2400" b="1" dirty="0" err="1"/>
              <a:t>Trakeal</a:t>
            </a:r>
            <a:r>
              <a:rPr lang="tr-TR" sz="2400" b="1" dirty="0"/>
              <a:t> tüpün yer değiştirmesi</a:t>
            </a:r>
            <a:r>
              <a:rPr lang="tr-TR" sz="2400" dirty="0"/>
              <a:t> </a:t>
            </a:r>
            <a:r>
              <a:rPr lang="tr-TR" sz="2400" dirty="0" smtClean="0"/>
              <a:t>: </a:t>
            </a:r>
            <a:r>
              <a:rPr lang="tr-TR" sz="2400" dirty="0" err="1"/>
              <a:t>Trakeal</a:t>
            </a:r>
            <a:r>
              <a:rPr lang="tr-TR" sz="2400" dirty="0"/>
              <a:t> tüpün kısa olması, </a:t>
            </a:r>
            <a:r>
              <a:rPr lang="tr-TR" sz="2400" dirty="0" err="1"/>
              <a:t>stoma</a:t>
            </a:r>
            <a:r>
              <a:rPr lang="tr-TR" sz="2400" dirty="0"/>
              <a:t> çevresinde </a:t>
            </a:r>
            <a:r>
              <a:rPr lang="tr-TR" sz="2400" dirty="0" err="1"/>
              <a:t>hematom</a:t>
            </a:r>
            <a:r>
              <a:rPr lang="tr-TR" sz="2400" dirty="0"/>
              <a:t>, ödem veya amfizem gelişmesi nedeniyle böyle bir sorun ortaya çıkabilir</a:t>
            </a:r>
            <a:r>
              <a:rPr lang="tr-TR" sz="2400" dirty="0" smtClean="0"/>
              <a:t>.</a:t>
            </a:r>
            <a:endParaRPr lang="tr-TR" sz="2400" dirty="0"/>
          </a:p>
          <a:p>
            <a:pPr>
              <a:lnSpc>
                <a:spcPct val="80000"/>
              </a:lnSpc>
            </a:pPr>
            <a:r>
              <a:rPr lang="tr-TR" sz="2400" b="1" dirty="0"/>
              <a:t>Boyunda amfizem</a:t>
            </a:r>
            <a:r>
              <a:rPr lang="tr-TR" sz="2400" dirty="0"/>
              <a:t> </a:t>
            </a:r>
            <a:r>
              <a:rPr lang="tr-TR" sz="2400" dirty="0" smtClean="0"/>
              <a:t>: Genellikle </a:t>
            </a:r>
            <a:r>
              <a:rPr lang="tr-TR" sz="2400" dirty="0"/>
              <a:t>birinci gün ortaya çıkan amfizem yedinci günde kendiliğinden geçer. Nedeni sıklıkla; </a:t>
            </a:r>
            <a:r>
              <a:rPr lang="tr-TR" sz="2400" dirty="0" err="1"/>
              <a:t>trakeal</a:t>
            </a:r>
            <a:r>
              <a:rPr lang="tr-TR" sz="2400" dirty="0"/>
              <a:t> </a:t>
            </a:r>
            <a:r>
              <a:rPr lang="tr-TR" sz="2400" dirty="0" err="1"/>
              <a:t>insizyonun</a:t>
            </a:r>
            <a:r>
              <a:rPr lang="tr-TR" sz="2400" dirty="0"/>
              <a:t> geniş yapılması veya cilt </a:t>
            </a:r>
            <a:r>
              <a:rPr lang="tr-TR" sz="2400" dirty="0" err="1"/>
              <a:t>insizyonunun</a:t>
            </a:r>
            <a:r>
              <a:rPr lang="tr-TR" sz="2400" dirty="0"/>
              <a:t> fazla sıkı kapatılmasıdır</a:t>
            </a:r>
            <a:r>
              <a:rPr lang="tr-TR" sz="2400" dirty="0" smtClean="0"/>
              <a:t>.</a:t>
            </a:r>
          </a:p>
          <a:p>
            <a:pPr>
              <a:lnSpc>
                <a:spcPct val="80000"/>
              </a:lnSpc>
            </a:pPr>
            <a:r>
              <a:rPr lang="tr-TR" sz="2400" b="1" dirty="0" err="1" smtClean="0"/>
              <a:t>Pnömotoraks</a:t>
            </a:r>
            <a:r>
              <a:rPr lang="tr-TR" sz="2400" dirty="0" smtClean="0"/>
              <a:t> /</a:t>
            </a:r>
            <a:r>
              <a:rPr lang="tr-TR" sz="2400" b="1" dirty="0" err="1" smtClean="0"/>
              <a:t>Pnömomediastinum</a:t>
            </a:r>
            <a:r>
              <a:rPr lang="tr-TR" sz="2400" dirty="0" smtClean="0"/>
              <a:t>: Daha çok öksüren ve hareket eden lokal anestezi altında </a:t>
            </a:r>
            <a:r>
              <a:rPr lang="tr-TR" sz="2400" dirty="0" err="1" smtClean="0"/>
              <a:t>trakeostomi</a:t>
            </a:r>
            <a:r>
              <a:rPr lang="tr-TR" sz="2400" dirty="0" smtClean="0"/>
              <a:t> uygulanan hastalarda olmaktadır.  </a:t>
            </a:r>
            <a:endParaRPr lang="tr-TR" sz="2400" dirty="0"/>
          </a:p>
          <a:p>
            <a:pPr>
              <a:lnSpc>
                <a:spcPct val="80000"/>
              </a:lnSpc>
            </a:pPr>
            <a:r>
              <a:rPr lang="tr-TR" sz="2400" b="1" dirty="0" err="1"/>
              <a:t>Trakeal</a:t>
            </a:r>
            <a:r>
              <a:rPr lang="tr-TR" sz="2400" b="1" dirty="0"/>
              <a:t> </a:t>
            </a:r>
            <a:r>
              <a:rPr lang="tr-TR" sz="2400" b="1" dirty="0" err="1"/>
              <a:t>krut</a:t>
            </a:r>
            <a:r>
              <a:rPr lang="tr-TR" sz="2400" b="1" dirty="0"/>
              <a:t> oluşumuna bağlı problemler</a:t>
            </a:r>
            <a:r>
              <a:rPr lang="tr-TR" sz="2400" dirty="0"/>
              <a:t> </a:t>
            </a:r>
            <a:r>
              <a:rPr lang="tr-TR" sz="2400" dirty="0" smtClean="0"/>
              <a:t>: </a:t>
            </a:r>
            <a:r>
              <a:rPr lang="tr-TR" sz="2400" dirty="0" err="1"/>
              <a:t>Trakeanın</a:t>
            </a:r>
            <a:r>
              <a:rPr lang="tr-TR" sz="2400" dirty="0"/>
              <a:t>, filtre edilmiş, nemlendirilmiş ve ısıtılmış fizyolojik ortamından kuru, soğuk hava ortamına adapte olması uzun sürer ve bu adaptasyon </a:t>
            </a:r>
            <a:r>
              <a:rPr lang="tr-TR" sz="2400" dirty="0" smtClean="0"/>
              <a:t>sürecinde </a:t>
            </a:r>
            <a:r>
              <a:rPr lang="tr-TR" sz="2400" dirty="0" err="1"/>
              <a:t>krut</a:t>
            </a:r>
            <a:r>
              <a:rPr lang="tr-TR" sz="2400" dirty="0"/>
              <a:t> oluşumu gözlenir</a:t>
            </a:r>
            <a:r>
              <a:rPr lang="tr-TR" sz="2400" dirty="0" smtClean="0"/>
              <a:t>.</a:t>
            </a:r>
            <a:r>
              <a:rPr lang="tr-TR" sz="2400" dirty="0"/>
              <a:t>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1935480"/>
            <a:ext cx="8363272" cy="4389120"/>
          </a:xfrm>
        </p:spPr>
        <p:txBody>
          <a:bodyPr>
            <a:normAutofit/>
          </a:bodyPr>
          <a:lstStyle/>
          <a:p>
            <a:pPr>
              <a:lnSpc>
                <a:spcPct val="90000"/>
              </a:lnSpc>
            </a:pPr>
            <a:r>
              <a:rPr lang="tr-TR" sz="2400" b="1" dirty="0"/>
              <a:t>Enfeksiyon</a:t>
            </a:r>
            <a:r>
              <a:rPr lang="tr-TR" sz="2400" dirty="0"/>
              <a:t> </a:t>
            </a:r>
            <a:r>
              <a:rPr lang="tr-TR" sz="2400" dirty="0" smtClean="0"/>
              <a:t>: </a:t>
            </a:r>
            <a:r>
              <a:rPr lang="tr-TR" sz="2400" dirty="0"/>
              <a:t>Daha çok antibiyotik uygulanmayan ve steril olmayan şartlarda </a:t>
            </a:r>
            <a:r>
              <a:rPr lang="tr-TR" sz="2400" dirty="0" err="1"/>
              <a:t>trakeotominin</a:t>
            </a:r>
            <a:r>
              <a:rPr lang="tr-TR" sz="2400" dirty="0"/>
              <a:t> gerçekleştirildiği olgularda rastlanmaktadır. </a:t>
            </a:r>
          </a:p>
          <a:p>
            <a:pPr>
              <a:lnSpc>
                <a:spcPct val="90000"/>
              </a:lnSpc>
            </a:pPr>
            <a:r>
              <a:rPr lang="tr-TR" sz="2400" b="1" dirty="0" err="1"/>
              <a:t>Trakeal</a:t>
            </a:r>
            <a:r>
              <a:rPr lang="tr-TR" sz="2400" b="1" dirty="0"/>
              <a:t> nekroz</a:t>
            </a:r>
            <a:r>
              <a:rPr lang="tr-TR" sz="2400" dirty="0"/>
              <a:t> </a:t>
            </a:r>
            <a:r>
              <a:rPr lang="tr-TR" sz="2400" dirty="0" smtClean="0"/>
              <a:t>: </a:t>
            </a:r>
            <a:r>
              <a:rPr lang="tr-TR" sz="2400" dirty="0" err="1"/>
              <a:t>Trakeal</a:t>
            </a:r>
            <a:r>
              <a:rPr lang="tr-TR" sz="2400" dirty="0"/>
              <a:t> nekroz gelişimi için </a:t>
            </a:r>
            <a:r>
              <a:rPr lang="tr-TR" sz="2400" dirty="0" err="1"/>
              <a:t>predispozisyon</a:t>
            </a:r>
            <a:r>
              <a:rPr lang="tr-TR" sz="2400" dirty="0"/>
              <a:t> yaratan faktörler; enfeksiyona bağlı </a:t>
            </a:r>
            <a:r>
              <a:rPr lang="tr-TR" sz="2400" dirty="0" err="1"/>
              <a:t>fokal</a:t>
            </a:r>
            <a:r>
              <a:rPr lang="tr-TR" sz="2400" dirty="0"/>
              <a:t> bası, yüksek ve uzun süreli </a:t>
            </a:r>
            <a:r>
              <a:rPr lang="tr-TR" sz="2400" dirty="0" err="1"/>
              <a:t>trakeal</a:t>
            </a:r>
            <a:r>
              <a:rPr lang="tr-TR" sz="2400" dirty="0"/>
              <a:t> tüp balon basıncı, </a:t>
            </a:r>
            <a:r>
              <a:rPr lang="tr-TR" sz="2400" dirty="0" err="1"/>
              <a:t>trakeal</a:t>
            </a:r>
            <a:r>
              <a:rPr lang="tr-TR" sz="2400" dirty="0"/>
              <a:t> tüp </a:t>
            </a:r>
            <a:r>
              <a:rPr lang="tr-TR" sz="2400" dirty="0" err="1"/>
              <a:t>distal</a:t>
            </a:r>
            <a:r>
              <a:rPr lang="tr-TR" sz="2400" dirty="0"/>
              <a:t> ucunun mukozada oluşturduğu </a:t>
            </a:r>
            <a:r>
              <a:rPr lang="tr-TR" sz="2400" dirty="0" err="1"/>
              <a:t>ülserasyon</a:t>
            </a:r>
            <a:r>
              <a:rPr lang="tr-TR" sz="2400" dirty="0"/>
              <a:t> ve hastanın radyoterapi almış olmasıdır. Hastanın </a:t>
            </a:r>
            <a:r>
              <a:rPr lang="tr-TR" sz="2400" dirty="0" err="1"/>
              <a:t>stoma</a:t>
            </a:r>
            <a:r>
              <a:rPr lang="tr-TR" sz="2400" dirty="0"/>
              <a:t> ve çevresinde ağrısının veya kanamasının olması </a:t>
            </a:r>
            <a:r>
              <a:rPr lang="tr-TR" sz="2400" dirty="0" smtClean="0"/>
              <a:t>cerrahi </a:t>
            </a:r>
            <a:r>
              <a:rPr lang="tr-TR" sz="2400" dirty="0" err="1"/>
              <a:t>trakeal</a:t>
            </a:r>
            <a:r>
              <a:rPr lang="tr-TR" sz="2400" dirty="0"/>
              <a:t> nekroz açısından şüphelendirmelidir</a:t>
            </a:r>
            <a:r>
              <a:rPr lang="tr-TR" sz="2400" dirty="0" smtClean="0"/>
              <a:t>. </a:t>
            </a:r>
            <a:r>
              <a:rPr lang="tr-TR" sz="2400" dirty="0"/>
              <a:t> </a:t>
            </a:r>
          </a:p>
          <a:p>
            <a:pPr>
              <a:lnSpc>
                <a:spcPct val="90000"/>
              </a:lnSpc>
            </a:pPr>
            <a:r>
              <a:rPr lang="tr-TR" sz="2400" b="1" dirty="0" err="1"/>
              <a:t>Sekonder</a:t>
            </a:r>
            <a:r>
              <a:rPr lang="tr-TR" sz="2400" b="1" dirty="0"/>
              <a:t> </a:t>
            </a:r>
            <a:r>
              <a:rPr lang="tr-TR" sz="2400" b="1" dirty="0" err="1"/>
              <a:t>hemoraji</a:t>
            </a:r>
            <a:r>
              <a:rPr lang="tr-TR" sz="2400" dirty="0"/>
              <a:t> </a:t>
            </a:r>
            <a:r>
              <a:rPr lang="tr-TR" sz="2400" dirty="0" smtClean="0"/>
              <a:t>: Lokal </a:t>
            </a:r>
            <a:r>
              <a:rPr lang="tr-TR" sz="2400" dirty="0"/>
              <a:t>enfeksiyon, tüpün tam oturmamasına bağlı, tüp erozyonuna </a:t>
            </a:r>
            <a:r>
              <a:rPr lang="tr-TR" sz="2400" dirty="0" smtClean="0"/>
              <a:t>bağlı.</a:t>
            </a:r>
            <a:r>
              <a:rPr lang="tr-TR" sz="2400" dirty="0"/>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95536" y="1340768"/>
            <a:ext cx="8229600" cy="4389120"/>
          </a:xfrm>
        </p:spPr>
        <p:txBody>
          <a:bodyPr>
            <a:normAutofit/>
          </a:bodyPr>
          <a:lstStyle/>
          <a:p>
            <a:pPr>
              <a:lnSpc>
                <a:spcPct val="80000"/>
              </a:lnSpc>
            </a:pPr>
            <a:r>
              <a:rPr lang="tr-TR" sz="2800" b="1" dirty="0" err="1"/>
              <a:t>Trakeoarteriyel</a:t>
            </a:r>
            <a:r>
              <a:rPr lang="tr-TR" sz="2800" b="1" dirty="0"/>
              <a:t> fistül</a:t>
            </a:r>
            <a:r>
              <a:rPr lang="tr-TR" sz="2800" dirty="0"/>
              <a:t> </a:t>
            </a:r>
            <a:r>
              <a:rPr lang="tr-TR" sz="2800" dirty="0" smtClean="0"/>
              <a:t>: </a:t>
            </a:r>
            <a:r>
              <a:rPr lang="tr-TR" sz="2800" dirty="0" err="1" smtClean="0"/>
              <a:t>Trakeal</a:t>
            </a:r>
            <a:r>
              <a:rPr lang="tr-TR" sz="2800" dirty="0" smtClean="0"/>
              <a:t> </a:t>
            </a:r>
            <a:r>
              <a:rPr lang="tr-TR" sz="2800" dirty="0"/>
              <a:t>tüpün kendisinin ya da balonunun bölgedeki damarlara </a:t>
            </a:r>
            <a:r>
              <a:rPr lang="tr-TR" sz="2800" dirty="0" smtClean="0"/>
              <a:t>basısına bağlı. </a:t>
            </a:r>
            <a:r>
              <a:rPr lang="tr-TR" sz="2800" dirty="0"/>
              <a:t>Ayrıca 2.- 3. </a:t>
            </a:r>
            <a:r>
              <a:rPr lang="tr-TR" sz="2800" dirty="0" err="1"/>
              <a:t>trakeal</a:t>
            </a:r>
            <a:r>
              <a:rPr lang="tr-TR" sz="2800" dirty="0"/>
              <a:t> halkalardan daha </a:t>
            </a:r>
            <a:r>
              <a:rPr lang="tr-TR" sz="2800" dirty="0" err="1"/>
              <a:t>distal</a:t>
            </a:r>
            <a:r>
              <a:rPr lang="tr-TR" sz="2800" dirty="0"/>
              <a:t> seviyeden yapılan </a:t>
            </a:r>
            <a:r>
              <a:rPr lang="tr-TR" sz="2800" dirty="0" err="1"/>
              <a:t>stoma</a:t>
            </a:r>
            <a:r>
              <a:rPr lang="tr-TR" sz="2800" dirty="0"/>
              <a:t>, </a:t>
            </a:r>
            <a:r>
              <a:rPr lang="tr-TR" sz="2800" dirty="0" err="1"/>
              <a:t>trakeoinnominat</a:t>
            </a:r>
            <a:r>
              <a:rPr lang="tr-TR" sz="2800" dirty="0"/>
              <a:t> fistüle neden olabilmektedir</a:t>
            </a:r>
            <a:r>
              <a:rPr lang="tr-TR" sz="2800" dirty="0" smtClean="0"/>
              <a:t>. </a:t>
            </a:r>
            <a:endParaRPr lang="tr-TR" sz="2800" dirty="0"/>
          </a:p>
          <a:p>
            <a:pPr>
              <a:lnSpc>
                <a:spcPct val="80000"/>
              </a:lnSpc>
            </a:pPr>
            <a:r>
              <a:rPr lang="tr-TR" sz="2800" b="1" dirty="0" err="1" smtClean="0"/>
              <a:t>Trakeoözefageal</a:t>
            </a:r>
            <a:r>
              <a:rPr lang="tr-TR" sz="2800" b="1" dirty="0" smtClean="0"/>
              <a:t> </a:t>
            </a:r>
            <a:r>
              <a:rPr lang="tr-TR" sz="2800" b="1" dirty="0"/>
              <a:t>fistül</a:t>
            </a:r>
            <a:r>
              <a:rPr lang="tr-TR" sz="2800" dirty="0"/>
              <a:t> </a:t>
            </a:r>
          </a:p>
          <a:p>
            <a:pPr>
              <a:lnSpc>
                <a:spcPct val="80000"/>
              </a:lnSpc>
            </a:pPr>
            <a:r>
              <a:rPr lang="tr-TR" sz="2800" b="1" dirty="0" err="1"/>
              <a:t>Disfaji</a:t>
            </a:r>
            <a:r>
              <a:rPr lang="tr-TR" sz="2800" dirty="0"/>
              <a:t> </a:t>
            </a:r>
            <a:r>
              <a:rPr lang="tr-TR" sz="2800" dirty="0" smtClean="0"/>
              <a:t>:</a:t>
            </a:r>
            <a:r>
              <a:rPr lang="tr-TR" sz="2800" dirty="0" err="1" smtClean="0"/>
              <a:t>Disfaji</a:t>
            </a:r>
            <a:r>
              <a:rPr lang="tr-TR" sz="2800" dirty="0"/>
              <a:t>; </a:t>
            </a:r>
            <a:r>
              <a:rPr lang="tr-TR" sz="2800" dirty="0" err="1"/>
              <a:t>primer</a:t>
            </a:r>
            <a:r>
              <a:rPr lang="tr-TR" sz="2800" dirty="0"/>
              <a:t> hastalığa, yutma esnasında </a:t>
            </a:r>
            <a:r>
              <a:rPr lang="tr-TR" sz="2800" dirty="0" err="1"/>
              <a:t>farinksin</a:t>
            </a:r>
            <a:r>
              <a:rPr lang="tr-TR" sz="2800" dirty="0"/>
              <a:t> yükselmesine izin vermeyen </a:t>
            </a:r>
            <a:r>
              <a:rPr lang="tr-TR" sz="2800" dirty="0" err="1"/>
              <a:t>laringeal</a:t>
            </a:r>
            <a:r>
              <a:rPr lang="tr-TR" sz="2800" dirty="0"/>
              <a:t> gerginliğe </a:t>
            </a:r>
            <a:r>
              <a:rPr lang="tr-TR" sz="2800" dirty="0" smtClean="0"/>
              <a:t>(</a:t>
            </a:r>
            <a:r>
              <a:rPr lang="tr-TR" sz="2800" dirty="0" err="1" smtClean="0"/>
              <a:t>tethering</a:t>
            </a:r>
            <a:r>
              <a:rPr lang="tr-TR" sz="2800" dirty="0" smtClean="0"/>
              <a:t> </a:t>
            </a:r>
            <a:r>
              <a:rPr lang="tr-TR" sz="2800" dirty="0"/>
              <a:t>of </a:t>
            </a:r>
            <a:r>
              <a:rPr lang="tr-TR" sz="2800" dirty="0" err="1"/>
              <a:t>larynx</a:t>
            </a:r>
            <a:r>
              <a:rPr lang="tr-TR" sz="2800" dirty="0"/>
              <a:t>), </a:t>
            </a:r>
            <a:r>
              <a:rPr lang="tr-TR" sz="2800" dirty="0" err="1" smtClean="0"/>
              <a:t>trakeoözefageal</a:t>
            </a:r>
            <a:r>
              <a:rPr lang="tr-TR" sz="2800" dirty="0" smtClean="0"/>
              <a:t> </a:t>
            </a:r>
            <a:r>
              <a:rPr lang="tr-TR" sz="2800" dirty="0"/>
              <a:t>fistüle veya </a:t>
            </a:r>
            <a:r>
              <a:rPr lang="tr-TR" sz="2800" dirty="0" err="1"/>
              <a:t>trakeal</a:t>
            </a:r>
            <a:r>
              <a:rPr lang="tr-TR" sz="2800" dirty="0"/>
              <a:t> tüpün balonunun </a:t>
            </a:r>
            <a:r>
              <a:rPr lang="tr-TR" sz="2800" dirty="0" err="1"/>
              <a:t>özefagusa</a:t>
            </a:r>
            <a:r>
              <a:rPr lang="tr-TR" sz="2800" dirty="0"/>
              <a:t> basısına bağlı olabilmektedir</a:t>
            </a:r>
            <a:r>
              <a:rPr lang="tr-TR" sz="2800" dirty="0" smtClean="0"/>
              <a:t>. </a:t>
            </a:r>
            <a:endParaRPr lang="tr-TR" sz="28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188640"/>
            <a:ext cx="8229600" cy="1143000"/>
          </a:xfrm>
        </p:spPr>
        <p:txBody>
          <a:bodyPr/>
          <a:lstStyle/>
          <a:p>
            <a:r>
              <a:rPr lang="tr-TR" sz="4000" dirty="0"/>
              <a:t>Geç </a:t>
            </a:r>
            <a:r>
              <a:rPr lang="tr-TR" sz="4000" dirty="0" err="1"/>
              <a:t>Postoperatif</a:t>
            </a:r>
            <a:r>
              <a:rPr lang="tr-TR" sz="4000" dirty="0"/>
              <a:t> Komplikasyonlar </a:t>
            </a:r>
          </a:p>
        </p:txBody>
      </p:sp>
      <p:sp>
        <p:nvSpPr>
          <p:cNvPr id="23555" name="Rectangle 3"/>
          <p:cNvSpPr>
            <a:spLocks noGrp="1" noChangeArrowheads="1"/>
          </p:cNvSpPr>
          <p:nvPr>
            <p:ph idx="1"/>
          </p:nvPr>
        </p:nvSpPr>
        <p:spPr>
          <a:xfrm>
            <a:off x="250825" y="1412875"/>
            <a:ext cx="8435975" cy="4997450"/>
          </a:xfrm>
        </p:spPr>
        <p:txBody>
          <a:bodyPr>
            <a:normAutofit/>
          </a:bodyPr>
          <a:lstStyle/>
          <a:p>
            <a:pPr>
              <a:lnSpc>
                <a:spcPct val="90000"/>
              </a:lnSpc>
            </a:pPr>
            <a:r>
              <a:rPr lang="tr-TR" sz="2800" b="1" dirty="0" err="1"/>
              <a:t>Larengotrakeal</a:t>
            </a:r>
            <a:r>
              <a:rPr lang="tr-TR" sz="2800" b="1" dirty="0"/>
              <a:t> </a:t>
            </a:r>
            <a:r>
              <a:rPr lang="tr-TR" sz="2800" b="1" dirty="0" err="1"/>
              <a:t>stenoz</a:t>
            </a:r>
            <a:r>
              <a:rPr lang="tr-TR" sz="2800" dirty="0"/>
              <a:t> </a:t>
            </a:r>
            <a:r>
              <a:rPr lang="tr-TR" sz="2800" dirty="0" smtClean="0"/>
              <a:t>: </a:t>
            </a:r>
            <a:r>
              <a:rPr lang="tr-TR" sz="2800" dirty="0"/>
              <a:t>Üç seviyede; </a:t>
            </a:r>
            <a:r>
              <a:rPr lang="tr-TR" sz="2800" dirty="0" err="1"/>
              <a:t>stoma</a:t>
            </a:r>
            <a:r>
              <a:rPr lang="tr-TR" sz="2800" dirty="0"/>
              <a:t> seviyesi, </a:t>
            </a:r>
            <a:r>
              <a:rPr lang="tr-TR" sz="2800" dirty="0" err="1" smtClean="0"/>
              <a:t>trakeal</a:t>
            </a:r>
            <a:r>
              <a:rPr lang="tr-TR" sz="2800" dirty="0" smtClean="0"/>
              <a:t> </a:t>
            </a:r>
            <a:r>
              <a:rPr lang="tr-TR" sz="2800" dirty="0"/>
              <a:t>tüp balonu ve </a:t>
            </a:r>
            <a:r>
              <a:rPr lang="tr-TR" sz="2800" dirty="0" err="1"/>
              <a:t>distal</a:t>
            </a:r>
            <a:r>
              <a:rPr lang="tr-TR" sz="2800" dirty="0"/>
              <a:t> ucu seviyelerinde </a:t>
            </a:r>
            <a:r>
              <a:rPr lang="tr-TR" sz="2800" dirty="0" err="1"/>
              <a:t>stenoz</a:t>
            </a:r>
            <a:r>
              <a:rPr lang="tr-TR" sz="2800" dirty="0"/>
              <a:t> olmaktadır</a:t>
            </a:r>
            <a:r>
              <a:rPr lang="tr-TR" sz="2800" dirty="0" smtClean="0"/>
              <a:t>. </a:t>
            </a:r>
            <a:endParaRPr lang="tr-TR" sz="2800" dirty="0"/>
          </a:p>
          <a:p>
            <a:pPr>
              <a:lnSpc>
                <a:spcPct val="90000"/>
              </a:lnSpc>
            </a:pPr>
            <a:r>
              <a:rPr lang="tr-TR" sz="2800" b="1" dirty="0" err="1"/>
              <a:t>Dekanülasyon</a:t>
            </a:r>
            <a:r>
              <a:rPr lang="tr-TR" sz="2800" b="1" dirty="0"/>
              <a:t> zorluğu</a:t>
            </a:r>
            <a:r>
              <a:rPr lang="tr-TR" sz="2800" dirty="0"/>
              <a:t> </a:t>
            </a:r>
            <a:r>
              <a:rPr lang="tr-TR" sz="2800" dirty="0" smtClean="0"/>
              <a:t>: </a:t>
            </a:r>
            <a:r>
              <a:rPr lang="tr-TR" sz="2800" dirty="0"/>
              <a:t>Uzun süreli </a:t>
            </a:r>
            <a:r>
              <a:rPr lang="tr-TR" sz="2800" dirty="0" err="1"/>
              <a:t>kanülasyona</a:t>
            </a:r>
            <a:r>
              <a:rPr lang="tr-TR" sz="2800" dirty="0"/>
              <a:t> bağlı </a:t>
            </a:r>
            <a:r>
              <a:rPr lang="tr-TR" sz="2800" dirty="0" err="1"/>
              <a:t>trakeal</a:t>
            </a:r>
            <a:r>
              <a:rPr lang="tr-TR" sz="2800" dirty="0"/>
              <a:t> daralma nedeniyle hastalar </a:t>
            </a:r>
            <a:r>
              <a:rPr lang="tr-TR" sz="2800" dirty="0" err="1"/>
              <a:t>dekanülasyonu</a:t>
            </a:r>
            <a:r>
              <a:rPr lang="tr-TR" sz="2800" dirty="0"/>
              <a:t> </a:t>
            </a:r>
            <a:r>
              <a:rPr lang="tr-TR" sz="2800" dirty="0" err="1"/>
              <a:t>tolere</a:t>
            </a:r>
            <a:r>
              <a:rPr lang="tr-TR" sz="2800" dirty="0"/>
              <a:t> edememektedirler. Ayrıca uzun süreli </a:t>
            </a:r>
            <a:r>
              <a:rPr lang="tr-TR" sz="2800" dirty="0" err="1"/>
              <a:t>kanülasyona</a:t>
            </a:r>
            <a:r>
              <a:rPr lang="tr-TR" sz="2800" dirty="0"/>
              <a:t> bağlı fazla </a:t>
            </a:r>
            <a:r>
              <a:rPr lang="tr-TR" sz="2800" dirty="0" err="1"/>
              <a:t>granülasyon</a:t>
            </a:r>
            <a:r>
              <a:rPr lang="tr-TR" sz="2800" dirty="0"/>
              <a:t> dokusu oluşumu nedeniyle </a:t>
            </a:r>
            <a:r>
              <a:rPr lang="tr-TR" sz="2800" dirty="0" err="1"/>
              <a:t>dekanüle</a:t>
            </a:r>
            <a:r>
              <a:rPr lang="tr-TR" sz="2800" dirty="0"/>
              <a:t> edilen hastalarda </a:t>
            </a:r>
            <a:r>
              <a:rPr lang="tr-TR" sz="2800" dirty="0" err="1"/>
              <a:t>trakeanın</a:t>
            </a:r>
            <a:r>
              <a:rPr lang="tr-TR" sz="2800" dirty="0"/>
              <a:t> kapanması güç olabilmektedir</a:t>
            </a:r>
            <a:r>
              <a:rPr lang="tr-TR" sz="2800" dirty="0" smtClean="0"/>
              <a:t>. </a:t>
            </a:r>
            <a:endParaRPr lang="tr-TR" sz="2800" dirty="0"/>
          </a:p>
          <a:p>
            <a:pPr>
              <a:lnSpc>
                <a:spcPct val="90000"/>
              </a:lnSpc>
            </a:pPr>
            <a:r>
              <a:rPr lang="tr-TR" sz="2800" b="1" dirty="0" err="1"/>
              <a:t>Trakeokutanöz</a:t>
            </a:r>
            <a:r>
              <a:rPr lang="tr-TR" sz="2800" b="1" dirty="0"/>
              <a:t> fistül ya da </a:t>
            </a:r>
            <a:r>
              <a:rPr lang="tr-TR" sz="2800" b="1" dirty="0" err="1"/>
              <a:t>skar</a:t>
            </a:r>
            <a:r>
              <a:rPr lang="tr-TR" sz="2800" dirty="0"/>
              <a:t> </a:t>
            </a:r>
            <a:r>
              <a:rPr lang="tr-TR" sz="2800" dirty="0" smtClean="0"/>
              <a:t>: </a:t>
            </a:r>
            <a:r>
              <a:rPr lang="tr-TR" sz="2800" dirty="0"/>
              <a:t>Fistül ve </a:t>
            </a:r>
            <a:r>
              <a:rPr lang="tr-TR" sz="2800" dirty="0" err="1"/>
              <a:t>skar</a:t>
            </a:r>
            <a:r>
              <a:rPr lang="tr-TR" sz="2800" dirty="0"/>
              <a:t> oluşumu daha çok enfeksiyona ve uzun süreli </a:t>
            </a:r>
            <a:r>
              <a:rPr lang="tr-TR" sz="2800" dirty="0" err="1"/>
              <a:t>kanülasyona</a:t>
            </a:r>
            <a:r>
              <a:rPr lang="tr-TR" sz="2800" dirty="0"/>
              <a:t> </a:t>
            </a:r>
            <a:r>
              <a:rPr lang="tr-TR" sz="2800" dirty="0" err="1"/>
              <a:t>sekonder</a:t>
            </a:r>
            <a:r>
              <a:rPr lang="tr-TR" sz="2800" dirty="0"/>
              <a:t> gelişmektedir</a:t>
            </a:r>
            <a:r>
              <a:rPr lang="tr-TR" sz="2800" dirty="0" smtClean="0"/>
              <a:t>. </a:t>
            </a:r>
            <a:endParaRPr lang="tr-TR" sz="28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endParaRPr lang="tr-TR"/>
          </a:p>
        </p:txBody>
      </p:sp>
      <p:sp>
        <p:nvSpPr>
          <p:cNvPr id="98307" name="Rectangle 3"/>
          <p:cNvSpPr>
            <a:spLocks noGrp="1" noChangeArrowheads="1"/>
          </p:cNvSpPr>
          <p:nvPr>
            <p:ph idx="1"/>
          </p:nvPr>
        </p:nvSpPr>
        <p:spPr/>
        <p:txBody>
          <a:bodyPr/>
          <a:lstStyle/>
          <a:p>
            <a:r>
              <a:rPr lang="tr-TR" b="1" dirty="0" err="1"/>
              <a:t>Granülom</a:t>
            </a:r>
            <a:r>
              <a:rPr lang="tr-TR" b="1" dirty="0"/>
              <a:t> oluşumu</a:t>
            </a:r>
            <a:r>
              <a:rPr lang="tr-TR" dirty="0"/>
              <a:t> </a:t>
            </a:r>
            <a:r>
              <a:rPr lang="tr-TR" dirty="0" smtClean="0"/>
              <a:t>: kötü </a:t>
            </a:r>
            <a:r>
              <a:rPr lang="tr-TR" dirty="0"/>
              <a:t>oturan tüpe yada enfeksiyona ikincil, </a:t>
            </a:r>
            <a:r>
              <a:rPr lang="tr-TR" dirty="0" smtClean="0"/>
              <a:t>en sık </a:t>
            </a:r>
            <a:r>
              <a:rPr lang="tr-TR" dirty="0" err="1"/>
              <a:t>stomada</a:t>
            </a:r>
            <a:r>
              <a:rPr lang="tr-TR" dirty="0"/>
              <a:t> sonra </a:t>
            </a:r>
            <a:r>
              <a:rPr lang="tr-TR" dirty="0" err="1"/>
              <a:t>trakea</a:t>
            </a:r>
            <a:r>
              <a:rPr lang="tr-TR" dirty="0"/>
              <a:t> </a:t>
            </a:r>
            <a:r>
              <a:rPr lang="tr-TR" dirty="0" smtClean="0"/>
              <a:t>lümeninde.</a:t>
            </a:r>
            <a:endParaRPr lang="tr-TR" dirty="0"/>
          </a:p>
          <a:p>
            <a:r>
              <a:rPr lang="tr-TR" b="1" dirty="0" err="1"/>
              <a:t>Trakeostomi</a:t>
            </a:r>
            <a:r>
              <a:rPr lang="tr-TR" b="1" dirty="0"/>
              <a:t> </a:t>
            </a:r>
            <a:r>
              <a:rPr lang="tr-TR" b="1" dirty="0" err="1"/>
              <a:t>skarı</a:t>
            </a:r>
            <a:r>
              <a:rPr lang="tr-TR" dirty="0"/>
              <a:t> </a:t>
            </a:r>
            <a:r>
              <a:rPr lang="tr-TR" dirty="0" smtClean="0"/>
              <a:t>: Genelde </a:t>
            </a:r>
            <a:r>
              <a:rPr lang="tr-TR" dirty="0" err="1"/>
              <a:t>trakeal</a:t>
            </a:r>
            <a:r>
              <a:rPr lang="tr-TR" dirty="0"/>
              <a:t> ön duvara tutunan cilt dokusundan oluşur, yutkunma ile hareketli kırışık </a:t>
            </a:r>
            <a:r>
              <a:rPr lang="tr-TR" dirty="0" err="1"/>
              <a:t>skar</a:t>
            </a:r>
            <a:r>
              <a:rPr lang="tr-TR" dirty="0"/>
              <a:t> dokusudur</a:t>
            </a:r>
            <a:r>
              <a:rPr lang="tr-TR" dirty="0" smtClean="0"/>
              <a:t>.</a:t>
            </a:r>
            <a:endParaRPr lang="tr-TR" dirty="0"/>
          </a:p>
          <a:p>
            <a:r>
              <a:rPr lang="tr-TR" b="1" dirty="0" err="1"/>
              <a:t>Hemoraji</a:t>
            </a:r>
            <a:r>
              <a:rPr lang="tr-TR" dirty="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tr-TR"/>
              <a:t>PERKÜTAN TRAKEOTOMİ</a:t>
            </a:r>
          </a:p>
        </p:txBody>
      </p:sp>
      <p:sp>
        <p:nvSpPr>
          <p:cNvPr id="107523" name="Rectangle 3"/>
          <p:cNvSpPr>
            <a:spLocks noGrp="1" noChangeArrowheads="1"/>
          </p:cNvSpPr>
          <p:nvPr>
            <p:ph idx="1"/>
          </p:nvPr>
        </p:nvSpPr>
        <p:spPr/>
        <p:txBody>
          <a:bodyPr/>
          <a:lstStyle/>
          <a:p>
            <a:r>
              <a:rPr lang="tr-TR"/>
              <a:t>Perkütan trakeostomi; ilk kez 1955 yılında Shelden ve arkadaşları tarafından denenmiştir.</a:t>
            </a:r>
          </a:p>
          <a:p>
            <a:r>
              <a:rPr lang="tr-TR"/>
              <a:t>Uzamış entübasyonda faydalarının cerrahi trakeotomi ile aynıdır.</a:t>
            </a:r>
          </a:p>
          <a:p>
            <a:r>
              <a:rPr lang="tr-TR"/>
              <a:t>Endikasyonları cerrahi trakeotomi ile benzerdir</a:t>
            </a:r>
          </a:p>
          <a:p>
            <a:r>
              <a:rPr lang="tr-TR"/>
              <a:t>İşlem esnasında mutlak deneyimli bir cerrah olmalıdır. (cerrahi trakeotomi olma ihtimali nedeni ile)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229378" name="Picture 2" descr="http://www.medikalblog.net/wp-content/uploads/2013/04/perkutan-trakeostomi-seti-forsepsli.jpg">
            <a:hlinkClick r:id="rId2"/>
          </p:cNvPr>
          <p:cNvPicPr>
            <a:picLocks noChangeAspect="1" noChangeArrowheads="1"/>
          </p:cNvPicPr>
          <p:nvPr/>
        </p:nvPicPr>
        <p:blipFill>
          <a:blip r:embed="rId3" cstate="print"/>
          <a:srcRect/>
          <a:stretch>
            <a:fillRect/>
          </a:stretch>
        </p:blipFill>
        <p:spPr bwMode="auto">
          <a:xfrm>
            <a:off x="467544" y="260648"/>
            <a:ext cx="4286250" cy="3352801"/>
          </a:xfrm>
          <a:prstGeom prst="rect">
            <a:avLst/>
          </a:prstGeom>
          <a:noFill/>
        </p:spPr>
      </p:pic>
      <p:pic>
        <p:nvPicPr>
          <p:cNvPr id="229380" name="Picture 4" descr="http://t2.gstatic.com/images?q=tbn:ANd9GcR-3ER3CMEdQV3x-QXLUbA39Z1s9KwrKyY6XpURllyuVRa60TvY">
            <a:hlinkClick r:id="rId4"/>
          </p:cNvPr>
          <p:cNvPicPr>
            <a:picLocks noChangeAspect="1" noChangeArrowheads="1"/>
          </p:cNvPicPr>
          <p:nvPr/>
        </p:nvPicPr>
        <p:blipFill>
          <a:blip r:embed="rId5" cstate="print"/>
          <a:srcRect/>
          <a:stretch>
            <a:fillRect/>
          </a:stretch>
        </p:blipFill>
        <p:spPr bwMode="auto">
          <a:xfrm>
            <a:off x="5796136" y="980728"/>
            <a:ext cx="2644924" cy="3872073"/>
          </a:xfrm>
          <a:prstGeom prst="rect">
            <a:avLst/>
          </a:prstGeom>
          <a:noFill/>
        </p:spPr>
      </p:pic>
      <p:pic>
        <p:nvPicPr>
          <p:cNvPr id="229384" name="Picture 8" descr="http://resusreview.com/wp-content/uploads/2015/02/Perc-Trach-Tutorial-Title-Image.jpg">
            <a:hlinkClick r:id="rId6"/>
          </p:cNvPr>
          <p:cNvPicPr>
            <a:picLocks noChangeAspect="1" noChangeArrowheads="1"/>
          </p:cNvPicPr>
          <p:nvPr/>
        </p:nvPicPr>
        <p:blipFill>
          <a:blip r:embed="rId7" cstate="print"/>
          <a:srcRect/>
          <a:stretch>
            <a:fillRect/>
          </a:stretch>
        </p:blipFill>
        <p:spPr bwMode="auto">
          <a:xfrm>
            <a:off x="467544" y="3789040"/>
            <a:ext cx="5210597" cy="260833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endParaRPr lang="tr-TR"/>
          </a:p>
        </p:txBody>
      </p:sp>
      <p:sp>
        <p:nvSpPr>
          <p:cNvPr id="73731" name="Rectangle 3"/>
          <p:cNvSpPr>
            <a:spLocks noGrp="1" noChangeArrowheads="1"/>
          </p:cNvSpPr>
          <p:nvPr>
            <p:ph idx="1"/>
          </p:nvPr>
        </p:nvSpPr>
        <p:spPr>
          <a:xfrm>
            <a:off x="457200" y="1935480"/>
            <a:ext cx="4474840" cy="4389120"/>
          </a:xfrm>
        </p:spPr>
        <p:txBody>
          <a:bodyPr>
            <a:normAutofit fontScale="85000" lnSpcReduction="20000"/>
          </a:bodyPr>
          <a:lstStyle/>
          <a:p>
            <a:r>
              <a:rPr lang="tr-TR" sz="2800" dirty="0"/>
              <a:t>1800’lerde </a:t>
            </a:r>
            <a:r>
              <a:rPr lang="tr-TR" sz="2800" dirty="0" err="1"/>
              <a:t>trakeotomi</a:t>
            </a:r>
            <a:r>
              <a:rPr lang="tr-TR" sz="2800" dirty="0"/>
              <a:t> difteride tedavi yöntemi olarak görülmeye başlanmış</a:t>
            </a:r>
            <a:r>
              <a:rPr lang="tr-TR" sz="2800" dirty="0" smtClean="0"/>
              <a:t>.</a:t>
            </a:r>
          </a:p>
          <a:p>
            <a:endParaRPr lang="tr-TR" sz="2800" dirty="0"/>
          </a:p>
          <a:p>
            <a:r>
              <a:rPr lang="tr-TR" sz="2800" dirty="0"/>
              <a:t>İki ayrı yöntem tanımlanmış ; </a:t>
            </a:r>
          </a:p>
          <a:p>
            <a:pPr lvl="1"/>
            <a:r>
              <a:rPr lang="tr-TR" dirty="0"/>
              <a:t>Yüksek </a:t>
            </a:r>
            <a:r>
              <a:rPr lang="tr-TR" dirty="0" err="1"/>
              <a:t>metod</a:t>
            </a:r>
            <a:r>
              <a:rPr lang="tr-TR" dirty="0"/>
              <a:t> (</a:t>
            </a:r>
            <a:r>
              <a:rPr lang="tr-TR" dirty="0" err="1"/>
              <a:t>krikoid</a:t>
            </a:r>
            <a:r>
              <a:rPr lang="tr-TR" dirty="0"/>
              <a:t> </a:t>
            </a:r>
            <a:r>
              <a:rPr lang="tr-TR" dirty="0" err="1"/>
              <a:t>kartilajdan</a:t>
            </a:r>
            <a:r>
              <a:rPr lang="tr-TR" dirty="0"/>
              <a:t>) </a:t>
            </a:r>
          </a:p>
          <a:p>
            <a:pPr lvl="1"/>
            <a:r>
              <a:rPr lang="tr-TR" dirty="0"/>
              <a:t>Düşük </a:t>
            </a:r>
            <a:r>
              <a:rPr lang="tr-TR" dirty="0" err="1"/>
              <a:t>metod</a:t>
            </a:r>
            <a:r>
              <a:rPr lang="tr-TR" dirty="0"/>
              <a:t> (</a:t>
            </a:r>
            <a:r>
              <a:rPr lang="tr-TR" dirty="0" err="1"/>
              <a:t>trakeadan</a:t>
            </a:r>
            <a:r>
              <a:rPr lang="tr-TR" dirty="0" smtClean="0"/>
              <a:t>)</a:t>
            </a:r>
          </a:p>
          <a:p>
            <a:pPr lvl="1">
              <a:buNone/>
            </a:pPr>
            <a:endParaRPr lang="tr-TR" dirty="0"/>
          </a:p>
          <a:p>
            <a:r>
              <a:rPr lang="tr-TR" sz="2800" dirty="0"/>
              <a:t>Yüksek </a:t>
            </a:r>
            <a:r>
              <a:rPr lang="tr-TR" sz="2800" dirty="0" err="1"/>
              <a:t>metodda</a:t>
            </a:r>
            <a:r>
              <a:rPr lang="tr-TR" sz="2800" dirty="0"/>
              <a:t> temel problem </a:t>
            </a:r>
            <a:r>
              <a:rPr lang="tr-TR" sz="2800" dirty="0" err="1"/>
              <a:t>mortalite</a:t>
            </a:r>
            <a:r>
              <a:rPr lang="tr-TR" sz="2800" dirty="0"/>
              <a:t> ve </a:t>
            </a:r>
            <a:r>
              <a:rPr lang="tr-TR" sz="2800" dirty="0" err="1"/>
              <a:t>larengeal</a:t>
            </a:r>
            <a:r>
              <a:rPr lang="tr-TR" sz="2800" dirty="0"/>
              <a:t> </a:t>
            </a:r>
            <a:r>
              <a:rPr lang="tr-TR" sz="2800" dirty="0" err="1"/>
              <a:t>stenoz</a:t>
            </a:r>
            <a:r>
              <a:rPr lang="tr-TR" sz="2800" dirty="0"/>
              <a:t> riskinin çok yüksek olması</a:t>
            </a:r>
          </a:p>
        </p:txBody>
      </p:sp>
      <p:pic>
        <p:nvPicPr>
          <p:cNvPr id="223234" name="Picture 2" descr="https://www.scienceopen.com/document_file/2cc44dc1-af25-4b8c-902c-fc5fd8c280ea/PubMedCentral/large.png">
            <a:hlinkClick r:id="rId2"/>
          </p:cNvPr>
          <p:cNvPicPr>
            <a:picLocks noChangeAspect="1" noChangeArrowheads="1"/>
          </p:cNvPicPr>
          <p:nvPr/>
        </p:nvPicPr>
        <p:blipFill>
          <a:blip r:embed="rId3" cstate="print"/>
          <a:srcRect/>
          <a:stretch>
            <a:fillRect/>
          </a:stretch>
        </p:blipFill>
        <p:spPr bwMode="auto">
          <a:xfrm>
            <a:off x="5940152" y="2132856"/>
            <a:ext cx="2124075" cy="341947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tr-TR" sz="4000"/>
              <a:t>PERKUTAN TRAKEOTOMİNİN KONTRENDİKASYONLARI</a:t>
            </a:r>
          </a:p>
        </p:txBody>
      </p:sp>
      <p:sp>
        <p:nvSpPr>
          <p:cNvPr id="104451" name="Rectangle 3"/>
          <p:cNvSpPr>
            <a:spLocks noGrp="1" noChangeArrowheads="1"/>
          </p:cNvSpPr>
          <p:nvPr>
            <p:ph idx="1"/>
          </p:nvPr>
        </p:nvSpPr>
        <p:spPr/>
        <p:txBody>
          <a:bodyPr/>
          <a:lstStyle/>
          <a:p>
            <a:r>
              <a:rPr lang="tr-TR" dirty="0"/>
              <a:t>Acil hava yolu yönetimi gerektiren hastalar (</a:t>
            </a:r>
            <a:r>
              <a:rPr lang="tr-TR" dirty="0" err="1"/>
              <a:t>supraglottik</a:t>
            </a:r>
            <a:r>
              <a:rPr lang="tr-TR" dirty="0"/>
              <a:t> ve </a:t>
            </a:r>
            <a:r>
              <a:rPr lang="tr-TR" dirty="0" err="1"/>
              <a:t>orofasial</a:t>
            </a:r>
            <a:r>
              <a:rPr lang="tr-TR" dirty="0"/>
              <a:t> travma)</a:t>
            </a:r>
          </a:p>
          <a:p>
            <a:r>
              <a:rPr lang="tr-TR" dirty="0"/>
              <a:t>16 yaş altı hastalar</a:t>
            </a:r>
          </a:p>
          <a:p>
            <a:r>
              <a:rPr lang="tr-TR" dirty="0"/>
              <a:t>Belirgin </a:t>
            </a:r>
            <a:r>
              <a:rPr lang="tr-TR" dirty="0" err="1"/>
              <a:t>deformitesi</a:t>
            </a:r>
            <a:r>
              <a:rPr lang="tr-TR" dirty="0"/>
              <a:t> olanlar</a:t>
            </a:r>
          </a:p>
          <a:p>
            <a:r>
              <a:rPr lang="tr-TR" dirty="0"/>
              <a:t>Daha önce operasyon geçirmiş olanlar (</a:t>
            </a:r>
            <a:r>
              <a:rPr lang="tr-TR" dirty="0" err="1"/>
              <a:t>trakeotomi</a:t>
            </a:r>
            <a:r>
              <a:rPr lang="tr-TR" dirty="0" smtClean="0"/>
              <a:t>, </a:t>
            </a:r>
            <a:r>
              <a:rPr lang="tr-TR" dirty="0" err="1" smtClean="0"/>
              <a:t>sternotomi</a:t>
            </a:r>
            <a:r>
              <a:rPr lang="tr-TR" dirty="0"/>
              <a:t>)</a:t>
            </a:r>
          </a:p>
          <a:p>
            <a:r>
              <a:rPr lang="tr-TR" dirty="0"/>
              <a:t>Boyun ödemi</a:t>
            </a:r>
          </a:p>
          <a:p>
            <a:r>
              <a:rPr lang="tr-TR" dirty="0" err="1"/>
              <a:t>Obez</a:t>
            </a:r>
            <a:r>
              <a:rPr lang="tr-TR" dirty="0"/>
              <a:t> hasta</a:t>
            </a:r>
          </a:p>
          <a:p>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endParaRPr lang="tr-TR"/>
          </a:p>
        </p:txBody>
      </p:sp>
      <p:sp>
        <p:nvSpPr>
          <p:cNvPr id="105475" name="Rectangle 3"/>
          <p:cNvSpPr>
            <a:spLocks noGrp="1" noChangeArrowheads="1"/>
          </p:cNvSpPr>
          <p:nvPr>
            <p:ph idx="1"/>
          </p:nvPr>
        </p:nvSpPr>
        <p:spPr/>
        <p:txBody>
          <a:bodyPr/>
          <a:lstStyle/>
          <a:p>
            <a:r>
              <a:rPr lang="tr-TR"/>
              <a:t>Boyun tümörü yada guatr gibi kitle olan durumlarda</a:t>
            </a:r>
          </a:p>
          <a:p>
            <a:r>
              <a:rPr lang="tr-TR"/>
              <a:t>Cilt altında görünen büyük damarlar</a:t>
            </a:r>
          </a:p>
          <a:p>
            <a:r>
              <a:rPr lang="tr-TR"/>
              <a:t>Ciltte inflamasyon/kızarıklık</a:t>
            </a:r>
          </a:p>
          <a:p>
            <a:r>
              <a:rPr lang="tr-TR"/>
              <a:t>Kısa boyun, şiddetli kifozu olan hasta (boyun optimal gerilemiyor ise)</a:t>
            </a:r>
          </a:p>
          <a:p>
            <a:r>
              <a:rPr lang="tr-TR"/>
              <a:t>Hemodinamik anstabil hasta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tr-TR" sz="4000"/>
              <a:t>PERKUTAN TRAKEOTOMİNİN AVANTAJLARI</a:t>
            </a:r>
          </a:p>
        </p:txBody>
      </p:sp>
      <p:sp>
        <p:nvSpPr>
          <p:cNvPr id="102403" name="Rectangle 3"/>
          <p:cNvSpPr>
            <a:spLocks noGrp="1" noChangeArrowheads="1"/>
          </p:cNvSpPr>
          <p:nvPr>
            <p:ph idx="1"/>
          </p:nvPr>
        </p:nvSpPr>
        <p:spPr/>
        <p:txBody>
          <a:bodyPr/>
          <a:lstStyle/>
          <a:p>
            <a:r>
              <a:rPr lang="tr-TR" sz="2800"/>
              <a:t>Minimal travma ve minimal güç uygulaması </a:t>
            </a:r>
          </a:p>
          <a:p>
            <a:r>
              <a:rPr lang="tr-TR" sz="2800"/>
              <a:t>Büyük damar travma riski daha az</a:t>
            </a:r>
          </a:p>
          <a:p>
            <a:r>
              <a:rPr lang="tr-TR" sz="2800"/>
              <a:t>Küçük stoma ve bunun sayesinde elde edilen düşük kanama ve düşük enfeksiyon oranları </a:t>
            </a:r>
          </a:p>
          <a:p>
            <a:r>
              <a:rPr lang="tr-TR" sz="2800"/>
              <a:t>Kısa operasyon süresi (perkütanda operasyon süresi 10-20 dakika, cerrahi metodla operasyon süresi 30- 45 dakika arasında değişmekte)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endParaRPr lang="tr-TR"/>
          </a:p>
        </p:txBody>
      </p:sp>
      <p:sp>
        <p:nvSpPr>
          <p:cNvPr id="103427" name="Rectangle 3"/>
          <p:cNvSpPr>
            <a:spLocks noGrp="1" noChangeArrowheads="1"/>
          </p:cNvSpPr>
          <p:nvPr>
            <p:ph idx="1"/>
          </p:nvPr>
        </p:nvSpPr>
        <p:spPr/>
        <p:txBody>
          <a:bodyPr/>
          <a:lstStyle/>
          <a:p>
            <a:r>
              <a:rPr lang="tr-TR" sz="2800" dirty="0"/>
              <a:t>Yatak başında ve ameliyathane şartları gerektirmeksizin uygulanabilirlik </a:t>
            </a:r>
          </a:p>
          <a:p>
            <a:r>
              <a:rPr lang="tr-TR" sz="2800" dirty="0"/>
              <a:t>% 65- 70 ucuz maliyet  </a:t>
            </a:r>
          </a:p>
          <a:p>
            <a:r>
              <a:rPr lang="tr-TR" sz="2800" dirty="0" err="1"/>
              <a:t>Dekanülasyon</a:t>
            </a:r>
            <a:r>
              <a:rPr lang="tr-TR" sz="2800" dirty="0"/>
              <a:t> sonrası </a:t>
            </a:r>
            <a:r>
              <a:rPr lang="tr-TR" sz="2800" dirty="0" err="1"/>
              <a:t>stoma</a:t>
            </a:r>
            <a:r>
              <a:rPr lang="tr-TR" sz="2800" dirty="0"/>
              <a:t> kapanması daha hızlı, kozmetik açıdan optimum iyileşme</a:t>
            </a:r>
          </a:p>
          <a:p>
            <a:r>
              <a:rPr lang="tr-TR" sz="2800" dirty="0"/>
              <a:t>Komplikasyon riski daha az </a:t>
            </a:r>
          </a:p>
          <a:p>
            <a:pPr>
              <a:buNone/>
            </a:pPr>
            <a:endParaRPr lang="tr-TR"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tr-TR" sz="4000" b="0"/>
              <a:t> TRAKEOTOMİ SONRASI BAKIM</a:t>
            </a:r>
            <a:r>
              <a:rPr lang="tr-TR" sz="4000"/>
              <a:t/>
            </a:r>
            <a:br>
              <a:rPr lang="tr-TR" sz="4000"/>
            </a:br>
            <a:endParaRPr lang="tr-TR" sz="4000"/>
          </a:p>
        </p:txBody>
      </p:sp>
      <p:sp>
        <p:nvSpPr>
          <p:cNvPr id="24579" name="Rectangle 3"/>
          <p:cNvSpPr>
            <a:spLocks noGrp="1" noChangeArrowheads="1"/>
          </p:cNvSpPr>
          <p:nvPr>
            <p:ph idx="1"/>
          </p:nvPr>
        </p:nvSpPr>
        <p:spPr/>
        <p:txBody>
          <a:bodyPr/>
          <a:lstStyle/>
          <a:p>
            <a:r>
              <a:rPr lang="tr-TR" sz="2800" dirty="0" err="1"/>
              <a:t>Trakeotomili</a:t>
            </a:r>
            <a:r>
              <a:rPr lang="tr-TR" sz="2800" dirty="0"/>
              <a:t> hastanın solunum havası nazal </a:t>
            </a:r>
            <a:r>
              <a:rPr lang="tr-TR" sz="2800" dirty="0" err="1"/>
              <a:t>kaviteden</a:t>
            </a:r>
            <a:r>
              <a:rPr lang="tr-TR" sz="2800" dirty="0"/>
              <a:t> geçmediği için nemlendirilmemiş ve filtre edilmemiştir. </a:t>
            </a:r>
            <a:endParaRPr lang="tr-TR" sz="2800" dirty="0" smtClean="0"/>
          </a:p>
          <a:p>
            <a:r>
              <a:rPr lang="tr-TR" sz="2800" dirty="0" smtClean="0"/>
              <a:t>Bu </a:t>
            </a:r>
            <a:r>
              <a:rPr lang="tr-TR" sz="2800" dirty="0"/>
              <a:t>yüzden hastanın yattığı oda</a:t>
            </a:r>
            <a:r>
              <a:rPr lang="tr-TR" sz="2800" dirty="0" smtClean="0"/>
              <a:t>, buhar makineleri </a:t>
            </a:r>
            <a:r>
              <a:rPr lang="tr-TR" sz="2800" dirty="0"/>
              <a:t>ile nemlendirilmelidir.  </a:t>
            </a:r>
            <a:endParaRPr lang="tr-TR" sz="2800" dirty="0" smtClean="0"/>
          </a:p>
          <a:p>
            <a:r>
              <a:rPr lang="tr-TR" sz="2800" dirty="0" err="1" smtClean="0"/>
              <a:t>Kanül</a:t>
            </a:r>
            <a:r>
              <a:rPr lang="tr-TR" sz="2800" dirty="0" smtClean="0"/>
              <a:t> </a:t>
            </a:r>
            <a:r>
              <a:rPr lang="tr-TR" sz="2800" dirty="0"/>
              <a:t>üzerine </a:t>
            </a:r>
            <a:r>
              <a:rPr lang="tr-TR" sz="2800" dirty="0" smtClean="0"/>
              <a:t>yerleştirilen </a:t>
            </a:r>
            <a:r>
              <a:rPr lang="tr-TR" sz="2800" dirty="0"/>
              <a:t>bir gazlı bezin sürekli nemli tutulması da solunum havasının nemlenmesine ve büyük partiküllerin filtre edilmesine yardımcı olur.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tr-TR"/>
          </a:p>
        </p:txBody>
      </p:sp>
      <p:sp>
        <p:nvSpPr>
          <p:cNvPr id="25603" name="Rectangle 3"/>
          <p:cNvSpPr>
            <a:spLocks noGrp="1" noChangeArrowheads="1"/>
          </p:cNvSpPr>
          <p:nvPr>
            <p:ph idx="1"/>
          </p:nvPr>
        </p:nvSpPr>
        <p:spPr/>
        <p:txBody>
          <a:bodyPr/>
          <a:lstStyle/>
          <a:p>
            <a:pPr>
              <a:lnSpc>
                <a:spcPct val="90000"/>
              </a:lnSpc>
            </a:pPr>
            <a:r>
              <a:rPr lang="tr-TR" dirty="0"/>
              <a:t>Kuruyan </a:t>
            </a:r>
            <a:r>
              <a:rPr lang="tr-TR" dirty="0" err="1"/>
              <a:t>sekresyonların</a:t>
            </a:r>
            <a:r>
              <a:rPr lang="tr-TR" dirty="0"/>
              <a:t> </a:t>
            </a:r>
            <a:r>
              <a:rPr lang="tr-TR" dirty="0" err="1"/>
              <a:t>trakea</a:t>
            </a:r>
            <a:r>
              <a:rPr lang="tr-TR" dirty="0"/>
              <a:t> ve alt solunum yollarında mukus tıkaçlarına yol açmaması için </a:t>
            </a:r>
            <a:r>
              <a:rPr lang="tr-TR" dirty="0" err="1"/>
              <a:t>trakea</a:t>
            </a:r>
            <a:r>
              <a:rPr lang="tr-TR" dirty="0"/>
              <a:t> sık sık </a:t>
            </a:r>
            <a:r>
              <a:rPr lang="tr-TR" dirty="0" err="1"/>
              <a:t>aspire</a:t>
            </a:r>
            <a:r>
              <a:rPr lang="tr-TR" dirty="0"/>
              <a:t> edilmeli ve iç </a:t>
            </a:r>
            <a:r>
              <a:rPr lang="tr-TR" dirty="0" err="1"/>
              <a:t>trakeotomi</a:t>
            </a:r>
            <a:r>
              <a:rPr lang="tr-TR" dirty="0"/>
              <a:t> </a:t>
            </a:r>
            <a:r>
              <a:rPr lang="tr-TR" dirty="0" err="1"/>
              <a:t>kanülü</a:t>
            </a:r>
            <a:r>
              <a:rPr lang="tr-TR" dirty="0"/>
              <a:t> sık sık çıkartılarak içinde biriken </a:t>
            </a:r>
            <a:r>
              <a:rPr lang="tr-TR" dirty="0" err="1"/>
              <a:t>sekresyonlar</a:t>
            </a:r>
            <a:r>
              <a:rPr lang="tr-TR" dirty="0"/>
              <a:t> </a:t>
            </a:r>
            <a:r>
              <a:rPr lang="tr-TR" dirty="0" err="1"/>
              <a:t>temizlenmelir</a:t>
            </a:r>
            <a:r>
              <a:rPr lang="tr-TR" dirty="0" smtClean="0"/>
              <a:t>.</a:t>
            </a:r>
          </a:p>
          <a:p>
            <a:pPr>
              <a:lnSpc>
                <a:spcPct val="90000"/>
              </a:lnSpc>
            </a:pPr>
            <a:r>
              <a:rPr lang="tr-TR" dirty="0" err="1" smtClean="0"/>
              <a:t>İnsizyon</a:t>
            </a:r>
            <a:r>
              <a:rPr lang="tr-TR" dirty="0" smtClean="0"/>
              <a:t> </a:t>
            </a:r>
            <a:r>
              <a:rPr lang="tr-TR" dirty="0"/>
              <a:t>yerinde yara enfeksiyonunun önlenmesi için </a:t>
            </a:r>
            <a:r>
              <a:rPr lang="tr-TR" dirty="0" err="1"/>
              <a:t>kanülün</a:t>
            </a:r>
            <a:r>
              <a:rPr lang="tr-TR" dirty="0"/>
              <a:t> çevresindeki pansuman </a:t>
            </a:r>
            <a:r>
              <a:rPr lang="tr-TR" dirty="0" err="1"/>
              <a:t>kanülün</a:t>
            </a:r>
            <a:r>
              <a:rPr lang="tr-TR" dirty="0"/>
              <a:t> içinden ve etrafından sızan </a:t>
            </a:r>
            <a:r>
              <a:rPr lang="tr-TR" dirty="0" err="1"/>
              <a:t>sekresyonlarla</a:t>
            </a:r>
            <a:r>
              <a:rPr lang="tr-TR" dirty="0"/>
              <a:t> kirlendikçe değiştirilmelidir.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tr-TR"/>
          </a:p>
        </p:txBody>
      </p:sp>
      <p:sp>
        <p:nvSpPr>
          <p:cNvPr id="26627" name="Rectangle 3"/>
          <p:cNvSpPr>
            <a:spLocks noGrp="1" noChangeArrowheads="1"/>
          </p:cNvSpPr>
          <p:nvPr>
            <p:ph idx="1"/>
          </p:nvPr>
        </p:nvSpPr>
        <p:spPr/>
        <p:txBody>
          <a:bodyPr/>
          <a:lstStyle/>
          <a:p>
            <a:r>
              <a:rPr lang="tr-TR" dirty="0" err="1"/>
              <a:t>Trakeotomi</a:t>
            </a:r>
            <a:r>
              <a:rPr lang="tr-TR" dirty="0"/>
              <a:t> </a:t>
            </a:r>
            <a:r>
              <a:rPr lang="tr-TR" dirty="0" err="1"/>
              <a:t>kanülü</a:t>
            </a:r>
            <a:r>
              <a:rPr lang="tr-TR" dirty="0"/>
              <a:t> 72 saatten önce yerinden </a:t>
            </a:r>
            <a:r>
              <a:rPr lang="tr-TR" dirty="0" smtClean="0"/>
              <a:t>çıkarılmamalı, </a:t>
            </a:r>
            <a:r>
              <a:rPr lang="tr-TR" dirty="0" err="1"/>
              <a:t>kanül</a:t>
            </a:r>
            <a:r>
              <a:rPr lang="tr-TR" dirty="0"/>
              <a:t> çekildiğinde kolayca kapanmayacak güvenli bir açıklık oluştuktan sonra </a:t>
            </a:r>
            <a:r>
              <a:rPr lang="tr-TR" dirty="0" err="1"/>
              <a:t>kanül</a:t>
            </a:r>
            <a:r>
              <a:rPr lang="tr-TR" dirty="0"/>
              <a:t> tamamen çıkartılarak günlük yara pansumanları yapılmalıdır.</a:t>
            </a:r>
          </a:p>
          <a:p>
            <a:endParaRPr lang="tr-TR"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tr-TR" sz="4000" b="0"/>
              <a:t>Bakım sorunları</a:t>
            </a:r>
          </a:p>
        </p:txBody>
      </p:sp>
      <p:sp>
        <p:nvSpPr>
          <p:cNvPr id="27651" name="Rectangle 3"/>
          <p:cNvSpPr>
            <a:spLocks noGrp="1" noChangeArrowheads="1"/>
          </p:cNvSpPr>
          <p:nvPr>
            <p:ph idx="1"/>
          </p:nvPr>
        </p:nvSpPr>
        <p:spPr/>
        <p:txBody>
          <a:bodyPr/>
          <a:lstStyle/>
          <a:p>
            <a:pPr>
              <a:lnSpc>
                <a:spcPct val="80000"/>
              </a:lnSpc>
            </a:pPr>
            <a:r>
              <a:rPr lang="tr-TR" sz="2800" b="1" dirty="0"/>
              <a:t>* Yara yeri enfeksiyonu</a:t>
            </a:r>
            <a:endParaRPr lang="tr-TR" sz="2800" dirty="0"/>
          </a:p>
          <a:p>
            <a:pPr>
              <a:lnSpc>
                <a:spcPct val="80000"/>
              </a:lnSpc>
            </a:pPr>
            <a:r>
              <a:rPr lang="tr-TR" sz="2800" dirty="0"/>
              <a:t>* </a:t>
            </a:r>
            <a:r>
              <a:rPr lang="tr-TR" sz="2800" b="1" dirty="0" err="1"/>
              <a:t>Trakeotomi</a:t>
            </a:r>
            <a:r>
              <a:rPr lang="tr-TR" sz="2800" b="1" dirty="0"/>
              <a:t> açıklığından kanama</a:t>
            </a:r>
            <a:r>
              <a:rPr lang="tr-TR" sz="2800" dirty="0"/>
              <a:t> </a:t>
            </a:r>
          </a:p>
          <a:p>
            <a:pPr lvl="1">
              <a:lnSpc>
                <a:spcPct val="80000"/>
              </a:lnSpc>
            </a:pPr>
            <a:r>
              <a:rPr lang="tr-TR" dirty="0"/>
              <a:t>1.     </a:t>
            </a:r>
            <a:r>
              <a:rPr lang="tr-TR" dirty="0" err="1"/>
              <a:t>Trakeit</a:t>
            </a:r>
            <a:r>
              <a:rPr lang="tr-TR" dirty="0"/>
              <a:t>.</a:t>
            </a:r>
          </a:p>
          <a:p>
            <a:pPr lvl="1">
              <a:lnSpc>
                <a:spcPct val="80000"/>
              </a:lnSpc>
            </a:pPr>
            <a:r>
              <a:rPr lang="tr-TR" dirty="0"/>
              <a:t>2.     </a:t>
            </a:r>
            <a:r>
              <a:rPr lang="tr-TR" dirty="0" err="1"/>
              <a:t>Trakeada</a:t>
            </a:r>
            <a:r>
              <a:rPr lang="tr-TR" dirty="0"/>
              <a:t> </a:t>
            </a:r>
            <a:r>
              <a:rPr lang="tr-TR" dirty="0" err="1"/>
              <a:t>granülasyonlar</a:t>
            </a:r>
            <a:r>
              <a:rPr lang="tr-TR" dirty="0"/>
              <a:t>.</a:t>
            </a:r>
          </a:p>
          <a:p>
            <a:pPr lvl="1">
              <a:lnSpc>
                <a:spcPct val="80000"/>
              </a:lnSpc>
            </a:pPr>
            <a:r>
              <a:rPr lang="tr-TR" dirty="0"/>
              <a:t>3.     </a:t>
            </a:r>
            <a:r>
              <a:rPr lang="tr-TR" dirty="0" err="1"/>
              <a:t>Trakeayı</a:t>
            </a:r>
            <a:r>
              <a:rPr lang="tr-TR" dirty="0"/>
              <a:t> saran damarlardan veya </a:t>
            </a:r>
            <a:r>
              <a:rPr lang="tr-TR" dirty="0" err="1"/>
              <a:t>brachiosefalik</a:t>
            </a:r>
            <a:r>
              <a:rPr lang="tr-TR" dirty="0"/>
              <a:t> </a:t>
            </a:r>
            <a:r>
              <a:rPr lang="tr-TR" dirty="0" err="1" smtClean="0"/>
              <a:t>turunkustan</a:t>
            </a:r>
            <a:r>
              <a:rPr lang="tr-TR" dirty="0" smtClean="0"/>
              <a:t> </a:t>
            </a:r>
            <a:r>
              <a:rPr lang="tr-TR" dirty="0" err="1" smtClean="0"/>
              <a:t>eroziv</a:t>
            </a:r>
            <a:r>
              <a:rPr lang="tr-TR" dirty="0" smtClean="0"/>
              <a:t> </a:t>
            </a:r>
            <a:r>
              <a:rPr lang="tr-TR" dirty="0" err="1"/>
              <a:t>hemorajiler</a:t>
            </a:r>
            <a:r>
              <a:rPr lang="tr-TR" dirty="0"/>
              <a:t>.</a:t>
            </a:r>
          </a:p>
          <a:p>
            <a:pPr lvl="1">
              <a:lnSpc>
                <a:spcPct val="80000"/>
              </a:lnSpc>
            </a:pPr>
            <a:r>
              <a:rPr lang="tr-TR" dirty="0"/>
              <a:t>4.     Bir tümörden kanama olması.</a:t>
            </a:r>
            <a:endParaRPr lang="tr-TR" sz="2400"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endParaRPr lang="tr-TR"/>
          </a:p>
        </p:txBody>
      </p:sp>
      <p:sp>
        <p:nvSpPr>
          <p:cNvPr id="113667" name="Rectangle 3"/>
          <p:cNvSpPr>
            <a:spLocks noGrp="1" noChangeArrowheads="1"/>
          </p:cNvSpPr>
          <p:nvPr>
            <p:ph idx="1"/>
          </p:nvPr>
        </p:nvSpPr>
        <p:spPr/>
        <p:txBody>
          <a:bodyPr/>
          <a:lstStyle/>
          <a:p>
            <a:r>
              <a:rPr lang="tr-TR" sz="2800"/>
              <a:t>* </a:t>
            </a:r>
            <a:r>
              <a:rPr lang="tr-TR" sz="2800" b="1"/>
              <a:t>Trakeotomiden nefes almakta güçlük</a:t>
            </a:r>
            <a:r>
              <a:rPr lang="tr-TR" sz="2800"/>
              <a:t> </a:t>
            </a:r>
          </a:p>
          <a:p>
            <a:pPr lvl="1"/>
            <a:r>
              <a:rPr lang="tr-TR"/>
              <a:t>1.    Kanülün yanlış takılması.</a:t>
            </a:r>
          </a:p>
          <a:p>
            <a:pPr lvl="1"/>
            <a:r>
              <a:rPr lang="tr-TR"/>
              <a:t>2.    Kanülün distal ucunda krutlar bulunması.</a:t>
            </a:r>
          </a:p>
          <a:p>
            <a:pPr lvl="1"/>
            <a:r>
              <a:rPr lang="tr-TR"/>
              <a:t>3.    Kanülden sonraki trakea bölümünde granülasyonlar gelişmesi.</a:t>
            </a:r>
          </a:p>
          <a:p>
            <a:pPr lvl="1"/>
            <a:r>
              <a:rPr lang="tr-TR"/>
              <a:t>4.    Kanülün posizyonunun hatalı olması.</a:t>
            </a:r>
          </a:p>
          <a:p>
            <a:pPr lvl="1"/>
            <a:r>
              <a:rPr lang="tr-TR"/>
              <a:t>5.    Tüpün boyutlarının trakeaya uygun olmaması.</a:t>
            </a:r>
          </a:p>
          <a:p>
            <a:pPr lvl="1"/>
            <a:r>
              <a:rPr lang="tr-TR"/>
              <a:t>6.    Trakeostomiden sonraki trakeobronşial ağaçta stenozlar gelişmesi.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endParaRPr lang="tr-TR"/>
          </a:p>
        </p:txBody>
      </p:sp>
      <p:sp>
        <p:nvSpPr>
          <p:cNvPr id="123907" name="Rectangle 3"/>
          <p:cNvSpPr>
            <a:spLocks noGrp="1" noChangeArrowheads="1"/>
          </p:cNvSpPr>
          <p:nvPr>
            <p:ph idx="1"/>
          </p:nvPr>
        </p:nvSpPr>
        <p:spPr/>
        <p:txBody>
          <a:bodyPr/>
          <a:lstStyle/>
          <a:p>
            <a:pPr>
              <a:lnSpc>
                <a:spcPct val="80000"/>
              </a:lnSpc>
            </a:pPr>
            <a:r>
              <a:rPr lang="tr-TR" sz="2800" dirty="0"/>
              <a:t>Kaf basıncı  minimal </a:t>
            </a:r>
            <a:r>
              <a:rPr lang="tr-TR" sz="2800" dirty="0" err="1"/>
              <a:t>trakeal</a:t>
            </a:r>
            <a:r>
              <a:rPr lang="tr-TR" sz="2800" dirty="0"/>
              <a:t> duvar basıncı için 15-25 cmH2O (10-18 </a:t>
            </a:r>
            <a:r>
              <a:rPr lang="tr-TR" sz="2800" dirty="0" err="1"/>
              <a:t>mmHg</a:t>
            </a:r>
            <a:r>
              <a:rPr lang="tr-TR" sz="2800" dirty="0"/>
              <a:t>)</a:t>
            </a:r>
          </a:p>
          <a:p>
            <a:pPr>
              <a:lnSpc>
                <a:spcPct val="80000"/>
              </a:lnSpc>
            </a:pPr>
            <a:r>
              <a:rPr lang="tr-TR" sz="2800" dirty="0"/>
              <a:t>Basınç 22 </a:t>
            </a:r>
            <a:r>
              <a:rPr lang="tr-TR" sz="2800" dirty="0" err="1"/>
              <a:t>mmHg</a:t>
            </a:r>
            <a:r>
              <a:rPr lang="tr-TR" sz="2800" dirty="0"/>
              <a:t> olduğunda bozulma başlar, 37 </a:t>
            </a:r>
            <a:r>
              <a:rPr lang="tr-TR" sz="2800" dirty="0" err="1"/>
              <a:t>mmHg</a:t>
            </a:r>
            <a:r>
              <a:rPr lang="tr-TR" sz="2800" dirty="0"/>
              <a:t> total obstrüksiyon işaretidir.</a:t>
            </a:r>
          </a:p>
          <a:p>
            <a:pPr>
              <a:lnSpc>
                <a:spcPct val="80000"/>
              </a:lnSpc>
            </a:pPr>
            <a:r>
              <a:rPr lang="tr-TR" sz="2800" dirty="0"/>
              <a:t>Sürekli şiş olmasının komplikasyonu</a:t>
            </a:r>
          </a:p>
          <a:p>
            <a:pPr lvl="1">
              <a:lnSpc>
                <a:spcPct val="80000"/>
              </a:lnSpc>
            </a:pPr>
            <a:r>
              <a:rPr lang="tr-TR" sz="2400" dirty="0" err="1"/>
              <a:t>Trakeal</a:t>
            </a:r>
            <a:r>
              <a:rPr lang="tr-TR" sz="2400" dirty="0"/>
              <a:t> </a:t>
            </a:r>
            <a:r>
              <a:rPr lang="tr-TR" sz="2400" dirty="0" err="1"/>
              <a:t>stenoz</a:t>
            </a:r>
            <a:endParaRPr lang="tr-TR" sz="2400" dirty="0"/>
          </a:p>
          <a:p>
            <a:pPr lvl="1">
              <a:lnSpc>
                <a:spcPct val="80000"/>
              </a:lnSpc>
            </a:pPr>
            <a:r>
              <a:rPr lang="tr-TR" sz="2400" dirty="0" err="1"/>
              <a:t>Trakeamalezi</a:t>
            </a:r>
            <a:endParaRPr lang="tr-TR" sz="2400" dirty="0"/>
          </a:p>
          <a:p>
            <a:pPr lvl="1">
              <a:lnSpc>
                <a:spcPct val="80000"/>
              </a:lnSpc>
            </a:pPr>
            <a:r>
              <a:rPr lang="tr-TR" sz="2400" dirty="0" err="1"/>
              <a:t>Trakeaözafageal</a:t>
            </a:r>
            <a:r>
              <a:rPr lang="tr-TR" sz="2400" dirty="0"/>
              <a:t> fistül</a:t>
            </a:r>
          </a:p>
          <a:p>
            <a:pPr lvl="1">
              <a:lnSpc>
                <a:spcPct val="80000"/>
              </a:lnSpc>
            </a:pPr>
            <a:r>
              <a:rPr lang="tr-TR" sz="2400" dirty="0" err="1"/>
              <a:t>Trakea</a:t>
            </a:r>
            <a:r>
              <a:rPr lang="tr-TR" sz="2400" dirty="0"/>
              <a:t> </a:t>
            </a:r>
            <a:r>
              <a:rPr lang="tr-TR" sz="2400" dirty="0" err="1"/>
              <a:t>innominant</a:t>
            </a:r>
            <a:r>
              <a:rPr lang="tr-TR" sz="2400" dirty="0"/>
              <a:t> fistül</a:t>
            </a:r>
          </a:p>
          <a:p>
            <a:pPr lvl="1">
              <a:lnSpc>
                <a:spcPct val="80000"/>
              </a:lnSpc>
            </a:pPr>
            <a:r>
              <a:rPr lang="tr-TR" sz="2400" dirty="0" err="1"/>
              <a:t>Larenks</a:t>
            </a:r>
            <a:r>
              <a:rPr lang="tr-TR" sz="2400" dirty="0"/>
              <a:t> </a:t>
            </a:r>
            <a:r>
              <a:rPr lang="tr-TR" sz="2400" dirty="0" err="1"/>
              <a:t>desensitizasyonu</a:t>
            </a:r>
            <a:endParaRPr lang="tr-TR" sz="2400" dirty="0"/>
          </a:p>
          <a:p>
            <a:pPr lvl="1">
              <a:lnSpc>
                <a:spcPct val="80000"/>
              </a:lnSpc>
            </a:pPr>
            <a:r>
              <a:rPr lang="tr-TR" sz="2400" dirty="0"/>
              <a:t>Öksürük refleksinin potansiyel kaybı</a:t>
            </a:r>
          </a:p>
          <a:p>
            <a:pPr lvl="1">
              <a:lnSpc>
                <a:spcPct val="80000"/>
              </a:lnSpc>
            </a:pPr>
            <a:endParaRPr lang="tr-T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7813"/>
            <a:ext cx="8229600" cy="703262"/>
          </a:xfrm>
        </p:spPr>
        <p:txBody>
          <a:bodyPr>
            <a:normAutofit/>
          </a:bodyPr>
          <a:lstStyle/>
          <a:p>
            <a:endParaRPr lang="tr-TR" sz="4000"/>
          </a:p>
        </p:txBody>
      </p:sp>
      <p:sp>
        <p:nvSpPr>
          <p:cNvPr id="72707" name="Rectangle 3"/>
          <p:cNvSpPr>
            <a:spLocks noGrp="1" noChangeArrowheads="1"/>
          </p:cNvSpPr>
          <p:nvPr>
            <p:ph idx="1"/>
          </p:nvPr>
        </p:nvSpPr>
        <p:spPr>
          <a:xfrm>
            <a:off x="611560" y="3645024"/>
            <a:ext cx="4464496" cy="3096344"/>
          </a:xfrm>
        </p:spPr>
        <p:txBody>
          <a:bodyPr>
            <a:noAutofit/>
          </a:bodyPr>
          <a:lstStyle/>
          <a:p>
            <a:pPr algn="just"/>
            <a:r>
              <a:rPr lang="tr-TR" sz="2000" dirty="0" err="1" smtClean="0">
                <a:effectLst/>
              </a:rPr>
              <a:t>Chevelier</a:t>
            </a:r>
            <a:r>
              <a:rPr lang="tr-TR" sz="2000" dirty="0" smtClean="0">
                <a:effectLst/>
              </a:rPr>
              <a:t> </a:t>
            </a:r>
            <a:r>
              <a:rPr lang="tr-TR" sz="2000" dirty="0">
                <a:effectLst/>
              </a:rPr>
              <a:t>Jackson 1923 yaptığı çalışmada birinci </a:t>
            </a:r>
            <a:r>
              <a:rPr lang="tr-TR" sz="2000" dirty="0" err="1">
                <a:effectLst/>
              </a:rPr>
              <a:t>trakeal</a:t>
            </a:r>
            <a:r>
              <a:rPr lang="tr-TR" sz="2000" dirty="0">
                <a:effectLst/>
              </a:rPr>
              <a:t> halkanın altından açılan </a:t>
            </a:r>
            <a:r>
              <a:rPr lang="tr-TR" sz="2000" dirty="0" err="1">
                <a:effectLst/>
              </a:rPr>
              <a:t>trakeotomilerde</a:t>
            </a:r>
            <a:r>
              <a:rPr lang="tr-TR" sz="2000" dirty="0">
                <a:effectLst/>
              </a:rPr>
              <a:t> </a:t>
            </a:r>
            <a:r>
              <a:rPr lang="tr-TR" sz="2000" dirty="0" err="1">
                <a:effectLst/>
              </a:rPr>
              <a:t>mortalite</a:t>
            </a:r>
            <a:r>
              <a:rPr lang="tr-TR" sz="2000" dirty="0">
                <a:effectLst/>
              </a:rPr>
              <a:t> %25 ten %1-2 ye kadar düştüğü ve </a:t>
            </a:r>
            <a:r>
              <a:rPr lang="tr-TR" sz="2000" dirty="0" err="1">
                <a:effectLst/>
              </a:rPr>
              <a:t>larengeal</a:t>
            </a:r>
            <a:r>
              <a:rPr lang="tr-TR" sz="2000" dirty="0">
                <a:effectLst/>
              </a:rPr>
              <a:t> </a:t>
            </a:r>
            <a:r>
              <a:rPr lang="tr-TR" sz="2000" dirty="0" err="1">
                <a:effectLst/>
              </a:rPr>
              <a:t>stenoz</a:t>
            </a:r>
            <a:r>
              <a:rPr lang="tr-TR" sz="2000" dirty="0">
                <a:effectLst/>
              </a:rPr>
              <a:t> oranını özellikle </a:t>
            </a:r>
            <a:r>
              <a:rPr lang="tr-TR" sz="2000" dirty="0" smtClean="0">
                <a:effectLst/>
              </a:rPr>
              <a:t>çocuklarda </a:t>
            </a:r>
            <a:r>
              <a:rPr lang="tr-TR" sz="2000" dirty="0">
                <a:effectLst/>
              </a:rPr>
              <a:t>ciddi düzeyde azalttığı </a:t>
            </a:r>
            <a:r>
              <a:rPr lang="tr-TR" sz="2000" dirty="0" smtClean="0">
                <a:effectLst/>
              </a:rPr>
              <a:t>görülmüş.</a:t>
            </a:r>
            <a:endParaRPr lang="tr-TR" sz="1800" dirty="0"/>
          </a:p>
        </p:txBody>
      </p:sp>
      <p:pic>
        <p:nvPicPr>
          <p:cNvPr id="222210" name="Picture 2" descr="http://www.anesthesiologynews.com/aimages/2015/ANGAM0815_0013_b_600.jpg">
            <a:hlinkClick r:id="rId2"/>
          </p:cNvPr>
          <p:cNvPicPr>
            <a:picLocks noChangeAspect="1" noChangeArrowheads="1"/>
          </p:cNvPicPr>
          <p:nvPr/>
        </p:nvPicPr>
        <p:blipFill>
          <a:blip r:embed="rId3" cstate="print"/>
          <a:srcRect/>
          <a:stretch>
            <a:fillRect/>
          </a:stretch>
        </p:blipFill>
        <p:spPr bwMode="auto">
          <a:xfrm>
            <a:off x="5364088" y="3320268"/>
            <a:ext cx="3538523" cy="3290827"/>
          </a:xfrm>
          <a:prstGeom prst="rect">
            <a:avLst/>
          </a:prstGeom>
          <a:noFill/>
        </p:spPr>
      </p:pic>
      <p:sp>
        <p:nvSpPr>
          <p:cNvPr id="6" name="5 Metin kutusu"/>
          <p:cNvSpPr txBox="1"/>
          <p:nvPr/>
        </p:nvSpPr>
        <p:spPr>
          <a:xfrm>
            <a:off x="611561" y="1052736"/>
            <a:ext cx="7704855" cy="2677656"/>
          </a:xfrm>
          <a:prstGeom prst="rect">
            <a:avLst/>
          </a:prstGeom>
          <a:noFill/>
        </p:spPr>
        <p:txBody>
          <a:bodyPr wrap="square" rtlCol="0">
            <a:spAutoFit/>
          </a:bodyPr>
          <a:lstStyle/>
          <a:p>
            <a:pPr algn="just">
              <a:spcBef>
                <a:spcPts val="2400"/>
              </a:spcBef>
              <a:buFont typeface="Arial" pitchFamily="34" charset="0"/>
              <a:buChar char="•"/>
            </a:pPr>
            <a:r>
              <a:rPr lang="tr-TR" sz="2400" dirty="0" err="1" smtClean="0"/>
              <a:t>Trousseau</a:t>
            </a:r>
            <a:r>
              <a:rPr lang="tr-TR" sz="2400" dirty="0" smtClean="0"/>
              <a:t>, 1833 de difteri salgını sırasında tıkanmayı gidermek için </a:t>
            </a:r>
            <a:r>
              <a:rPr lang="tr-TR" sz="2400" dirty="0" err="1" smtClean="0"/>
              <a:t>trakeotomi</a:t>
            </a:r>
            <a:r>
              <a:rPr lang="tr-TR" sz="2400" dirty="0" smtClean="0"/>
              <a:t> açtığı 200 vakalık serisini yayınlamıştır. </a:t>
            </a:r>
          </a:p>
          <a:p>
            <a:pPr algn="just">
              <a:buFont typeface="Arial" pitchFamily="34" charset="0"/>
              <a:buChar char="•"/>
            </a:pPr>
            <a:r>
              <a:rPr lang="tr-TR" sz="2400" dirty="0" err="1" smtClean="0"/>
              <a:t>Traketomi</a:t>
            </a:r>
            <a:r>
              <a:rPr lang="tr-TR" sz="2400" dirty="0" smtClean="0"/>
              <a:t> ile ilgili değişik teknik ve yöntemler 1932 yılında </a:t>
            </a:r>
            <a:r>
              <a:rPr lang="tr-TR" sz="2400" dirty="0" err="1" smtClean="0"/>
              <a:t>Chevalier</a:t>
            </a:r>
            <a:r>
              <a:rPr lang="tr-TR" sz="2400" dirty="0" smtClean="0"/>
              <a:t> Jackson tarafından standardize edilmiştir ve bu operasyon bütün cerrahlar tarafından kabul edilmiştir. </a:t>
            </a:r>
          </a:p>
          <a:p>
            <a:pPr>
              <a:buFont typeface="Arial" pitchFamily="34" charset="0"/>
              <a:buChar char="•"/>
            </a:pPr>
            <a:endParaRPr lang="tr-TR"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p:txBody>
          <a:bodyPr/>
          <a:lstStyle/>
          <a:p>
            <a:endParaRPr lang="tr-TR"/>
          </a:p>
        </p:txBody>
      </p:sp>
      <p:pic>
        <p:nvPicPr>
          <p:cNvPr id="164866" name="Picture 2" descr="https://www.stgeorges.nhs.uk/wp-content/uploads/2013/08/trach2-300x166.jpg">
            <a:hlinkClick r:id="rId2"/>
          </p:cNvPr>
          <p:cNvPicPr>
            <a:picLocks noChangeAspect="1" noChangeArrowheads="1"/>
          </p:cNvPicPr>
          <p:nvPr/>
        </p:nvPicPr>
        <p:blipFill>
          <a:blip r:embed="rId3" cstate="print"/>
          <a:srcRect/>
          <a:stretch>
            <a:fillRect/>
          </a:stretch>
        </p:blipFill>
        <p:spPr bwMode="auto">
          <a:xfrm>
            <a:off x="467544" y="908720"/>
            <a:ext cx="2857500" cy="1581151"/>
          </a:xfrm>
          <a:prstGeom prst="rect">
            <a:avLst/>
          </a:prstGeom>
          <a:noFill/>
        </p:spPr>
      </p:pic>
      <p:pic>
        <p:nvPicPr>
          <p:cNvPr id="164868" name="Picture 4" descr="http://journal.publications.chestnet.org/data/Journals/CHEST/21993/cb1225287002.jpeg">
            <a:hlinkClick r:id="rId4"/>
          </p:cNvPr>
          <p:cNvPicPr>
            <a:picLocks noChangeAspect="1" noChangeArrowheads="1"/>
          </p:cNvPicPr>
          <p:nvPr/>
        </p:nvPicPr>
        <p:blipFill>
          <a:blip r:embed="rId5" cstate="print"/>
          <a:srcRect/>
          <a:stretch>
            <a:fillRect/>
          </a:stretch>
        </p:blipFill>
        <p:spPr bwMode="auto">
          <a:xfrm>
            <a:off x="4572000" y="332656"/>
            <a:ext cx="3578295" cy="3217541"/>
          </a:xfrm>
          <a:prstGeom prst="rect">
            <a:avLst/>
          </a:prstGeom>
          <a:noFill/>
        </p:spPr>
      </p:pic>
      <p:pic>
        <p:nvPicPr>
          <p:cNvPr id="7" name="Picture 2" descr="http://www.tracheostomy.com/images/manometer.gif">
            <a:hlinkClick r:id="rId6"/>
          </p:cNvPr>
          <p:cNvPicPr>
            <a:picLocks noChangeAspect="1" noChangeArrowheads="1"/>
          </p:cNvPicPr>
          <p:nvPr/>
        </p:nvPicPr>
        <p:blipFill>
          <a:blip r:embed="rId7" cstate="print"/>
          <a:srcRect/>
          <a:stretch>
            <a:fillRect/>
          </a:stretch>
        </p:blipFill>
        <p:spPr bwMode="auto">
          <a:xfrm>
            <a:off x="323528" y="3284984"/>
            <a:ext cx="4286250" cy="2914650"/>
          </a:xfrm>
          <a:prstGeom prst="rect">
            <a:avLst/>
          </a:prstGeom>
          <a:noFill/>
        </p:spPr>
      </p:pic>
      <p:pic>
        <p:nvPicPr>
          <p:cNvPr id="164870" name="Picture 6" descr="http://www.adair.at/images/MetalTracheostomyTubes/FenestratedTracheostomyTube03.jpg">
            <a:hlinkClick r:id="rId8"/>
          </p:cNvPr>
          <p:cNvPicPr>
            <a:picLocks noChangeAspect="1" noChangeArrowheads="1"/>
          </p:cNvPicPr>
          <p:nvPr/>
        </p:nvPicPr>
        <p:blipFill>
          <a:blip r:embed="rId9" cstate="print"/>
          <a:srcRect/>
          <a:stretch>
            <a:fillRect/>
          </a:stretch>
        </p:blipFill>
        <p:spPr bwMode="auto">
          <a:xfrm>
            <a:off x="4860032" y="3789040"/>
            <a:ext cx="3599723" cy="269979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tr-TR"/>
              <a:t>PEDİATRİK TRAKEOTOMİ</a:t>
            </a:r>
          </a:p>
        </p:txBody>
      </p:sp>
      <p:sp>
        <p:nvSpPr>
          <p:cNvPr id="125955" name="Rectangle 3"/>
          <p:cNvSpPr>
            <a:spLocks noGrp="1" noChangeArrowheads="1"/>
          </p:cNvSpPr>
          <p:nvPr>
            <p:ph idx="1"/>
          </p:nvPr>
        </p:nvSpPr>
        <p:spPr/>
        <p:txBody>
          <a:bodyPr/>
          <a:lstStyle/>
          <a:p>
            <a:r>
              <a:rPr lang="tr-TR"/>
              <a:t>Kıkırdak yapılar erişkine göre daha yukarı yerleşimli</a:t>
            </a:r>
          </a:p>
          <a:p>
            <a:r>
              <a:rPr lang="tr-TR"/>
              <a:t>Vertikal trakeal insizyon yapılmalı</a:t>
            </a:r>
          </a:p>
          <a:p>
            <a:r>
              <a:rPr lang="tr-TR"/>
              <a:t>Boyun dokuları daha ince, daha dikkatli olunmalı</a:t>
            </a:r>
          </a:p>
        </p:txBody>
      </p:sp>
      <p:pic>
        <p:nvPicPr>
          <p:cNvPr id="163844" name="Picture 4" descr="http://www.tracheostomy.com/resources/more/trachmanual/parker.jpg">
            <a:hlinkClick r:id="rId2"/>
          </p:cNvPr>
          <p:cNvPicPr>
            <a:picLocks noChangeAspect="1" noChangeArrowheads="1"/>
          </p:cNvPicPr>
          <p:nvPr/>
        </p:nvPicPr>
        <p:blipFill>
          <a:blip r:embed="rId3" cstate="print"/>
          <a:srcRect/>
          <a:stretch>
            <a:fillRect/>
          </a:stretch>
        </p:blipFill>
        <p:spPr bwMode="auto">
          <a:xfrm>
            <a:off x="2483768" y="3429000"/>
            <a:ext cx="2743200" cy="3162301"/>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a:stretch>
            <a:fillRect/>
          </a:stretch>
        </p:blipFill>
        <p:spPr bwMode="auto">
          <a:xfrm>
            <a:off x="4283968" y="3933056"/>
            <a:ext cx="4572000" cy="2667000"/>
          </a:xfrm>
          <a:prstGeom prst="rect">
            <a:avLst/>
          </a:prstGeom>
          <a:noFill/>
          <a:ln w="38100">
            <a:solidFill>
              <a:srgbClr val="00CCFF"/>
            </a:solidFill>
            <a:miter lim="800000"/>
            <a:headEnd/>
            <a:tailEnd/>
          </a:ln>
          <a:effectLst/>
        </p:spPr>
      </p:pic>
      <p:sp>
        <p:nvSpPr>
          <p:cNvPr id="126981" name="Rectangle 5"/>
          <p:cNvSpPr>
            <a:spLocks noGrp="1" noChangeArrowheads="1"/>
          </p:cNvSpPr>
          <p:nvPr>
            <p:ph type="title"/>
          </p:nvPr>
        </p:nvSpPr>
        <p:spPr>
          <a:xfrm>
            <a:off x="395536" y="0"/>
            <a:ext cx="8305800" cy="1143000"/>
          </a:xfrm>
        </p:spPr>
        <p:txBody>
          <a:bodyPr/>
          <a:lstStyle/>
          <a:p>
            <a:r>
              <a:rPr lang="tr-TR" sz="4000" dirty="0"/>
              <a:t>Pediatrik ve Erişkin </a:t>
            </a:r>
            <a:r>
              <a:rPr lang="tr-TR" sz="4000" dirty="0" err="1"/>
              <a:t>Larenks</a:t>
            </a:r>
            <a:endParaRPr lang="en-US" sz="4000" dirty="0"/>
          </a:p>
        </p:txBody>
      </p:sp>
      <p:pic>
        <p:nvPicPr>
          <p:cNvPr id="162818" name="Picture 2" descr="http://image.slidesharecdn.com/bootcamp-airwaybmvandlma-130703151244-phpapp01/95/2013-pediatric-fellows-boot-campadjuncts-bmv-lma-3-638.jpg?cb=1372864637">
            <a:hlinkClick r:id="rId3"/>
          </p:cNvPr>
          <p:cNvPicPr>
            <a:picLocks noChangeAspect="1" noChangeArrowheads="1"/>
          </p:cNvPicPr>
          <p:nvPr/>
        </p:nvPicPr>
        <p:blipFill>
          <a:blip r:embed="rId4" cstate="print"/>
          <a:srcRect t="16884" b="13705"/>
          <a:stretch>
            <a:fillRect/>
          </a:stretch>
        </p:blipFill>
        <p:spPr bwMode="auto">
          <a:xfrm>
            <a:off x="179512" y="1196752"/>
            <a:ext cx="5112568" cy="2664296"/>
          </a:xfrm>
          <a:prstGeom prst="rect">
            <a:avLst/>
          </a:prstGeom>
          <a:noFill/>
        </p:spPr>
      </p:pic>
    </p:spTree>
  </p:cSld>
  <p:clrMapOvr>
    <a:masterClrMapping/>
  </p:clrMapOvr>
  <p:transition>
    <p:split dir="in"/>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539750" y="3716338"/>
            <a:ext cx="8229600" cy="1143000"/>
          </a:xfrm>
        </p:spPr>
        <p:txBody>
          <a:bodyPr/>
          <a:lstStyle/>
          <a:p>
            <a:r>
              <a:rPr lang="tr-TR"/>
              <a:t>TEŞEKKÜRLER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55650" y="277813"/>
            <a:ext cx="7931150" cy="1143000"/>
          </a:xfrm>
        </p:spPr>
        <p:txBody>
          <a:bodyPr/>
          <a:lstStyle/>
          <a:p>
            <a:endParaRPr lang="tr-TR"/>
          </a:p>
        </p:txBody>
      </p:sp>
      <p:sp>
        <p:nvSpPr>
          <p:cNvPr id="70659" name="Rectangle 3"/>
          <p:cNvSpPr>
            <a:spLocks noGrp="1" noChangeArrowheads="1"/>
          </p:cNvSpPr>
          <p:nvPr>
            <p:ph idx="1"/>
          </p:nvPr>
        </p:nvSpPr>
        <p:spPr/>
        <p:txBody>
          <a:bodyPr/>
          <a:lstStyle/>
          <a:p>
            <a:endParaRPr lang="tr-TR"/>
          </a:p>
        </p:txBody>
      </p:sp>
      <p:pic>
        <p:nvPicPr>
          <p:cNvPr id="70661" name="Picture 5" descr="007"/>
          <p:cNvPicPr>
            <a:picLocks noChangeAspect="1" noChangeArrowheads="1"/>
          </p:cNvPicPr>
          <p:nvPr/>
        </p:nvPicPr>
        <p:blipFill>
          <a:blip r:embed="rId2" cstate="print"/>
          <a:srcRect/>
          <a:stretch>
            <a:fillRect/>
          </a:stretch>
        </p:blipFill>
        <p:spPr bwMode="auto">
          <a:xfrm>
            <a:off x="1187624" y="548680"/>
            <a:ext cx="7740352" cy="580526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536" y="332656"/>
            <a:ext cx="8229600" cy="1143000"/>
          </a:xfrm>
        </p:spPr>
        <p:txBody>
          <a:bodyPr>
            <a:normAutofit/>
          </a:bodyPr>
          <a:lstStyle/>
          <a:p>
            <a:r>
              <a:rPr lang="tr-TR" sz="4400" dirty="0" smtClean="0"/>
              <a:t>ANATOMİ</a:t>
            </a:r>
            <a:endParaRPr lang="tr-TR" sz="4400" dirty="0"/>
          </a:p>
        </p:txBody>
      </p:sp>
      <p:sp>
        <p:nvSpPr>
          <p:cNvPr id="5123" name="Rectangle 3"/>
          <p:cNvSpPr>
            <a:spLocks noGrp="1" noChangeArrowheads="1"/>
          </p:cNvSpPr>
          <p:nvPr>
            <p:ph idx="1"/>
          </p:nvPr>
        </p:nvSpPr>
        <p:spPr>
          <a:xfrm>
            <a:off x="468313" y="1484313"/>
            <a:ext cx="4607743" cy="4752975"/>
          </a:xfrm>
        </p:spPr>
        <p:txBody>
          <a:bodyPr>
            <a:normAutofit/>
          </a:bodyPr>
          <a:lstStyle/>
          <a:p>
            <a:pPr>
              <a:lnSpc>
                <a:spcPct val="90000"/>
              </a:lnSpc>
            </a:pPr>
            <a:r>
              <a:rPr lang="tr-TR" sz="2800" dirty="0" err="1"/>
              <a:t>Larenkste</a:t>
            </a:r>
            <a:r>
              <a:rPr lang="tr-TR" sz="2800" dirty="0"/>
              <a:t> üç büyük </a:t>
            </a:r>
            <a:r>
              <a:rPr lang="tr-TR" sz="2800" dirty="0" err="1"/>
              <a:t>kartilaj</a:t>
            </a:r>
            <a:r>
              <a:rPr lang="tr-TR" sz="2800" dirty="0"/>
              <a:t> mevcuttur;</a:t>
            </a:r>
          </a:p>
          <a:p>
            <a:pPr lvl="1">
              <a:lnSpc>
                <a:spcPct val="90000"/>
              </a:lnSpc>
            </a:pPr>
            <a:r>
              <a:rPr lang="tr-TR" sz="1800" dirty="0" err="1"/>
              <a:t>Epiglot</a:t>
            </a:r>
            <a:endParaRPr lang="tr-TR" sz="1800" dirty="0"/>
          </a:p>
          <a:p>
            <a:pPr lvl="1">
              <a:lnSpc>
                <a:spcPct val="90000"/>
              </a:lnSpc>
            </a:pPr>
            <a:r>
              <a:rPr lang="tr-TR" sz="1800" dirty="0" err="1"/>
              <a:t>Tiroid</a:t>
            </a:r>
            <a:r>
              <a:rPr lang="tr-TR" sz="1800" dirty="0"/>
              <a:t> </a:t>
            </a:r>
          </a:p>
          <a:p>
            <a:pPr lvl="1">
              <a:lnSpc>
                <a:spcPct val="90000"/>
              </a:lnSpc>
            </a:pPr>
            <a:r>
              <a:rPr lang="tr-TR" sz="1800" dirty="0" err="1"/>
              <a:t>Krikoid</a:t>
            </a:r>
            <a:r>
              <a:rPr lang="tr-TR" sz="1800" dirty="0"/>
              <a:t> </a:t>
            </a:r>
            <a:r>
              <a:rPr lang="tr-TR" sz="1800" dirty="0" err="1"/>
              <a:t>kartilaj</a:t>
            </a:r>
            <a:r>
              <a:rPr lang="tr-TR" sz="1800" dirty="0"/>
              <a:t>. </a:t>
            </a:r>
            <a:r>
              <a:rPr lang="tr-TR" sz="1800" dirty="0" err="1"/>
              <a:t>Posterior</a:t>
            </a:r>
            <a:r>
              <a:rPr lang="tr-TR" sz="1800" dirty="0"/>
              <a:t> sınırda </a:t>
            </a:r>
            <a:r>
              <a:rPr lang="tr-TR" sz="1800" dirty="0" err="1"/>
              <a:t>aritenoid</a:t>
            </a:r>
            <a:r>
              <a:rPr lang="tr-TR" sz="1800" dirty="0"/>
              <a:t> </a:t>
            </a:r>
            <a:r>
              <a:rPr lang="tr-TR" sz="1800" dirty="0" err="1"/>
              <a:t>kartilaj</a:t>
            </a:r>
            <a:r>
              <a:rPr lang="tr-TR" sz="1800" dirty="0"/>
              <a:t> bulunmaktadır. </a:t>
            </a:r>
            <a:r>
              <a:rPr lang="tr-TR" sz="1800" dirty="0" err="1"/>
              <a:t>Tiroid</a:t>
            </a:r>
            <a:r>
              <a:rPr lang="tr-TR" sz="1800" dirty="0"/>
              <a:t> ve </a:t>
            </a:r>
            <a:r>
              <a:rPr lang="tr-TR" sz="1800" dirty="0" err="1"/>
              <a:t>krikoid</a:t>
            </a:r>
            <a:r>
              <a:rPr lang="tr-TR" sz="1800" dirty="0"/>
              <a:t> </a:t>
            </a:r>
            <a:r>
              <a:rPr lang="tr-TR" sz="1800" dirty="0" err="1"/>
              <a:t>kartilajlar</a:t>
            </a:r>
            <a:r>
              <a:rPr lang="tr-TR" sz="1800" dirty="0"/>
              <a:t> arasına </a:t>
            </a:r>
            <a:r>
              <a:rPr lang="tr-TR" sz="1800" dirty="0" err="1"/>
              <a:t>krikotroid</a:t>
            </a:r>
            <a:r>
              <a:rPr lang="tr-TR" sz="1800" dirty="0"/>
              <a:t> </a:t>
            </a:r>
            <a:r>
              <a:rPr lang="tr-TR" sz="1800" dirty="0" err="1"/>
              <a:t>membran</a:t>
            </a:r>
            <a:r>
              <a:rPr lang="tr-TR" sz="1800" dirty="0"/>
              <a:t> bulunur. </a:t>
            </a:r>
          </a:p>
          <a:p>
            <a:pPr>
              <a:lnSpc>
                <a:spcPct val="90000"/>
              </a:lnSpc>
            </a:pPr>
            <a:r>
              <a:rPr lang="tr-TR" sz="2000" dirty="0" err="1"/>
              <a:t>İnnominate</a:t>
            </a:r>
            <a:r>
              <a:rPr lang="tr-TR" sz="2000" dirty="0"/>
              <a:t> arter veya </a:t>
            </a:r>
            <a:r>
              <a:rPr lang="tr-TR" sz="2000" dirty="0" err="1"/>
              <a:t>brachiosefalic</a:t>
            </a:r>
            <a:r>
              <a:rPr lang="tr-TR" sz="2000" dirty="0"/>
              <a:t> </a:t>
            </a:r>
            <a:r>
              <a:rPr lang="tr-TR" sz="2000" dirty="0" err="1"/>
              <a:t>trunkus</a:t>
            </a:r>
            <a:r>
              <a:rPr lang="tr-TR" sz="2000" dirty="0"/>
              <a:t>, </a:t>
            </a:r>
            <a:r>
              <a:rPr lang="tr-TR" sz="2000" dirty="0" err="1"/>
              <a:t>sternumun</a:t>
            </a:r>
            <a:r>
              <a:rPr lang="tr-TR" sz="2000" dirty="0"/>
              <a:t> altında yer alır ve </a:t>
            </a:r>
            <a:r>
              <a:rPr lang="tr-TR" sz="2000" dirty="0" err="1"/>
              <a:t>süperior</a:t>
            </a:r>
            <a:r>
              <a:rPr lang="tr-TR" sz="2000" dirty="0"/>
              <a:t> </a:t>
            </a:r>
            <a:r>
              <a:rPr lang="tr-TR" sz="2000" dirty="0" err="1"/>
              <a:t>toraks</a:t>
            </a:r>
            <a:r>
              <a:rPr lang="tr-TR" sz="2000" dirty="0"/>
              <a:t> girişinde </a:t>
            </a:r>
            <a:r>
              <a:rPr lang="tr-TR" sz="2000" dirty="0" err="1"/>
              <a:t>trakeayı</a:t>
            </a:r>
            <a:r>
              <a:rPr lang="tr-TR" sz="2000" dirty="0"/>
              <a:t> </a:t>
            </a:r>
            <a:r>
              <a:rPr lang="tr-TR" sz="2000" dirty="0" err="1"/>
              <a:t>anteriorda</a:t>
            </a:r>
            <a:r>
              <a:rPr lang="tr-TR" sz="2000" dirty="0"/>
              <a:t> soldan sağa çaprazlar.</a:t>
            </a:r>
          </a:p>
          <a:p>
            <a:pPr>
              <a:lnSpc>
                <a:spcPct val="90000"/>
              </a:lnSpc>
            </a:pPr>
            <a:r>
              <a:rPr lang="tr-TR" sz="2000" dirty="0"/>
              <a:t>Trake </a:t>
            </a:r>
            <a:r>
              <a:rPr lang="tr-TR" sz="2000" dirty="0" err="1"/>
              <a:t>posteriorda</a:t>
            </a:r>
            <a:r>
              <a:rPr lang="tr-TR" sz="2000" dirty="0"/>
              <a:t> </a:t>
            </a:r>
            <a:r>
              <a:rPr lang="tr-TR" sz="2000" dirty="0" err="1"/>
              <a:t>membrönöz</a:t>
            </a:r>
            <a:r>
              <a:rPr lang="tr-TR" sz="2000" dirty="0"/>
              <a:t>, </a:t>
            </a:r>
            <a:r>
              <a:rPr lang="tr-TR" sz="2000" dirty="0" err="1"/>
              <a:t>anterior</a:t>
            </a:r>
            <a:r>
              <a:rPr lang="tr-TR" sz="2000" dirty="0"/>
              <a:t> ve </a:t>
            </a:r>
            <a:r>
              <a:rPr lang="tr-TR" sz="2000" dirty="0" err="1"/>
              <a:t>lateralinde</a:t>
            </a:r>
            <a:r>
              <a:rPr lang="tr-TR" sz="2000" dirty="0"/>
              <a:t> </a:t>
            </a:r>
            <a:r>
              <a:rPr lang="tr-TR" sz="2000" dirty="0" err="1"/>
              <a:t>semisirküler</a:t>
            </a:r>
            <a:r>
              <a:rPr lang="tr-TR" sz="2000" dirty="0"/>
              <a:t> kıkırdaklardan oluşmuştur.</a:t>
            </a:r>
          </a:p>
        </p:txBody>
      </p:sp>
      <p:pic>
        <p:nvPicPr>
          <p:cNvPr id="220162" name="Picture 2" descr="http://debbieupton.com/wp-content/gallery/anatomy/larynx-anatomy-504x360.jpg">
            <a:hlinkClick r:id="rId2"/>
          </p:cNvPr>
          <p:cNvPicPr>
            <a:picLocks noChangeAspect="1" noChangeArrowheads="1"/>
          </p:cNvPicPr>
          <p:nvPr/>
        </p:nvPicPr>
        <p:blipFill>
          <a:blip r:embed="rId3" cstate="print"/>
          <a:srcRect l="1803" t="10096" r="2646" b="4088"/>
          <a:stretch>
            <a:fillRect/>
          </a:stretch>
        </p:blipFill>
        <p:spPr bwMode="auto">
          <a:xfrm>
            <a:off x="5076056" y="260648"/>
            <a:ext cx="3816424" cy="2448272"/>
          </a:xfrm>
          <a:prstGeom prst="rect">
            <a:avLst/>
          </a:prstGeom>
          <a:noFill/>
        </p:spPr>
      </p:pic>
      <p:pic>
        <p:nvPicPr>
          <p:cNvPr id="220164" name="Picture 4" descr="http://classconnection.s3.amazonaws.com/33/flashcards/602033/jpg/thyroid_ima_artery1315966058841.jpg">
            <a:hlinkClick r:id="rId4"/>
          </p:cNvPr>
          <p:cNvPicPr>
            <a:picLocks noChangeAspect="1" noChangeArrowheads="1"/>
          </p:cNvPicPr>
          <p:nvPr/>
        </p:nvPicPr>
        <p:blipFill>
          <a:blip r:embed="rId5" cstate="print"/>
          <a:srcRect/>
          <a:stretch>
            <a:fillRect/>
          </a:stretch>
        </p:blipFill>
        <p:spPr bwMode="auto">
          <a:xfrm>
            <a:off x="5148064" y="2708920"/>
            <a:ext cx="3995936" cy="4066591"/>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28354" name="Picture 2" descr="http://www.theodora.com/anatomy/images/image562.gif">
            <a:hlinkClick r:id="rId2"/>
          </p:cNvPr>
          <p:cNvPicPr>
            <a:picLocks noChangeAspect="1" noChangeArrowheads="1"/>
          </p:cNvPicPr>
          <p:nvPr/>
        </p:nvPicPr>
        <p:blipFill>
          <a:blip r:embed="rId3" cstate="print"/>
          <a:srcRect/>
          <a:stretch>
            <a:fillRect/>
          </a:stretch>
        </p:blipFill>
        <p:spPr bwMode="auto">
          <a:xfrm>
            <a:off x="1547664" y="1196752"/>
            <a:ext cx="6234024" cy="475252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1193</TotalTime>
  <Words>1647</Words>
  <Application>Microsoft Office PowerPoint</Application>
  <PresentationFormat>Ekran Gösterisi (4:3)</PresentationFormat>
  <Paragraphs>241</Paragraphs>
  <Slides>63</Slides>
  <Notes>0</Notes>
  <HiddenSlides>1</HiddenSlides>
  <MMClips>1</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63</vt:i4>
      </vt:variant>
    </vt:vector>
  </HeadingPairs>
  <TitlesOfParts>
    <vt:vector size="70" baseType="lpstr">
      <vt:lpstr>Arial</vt:lpstr>
      <vt:lpstr>Calibri</vt:lpstr>
      <vt:lpstr>Constantia</vt:lpstr>
      <vt:lpstr>Times New Roman</vt:lpstr>
      <vt:lpstr>Wingdings</vt:lpstr>
      <vt:lpstr>Wingdings 2</vt:lpstr>
      <vt:lpstr>Akış</vt:lpstr>
      <vt:lpstr>TRAKEOTOMİ </vt:lpstr>
      <vt:lpstr>TRAKEOTOMİ</vt:lpstr>
      <vt:lpstr>TRAKEOTOMİ </vt:lpstr>
      <vt:lpstr>TARİHÇE</vt:lpstr>
      <vt:lpstr>PowerPoint Sunusu</vt:lpstr>
      <vt:lpstr>PowerPoint Sunusu</vt:lpstr>
      <vt:lpstr>PowerPoint Sunusu</vt:lpstr>
      <vt:lpstr>ANATOMİ</vt:lpstr>
      <vt:lpstr>PowerPoint Sunusu</vt:lpstr>
      <vt:lpstr>PowerPoint Sunusu</vt:lpstr>
      <vt:lpstr>PowerPoint Sunusu</vt:lpstr>
      <vt:lpstr>TRAKEOTOMİ AVANTAJLARI</vt:lpstr>
      <vt:lpstr>TRAKEOTOMİ DEZAVANTALARI</vt:lpstr>
      <vt:lpstr>PowerPoint Sunusu</vt:lpstr>
      <vt:lpstr>PowerPoint Sunusu</vt:lpstr>
      <vt:lpstr>Trakeotomi Endikasyonları </vt:lpstr>
      <vt:lpstr>PowerPoint Sunusu</vt:lpstr>
      <vt:lpstr>PowerPoint Sunusu</vt:lpstr>
      <vt:lpstr>PowerPoint Sunusu</vt:lpstr>
      <vt:lpstr>PowerPoint Sunusu</vt:lpstr>
      <vt:lpstr>CERRAHİ İŞLEMLER</vt:lpstr>
      <vt:lpstr>TRANSTRAKEAL İĞNE VENTİLASYONU </vt:lpstr>
      <vt:lpstr>KRİKOTİROTOMİ (CONİOTOMY)</vt:lpstr>
      <vt:lpstr>Acil Trakeotomi (Bilinç kaybı var/yok)</vt:lpstr>
      <vt:lpstr> ELEKTİF TRAKEOTOMİ </vt:lpstr>
      <vt:lpstr>TEKNİK </vt:lpstr>
      <vt:lpstr>PowerPoint Sunusu</vt:lpstr>
      <vt:lpstr>TEKNİK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Komplikasyonları ( % 5- 40 ) </vt:lpstr>
      <vt:lpstr>PowerPoint Sunusu</vt:lpstr>
      <vt:lpstr>Erken Postoperatif Komplikasyonlar</vt:lpstr>
      <vt:lpstr>PowerPoint Sunusu</vt:lpstr>
      <vt:lpstr>PowerPoint Sunusu</vt:lpstr>
      <vt:lpstr>Geç Postoperatif Komplikasyonlar </vt:lpstr>
      <vt:lpstr>PowerPoint Sunusu</vt:lpstr>
      <vt:lpstr>PERKÜTAN TRAKEOTOMİ</vt:lpstr>
      <vt:lpstr>PowerPoint Sunusu</vt:lpstr>
      <vt:lpstr>PERKUTAN TRAKEOTOMİNİN KONTRENDİKASYONLARI</vt:lpstr>
      <vt:lpstr>PowerPoint Sunusu</vt:lpstr>
      <vt:lpstr>PERKUTAN TRAKEOTOMİNİN AVANTAJLARI</vt:lpstr>
      <vt:lpstr>PowerPoint Sunusu</vt:lpstr>
      <vt:lpstr> TRAKEOTOMİ SONRASI BAKIM </vt:lpstr>
      <vt:lpstr>PowerPoint Sunusu</vt:lpstr>
      <vt:lpstr>PowerPoint Sunusu</vt:lpstr>
      <vt:lpstr>Bakım sorunları</vt:lpstr>
      <vt:lpstr>PowerPoint Sunusu</vt:lpstr>
      <vt:lpstr>PowerPoint Sunusu</vt:lpstr>
      <vt:lpstr>PowerPoint Sunusu</vt:lpstr>
      <vt:lpstr>PEDİATRİK TRAKEOTOMİ</vt:lpstr>
      <vt:lpstr>Pediatrik ve Erişkin Larenks</vt:lpstr>
      <vt:lpstr>TEŞEKKÜRLER</vt:lpstr>
    </vt:vector>
  </TitlesOfParts>
  <Company>BİLKENT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TRAKEOTOMİ</dc:title>
  <dc:creator>ataturk</dc:creator>
  <cp:lastModifiedBy>user</cp:lastModifiedBy>
  <cp:revision>47</cp:revision>
  <dcterms:created xsi:type="dcterms:W3CDTF">2008-12-02T17:24:50Z</dcterms:created>
  <dcterms:modified xsi:type="dcterms:W3CDTF">2017-12-26T06:37:51Z</dcterms:modified>
</cp:coreProperties>
</file>