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63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-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4DEE7-6720-4557-A420-737EADEC1CC0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AF98-33ED-4895-951E-42B8E927961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12C4-5037-4A7D-9646-28A3EC4C1F5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267F-B119-40BF-8166-FFACF5EED28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900C2-30DA-4ECD-A9FC-9AC1C3C9852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BAA0A-7245-443D-B69F-1D8A552ADE45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D961-B5C8-4BA6-AFBB-99A4E90C9C3D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3BC14-1905-4F3B-9632-9F9134AE8E64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E1C4-AAE7-49AC-ABE9-0297E4C01DD6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69C04-70ED-47D1-AC28-B83582D5E642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9BF1-4E9A-4541-A333-99F7858311BE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73B8-3B2A-4E54-B46E-563484E2124D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022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Quantization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The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destination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signal-to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noise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ratio</a:t>
                </a:r>
                <a:r>
                  <a:rPr lang="tr-TR" sz="2800" dirty="0"/>
                  <a:t> </a:t>
                </a:r>
                <a:r>
                  <a:rPr lang="tr-TR" sz="2800" dirty="0" err="1"/>
                  <a:t>then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becomes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sPre>
                            <m:sPre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sPre>
                        </m:den>
                      </m:f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022098"/>
              </a:xfrm>
              <a:prstGeom prst="rect">
                <a:avLst/>
              </a:prstGeom>
              <a:blipFill>
                <a:blip r:embed="rId2"/>
                <a:stretch>
                  <a:fillRect l="-1683" t="-161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983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770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Quantization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 more informative relation for binary PCM is obtained by setting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m:rPr>
                        <m:nor/>
                      </m:rPr>
                      <a:rPr lang="tr-TR" sz="2800"/>
                      <m:t>and</m:t>
                    </m:r>
                    <m:r>
                      <m:rPr>
                        <m:nor/>
                      </m:rPr>
                      <a:rPr lang="tr-TR" sz="2800" b="0" i="0" smtClean="0"/>
                      <m:t> </m:t>
                    </m:r>
                    <m:r>
                      <m:rPr>
                        <m:nor/>
                      </m:rPr>
                      <a:rPr lang="tr-TR" sz="2800"/>
                      <m:t>expressing</m:t>
                    </m:r>
                    <m:r>
                      <m:rPr>
                        <m:nor/>
                      </m:rPr>
                      <a:rPr lang="tr-TR" sz="2800" b="0" i="0" smtClean="0"/>
                      <m:t> (</m:t>
                    </m:r>
                    <m:r>
                      <m:rPr>
                        <m:nor/>
                      </m:rPr>
                      <a:rPr lang="tr-TR" sz="2800" b="0" i="0" smtClean="0"/>
                      <m:t>S</m:t>
                    </m:r>
                    <m:r>
                      <m:rPr>
                        <m:nor/>
                      </m:rPr>
                      <a:rPr lang="tr-TR" sz="2800" b="0" i="0" smtClean="0"/>
                      <m:t>/</m:t>
                    </m:r>
                    <m:r>
                      <m:rPr>
                        <m:nor/>
                      </m:rPr>
                      <a:rPr lang="tr-TR" sz="2800" b="0" i="0" smtClean="0"/>
                      <m:t>N</m:t>
                    </m:r>
                    <m:r>
                      <m:rPr>
                        <m:nor/>
                      </m:rPr>
                      <a:rPr lang="tr-TR" sz="2800" b="0" i="0" smtClean="0"/>
                      <m:t>) </m:t>
                    </m:r>
                    <m:r>
                      <m:rPr>
                        <m:nor/>
                      </m:rPr>
                      <a:rPr lang="tr-TR" sz="2800"/>
                      <m:t>in</m:t>
                    </m:r>
                    <m:r>
                      <m:rPr>
                        <m:nor/>
                      </m:rPr>
                      <a:rPr lang="tr-TR" sz="2800"/>
                      <m:t> </m:t>
                    </m:r>
                    <m:r>
                      <m:rPr>
                        <m:nor/>
                      </m:rPr>
                      <a:rPr lang="tr-TR" sz="2800"/>
                      <m:t>decibels</m:t>
                    </m:r>
                    <m:r>
                      <m:rPr>
                        <m:nor/>
                      </m:rPr>
                      <a:rPr lang="tr-TR" sz="2800"/>
                      <m:t>. </m:t>
                    </m:r>
                    <m:r>
                      <m:rPr>
                        <m:nor/>
                      </m:rPr>
                      <a:rPr lang="tr-TR" sz="2800"/>
                      <m:t>Thus</m:t>
                    </m:r>
                    <m:r>
                      <m:rPr>
                        <m:nor/>
                      </m:rPr>
                      <a:rPr lang="tr-TR" sz="2800"/>
                      <m:t>,</m:t>
                    </m:r>
                  </m:oMath>
                </a14:m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≤4.8+6.0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𝑑𝐵</m:t>
                          </m:r>
                        </m:e>
                      </m:func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770012"/>
              </a:xfrm>
              <a:prstGeom prst="rect">
                <a:avLst/>
              </a:prstGeom>
              <a:blipFill>
                <a:blip r:embed="rId2"/>
                <a:stretch>
                  <a:fillRect l="-1683" t="-125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03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/>
              <a:t>PCM WITH NOISE</a:t>
            </a:r>
          </a:p>
          <a:p>
            <a:pPr algn="just"/>
            <a:endParaRPr lang="tr-TR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en-US" sz="2800" dirty="0"/>
              <a:t>resulting </a:t>
            </a:r>
            <a:r>
              <a:rPr lang="en-US" sz="2800" i="1" dirty="0"/>
              <a:t>digital errors </a:t>
            </a:r>
            <a:r>
              <a:rPr lang="en-US" sz="2800" dirty="0"/>
              <a:t>produce </a:t>
            </a:r>
            <a:r>
              <a:rPr lang="en-US" sz="2800" i="1" dirty="0"/>
              <a:t>decoding noise. </a:t>
            </a:r>
            <a:endParaRPr lang="tr-TR" sz="2800" i="1" dirty="0"/>
          </a:p>
          <a:p>
            <a:endParaRPr lang="tr-TR" sz="28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After defining the error threshold</a:t>
            </a:r>
            <a:r>
              <a:rPr lang="tr-TR" sz="2800" dirty="0"/>
              <a:t> </a:t>
            </a:r>
            <a:r>
              <a:rPr lang="en-US" sz="2800" dirty="0"/>
              <a:t>level, we’ll be in a position to make a meaningful comparison of PCM with analog</a:t>
            </a:r>
            <a:r>
              <a:rPr lang="tr-TR" sz="2800" dirty="0"/>
              <a:t> </a:t>
            </a:r>
            <a:r>
              <a:rPr lang="tr-TR" sz="2800" dirty="0" err="1"/>
              <a:t>modulation</a:t>
            </a:r>
            <a:r>
              <a:rPr lang="tr-TR" sz="2800" dirty="0"/>
              <a:t> </a:t>
            </a:r>
            <a:r>
              <a:rPr lang="tr-TR" sz="2800" dirty="0" err="1"/>
              <a:t>methods</a:t>
            </a:r>
            <a:r>
              <a:rPr lang="tr-TR" sz="2800" dirty="0"/>
              <a:t>.</a:t>
            </a:r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05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Decoding</a:t>
            </a:r>
            <a:r>
              <a:rPr lang="tr-TR" sz="3600" dirty="0"/>
              <a:t> </a:t>
            </a:r>
            <a:r>
              <a:rPr lang="tr-TR" sz="3600" dirty="0" err="1"/>
              <a:t>Noise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Random noise added to the PCM signal at the receiver causes regeneration errors that</a:t>
            </a:r>
            <a:r>
              <a:rPr lang="tr-TR" sz="2800" dirty="0"/>
              <a:t> </a:t>
            </a:r>
            <a:r>
              <a:rPr lang="en-US" sz="2800" dirty="0"/>
              <a:t>appear as erroneous digits in the codewords. </a:t>
            </a:r>
            <a:endParaRPr lang="tr-TR" sz="2800" dirty="0"/>
          </a:p>
          <a:p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decoder then puts out a different</a:t>
            </a:r>
            <a:r>
              <a:rPr lang="tr-TR" sz="2800" dirty="0"/>
              <a:t> </a:t>
            </a:r>
            <a:r>
              <a:rPr lang="en-US" sz="2800" dirty="0"/>
              <a:t>quantum level than the one intended for a particular sample.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2990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920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Decoding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reconstructed message waveform becomes contaminated with decoding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noise</a:t>
                </a:r>
                <a:r>
                  <a:rPr lang="tr-TR" sz="2800" dirty="0"/>
                  <a:t> as </a:t>
                </a:r>
                <a:r>
                  <a:rPr lang="tr-TR" sz="2800" dirty="0" err="1"/>
                  <a:t>well</a:t>
                </a:r>
                <a:r>
                  <a:rPr lang="tr-TR" sz="2800" dirty="0"/>
                  <a:t> as </a:t>
                </a:r>
                <a:r>
                  <a:rPr lang="tr-TR" sz="2800" dirty="0" err="1"/>
                  <a:t>quantization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noise</a:t>
                </a:r>
                <a:r>
                  <a:rPr lang="tr-TR" sz="2800" dirty="0"/>
                  <a:t>.</a:t>
                </a:r>
              </a:p>
              <a:p>
                <a:pPr algn="just"/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</a:t>
                </a:r>
                <a:r>
                  <a:rPr lang="en-US" sz="2800" b="1" dirty="0"/>
                  <a:t>decoding noise power </a:t>
                </a:r>
                <a:r>
                  <a:rPr lang="en-US" sz="2800" dirty="0"/>
                  <a:t>is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Pre>
                            <m:sPre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sPre>
                        </m:e>
                      </m:acc>
                    </m:oMath>
                  </m:oMathPara>
                </a14:m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920502"/>
              </a:xfrm>
              <a:prstGeom prst="rect">
                <a:avLst/>
              </a:prstGeom>
              <a:blipFill>
                <a:blip r:embed="rId2"/>
                <a:stretch>
                  <a:fillRect l="-1683" t="-1232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877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9071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Decoding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</a:t>
                </a:r>
                <a:r>
                  <a:rPr lang="en-US" sz="2800" i="1" dirty="0"/>
                  <a:t>total </a:t>
                </a:r>
                <a:r>
                  <a:rPr lang="en-US" sz="2800" dirty="0"/>
                  <a:t>destination noise power consists of decoding noise and quantization</a:t>
                </a:r>
                <a:r>
                  <a:rPr lang="tr-TR" sz="2800" dirty="0"/>
                  <a:t> </a:t>
                </a:r>
                <a:r>
                  <a:rPr lang="en-US" sz="2800" dirty="0"/>
                  <a:t>noise , which come from essentially independent processes.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tr-TR" sz="2800" dirty="0" err="1"/>
                  <a:t>Therefore</a:t>
                </a:r>
                <a:r>
                  <a:rPr lang="tr-TR" sz="2800" dirty="0"/>
                  <a:t>,</a:t>
                </a:r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1+4</m:t>
                          </m:r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9071329"/>
              </a:xfrm>
              <a:prstGeom prst="rect">
                <a:avLst/>
              </a:prstGeom>
              <a:blipFill>
                <a:blip r:embed="rId2"/>
                <a:stretch>
                  <a:fillRect l="-1683" t="-1075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93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LECTURE 7</a:t>
            </a:r>
          </a:p>
          <a:p>
            <a:pPr marL="0" indent="0">
              <a:buNone/>
            </a:pPr>
            <a:r>
              <a:rPr lang="tr-TR" dirty="0"/>
              <a:t>PCM AND PREDICTIVE CODING: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400" dirty="0"/>
              <a:t>QUANTIZATION NOISE IN PCM </a:t>
            </a:r>
          </a:p>
          <a:p>
            <a:pPr marL="0" indent="0">
              <a:buNone/>
            </a:pPr>
            <a:r>
              <a:rPr lang="tr-TR" sz="2400" dirty="0"/>
              <a:t>	DECODING NOISE IN PCM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PULSE-CODE MODULATION</a:t>
                </a:r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PCM is a digital transmission system with an </a:t>
                </a:r>
                <a:r>
                  <a:rPr lang="en-US" sz="2800" i="1" dirty="0"/>
                  <a:t>analog-to-digital converter </a:t>
                </a:r>
                <a:r>
                  <a:rPr lang="en-US" sz="2800" dirty="0"/>
                  <a:t>(ADC)</a:t>
                </a:r>
                <a:r>
                  <a:rPr lang="tr-TR" sz="2800" dirty="0"/>
                  <a:t> </a:t>
                </a:r>
                <a:r>
                  <a:rPr lang="en-US" sz="2800" dirty="0"/>
                  <a:t>at the input and a </a:t>
                </a:r>
                <a:r>
                  <a:rPr lang="en-US" sz="2800" i="1" dirty="0"/>
                  <a:t>digital-to-analog converter </a:t>
                </a:r>
                <a:r>
                  <a:rPr lang="en-US" sz="2800" dirty="0"/>
                  <a:t>(DAC) at the output.</a:t>
                </a:r>
                <a:endParaRPr lang="tr-TR" sz="2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Figure 12.1–1</a:t>
                </a:r>
                <a:r>
                  <a:rPr lang="en-US" sz="2800" i="1" dirty="0"/>
                  <a:t>a</a:t>
                </a:r>
                <a:r>
                  <a:rPr lang="tr-TR" sz="2800" i="1" dirty="0"/>
                  <a:t> </a:t>
                </a:r>
                <a:r>
                  <a:rPr lang="tr-TR" sz="2800" dirty="0"/>
                  <a:t>(</a:t>
                </a:r>
                <a:r>
                  <a:rPr lang="tr-TR" sz="2800" dirty="0" err="1"/>
                  <a:t>Carlson</a:t>
                </a:r>
                <a:r>
                  <a:rPr lang="tr-TR" sz="2800" dirty="0"/>
                  <a:t>, </a:t>
                </a:r>
                <a:r>
                  <a:rPr lang="tr-TR" sz="2800" dirty="0" err="1"/>
                  <a:t>page</a:t>
                </a:r>
                <a:r>
                  <a:rPr lang="tr-TR" sz="2800" dirty="0"/>
                  <a:t> 545)</a:t>
                </a:r>
                <a:r>
                  <a:rPr lang="en-US" sz="2800" i="1" dirty="0"/>
                  <a:t> </a:t>
                </a:r>
                <a:r>
                  <a:rPr lang="en-US" sz="2800" dirty="0"/>
                  <a:t>diagrams the functional blocks of a PCM generation system. The</a:t>
                </a:r>
                <a:r>
                  <a:rPr lang="tr-TR" sz="2800" dirty="0"/>
                  <a:t> </a:t>
                </a:r>
                <a:r>
                  <a:rPr lang="en-US" sz="2800" dirty="0"/>
                  <a:t>analog input waveform </a:t>
                </a:r>
                <a:r>
                  <a:rPr lang="en-US" sz="2800" i="1" dirty="0"/>
                  <a:t>x</a:t>
                </a:r>
                <a:r>
                  <a:rPr lang="en-US" sz="2800" dirty="0"/>
                  <a:t>(</a:t>
                </a:r>
                <a:r>
                  <a:rPr lang="en-US" sz="2800" i="1" dirty="0"/>
                  <a:t>t</a:t>
                </a:r>
                <a:r>
                  <a:rPr lang="en-US" sz="2800" dirty="0"/>
                  <a:t>) is lowpass filtered and sampled to obtain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𝑘𝑇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sz="2800" dirty="0"/>
                  <a:t>.</a:t>
                </a:r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848302"/>
              </a:xfrm>
              <a:prstGeom prst="rect">
                <a:avLst/>
              </a:prstGeom>
              <a:blipFill>
                <a:blip r:embed="rId2"/>
                <a:stretch>
                  <a:fillRect l="-1683" t="-1243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573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PULSE-CODE MODULATION</a:t>
                </a:r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A </a:t>
                </a:r>
                <a:r>
                  <a:rPr lang="en-US" sz="2800" b="1" dirty="0"/>
                  <a:t>quantizer </a:t>
                </a:r>
                <a:r>
                  <a:rPr lang="en-US" sz="2800" dirty="0"/>
                  <a:t>rounds off the sample values to the nearest discrete value in a set of </a:t>
                </a:r>
                <a:r>
                  <a:rPr lang="en-US" sz="2800" i="1" dirty="0"/>
                  <a:t>q</a:t>
                </a:r>
                <a:r>
                  <a:rPr lang="tr-TR" sz="2800" i="1" dirty="0"/>
                  <a:t> </a:t>
                </a:r>
                <a:r>
                  <a:rPr lang="en-US" sz="2800" b="1" dirty="0"/>
                  <a:t>quantum levels. </a:t>
                </a:r>
                <a:endParaRPr lang="tr-TR" sz="2800" b="1" dirty="0"/>
              </a:p>
              <a:p>
                <a:endParaRPr lang="tr-TR" sz="2800" b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resulting quantized samples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are discrete in time (by</a:t>
                </a:r>
                <a:r>
                  <a:rPr lang="tr-TR" sz="2800" dirty="0"/>
                  <a:t> </a:t>
                </a:r>
                <a:r>
                  <a:rPr lang="en-US" sz="2800" dirty="0"/>
                  <a:t>virtue of sampling) and discrete in amplitude (by virtue of quantizing).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573740"/>
              </a:xfrm>
              <a:prstGeom prst="rect">
                <a:avLst/>
              </a:prstGeom>
              <a:blipFill>
                <a:blip r:embed="rId2"/>
                <a:stretch>
                  <a:fillRect l="-1683" t="-1288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61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Quantization</a:t>
            </a:r>
            <a:r>
              <a:rPr lang="tr-TR" sz="3600" dirty="0"/>
              <a:t> </a:t>
            </a:r>
            <a:r>
              <a:rPr lang="tr-TR" sz="3600" dirty="0" err="1"/>
              <a:t>Noise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Although PCM reconstruction most often takes the form of staircase filtering, as in</a:t>
            </a:r>
            <a:r>
              <a:rPr lang="tr-TR" sz="2800" dirty="0"/>
              <a:t> </a:t>
            </a:r>
            <a:r>
              <a:rPr lang="en-US" sz="2800" dirty="0"/>
              <a:t>Fig. 12.1–2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545)</a:t>
            </a:r>
            <a:r>
              <a:rPr lang="en-US" sz="2800" dirty="0"/>
              <a:t>, we’ll find the </a:t>
            </a:r>
            <a:r>
              <a:rPr lang="en-US" sz="2800" i="1" dirty="0"/>
              <a:t>impulse reconstruction </a:t>
            </a:r>
            <a:r>
              <a:rPr lang="en-US" sz="2800" dirty="0"/>
              <a:t>model in Fig. 12.1–5</a:t>
            </a:r>
            <a:r>
              <a:rPr lang="tr-TR" sz="2800" dirty="0"/>
              <a:t> (</a:t>
            </a:r>
            <a:r>
              <a:rPr lang="tr-TR" sz="2800" dirty="0" err="1"/>
              <a:t>Carlson</a:t>
            </a:r>
            <a:r>
              <a:rPr lang="tr-TR" sz="2800" dirty="0"/>
              <a:t>, </a:t>
            </a:r>
            <a:r>
              <a:rPr lang="tr-TR" sz="2800" dirty="0" err="1"/>
              <a:t>page</a:t>
            </a:r>
            <a:r>
              <a:rPr lang="tr-TR" sz="2800" dirty="0"/>
              <a:t> 549)</a:t>
            </a:r>
            <a:r>
              <a:rPr lang="en-US" sz="2800" dirty="0"/>
              <a:t> more convenient</a:t>
            </a:r>
            <a:r>
              <a:rPr lang="tr-TR" sz="2800" dirty="0"/>
              <a:t> </a:t>
            </a:r>
            <a:r>
              <a:rPr lang="en-US" sz="2800" dirty="0"/>
              <a:t>for the analysis of quantization noise.</a:t>
            </a:r>
            <a:endParaRPr lang="tr-TR" sz="28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29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9510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Quantization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Here, a pulse converter in place of the</a:t>
                </a:r>
                <a:r>
                  <a:rPr lang="tr-TR" sz="2800" dirty="0"/>
                  <a:t> </a:t>
                </a:r>
                <a:r>
                  <a:rPr lang="en-US" sz="2800" dirty="0"/>
                  <a:t>sample-and-hold circuit generates the weighted impulse train</a:t>
                </a:r>
                <a:endParaRPr lang="tr-TR" sz="2800" dirty="0"/>
              </a:p>
              <a:p>
                <a:endParaRPr lang="tr-TR" sz="2800" dirty="0"/>
              </a:p>
              <a:p>
                <a:pPr algn="ctr"/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tr-T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sz="28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tr-TR" sz="28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∈</m:t>
                                </m:r>
                              </m:e>
                              <m:sub>
                                <m:r>
                                  <a:rPr lang="tr-TR" sz="2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</m:e>
                        </m:d>
                      </m:e>
                    </m:nary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tr-TR" sz="2800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tr-TR" sz="2800" dirty="0"/>
                  <a:t>)</a:t>
                </a:r>
              </a:p>
              <a:p>
                <a:endParaRPr lang="tr-TR" sz="2800" dirty="0"/>
              </a:p>
              <a:p>
                <a:endParaRPr lang="tr-TR" sz="2800" dirty="0"/>
              </a:p>
              <a:p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represents the </a:t>
                </a:r>
                <a:r>
                  <a:rPr lang="en-US" sz="2800" b="1" dirty="0"/>
                  <a:t>quantization error, </a:t>
                </a:r>
                <a:r>
                  <a:rPr lang="en-US" sz="2800" dirty="0"/>
                  <a:t>namely</a:t>
                </a:r>
                <a:endParaRPr lang="tr-TR" sz="2800" dirty="0"/>
              </a:p>
              <a:p>
                <a:endParaRPr lang="tr-TR" sz="2800" dirty="0"/>
              </a:p>
              <a:p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9510296"/>
              </a:xfrm>
              <a:prstGeom prst="rect">
                <a:avLst/>
              </a:prstGeom>
              <a:blipFill>
                <a:blip r:embed="rId2"/>
                <a:stretch>
                  <a:fillRect l="-1683" t="-102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3AD9AFD-D282-4D8F-97C2-8B076C08F5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4389" y="5162273"/>
            <a:ext cx="3863221" cy="656019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18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6985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Quantization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342900" indent="-34290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Lowpass filtering with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2800" dirty="0"/>
                  <a:t> yields the final output</a:t>
                </a: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𝑠𝑖𝑛𝑐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6985630"/>
              </a:xfrm>
              <a:prstGeom prst="rect">
                <a:avLst/>
              </a:prstGeom>
              <a:blipFill>
                <a:blip r:embed="rId2"/>
                <a:stretch>
                  <a:fillRect l="-1683" t="-139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984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540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Quantization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Furthermore, when </a:t>
                </a:r>
                <a:r>
                  <a:rPr lang="en-US" sz="2800" i="1" dirty="0"/>
                  <a:t>q </a:t>
                </a:r>
                <a:r>
                  <a:rPr lang="en-US" sz="2800" dirty="0"/>
                  <a:t>is large enough for</a:t>
                </a:r>
                <a:r>
                  <a:rPr lang="tr-TR" sz="2800" dirty="0"/>
                  <a:t> </a:t>
                </a:r>
                <a:r>
                  <a:rPr lang="en-US" sz="2800" dirty="0"/>
                  <a:t>reasonable signal approximation,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2800" dirty="0"/>
                  <a:t> </a:t>
                </a:r>
                <a:r>
                  <a:rPr lang="en-US" sz="2800" dirty="0"/>
                  <a:t>effectively will be uncorrelated and independent</a:t>
                </a:r>
                <a:r>
                  <a:rPr lang="tr-TR" sz="2800" dirty="0"/>
                  <a:t> of </a:t>
                </a:r>
                <a:r>
                  <a:rPr lang="tr-TR" sz="2800" i="1" dirty="0"/>
                  <a:t>x</a:t>
                </a:r>
                <a:r>
                  <a:rPr lang="tr-TR" sz="2800" dirty="0"/>
                  <a:t>(</a:t>
                </a:r>
                <a:r>
                  <a:rPr lang="tr-TR" sz="2800" i="1" dirty="0"/>
                  <a:t>t</a:t>
                </a:r>
                <a:r>
                  <a:rPr lang="tr-TR" sz="2800" dirty="0"/>
                  <a:t>).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Accordingly, we identify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∈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  <m:sup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as the mean-square </a:t>
                </a:r>
                <a:r>
                  <a:rPr lang="en-US" sz="2800" b="1" dirty="0"/>
                  <a:t>quantization noise.</a:t>
                </a:r>
                <a:endParaRPr lang="tr-TR" sz="2800" dirty="0"/>
              </a:p>
              <a:p>
                <a:pPr algn="just"/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540526"/>
              </a:xfrm>
              <a:prstGeom prst="rect">
                <a:avLst/>
              </a:prstGeom>
              <a:blipFill>
                <a:blip r:embed="rId2"/>
                <a:stretch>
                  <a:fillRect l="-1683" t="-1293" r="-190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080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8785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Quantization </a:t>
                </a:r>
                <a:r>
                  <a:rPr lang="tr-TR" sz="3600" dirty="0" err="1"/>
                  <a:t>Noise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tr-TR" sz="2800" dirty="0"/>
                  <a:t>T</a:t>
                </a:r>
                <a:r>
                  <a:rPr lang="en-US" sz="2800" dirty="0"/>
                  <a:t>he quantization noise power is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Sup>
                            <m:sSub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acc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1/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  <m:e>
                          <m:sSup>
                            <m:sSup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</m:e>
                            <m:sup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∈=</m:t>
                          </m:r>
                          <m:f>
                            <m:f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8785803"/>
              </a:xfrm>
              <a:prstGeom prst="rect">
                <a:avLst/>
              </a:prstGeom>
              <a:blipFill>
                <a:blip r:embed="rId2"/>
                <a:stretch>
                  <a:fillRect l="-1683" t="-111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44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608</Words>
  <Application>Microsoft Office PowerPoint</Application>
  <PresentationFormat>Geniş ekran</PresentationFormat>
  <Paragraphs>176</Paragraphs>
  <Slides>16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14</cp:revision>
  <dcterms:created xsi:type="dcterms:W3CDTF">2019-01-31T13:56:40Z</dcterms:created>
  <dcterms:modified xsi:type="dcterms:W3CDTF">2019-04-06T11:30:23Z</dcterms:modified>
</cp:coreProperties>
</file>