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7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63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-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47DCC-2293-4CA3-9A41-5BA36647D6A1}" type="datetimeFigureOut">
              <a:rPr lang="tr-TR" smtClean="0"/>
              <a:t>6.4.2019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270B0-07BA-4694-B91C-E89AC4039A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26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47E222-EFAC-4E98-9EE1-0FB622BE4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97F22F55-CF54-4C84-A68A-97E1B444A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3F4C4FC-8113-4CC4-86D5-28AC2AF3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DEE7-6720-4557-A420-737EADEC1CC0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A4801CC-B3E4-4438-9EDB-EDF29DD6F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05EE9B57-404D-4966-A137-CBC80563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99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6CA94E-B32D-4651-B36D-CD89D3E1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E5B0AF00-77E4-4EFA-A79C-0FDDC9F7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04F8FC5-0422-48E2-843B-4F2F86A2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AF98-33ED-4895-951E-42B8E927961B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F724320-2A3C-4B61-9C27-EBF0227E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1F4D27C-F16E-4A56-B157-61817BC2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3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89880094-6D84-4A0A-A02A-24BFC3775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7181946-3729-46F8-AC39-F08D5845E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29BDD5D-FCAA-4AE3-B5F3-E54641C4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12C4-5037-4A7D-9646-28A3EC4C1F5D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64E904D-D24B-4A54-8987-4A1EA731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F955AA27-0E53-44CE-829C-EB35AA3A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87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FDB0222-4253-4D7D-A9B3-CE598F143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34708-4DEE-4B4B-AD7D-78FE09FC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98C8477-3A67-4915-AEE3-561B431C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267F-B119-40BF-8166-FFACF5EED28A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1CEB008-B42A-4F2A-81E1-27AC472E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1163802-9C9D-4B33-BF7A-F9064F4A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84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9C811F0-2459-4DE1-AFA6-26A97166A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A8FCD65B-C16D-4553-AB60-700944269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843E5E27-149D-46EB-8BB2-6E6796A8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900C2-30DA-4ECD-A9FC-9AC1C3C9852D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0366FCF-9563-4871-BD56-BAF19AEC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14D2866-F762-438C-A649-BDC0B2F8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3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FF02F0E-3632-435D-AD33-7A9DE181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2C455A8-E4F5-42A3-B0CC-E7C0F864E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8A969280-613A-4914-9F9F-A892F4E6D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9177FBFE-F9E8-4016-916A-CD0A5745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BAA0A-7245-443D-B69F-1D8A552ADE45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771BC5B2-CD53-48C7-9FA4-8FCE7CEB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C7C4495-09B5-430D-85B5-EA0FEC31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91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0DF595D-8E89-424F-9F29-AE4534E94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413DEA5-D065-4D9B-8ABA-7EEB21F81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A3D7F167-6541-4961-B455-0BE72494E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4738620C-017A-4185-9974-2685F2621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1133783D-F2EC-466A-B98E-CF9F310C6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336EEF35-6A30-4079-A3B1-D34245C1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D961-B5C8-4BA6-AFBB-99A4E90C9C3D}" type="datetime1">
              <a:rPr lang="tr-TR" smtClean="0"/>
              <a:t>6.4.2019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DAF33A8C-5860-4BBF-9210-BD2D83B0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9399C27D-3025-46F4-B4AB-1577761E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10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22AA600-1F01-4A26-B427-9C9DD0BA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9D0178F-F601-4523-B0F1-F3CC6278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3BC14-1905-4F3B-9632-9F9134AE8E64}" type="datetime1">
              <a:rPr lang="tr-TR" smtClean="0"/>
              <a:t>6.4.2019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B956D79F-BF4D-423D-A496-32B88AEA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AD16D4B4-99D4-4C1F-90DA-A3098191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25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5426BE15-D802-4763-8F94-69C98132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E1C4-AAE7-49AC-ABE9-0297E4C01DD6}" type="datetime1">
              <a:rPr lang="tr-TR" smtClean="0"/>
              <a:t>6.4.2019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94030729-0DC7-4FA9-9B5D-9FA7FE5C2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F9D0265E-9DBE-4004-B1F8-823989B6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50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38B53C8-729E-4CC2-8A67-3D1B3126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50C6979-31E2-4F7D-8C26-B3AFDD2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86FC20C-86F9-4D01-99B2-9A6B99C2F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8ACFDDE-8196-469A-BB9D-FCD55212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9C04-70ED-47D1-AC28-B83582D5E642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CAF33557-97EE-4366-8977-49E6E9F6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3C1CA4D-EDCE-4E7A-9F85-F015EEB1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00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D114379-B799-4072-A798-368408E6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5CCB73B5-63F6-42E3-A38C-C714519EE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4307F50-F5E3-4D5C-BAED-D8A9EA68B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D4DD3C2-5AA5-4E59-9AC3-2E585C5F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49BF1-4E9A-4541-A333-99F7858311BE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4A11C98-81AA-46C6-9054-67812790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B23DFE9-E940-4DB8-9DE2-00086676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6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11AF88C7-29CB-432F-954B-587D70CBF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9C4ABA2-95CA-4863-87EE-38E6F9975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CCA31C9-2AD8-427A-BE70-D6FEF437F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F73B8-3B2A-4E54-B46E-563484E2124D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388C7EB-5B18-4885-A7C0-484A2042A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DBF7DC0-85B3-48EA-B39F-D7B04977D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75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ELE427</a:t>
            </a:r>
            <a:br>
              <a:rPr lang="tr-TR" sz="5400" dirty="0"/>
            </a:br>
            <a:r>
              <a:rPr lang="tr-TR" sz="5400" dirty="0"/>
              <a:t>COMMUNICATION THEORY – II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60220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Quantization </a:t>
                </a:r>
                <a:r>
                  <a:rPr lang="tr-TR" sz="3600" dirty="0" err="1"/>
                  <a:t>Noise</a:t>
                </a:r>
                <a:endParaRPr lang="tr-TR" sz="3600" dirty="0"/>
              </a:p>
              <a:p>
                <a:pPr algn="just"/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800" dirty="0" err="1"/>
                  <a:t>The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destination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signal-to</a:t>
                </a:r>
                <a:r>
                  <a:rPr lang="tr-TR" sz="2800" dirty="0"/>
                  <a:t> </a:t>
                </a:r>
                <a:r>
                  <a:rPr lang="tr-TR" sz="2800" dirty="0" err="1"/>
                  <a:t>noise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ratio</a:t>
                </a:r>
                <a:r>
                  <a:rPr lang="tr-TR" sz="2800" dirty="0"/>
                  <a:t> </a:t>
                </a:r>
                <a:r>
                  <a:rPr lang="tr-TR" sz="2800" dirty="0" err="1"/>
                  <a:t>then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becomes</a:t>
                </a:r>
                <a:endParaRPr lang="tr-TR" sz="2800" dirty="0"/>
              </a:p>
              <a:p>
                <a:pPr algn="just"/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num>
                            <m:den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sPre>
                            <m:sPre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PrePr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sub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</m:sPre>
                        </m:den>
                      </m:f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6022098"/>
              </a:xfrm>
              <a:prstGeom prst="rect">
                <a:avLst/>
              </a:prstGeom>
              <a:blipFill>
                <a:blip r:embed="rId2"/>
                <a:stretch>
                  <a:fillRect l="-1683" t="-161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6983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7700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Quantization </a:t>
                </a:r>
                <a:r>
                  <a:rPr lang="tr-TR" sz="3600" dirty="0" err="1"/>
                  <a:t>Noise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A more informative relation for binary PCM is obtained by setting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p>
                    </m:sSup>
                    <m:r>
                      <m:rPr>
                        <m:nor/>
                      </m:rPr>
                      <a:rPr lang="tr-TR" sz="2800"/>
                      <m:t>and</m:t>
                    </m:r>
                    <m:r>
                      <m:rPr>
                        <m:nor/>
                      </m:rPr>
                      <a:rPr lang="tr-TR" sz="2800" b="0" i="0" smtClean="0"/>
                      <m:t> </m:t>
                    </m:r>
                    <m:r>
                      <m:rPr>
                        <m:nor/>
                      </m:rPr>
                      <a:rPr lang="tr-TR" sz="2800"/>
                      <m:t>expressing</m:t>
                    </m:r>
                    <m:r>
                      <m:rPr>
                        <m:nor/>
                      </m:rPr>
                      <a:rPr lang="tr-TR" sz="2800" b="0" i="0" smtClean="0"/>
                      <m:t> (</m:t>
                    </m:r>
                    <m:r>
                      <m:rPr>
                        <m:nor/>
                      </m:rPr>
                      <a:rPr lang="tr-TR" sz="2800" b="0" i="0" smtClean="0"/>
                      <m:t>S</m:t>
                    </m:r>
                    <m:r>
                      <m:rPr>
                        <m:nor/>
                      </m:rPr>
                      <a:rPr lang="tr-TR" sz="2800" b="0" i="0" smtClean="0"/>
                      <m:t>/</m:t>
                    </m:r>
                    <m:r>
                      <m:rPr>
                        <m:nor/>
                      </m:rPr>
                      <a:rPr lang="tr-TR" sz="2800" b="0" i="0" smtClean="0"/>
                      <m:t>N</m:t>
                    </m:r>
                    <m:r>
                      <m:rPr>
                        <m:nor/>
                      </m:rPr>
                      <a:rPr lang="tr-TR" sz="2800" b="0" i="0" smtClean="0"/>
                      <m:t>) </m:t>
                    </m:r>
                    <m:r>
                      <m:rPr>
                        <m:nor/>
                      </m:rPr>
                      <a:rPr lang="tr-TR" sz="2800"/>
                      <m:t>in</m:t>
                    </m:r>
                    <m:r>
                      <m:rPr>
                        <m:nor/>
                      </m:rPr>
                      <a:rPr lang="tr-TR" sz="2800"/>
                      <m:t> </m:t>
                    </m:r>
                    <m:r>
                      <m:rPr>
                        <m:nor/>
                      </m:rPr>
                      <a:rPr lang="tr-TR" sz="2800"/>
                      <m:t>decibels</m:t>
                    </m:r>
                    <m:r>
                      <m:rPr>
                        <m:nor/>
                      </m:rPr>
                      <a:rPr lang="tr-TR" sz="2800"/>
                      <m:t>. </m:t>
                    </m:r>
                    <m:r>
                      <m:rPr>
                        <m:nor/>
                      </m:rPr>
                      <a:rPr lang="tr-TR" sz="2800"/>
                      <m:t>Thus</m:t>
                    </m:r>
                    <m:r>
                      <m:rPr>
                        <m:nor/>
                      </m:rPr>
                      <a:rPr lang="tr-TR" sz="2800"/>
                      <m:t>,</m:t>
                    </m:r>
                  </m:oMath>
                </a14:m>
                <a:endParaRPr lang="tr-TR" sz="28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num>
                            <m:den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=10</m:t>
                      </m:r>
                      <m:func>
                        <m:func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8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𝑣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d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≤4.8+6.0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𝑑𝐵</m:t>
                          </m:r>
                        </m:e>
                      </m:func>
                    </m:oMath>
                  </m:oMathPara>
                </a14:m>
                <a:endParaRPr lang="tr-TR" sz="2800" dirty="0"/>
              </a:p>
              <a:p>
                <a:pPr algn="just"/>
                <a:endParaRPr lang="tr-TR" sz="36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770012"/>
              </a:xfrm>
              <a:prstGeom prst="rect">
                <a:avLst/>
              </a:prstGeom>
              <a:blipFill>
                <a:blip r:embed="rId2"/>
                <a:stretch>
                  <a:fillRect l="-1683" t="-125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4036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PCM WITH NOISE</a:t>
            </a:r>
          </a:p>
          <a:p>
            <a:pPr algn="just"/>
            <a:endParaRPr lang="tr-TR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en-US" sz="2800" dirty="0"/>
              <a:t>resulting </a:t>
            </a:r>
            <a:r>
              <a:rPr lang="en-US" sz="2800" i="1" dirty="0"/>
              <a:t>digital errors </a:t>
            </a:r>
            <a:r>
              <a:rPr lang="en-US" sz="2800" dirty="0"/>
              <a:t>produce </a:t>
            </a:r>
            <a:r>
              <a:rPr lang="en-US" sz="2800" i="1" dirty="0"/>
              <a:t>decoding noise. </a:t>
            </a:r>
            <a:endParaRPr lang="tr-TR" sz="2800" i="1" dirty="0"/>
          </a:p>
          <a:p>
            <a:endParaRPr lang="tr-TR" sz="28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After defining the error threshold</a:t>
            </a:r>
            <a:r>
              <a:rPr lang="tr-TR" sz="2800" dirty="0"/>
              <a:t> </a:t>
            </a:r>
            <a:r>
              <a:rPr lang="en-US" sz="2800" dirty="0"/>
              <a:t>level, we’ll be in a position to make a meaningful comparison of PCM with analog</a:t>
            </a:r>
            <a:r>
              <a:rPr lang="tr-TR" sz="2800" dirty="0"/>
              <a:t> </a:t>
            </a:r>
            <a:r>
              <a:rPr lang="tr-TR" sz="2800" dirty="0" err="1"/>
              <a:t>modulation</a:t>
            </a:r>
            <a:r>
              <a:rPr lang="tr-TR" sz="2800" dirty="0"/>
              <a:t> </a:t>
            </a:r>
            <a:r>
              <a:rPr lang="tr-TR" sz="2800" dirty="0" err="1"/>
              <a:t>methods</a:t>
            </a:r>
            <a:r>
              <a:rPr lang="tr-TR" sz="2800" dirty="0"/>
              <a:t>.</a:t>
            </a:r>
          </a:p>
          <a:p>
            <a:pPr algn="just"/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056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Decoding</a:t>
            </a:r>
            <a:r>
              <a:rPr lang="tr-TR" sz="3600" dirty="0"/>
              <a:t> </a:t>
            </a:r>
            <a:r>
              <a:rPr lang="tr-TR" sz="3600" dirty="0" err="1"/>
              <a:t>Noise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Random noise added to the PCM signal at the receiver causes regeneration errors that</a:t>
            </a:r>
            <a:r>
              <a:rPr lang="tr-TR" sz="2800" dirty="0"/>
              <a:t> </a:t>
            </a:r>
            <a:r>
              <a:rPr lang="en-US" sz="2800" dirty="0"/>
              <a:t>appear as erroneous digits in the codewords. </a:t>
            </a:r>
            <a:endParaRPr lang="tr-TR" sz="2800" dirty="0"/>
          </a:p>
          <a:p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decoder then puts out a different</a:t>
            </a:r>
            <a:r>
              <a:rPr lang="tr-TR" sz="2800" dirty="0"/>
              <a:t> </a:t>
            </a:r>
            <a:r>
              <a:rPr lang="en-US" sz="2800" dirty="0"/>
              <a:t>quantum level than the one intended for a particular sample.</a:t>
            </a:r>
            <a:endParaRPr lang="tr-TR" sz="28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2990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9205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Decoding </a:t>
                </a:r>
                <a:r>
                  <a:rPr lang="tr-TR" sz="3600" dirty="0" err="1"/>
                  <a:t>Noise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reconstructed message waveform becomes contaminated with decoding</a:t>
                </a:r>
                <a:r>
                  <a:rPr lang="tr-TR" sz="2800" dirty="0"/>
                  <a:t> </a:t>
                </a:r>
                <a:r>
                  <a:rPr lang="tr-TR" sz="2800" dirty="0" err="1"/>
                  <a:t>noise</a:t>
                </a:r>
                <a:r>
                  <a:rPr lang="tr-TR" sz="2800" dirty="0"/>
                  <a:t> as </a:t>
                </a:r>
                <a:r>
                  <a:rPr lang="tr-TR" sz="2800" dirty="0" err="1"/>
                  <a:t>well</a:t>
                </a:r>
                <a:r>
                  <a:rPr lang="tr-TR" sz="2800" dirty="0"/>
                  <a:t> as </a:t>
                </a:r>
                <a:r>
                  <a:rPr lang="tr-TR" sz="2800" dirty="0" err="1"/>
                  <a:t>quantization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noise</a:t>
                </a:r>
                <a:r>
                  <a:rPr lang="tr-TR" sz="2800" dirty="0"/>
                  <a:t>.</a:t>
                </a:r>
              </a:p>
              <a:p>
                <a:pPr algn="just"/>
                <a:endParaRPr lang="tr-TR" sz="28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</a:t>
                </a:r>
                <a:r>
                  <a:rPr lang="en-US" sz="2800" b="1" dirty="0"/>
                  <a:t>decoding noise power </a:t>
                </a:r>
                <a:r>
                  <a:rPr lang="en-US" sz="2800" dirty="0"/>
                  <a:t>is</a:t>
                </a:r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acc>
                        <m:accPr>
                          <m:chr m:val="̅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Pre>
                            <m:sPre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PrePr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</m:sub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sPre>
                        </m:e>
                      </m:acc>
                    </m:oMath>
                  </m:oMathPara>
                </a14:m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920502"/>
              </a:xfrm>
              <a:prstGeom prst="rect">
                <a:avLst/>
              </a:prstGeom>
              <a:blipFill>
                <a:blip r:embed="rId2"/>
                <a:stretch>
                  <a:fillRect l="-1683" t="-1232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877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9071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Decoding </a:t>
                </a:r>
                <a:r>
                  <a:rPr lang="tr-TR" sz="3600" dirty="0" err="1"/>
                  <a:t>Noise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</a:t>
                </a:r>
                <a:r>
                  <a:rPr lang="en-US" sz="2800" i="1" dirty="0"/>
                  <a:t>total </a:t>
                </a:r>
                <a:r>
                  <a:rPr lang="en-US" sz="2800" dirty="0"/>
                  <a:t>destination noise power consists of decoding noise and quantization</a:t>
                </a:r>
                <a:r>
                  <a:rPr lang="tr-TR" sz="2800" dirty="0"/>
                  <a:t> </a:t>
                </a:r>
                <a:r>
                  <a:rPr lang="en-US" sz="2800" dirty="0"/>
                  <a:t>noise , which come from essentially independent processes.</a:t>
                </a:r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r>
                  <a:rPr lang="tr-TR" sz="2800" dirty="0" err="1"/>
                  <a:t>Therefore</a:t>
                </a:r>
                <a:r>
                  <a:rPr lang="tr-TR" sz="2800" dirty="0"/>
                  <a:t>,</a:t>
                </a:r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num>
                            <m:den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1+4</m:t>
                          </m:r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tr-TR" sz="2800" dirty="0"/>
              </a:p>
              <a:p>
                <a:pPr algn="just"/>
                <a:endParaRPr lang="tr-TR" sz="36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9071329"/>
              </a:xfrm>
              <a:prstGeom prst="rect">
                <a:avLst/>
              </a:prstGeom>
              <a:blipFill>
                <a:blip r:embed="rId2"/>
                <a:stretch>
                  <a:fillRect l="-1683" t="-1075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8937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ELE427 </a:t>
            </a:r>
            <a:br>
              <a:rPr lang="tr-TR" sz="3600" dirty="0"/>
            </a:br>
            <a:r>
              <a:rPr lang="tr-TR" sz="3600" dirty="0"/>
              <a:t>COMMUNICATION THEORY - II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7</a:t>
            </a:r>
          </a:p>
          <a:p>
            <a:pPr marL="0" indent="0">
              <a:buNone/>
            </a:pPr>
            <a:r>
              <a:rPr lang="tr-TR" dirty="0"/>
              <a:t>PCM AND PREDICTIVE CODING: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400" dirty="0"/>
              <a:t>QUANTIZATION NOISE IN PCM </a:t>
            </a:r>
          </a:p>
          <a:p>
            <a:pPr marL="0" indent="0">
              <a:buNone/>
            </a:pPr>
            <a:r>
              <a:rPr lang="tr-TR" sz="2400" dirty="0"/>
              <a:t>	DECODING NOISE IN PCM 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8483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PULSE-CODE MODULATION</a:t>
                </a:r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PCM is a digital transmission system with an </a:t>
                </a:r>
                <a:r>
                  <a:rPr lang="en-US" sz="2800" i="1" dirty="0"/>
                  <a:t>analog-to-digital converter </a:t>
                </a:r>
                <a:r>
                  <a:rPr lang="en-US" sz="2800" dirty="0"/>
                  <a:t>(ADC)</a:t>
                </a:r>
                <a:r>
                  <a:rPr lang="tr-TR" sz="2800" dirty="0"/>
                  <a:t> </a:t>
                </a:r>
                <a:r>
                  <a:rPr lang="en-US" sz="2800" dirty="0"/>
                  <a:t>at the input and a </a:t>
                </a:r>
                <a:r>
                  <a:rPr lang="en-US" sz="2800" i="1" dirty="0"/>
                  <a:t>digital-to-analog converter </a:t>
                </a:r>
                <a:r>
                  <a:rPr lang="en-US" sz="2800" dirty="0"/>
                  <a:t>(DAC) at the output.</a:t>
                </a: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Figure 12.1–1</a:t>
                </a:r>
                <a:r>
                  <a:rPr lang="en-US" sz="2800" i="1" dirty="0"/>
                  <a:t>a</a:t>
                </a:r>
                <a:r>
                  <a:rPr lang="tr-TR" sz="2800" i="1" dirty="0"/>
                  <a:t> </a:t>
                </a:r>
                <a:r>
                  <a:rPr lang="tr-TR" sz="2800" dirty="0"/>
                  <a:t>(</a:t>
                </a:r>
                <a:r>
                  <a:rPr lang="tr-TR" sz="2800" dirty="0" err="1"/>
                  <a:t>Carlson</a:t>
                </a:r>
                <a:r>
                  <a:rPr lang="tr-TR" sz="2800" dirty="0"/>
                  <a:t>, </a:t>
                </a:r>
                <a:r>
                  <a:rPr lang="tr-TR" sz="2800" dirty="0" err="1"/>
                  <a:t>page</a:t>
                </a:r>
                <a:r>
                  <a:rPr lang="tr-TR" sz="2800" dirty="0"/>
                  <a:t> 545)</a:t>
                </a:r>
                <a:r>
                  <a:rPr lang="en-US" sz="2800" i="1" dirty="0"/>
                  <a:t> </a:t>
                </a:r>
                <a:r>
                  <a:rPr lang="en-US" sz="2800" dirty="0"/>
                  <a:t>diagrams the functional blocks of a PCM generation system. The</a:t>
                </a:r>
                <a:r>
                  <a:rPr lang="tr-TR" sz="2800" dirty="0"/>
                  <a:t> </a:t>
                </a:r>
                <a:r>
                  <a:rPr lang="en-US" sz="2800" dirty="0"/>
                  <a:t>analog input waveform </a:t>
                </a:r>
                <a:r>
                  <a:rPr lang="en-US" sz="2800" i="1" dirty="0"/>
                  <a:t>x</a:t>
                </a:r>
                <a:r>
                  <a:rPr lang="en-US" sz="2800" dirty="0"/>
                  <a:t>(</a:t>
                </a:r>
                <a:r>
                  <a:rPr lang="en-US" sz="2800" i="1" dirty="0"/>
                  <a:t>t</a:t>
                </a:r>
                <a:r>
                  <a:rPr lang="en-US" sz="2800" dirty="0"/>
                  <a:t>) is lowpass filtered and sampled to obtain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𝑘𝑇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800" dirty="0"/>
                  <a:t>.</a:t>
                </a:r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848302"/>
              </a:xfrm>
              <a:prstGeom prst="rect">
                <a:avLst/>
              </a:prstGeom>
              <a:blipFill>
                <a:blip r:embed="rId2"/>
                <a:stretch>
                  <a:fillRect l="-1683" t="-1243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86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5737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PULSE-CODE MODULATION</a:t>
                </a:r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tr-TR" sz="2800" dirty="0"/>
                  <a:t>A </a:t>
                </a:r>
                <a:r>
                  <a:rPr lang="en-US" sz="2800" b="1" dirty="0"/>
                  <a:t>quantizer </a:t>
                </a:r>
                <a:r>
                  <a:rPr lang="en-US" sz="2800" dirty="0"/>
                  <a:t>rounds off the sample values to the nearest discrete value in a set of </a:t>
                </a:r>
                <a:r>
                  <a:rPr lang="en-US" sz="2800" i="1" dirty="0"/>
                  <a:t>q</a:t>
                </a:r>
                <a:r>
                  <a:rPr lang="tr-TR" sz="2800" i="1" dirty="0"/>
                  <a:t> </a:t>
                </a:r>
                <a:r>
                  <a:rPr lang="en-US" sz="2800" b="1" dirty="0"/>
                  <a:t>quantum levels. </a:t>
                </a:r>
                <a:endParaRPr lang="tr-TR" sz="2800" b="1" dirty="0"/>
              </a:p>
              <a:p>
                <a:endParaRPr lang="tr-TR" sz="2800" b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resulting quantized samples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𝑘</m:t>
                    </m:r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are discrete in time (by</a:t>
                </a:r>
                <a:r>
                  <a:rPr lang="tr-TR" sz="2800" dirty="0"/>
                  <a:t> </a:t>
                </a:r>
                <a:r>
                  <a:rPr lang="en-US" sz="2800" dirty="0"/>
                  <a:t>virtue of sampling) and discrete in amplitude (by virtue of quantizing).</a:t>
                </a:r>
                <a:endParaRPr lang="tr-TR" sz="2800" dirty="0"/>
              </a:p>
              <a:p>
                <a:pPr algn="just"/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573740"/>
              </a:xfrm>
              <a:prstGeom prst="rect">
                <a:avLst/>
              </a:prstGeom>
              <a:blipFill>
                <a:blip r:embed="rId2"/>
                <a:stretch>
                  <a:fillRect l="-1683" t="-1288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4613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 err="1"/>
              <a:t>Quantization</a:t>
            </a:r>
            <a:r>
              <a:rPr lang="tr-TR" sz="3600" dirty="0"/>
              <a:t> </a:t>
            </a:r>
            <a:r>
              <a:rPr lang="tr-TR" sz="3600" dirty="0" err="1"/>
              <a:t>Noise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Although PCM reconstruction most often takes the form of staircase filtering, as in</a:t>
            </a:r>
            <a:r>
              <a:rPr lang="tr-TR" sz="2800" dirty="0"/>
              <a:t> </a:t>
            </a:r>
            <a:r>
              <a:rPr lang="en-US" sz="2800" dirty="0"/>
              <a:t>Fig. 12.1–2</a:t>
            </a:r>
            <a:r>
              <a:rPr lang="tr-TR" sz="2800" dirty="0"/>
              <a:t> 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545)</a:t>
            </a:r>
            <a:r>
              <a:rPr lang="en-US" sz="2800" dirty="0"/>
              <a:t>, we’ll find the </a:t>
            </a:r>
            <a:r>
              <a:rPr lang="en-US" sz="2800" i="1" dirty="0"/>
              <a:t>impulse reconstruction </a:t>
            </a:r>
            <a:r>
              <a:rPr lang="en-US" sz="2800" dirty="0"/>
              <a:t>model in Fig. 12.1–5</a:t>
            </a:r>
            <a:r>
              <a:rPr lang="tr-TR" sz="2800" dirty="0"/>
              <a:t> 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549)</a:t>
            </a:r>
            <a:r>
              <a:rPr lang="en-US" sz="2800" dirty="0"/>
              <a:t> more convenient</a:t>
            </a:r>
            <a:r>
              <a:rPr lang="tr-TR" sz="2800" dirty="0"/>
              <a:t> </a:t>
            </a:r>
            <a:r>
              <a:rPr lang="en-US" sz="2800" dirty="0"/>
              <a:t>for the analysis of quantization noise.</a:t>
            </a:r>
            <a:endParaRPr lang="tr-TR" sz="28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5293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95102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Quantization </a:t>
                </a:r>
                <a:r>
                  <a:rPr lang="tr-TR" sz="3600" dirty="0" err="1"/>
                  <a:t>Noise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Here, a pulse converter in place of the</a:t>
                </a:r>
                <a:r>
                  <a:rPr lang="tr-TR" sz="2800" dirty="0"/>
                  <a:t> </a:t>
                </a:r>
                <a:r>
                  <a:rPr lang="en-US" sz="2800" dirty="0"/>
                  <a:t>sample-and-hold circuit generates the weighted impulse train</a:t>
                </a:r>
                <a:endParaRPr lang="tr-TR" sz="2800" dirty="0"/>
              </a:p>
              <a:p>
                <a:endParaRPr lang="tr-TR" sz="2800" dirty="0"/>
              </a:p>
              <a:p>
                <a:pPr algn="ctr"/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tr-TR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d>
                          <m:dPr>
                            <m:begChr m:val="["/>
                            <m:endChr m:val="]"/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d>
                              <m:dPr>
                                <m:ctrlPr>
                                  <a:rPr lang="tr-TR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tr-TR" sz="28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sSub>
                                  <m:sSubPr>
                                    <m:ctrlPr>
                                      <a:rPr lang="tr-TR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tr-TR" sz="28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tr-TR" sz="2800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tr-TR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∈</m:t>
                                </m:r>
                              </m:e>
                              <m:sub>
                                <m:r>
                                  <a:rPr lang="tr-TR" sz="28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e>
                        </m:d>
                      </m:e>
                    </m:nary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𝑘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tr-TR" sz="2800" dirty="0"/>
                  <a:t>)</a:t>
                </a:r>
              </a:p>
              <a:p>
                <a:endParaRPr lang="tr-TR" sz="2800" dirty="0"/>
              </a:p>
              <a:p>
                <a:endParaRPr lang="tr-TR" sz="2800" dirty="0"/>
              </a:p>
              <a:p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represents the </a:t>
                </a:r>
                <a:r>
                  <a:rPr lang="en-US" sz="2800" b="1" dirty="0"/>
                  <a:t>quantization error, </a:t>
                </a:r>
                <a:r>
                  <a:rPr lang="en-US" sz="2800" dirty="0"/>
                  <a:t>namely</a:t>
                </a:r>
                <a:endParaRPr lang="tr-TR" sz="2800" dirty="0"/>
              </a:p>
              <a:p>
                <a:endParaRPr lang="tr-TR" sz="2800" dirty="0"/>
              </a:p>
              <a:p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9510296"/>
              </a:xfrm>
              <a:prstGeom prst="rect">
                <a:avLst/>
              </a:prstGeom>
              <a:blipFill>
                <a:blip r:embed="rId2"/>
                <a:stretch>
                  <a:fillRect l="-1683" t="-102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F3AD9AFD-D282-4D8F-97C2-8B076C08F5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4389" y="5162273"/>
            <a:ext cx="3863221" cy="656019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418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6985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Quantization </a:t>
                </a:r>
                <a:r>
                  <a:rPr lang="tr-TR" sz="3600" dirty="0" err="1"/>
                  <a:t>Noise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342900" indent="-3429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Lowpass filtering with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/2</m:t>
                    </m:r>
                  </m:oMath>
                </a14:m>
                <a:r>
                  <a:rPr lang="en-US" sz="2800" dirty="0"/>
                  <a:t> yields the final output</a:t>
                </a: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supHide m:val="on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𝑠𝑖𝑛𝑐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nary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6985630"/>
              </a:xfrm>
              <a:prstGeom prst="rect">
                <a:avLst/>
              </a:prstGeom>
              <a:blipFill>
                <a:blip r:embed="rId2"/>
                <a:stretch>
                  <a:fillRect l="-1683" t="-139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7984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5405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Quantization </a:t>
                </a:r>
                <a:r>
                  <a:rPr lang="tr-TR" sz="3600" dirty="0" err="1"/>
                  <a:t>Noise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Furthermore, when </a:t>
                </a:r>
                <a:r>
                  <a:rPr lang="en-US" sz="2800" i="1" dirty="0"/>
                  <a:t>q </a:t>
                </a:r>
                <a:r>
                  <a:rPr lang="en-US" sz="2800" dirty="0"/>
                  <a:t>is large enough for</a:t>
                </a:r>
                <a:r>
                  <a:rPr lang="tr-TR" sz="2800" dirty="0"/>
                  <a:t> </a:t>
                </a:r>
                <a:r>
                  <a:rPr lang="en-US" sz="2800" dirty="0"/>
                  <a:t>reasonable signal approximation,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  <a:r>
                  <a:rPr lang="en-US" sz="2800" dirty="0"/>
                  <a:t>effectively will be uncorrelated and independent</a:t>
                </a:r>
                <a:r>
                  <a:rPr lang="tr-TR" sz="2800" dirty="0"/>
                  <a:t> of </a:t>
                </a:r>
                <a:r>
                  <a:rPr lang="tr-TR" sz="2800" i="1" dirty="0"/>
                  <a:t>x</a:t>
                </a:r>
                <a:r>
                  <a:rPr lang="tr-TR" sz="2800" dirty="0"/>
                  <a:t>(</a:t>
                </a:r>
                <a:r>
                  <a:rPr lang="tr-TR" sz="2800" i="1" dirty="0"/>
                  <a:t>t</a:t>
                </a:r>
                <a:r>
                  <a:rPr lang="tr-TR" sz="2800" dirty="0"/>
                  <a:t>).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Accordingly, we identify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  <m:sup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/>
                  <a:t>as the mean-square </a:t>
                </a:r>
                <a:r>
                  <a:rPr lang="en-US" sz="2800" b="1" dirty="0"/>
                  <a:t>quantization noise.</a:t>
                </a:r>
                <a:endParaRPr lang="tr-TR" sz="2800" dirty="0"/>
              </a:p>
              <a:p>
                <a:pPr algn="just"/>
                <a:endParaRPr lang="tr-TR" sz="28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540526"/>
              </a:xfrm>
              <a:prstGeom prst="rect">
                <a:avLst/>
              </a:prstGeom>
              <a:blipFill>
                <a:blip r:embed="rId2"/>
                <a:stretch>
                  <a:fillRect l="-1683" t="-1293" r="-190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0080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8785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r-TR" sz="3600" dirty="0"/>
                  <a:t>Quantization </a:t>
                </a:r>
                <a:r>
                  <a:rPr lang="tr-TR" sz="3600" dirty="0" err="1"/>
                  <a:t>Noise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tr-TR" sz="2800" dirty="0"/>
                  <a:t>T</a:t>
                </a:r>
                <a:r>
                  <a:rPr lang="en-US" sz="2800" dirty="0"/>
                  <a:t>he quantization noise power is</a:t>
                </a:r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tr-TR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Sup>
                            <m:sSub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ac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den>
                          </m:f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nary>
                        <m:nary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1/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1/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p>
                        <m:e>
                          <m:sSup>
                            <m:s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∈</m:t>
                              </m:r>
                            </m:e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∈=</m:t>
                          </m:r>
                          <m:f>
                            <m:f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p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tr-TR" sz="28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8785803"/>
              </a:xfrm>
              <a:prstGeom prst="rect">
                <a:avLst/>
              </a:prstGeom>
              <a:blipFill>
                <a:blip r:embed="rId2"/>
                <a:stretch>
                  <a:fillRect l="-1683" t="-111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449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608</Words>
  <Application>Microsoft Office PowerPoint</Application>
  <PresentationFormat>Geniş ekran</PresentationFormat>
  <Paragraphs>176</Paragraphs>
  <Slides>16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 Teması</vt:lpstr>
      <vt:lpstr>ELE427 COMMUNICATION THEORY – II</vt:lpstr>
      <vt:lpstr>ELE427  COMMUNICATION THEORY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 COMMUNICATION THEORY – I</dc:title>
  <dc:creator>gulerhacer13@gmail.com</dc:creator>
  <cp:lastModifiedBy>Murat Hüsnü SAZLI</cp:lastModifiedBy>
  <cp:revision>14</cp:revision>
  <dcterms:created xsi:type="dcterms:W3CDTF">2019-01-31T13:56:40Z</dcterms:created>
  <dcterms:modified xsi:type="dcterms:W3CDTF">2019-04-06T11:30:23Z</dcterms:modified>
</cp:coreProperties>
</file>