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9" r:id="rId4"/>
    <p:sldId id="258" r:id="rId5"/>
    <p:sldId id="266" r:id="rId6"/>
    <p:sldId id="265" r:id="rId7"/>
    <p:sldId id="260" r:id="rId8"/>
    <p:sldId id="261" r:id="rId9"/>
    <p:sldId id="262" r:id="rId10"/>
    <p:sldId id="264" r:id="rId11"/>
    <p:sldId id="263"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a:xfrm>
            <a:off x="9255346" y="2750337"/>
            <a:ext cx="1171888" cy="1356442"/>
          </a:xfrm>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3707422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10729455" y="4711309"/>
            <a:ext cx="1154151" cy="1090789"/>
          </a:xfrm>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360094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10729455" y="4711615"/>
            <a:ext cx="1154151" cy="1090789"/>
          </a:xfrm>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1989261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10729455" y="4709925"/>
            <a:ext cx="1154151" cy="1090789"/>
          </a:xfrm>
        </p:spPr>
        <p:txBody>
          <a:bodyPr/>
          <a:lstStyle/>
          <a:p>
            <a:fld id="{6B4217DF-2BF3-449B-8806-42407295C607}" type="slidenum">
              <a:rPr lang="tr-TR" smtClean="0"/>
              <a:t>‹#›</a:t>
            </a:fld>
            <a:endParaRPr lang="tr-TR"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516268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10729455" y="4709925"/>
            <a:ext cx="1154151" cy="1090789"/>
          </a:xfrm>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3951611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1670959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3724204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468164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A8E2176-3C86-418E-B2E7-960CFA5B33E6}" type="datetimeFigureOut">
              <a:rPr lang="tr-TR" smtClean="0"/>
              <a:t>8 Nis 2021</a:t>
            </a:fld>
            <a:endParaRPr lang="tr-TR" dirty="0"/>
          </a:p>
        </p:txBody>
      </p:sp>
      <p:sp>
        <p:nvSpPr>
          <p:cNvPr id="5" name="Footer Placeholder 4"/>
          <p:cNvSpPr>
            <a:spLocks noGrp="1"/>
          </p:cNvSpPr>
          <p:nvPr>
            <p:ph type="ftr" sz="quarter" idx="11"/>
          </p:nvPr>
        </p:nvSpPr>
        <p:spPr>
          <a:xfrm>
            <a:off x="680321" y="5936188"/>
            <a:ext cx="6126805" cy="365125"/>
          </a:xfrm>
        </p:spPr>
        <p:txBody>
          <a:bodyPr/>
          <a:lstStyle/>
          <a:p>
            <a:endParaRPr lang="tr-TR"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B4217DF-2BF3-449B-8806-42407295C607}" type="slidenum">
              <a:rPr lang="tr-TR" smtClean="0"/>
              <a:t>‹#›</a:t>
            </a:fld>
            <a:endParaRPr lang="tr-TR" dirty="0"/>
          </a:p>
        </p:txBody>
      </p:sp>
    </p:spTree>
    <p:extLst>
      <p:ext uri="{BB962C8B-B14F-4D97-AF65-F5344CB8AC3E}">
        <p14:creationId xmlns:p14="http://schemas.microsoft.com/office/powerpoint/2010/main" val="102235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076763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a:xfrm>
            <a:off x="10729455" y="2869895"/>
            <a:ext cx="1154151" cy="1090789"/>
          </a:xfrm>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716057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341757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526016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565086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151942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23756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8E2176-3C86-418E-B2E7-960CFA5B33E6}" type="datetimeFigureOut">
              <a:rPr lang="tr-TR" smtClean="0"/>
              <a:t>8 Nis 2021</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6B4217DF-2BF3-449B-8806-42407295C607}" type="slidenum">
              <a:rPr lang="tr-TR" smtClean="0"/>
              <a:t>‹#›</a:t>
            </a:fld>
            <a:endParaRPr lang="tr-TR" dirty="0"/>
          </a:p>
        </p:txBody>
      </p:sp>
    </p:spTree>
    <p:extLst>
      <p:ext uri="{BB962C8B-B14F-4D97-AF65-F5344CB8AC3E}">
        <p14:creationId xmlns:p14="http://schemas.microsoft.com/office/powerpoint/2010/main" val="15810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accent4">
                <a:lumMod val="60000"/>
                <a:lumOff val="40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A8E2176-3C86-418E-B2E7-960CFA5B33E6}" type="datetimeFigureOut">
              <a:rPr lang="tr-TR" smtClean="0"/>
              <a:t>8 Nis 2021</a:t>
            </a:fld>
            <a:endParaRPr lang="tr-TR"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B4217DF-2BF3-449B-8806-42407295C607}" type="slidenum">
              <a:rPr lang="tr-TR" smtClean="0"/>
              <a:t>‹#›</a:t>
            </a:fld>
            <a:endParaRPr lang="tr-TR" dirty="0"/>
          </a:p>
        </p:txBody>
      </p:sp>
    </p:spTree>
    <p:extLst>
      <p:ext uri="{BB962C8B-B14F-4D97-AF65-F5344CB8AC3E}">
        <p14:creationId xmlns:p14="http://schemas.microsoft.com/office/powerpoint/2010/main" val="2901937177"/>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kaganunver.com/satis%20motivasyonu.htm" TargetMode="External"/><Relationship Id="rId2" Type="http://schemas.openxmlformats.org/officeDocument/2006/relationships/hyperlink" Target="https://cdn-acikogretim.istanbul.edu.tr/auzefcontent/20_21_guz/profesyonel_satis_yonetimi/8/index.html" TargetMode="External"/><Relationship Id="rId1" Type="http://schemas.openxmlformats.org/officeDocument/2006/relationships/slideLayout" Target="../slideLayouts/slideLayout2.xml"/><Relationship Id="rId5" Type="http://schemas.openxmlformats.org/officeDocument/2006/relationships/hyperlink" Target="https://www.acarindex.com/dosyalar/makale/acarindex-1423869087.pdf" TargetMode="External"/><Relationship Id="rId4" Type="http://schemas.openxmlformats.org/officeDocument/2006/relationships/hyperlink" Target="https://prezi.com/fbyapme_mpmu/satis-motivasyonu/"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830" y="2456597"/>
            <a:ext cx="9042821" cy="1596246"/>
          </a:xfrm>
        </p:spPr>
        <p:txBody>
          <a:bodyPr/>
          <a:lstStyle/>
          <a:p>
            <a:r>
              <a:rPr lang="tr-TR" sz="3600" b="1" dirty="0">
                <a:latin typeface="Book Antiqua" panose="02040602050305030304" pitchFamily="18" charset="0"/>
              </a:rPr>
              <a:t>Eczacılık </a:t>
            </a:r>
            <a:r>
              <a:rPr lang="tr-TR" sz="3600" b="1" dirty="0">
                <a:latin typeface="Times New Roman" panose="02020603050405020304" pitchFamily="18" charset="0"/>
                <a:cs typeface="Times New Roman" panose="02020603050405020304" pitchFamily="18" charset="0"/>
              </a:rPr>
              <a:t>Meslek</a:t>
            </a:r>
            <a:r>
              <a:rPr lang="tr-TR" sz="3600" b="1" dirty="0">
                <a:latin typeface="Book Antiqua" panose="02040602050305030304" pitchFamily="18" charset="0"/>
              </a:rPr>
              <a:t> Uygulamasında Yönetim </a:t>
            </a:r>
            <a:r>
              <a:rPr lang="tr-TR" sz="3600" dirty="0">
                <a:latin typeface="Book Antiqua" panose="02040602050305030304" pitchFamily="18" charset="0"/>
              </a:rPr>
              <a:t>Satış Yönetiminde Motivasyon  </a:t>
            </a:r>
          </a:p>
        </p:txBody>
      </p:sp>
      <p:sp>
        <p:nvSpPr>
          <p:cNvPr id="3" name="Alt Başlık 2"/>
          <p:cNvSpPr>
            <a:spLocks noGrp="1"/>
          </p:cNvSpPr>
          <p:nvPr>
            <p:ph type="subTitle" idx="1"/>
          </p:nvPr>
        </p:nvSpPr>
        <p:spPr>
          <a:xfrm>
            <a:off x="9015526" y="5294792"/>
            <a:ext cx="2723907" cy="1174248"/>
          </a:xfrm>
        </p:spPr>
        <p:txBody>
          <a:bodyPr>
            <a:normAutofit/>
          </a:bodyPr>
          <a:lstStyle/>
          <a:p>
            <a:r>
              <a:rPr lang="tr-TR" sz="2800" dirty="0"/>
              <a:t>Kutay BÖLÜK</a:t>
            </a:r>
          </a:p>
          <a:p>
            <a:r>
              <a:rPr lang="tr-TR" sz="2800" dirty="0"/>
              <a:t>17030027</a:t>
            </a:r>
          </a:p>
        </p:txBody>
      </p:sp>
    </p:spTree>
    <p:extLst>
      <p:ext uri="{BB962C8B-B14F-4D97-AF65-F5344CB8AC3E}">
        <p14:creationId xmlns:p14="http://schemas.microsoft.com/office/powerpoint/2010/main" val="3069302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Ekibinin Motivasyonunu Olumsuz Etkileyen İşletme İçi Faktörler</a:t>
            </a:r>
          </a:p>
        </p:txBody>
      </p:sp>
      <p:sp>
        <p:nvSpPr>
          <p:cNvPr id="3" name="İçerik Yer Tutucusu 2"/>
          <p:cNvSpPr>
            <a:spLocks noGrp="1"/>
          </p:cNvSpPr>
          <p:nvPr>
            <p:ph idx="1"/>
          </p:nvPr>
        </p:nvSpPr>
        <p:spPr/>
        <p:txBody>
          <a:bodyPr>
            <a:normAutofit fontScale="92500" lnSpcReduction="10000"/>
          </a:bodyPr>
          <a:lstStyle/>
          <a:p>
            <a:r>
              <a:rPr lang="tr-TR" dirty="0"/>
              <a:t>Satış hedeflerinin gerçekçi olmayan bir biçimde yüksek olması</a:t>
            </a:r>
          </a:p>
          <a:p>
            <a:r>
              <a:rPr lang="tr-TR" dirty="0"/>
              <a:t>Çalışma koşullarının zorluğu ve yetersiz olması</a:t>
            </a:r>
          </a:p>
          <a:p>
            <a:r>
              <a:rPr lang="tr-TR" dirty="0"/>
              <a:t>İnsan odaklı olmayan bir yönetim</a:t>
            </a:r>
          </a:p>
          <a:p>
            <a:r>
              <a:rPr lang="tr-TR" dirty="0"/>
              <a:t>Yönetimin sürekli maddi başarıyı ön plana çıkarması, niteliği göz ardı etmesi</a:t>
            </a:r>
          </a:p>
          <a:p>
            <a:r>
              <a:rPr lang="tr-TR" dirty="0"/>
              <a:t>İşletmenin pazarlama programındaki yetersizlikler</a:t>
            </a:r>
          </a:p>
          <a:p>
            <a:r>
              <a:rPr lang="tr-TR" dirty="0"/>
              <a:t>Kötü ücret politikası</a:t>
            </a:r>
          </a:p>
          <a:p>
            <a:r>
              <a:rPr lang="tr-TR" dirty="0"/>
              <a:t>Örgüt içi iletişimdeki başarısızlıklar</a:t>
            </a:r>
          </a:p>
          <a:p>
            <a:r>
              <a:rPr lang="tr-TR" dirty="0"/>
              <a:t>Objektif, adil ve açık olmayan performans kriterleri</a:t>
            </a:r>
          </a:p>
          <a:p>
            <a:endParaRPr lang="tr-TR" dirty="0"/>
          </a:p>
        </p:txBody>
      </p:sp>
    </p:spTree>
    <p:extLst>
      <p:ext uri="{BB962C8B-B14F-4D97-AF65-F5344CB8AC3E}">
        <p14:creationId xmlns:p14="http://schemas.microsoft.com/office/powerpoint/2010/main" val="389612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Ekibi Çalışanlarının Motivasyonunu Olumsuz Etkileyen Kişisel Faktörler</a:t>
            </a:r>
          </a:p>
        </p:txBody>
      </p:sp>
      <p:sp>
        <p:nvSpPr>
          <p:cNvPr id="3" name="İçerik Yer Tutucusu 2"/>
          <p:cNvSpPr>
            <a:spLocks noGrp="1"/>
          </p:cNvSpPr>
          <p:nvPr>
            <p:ph idx="1"/>
          </p:nvPr>
        </p:nvSpPr>
        <p:spPr/>
        <p:txBody>
          <a:bodyPr/>
          <a:lstStyle/>
          <a:p>
            <a:r>
              <a:rPr lang="tr-TR" dirty="0"/>
              <a:t>Kişisel Yetenek ve becerilerinden şüphe duyma</a:t>
            </a:r>
          </a:p>
          <a:p>
            <a:r>
              <a:rPr lang="tr-TR" dirty="0"/>
              <a:t>Güvenini yitirmek</a:t>
            </a:r>
          </a:p>
          <a:p>
            <a:r>
              <a:rPr lang="tr-TR" dirty="0"/>
              <a:t>Başarısız olma korkusu </a:t>
            </a:r>
          </a:p>
          <a:p>
            <a:r>
              <a:rPr lang="tr-TR" dirty="0"/>
              <a:t>Hayır cevabını kişiselmiş gibi algılama</a:t>
            </a:r>
          </a:p>
          <a:p>
            <a:r>
              <a:rPr lang="tr-TR" dirty="0"/>
              <a:t>Stres</a:t>
            </a:r>
          </a:p>
        </p:txBody>
      </p:sp>
    </p:spTree>
    <p:extLst>
      <p:ext uri="{BB962C8B-B14F-4D97-AF65-F5344CB8AC3E}">
        <p14:creationId xmlns:p14="http://schemas.microsoft.com/office/powerpoint/2010/main" val="3257511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r>
              <a:rPr lang="tr-TR" dirty="0"/>
              <a:t> </a:t>
            </a:r>
            <a:r>
              <a:rPr lang="tr-TR" dirty="0">
                <a:hlinkClick r:id="rId2"/>
              </a:rPr>
              <a:t>https://cdn-acikogretim.istanbul.edu.tr/auzefcontent/20_21_guz/profesyonel_satis_yonetimi/8/index.html</a:t>
            </a:r>
            <a:r>
              <a:rPr lang="tr-TR" dirty="0"/>
              <a:t>  </a:t>
            </a:r>
          </a:p>
          <a:p>
            <a:r>
              <a:rPr lang="tr-TR" dirty="0">
                <a:hlinkClick r:id="rId3"/>
              </a:rPr>
              <a:t>http://www.kaganunver.com/satis%20motivasyonu.htm</a:t>
            </a:r>
            <a:r>
              <a:rPr lang="tr-TR" dirty="0"/>
              <a:t> </a:t>
            </a:r>
          </a:p>
          <a:p>
            <a:r>
              <a:rPr lang="tr-TR" dirty="0">
                <a:hlinkClick r:id="rId4"/>
              </a:rPr>
              <a:t>https://prezi.com/fbyapme_mpmu/satis-motivasyonu/</a:t>
            </a:r>
            <a:r>
              <a:rPr lang="tr-TR" dirty="0"/>
              <a:t> </a:t>
            </a:r>
          </a:p>
          <a:p>
            <a:r>
              <a:rPr lang="tr-TR" dirty="0">
                <a:hlinkClick r:id="rId5"/>
              </a:rPr>
              <a:t>https://www.acarindex.com/dosyalar/makale/acarindex-1423869087.pdf</a:t>
            </a:r>
            <a:r>
              <a:rPr lang="tr-TR" dirty="0"/>
              <a:t> </a:t>
            </a:r>
          </a:p>
          <a:p>
            <a:endParaRPr lang="tr-TR" dirty="0"/>
          </a:p>
          <a:p>
            <a:endParaRPr lang="tr-TR" dirty="0"/>
          </a:p>
          <a:p>
            <a:pPr marL="0" indent="0">
              <a:buNone/>
            </a:pPr>
            <a:endParaRPr lang="tr-TR" dirty="0"/>
          </a:p>
        </p:txBody>
      </p:sp>
    </p:spTree>
    <p:extLst>
      <p:ext uri="{BB962C8B-B14F-4D97-AF65-F5344CB8AC3E}">
        <p14:creationId xmlns:p14="http://schemas.microsoft.com/office/powerpoint/2010/main" val="1918843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Sorular </a:t>
            </a:r>
          </a:p>
        </p:txBody>
      </p:sp>
      <p:sp>
        <p:nvSpPr>
          <p:cNvPr id="3" name="İçerik Yer Tutucusu 2"/>
          <p:cNvSpPr>
            <a:spLocks noGrp="1"/>
          </p:cNvSpPr>
          <p:nvPr>
            <p:ph idx="1"/>
          </p:nvPr>
        </p:nvSpPr>
        <p:spPr>
          <a:xfrm>
            <a:off x="0" y="1978925"/>
            <a:ext cx="11232108" cy="5102804"/>
          </a:xfrm>
        </p:spPr>
        <p:txBody>
          <a:bodyPr>
            <a:normAutofit fontScale="70000" lnSpcReduction="20000"/>
          </a:bodyPr>
          <a:lstStyle/>
          <a:p>
            <a:r>
              <a:rPr lang="tr-TR" dirty="0">
                <a:solidFill>
                  <a:schemeClr val="accent6">
                    <a:lumMod val="60000"/>
                    <a:lumOff val="40000"/>
                  </a:schemeClr>
                </a:solidFill>
              </a:rPr>
              <a:t>1. </a:t>
            </a:r>
            <a:r>
              <a:rPr lang="tr-TR" dirty="0"/>
              <a:t>Aşağıdakilerden hangisi satış yönetimi motivasyonunu olumsuz etkileyen durumlardan olamaz? </a:t>
            </a:r>
          </a:p>
          <a:p>
            <a:pPr marL="0" indent="0">
              <a:buNone/>
            </a:pPr>
            <a:r>
              <a:rPr lang="tr-TR" dirty="0"/>
              <a:t> a) Çalışma koşullarının zorluğu </a:t>
            </a:r>
          </a:p>
          <a:p>
            <a:pPr marL="0" indent="0">
              <a:buNone/>
            </a:pPr>
            <a:r>
              <a:rPr lang="tr-TR" dirty="0"/>
              <a:t> b) Performans geri bildirimi</a:t>
            </a:r>
          </a:p>
          <a:p>
            <a:pPr marL="0" indent="0">
              <a:buNone/>
            </a:pPr>
            <a:r>
              <a:rPr lang="tr-TR" dirty="0"/>
              <a:t> c) Çalışanlar arası iletişimin zayıf olması</a:t>
            </a:r>
          </a:p>
          <a:p>
            <a:pPr marL="0" indent="0">
              <a:buNone/>
            </a:pPr>
            <a:r>
              <a:rPr lang="tr-TR" dirty="0"/>
              <a:t> d) Müşteri ilişkilerinde başarısızlıklar</a:t>
            </a:r>
          </a:p>
          <a:p>
            <a:pPr marL="0" indent="0">
              <a:buNone/>
            </a:pPr>
            <a:r>
              <a:rPr lang="tr-TR" dirty="0"/>
              <a:t> e) Özgüven eksikliği </a:t>
            </a:r>
          </a:p>
          <a:p>
            <a:r>
              <a:rPr lang="tr-TR" dirty="0">
                <a:solidFill>
                  <a:schemeClr val="accent6">
                    <a:lumMod val="60000"/>
                    <a:lumOff val="40000"/>
                  </a:schemeClr>
                </a:solidFill>
              </a:rPr>
              <a:t>2. </a:t>
            </a:r>
            <a:r>
              <a:rPr lang="tr-TR" dirty="0"/>
              <a:t>I.  Taktir ve teşekkür etme psikososyal motivasyon unsurlarındandır.</a:t>
            </a:r>
          </a:p>
          <a:p>
            <a:pPr marL="0" indent="0">
              <a:buNone/>
            </a:pPr>
            <a:r>
              <a:rPr lang="tr-TR" dirty="0"/>
              <a:t>       II. Satış hedeflerinin gerçekçi olmayan bir biçimde yüksek olması motivasyonu olumlu etkiler. </a:t>
            </a:r>
          </a:p>
          <a:p>
            <a:pPr marL="0" indent="0">
              <a:lnSpc>
                <a:spcPct val="120000"/>
              </a:lnSpc>
              <a:buNone/>
            </a:pPr>
            <a:r>
              <a:rPr lang="tr-TR" dirty="0"/>
              <a:t>      III. Teknolojinin avantajlarının ve uygun olan yerlerde prosedürlerin kullanılması çalışanların motivasyonlarını yükseltir. </a:t>
            </a:r>
          </a:p>
          <a:p>
            <a:pPr marL="0" indent="0">
              <a:buNone/>
            </a:pPr>
            <a:r>
              <a:rPr lang="tr-TR" dirty="0"/>
              <a:t> Yukarıda verilenlerden hangisi/hangileri doğrudur?</a:t>
            </a:r>
          </a:p>
          <a:p>
            <a:pPr marL="0" indent="0">
              <a:buNone/>
            </a:pPr>
            <a:r>
              <a:rPr lang="tr-TR" dirty="0"/>
              <a:t>  a) Yalnız II</a:t>
            </a:r>
          </a:p>
          <a:p>
            <a:pPr marL="0" indent="0">
              <a:buNone/>
            </a:pPr>
            <a:r>
              <a:rPr lang="tr-TR" dirty="0"/>
              <a:t>  b) I, II ve III</a:t>
            </a:r>
          </a:p>
          <a:p>
            <a:pPr marL="0" indent="0">
              <a:buNone/>
            </a:pPr>
            <a:r>
              <a:rPr lang="tr-TR" dirty="0"/>
              <a:t>  c) II ve III</a:t>
            </a:r>
          </a:p>
          <a:p>
            <a:pPr marL="0" indent="0">
              <a:buNone/>
            </a:pPr>
            <a:r>
              <a:rPr lang="tr-TR" dirty="0"/>
              <a:t>  d) Yalnız I</a:t>
            </a:r>
          </a:p>
          <a:p>
            <a:pPr marL="0" indent="0">
              <a:buNone/>
            </a:pPr>
            <a:r>
              <a:rPr lang="tr-TR" dirty="0"/>
              <a:t>  e) I ve III</a:t>
            </a:r>
          </a:p>
          <a:p>
            <a:pPr marL="0" indent="0">
              <a:buNone/>
            </a:pPr>
            <a:endParaRPr lang="tr-TR" dirty="0"/>
          </a:p>
        </p:txBody>
      </p:sp>
    </p:spTree>
    <p:extLst>
      <p:ext uri="{BB962C8B-B14F-4D97-AF65-F5344CB8AC3E}">
        <p14:creationId xmlns:p14="http://schemas.microsoft.com/office/powerpoint/2010/main" val="3361691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a:t>Motivasyon Nedir?</a:t>
            </a:r>
          </a:p>
        </p:txBody>
      </p:sp>
      <p:sp>
        <p:nvSpPr>
          <p:cNvPr id="3" name="İçerik Yer Tutucusu 2"/>
          <p:cNvSpPr>
            <a:spLocks noGrp="1"/>
          </p:cNvSpPr>
          <p:nvPr>
            <p:ph idx="1"/>
          </p:nvPr>
        </p:nvSpPr>
        <p:spPr/>
        <p:txBody>
          <a:bodyPr>
            <a:normAutofit/>
          </a:bodyPr>
          <a:lstStyle/>
          <a:p>
            <a:pPr marL="0" indent="0">
              <a:buNone/>
            </a:pPr>
            <a:r>
              <a:rPr lang="tr-TR" dirty="0">
                <a:latin typeface="Times New Roman" panose="02020603050405020304" pitchFamily="18" charset="0"/>
                <a:cs typeface="Times New Roman" panose="02020603050405020304" pitchFamily="18" charset="0"/>
              </a:rPr>
              <a:t>Motivasyon, kişinin bir hedefi gerçekleştirmeye yönelik çabasındaki yoğunluğu ifade eder. Motivasyon terimi bir insanın neden bir şey yaptığını tanımlamak ve anlamak için sıklıkla kullanılmaktadır. </a:t>
            </a:r>
          </a:p>
          <a:p>
            <a:pPr marL="0" indent="0">
              <a:buNone/>
            </a:pPr>
            <a:r>
              <a:rPr lang="tr-TR" dirty="0">
                <a:latin typeface="Times New Roman" panose="02020603050405020304" pitchFamily="18" charset="0"/>
                <a:cs typeface="Times New Roman" panose="02020603050405020304" pitchFamily="18" charset="0"/>
              </a:rPr>
              <a:t>Tipik olarak motivasyon, insanın içinde bulunan ve iş hayatında kişiyi yükselmeye ve başarılı olmaya teşvik eden bir anlamı çağrıştırır.</a:t>
            </a:r>
          </a:p>
          <a:p>
            <a:r>
              <a:rPr lang="tr-TR" b="1" dirty="0">
                <a:latin typeface="Times New Roman" panose="02020603050405020304" pitchFamily="18" charset="0"/>
                <a:cs typeface="Times New Roman" panose="02020603050405020304" pitchFamily="18" charset="0"/>
              </a:rPr>
              <a:t>Neden motivasyona ihtiyaç duyarız? </a:t>
            </a:r>
          </a:p>
          <a:p>
            <a:pPr marL="0" indent="0">
              <a:buNone/>
            </a:pPr>
            <a:r>
              <a:rPr lang="tr-TR" dirty="0">
                <a:latin typeface="Times New Roman" panose="02020603050405020304" pitchFamily="18" charset="0"/>
                <a:cs typeface="Times New Roman" panose="02020603050405020304" pitchFamily="18" charset="0"/>
              </a:rPr>
              <a:t>Yapılan işten daha çok verim alarak başarılı bir şekilde süreci tamamlamak için.</a:t>
            </a:r>
            <a:endParaRPr lang="tr-TR" b="1" dirty="0">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rotWithShape="1">
          <a:blip r:embed="rId2"/>
          <a:srcRect l="-2823" t="-14291" r="-2823" b="-14291"/>
          <a:stretch/>
        </p:blipFill>
        <p:spPr>
          <a:xfrm>
            <a:off x="6970426" y="412407"/>
            <a:ext cx="3432747" cy="1762579"/>
          </a:xfrm>
          <a:prstGeom prst="rect">
            <a:avLst/>
          </a:prstGeom>
        </p:spPr>
      </p:pic>
    </p:spTree>
    <p:extLst>
      <p:ext uri="{BB962C8B-B14F-4D97-AF65-F5344CB8AC3E}">
        <p14:creationId xmlns:p14="http://schemas.microsoft.com/office/powerpoint/2010/main" val="2742314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Yönetimi Nedir?</a:t>
            </a:r>
          </a:p>
        </p:txBody>
      </p:sp>
      <p:sp>
        <p:nvSpPr>
          <p:cNvPr id="3" name="İçerik Yer Tutucusu 2"/>
          <p:cNvSpPr>
            <a:spLocks noGrp="1"/>
          </p:cNvSpPr>
          <p:nvPr>
            <p:ph idx="1"/>
          </p:nvPr>
        </p:nvSpPr>
        <p:spPr>
          <a:xfrm>
            <a:off x="680320" y="2026974"/>
            <a:ext cx="9613861" cy="2561959"/>
          </a:xfrm>
        </p:spPr>
        <p:txBody>
          <a:bodyPr/>
          <a:lstStyle/>
          <a:p>
            <a:pPr marL="0" indent="0">
              <a:buNone/>
            </a:pPr>
            <a:r>
              <a:rPr lang="tr-TR" dirty="0"/>
              <a:t>Satış yönetimi, satış gücü faaliyetlerinin planlanması ve organizasyonu, satış temsilcilerinin temini, bu temsilcilerin eğitimi, yönetilmesi ve kontrolü sürecini ifade etmektedir. </a:t>
            </a:r>
          </a:p>
          <a:p>
            <a:pPr marL="0" indent="0">
              <a:buNone/>
            </a:pPr>
            <a:r>
              <a:rPr lang="tr-TR" dirty="0"/>
              <a:t>Bir diğer tanıma göre ise; satış yönetimi, satış gücünün amaçlara ulaşmasını sağlamak için, uygun olanların seçilmesi, eğitilmesi, ücretlendirilmesi,bölgelere ayrılması, planlanması, örgütlenmesi, kontrol edilmesi ve performanslarının değerlendirilmesi sürecidir.</a:t>
            </a:r>
          </a:p>
        </p:txBody>
      </p:sp>
      <p:pic>
        <p:nvPicPr>
          <p:cNvPr id="4" name="Resim 3"/>
          <p:cNvPicPr>
            <a:picLocks noChangeAspect="1"/>
          </p:cNvPicPr>
          <p:nvPr/>
        </p:nvPicPr>
        <p:blipFill>
          <a:blip r:embed="rId2"/>
          <a:stretch>
            <a:fillRect/>
          </a:stretch>
        </p:blipFill>
        <p:spPr>
          <a:xfrm>
            <a:off x="8465540" y="4588933"/>
            <a:ext cx="3657281" cy="2269068"/>
          </a:xfrm>
          <a:prstGeom prst="rect">
            <a:avLst/>
          </a:prstGeom>
        </p:spPr>
      </p:pic>
    </p:spTree>
    <p:extLst>
      <p:ext uri="{BB962C8B-B14F-4D97-AF65-F5344CB8AC3E}">
        <p14:creationId xmlns:p14="http://schemas.microsoft.com/office/powerpoint/2010/main" val="3114248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Yönetiminde Motivasyon</a:t>
            </a:r>
          </a:p>
        </p:txBody>
      </p:sp>
      <p:sp>
        <p:nvSpPr>
          <p:cNvPr id="3" name="İçerik Yer Tutucusu 2"/>
          <p:cNvSpPr>
            <a:spLocks noGrp="1"/>
          </p:cNvSpPr>
          <p:nvPr>
            <p:ph idx="1"/>
          </p:nvPr>
        </p:nvSpPr>
        <p:spPr>
          <a:xfrm>
            <a:off x="680320" y="2214043"/>
            <a:ext cx="9613861" cy="4241348"/>
          </a:xfrm>
        </p:spPr>
        <p:txBody>
          <a:bodyPr>
            <a:noAutofit/>
          </a:bodyPr>
          <a:lstStyle/>
          <a:p>
            <a:r>
              <a:rPr lang="tr-TR" dirty="0">
                <a:latin typeface="Times New Roman" panose="02020603050405020304" pitchFamily="18" charset="0"/>
                <a:cs typeface="Times New Roman" panose="02020603050405020304" pitchFamily="18" charset="0"/>
              </a:rPr>
              <a:t>Satış yönetiminde en önemli sorumluluklardan bir tanesi de ekibin motivasyonunun sağlanmasıdır. Özellikle duygularını ortaya koyarak çalışan organizasyonlarda motivasyon başarıya giden anahtar olarak bilinir. Motivasyon, istenilen yönde satıcıların davranışlarında ve aidiyet duygularında oluşan gelişimlerdir. </a:t>
            </a:r>
          </a:p>
          <a:p>
            <a:r>
              <a:rPr lang="tr-TR" dirty="0">
                <a:latin typeface="Times New Roman" panose="02020603050405020304" pitchFamily="18" charset="0"/>
                <a:cs typeface="Times New Roman" panose="02020603050405020304" pitchFamily="18" charset="0"/>
              </a:rPr>
              <a:t>Satış ekiplerinin motivasyonundaki temel amaç, aslında ekip üyelerinin içlerinde bulunan potansiyeli performansa dönüştürmeleri konusunda kendilerinde bir istek ve kararlılık yaratılma sürecidir. Bu durumda motivasyon yaratacak olan satış yöneticilerin hedefi, ekibin tüm konsantrasyonunu satışa yöneltmesi böylece, hem satışçının hem de kurumun doyumunu sağlamasıdır.</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22996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0321" y="2227691"/>
            <a:ext cx="9760216" cy="4309588"/>
          </a:xfrm>
        </p:spPr>
        <p:txBody>
          <a:bodyPr>
            <a:normAutofit/>
          </a:bodyPr>
          <a:lstStyle/>
          <a:p>
            <a:pPr>
              <a:lnSpc>
                <a:spcPct val="120000"/>
              </a:lnSpc>
            </a:pPr>
            <a:r>
              <a:rPr lang="tr-TR" dirty="0">
                <a:latin typeface="Times New Roman" panose="02020603050405020304" pitchFamily="18" charset="0"/>
                <a:cs typeface="Times New Roman" panose="02020603050405020304" pitchFamily="18" charset="0"/>
              </a:rPr>
              <a:t>İşletme yönetimleri tarafından kullanılabilecek motivasyon araçları ekonomik, psikososyal ve örgütsel-yönetsel araçlar olarak üç grupta incelenebilmektedir.</a:t>
            </a:r>
          </a:p>
          <a:p>
            <a:pPr>
              <a:lnSpc>
                <a:spcPct val="120000"/>
              </a:lnSpc>
            </a:pPr>
            <a:r>
              <a:rPr lang="tr-TR" dirty="0">
                <a:latin typeface="Times New Roman" panose="02020603050405020304" pitchFamily="18" charset="0"/>
                <a:cs typeface="Times New Roman" panose="02020603050405020304" pitchFamily="18" charset="0"/>
              </a:rPr>
              <a:t>İş görenleri çalışmaya iten en güçlü etken yeterli bir ücrete sahip olmaktır. Bu nedenle ekonomik motivasyon araçları; ücret, başarıdan dolayı maddi ödüller (prim vb.) ve şirketin sunmuş olduğu sosyal güvenlik ve emeklilik planları olarak sınıflandırılabilir. </a:t>
            </a:r>
          </a:p>
        </p:txBody>
      </p:sp>
    </p:spTree>
    <p:extLst>
      <p:ext uri="{BB962C8B-B14F-4D97-AF65-F5344CB8AC3E}">
        <p14:creationId xmlns:p14="http://schemas.microsoft.com/office/powerpoint/2010/main" val="3794117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Ekonomik motivasyon araçlarının yanında, satış yönetimindeki ekibi mutlu edecek çalışma ortamını yaratmak da yöneticilerin öncelikli amaçlarındandır. Çalışanlardan birisi için geçerli olan bir çalışma ortamı diğeri için geçerliliğini yitirmiş olabilir. Bunun için yöneticiler çalışanların psikososyal yapılarına göre, bu motivasyon araçlarından yararlanmalıdırlar. Psikososyal motivasyon araçları; takdir ve teşekkür etme, işletmenin sunmuş olduğu sosyal imkanlar, işletme içi sosyal uğraşlar, çalışanın işini zevk alarak yapması ve tatmini, işletmenin çalışanlarına vermiş olduğu değer ve özel yaşamına göstermiş olduğu saygı, işletme çalışanlarına bir statü sağlaması açısından imajı ile ilgilidir.</a:t>
            </a:r>
          </a:p>
          <a:p>
            <a:endParaRPr lang="tr-TR" dirty="0"/>
          </a:p>
        </p:txBody>
      </p:sp>
    </p:spTree>
    <p:extLst>
      <p:ext uri="{BB962C8B-B14F-4D97-AF65-F5344CB8AC3E}">
        <p14:creationId xmlns:p14="http://schemas.microsoft.com/office/powerpoint/2010/main" val="455989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Ekibinin Motivasyonuna Olumlu Etki Eden Faktörler</a:t>
            </a:r>
          </a:p>
        </p:txBody>
      </p:sp>
      <p:sp>
        <p:nvSpPr>
          <p:cNvPr id="3" name="İçerik Yer Tutucusu 2"/>
          <p:cNvSpPr>
            <a:spLocks noGrp="1"/>
          </p:cNvSpPr>
          <p:nvPr>
            <p:ph idx="1"/>
          </p:nvPr>
        </p:nvSpPr>
        <p:spPr>
          <a:xfrm>
            <a:off x="680321" y="2047165"/>
            <a:ext cx="9132419" cy="4135272"/>
          </a:xfrm>
        </p:spPr>
        <p:txBody>
          <a:bodyPr>
            <a:normAutofit lnSpcReduction="10000"/>
          </a:bodyPr>
          <a:lstStyle/>
          <a:p>
            <a:r>
              <a:rPr lang="tr-TR" dirty="0"/>
              <a:t>Amaç ve hedef belirleme</a:t>
            </a:r>
          </a:p>
          <a:p>
            <a:r>
              <a:rPr lang="tr-TR" dirty="0"/>
              <a:t>Performans standartları oluşturma</a:t>
            </a:r>
          </a:p>
          <a:p>
            <a:r>
              <a:rPr lang="tr-TR" dirty="0"/>
              <a:t>Özendirici ödüller ve yardım paketleri</a:t>
            </a:r>
          </a:p>
          <a:p>
            <a:r>
              <a:rPr lang="tr-TR" dirty="0"/>
              <a:t>Verimli ve etkin bir yönetim</a:t>
            </a:r>
          </a:p>
          <a:p>
            <a:r>
              <a:rPr lang="tr-TR" dirty="0"/>
              <a:t>Düzenli performans geribildirimi alma</a:t>
            </a:r>
          </a:p>
          <a:p>
            <a:r>
              <a:rPr lang="tr-TR" dirty="0"/>
              <a:t>Çalışan gelişimi sağlama</a:t>
            </a:r>
          </a:p>
          <a:p>
            <a:r>
              <a:rPr lang="tr-TR" dirty="0"/>
              <a:t>Mümkün olduğunca sorumluluk verme</a:t>
            </a:r>
          </a:p>
          <a:p>
            <a:r>
              <a:rPr lang="tr-TR" dirty="0"/>
              <a:t>Satış elemanlarının kişisel motivasyon ihtiyaçlarının belirlenmesi</a:t>
            </a:r>
          </a:p>
          <a:p>
            <a:r>
              <a:rPr lang="tr-TR" dirty="0"/>
              <a:t>İhtiyaçları giderme yoluyla motive etme</a:t>
            </a:r>
          </a:p>
          <a:p>
            <a:endParaRPr lang="tr-TR" dirty="0"/>
          </a:p>
        </p:txBody>
      </p:sp>
      <p:pic>
        <p:nvPicPr>
          <p:cNvPr id="4" name="Resim 3"/>
          <p:cNvPicPr>
            <a:picLocks noChangeAspect="1"/>
          </p:cNvPicPr>
          <p:nvPr/>
        </p:nvPicPr>
        <p:blipFill>
          <a:blip r:embed="rId2"/>
          <a:stretch>
            <a:fillRect/>
          </a:stretch>
        </p:blipFill>
        <p:spPr>
          <a:xfrm>
            <a:off x="9671547" y="4763352"/>
            <a:ext cx="2412977" cy="1978641"/>
          </a:xfrm>
          <a:prstGeom prst="rect">
            <a:avLst/>
          </a:prstGeom>
        </p:spPr>
      </p:pic>
    </p:spTree>
    <p:extLst>
      <p:ext uri="{BB962C8B-B14F-4D97-AF65-F5344CB8AC3E}">
        <p14:creationId xmlns:p14="http://schemas.microsoft.com/office/powerpoint/2010/main" val="1204958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Ekibinin Motivasyonunu Olumsuz Etki Eden Faktörler</a:t>
            </a:r>
          </a:p>
        </p:txBody>
      </p:sp>
      <p:sp>
        <p:nvSpPr>
          <p:cNvPr id="3" name="İçerik Yer Tutucusu 2"/>
          <p:cNvSpPr>
            <a:spLocks noGrp="1"/>
          </p:cNvSpPr>
          <p:nvPr>
            <p:ph idx="1"/>
          </p:nvPr>
        </p:nvSpPr>
        <p:spPr/>
        <p:txBody>
          <a:bodyPr/>
          <a:lstStyle/>
          <a:p>
            <a:r>
              <a:rPr lang="tr-TR" dirty="0"/>
              <a:t>İş belirsizliği</a:t>
            </a:r>
          </a:p>
          <a:p>
            <a:r>
              <a:rPr lang="tr-TR" dirty="0"/>
              <a:t>Kişisel farklılıklar</a:t>
            </a:r>
          </a:p>
          <a:p>
            <a:r>
              <a:rPr lang="tr-TR" dirty="0"/>
              <a:t>Yetersiz yönetim</a:t>
            </a:r>
          </a:p>
          <a:p>
            <a:r>
              <a:rPr lang="tr-TR" dirty="0"/>
              <a:t>Yetersiz çalışma koşulları</a:t>
            </a:r>
          </a:p>
          <a:p>
            <a:r>
              <a:rPr lang="tr-TR" dirty="0"/>
              <a:t>Yetersiz ücret</a:t>
            </a:r>
          </a:p>
          <a:p>
            <a:endParaRPr lang="tr-TR" dirty="0"/>
          </a:p>
        </p:txBody>
      </p:sp>
    </p:spTree>
    <p:extLst>
      <p:ext uri="{BB962C8B-B14F-4D97-AF65-F5344CB8AC3E}">
        <p14:creationId xmlns:p14="http://schemas.microsoft.com/office/powerpoint/2010/main" val="3227415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Satış Ekibinin Motivasyonunu Olumsuz Etkileyen İşletme Dışı Faktörler</a:t>
            </a:r>
          </a:p>
        </p:txBody>
      </p:sp>
      <p:sp>
        <p:nvSpPr>
          <p:cNvPr id="3" name="İçerik Yer Tutucusu 2"/>
          <p:cNvSpPr>
            <a:spLocks noGrp="1"/>
          </p:cNvSpPr>
          <p:nvPr>
            <p:ph idx="1"/>
          </p:nvPr>
        </p:nvSpPr>
        <p:spPr/>
        <p:txBody>
          <a:bodyPr/>
          <a:lstStyle/>
          <a:p>
            <a:r>
              <a:rPr lang="tr-TR" dirty="0"/>
              <a:t>Satış performansında istenen düzeyi elde edemeyişi</a:t>
            </a:r>
          </a:p>
          <a:p>
            <a:r>
              <a:rPr lang="tr-TR" dirty="0"/>
              <a:t>Müşteriden kaynaklandığına inandığı sorunlar</a:t>
            </a:r>
          </a:p>
          <a:p>
            <a:r>
              <a:rPr lang="tr-TR" dirty="0"/>
              <a:t>Müşterilerin kendisini şikâyet etmeleri</a:t>
            </a:r>
          </a:p>
          <a:p>
            <a:r>
              <a:rPr lang="tr-TR" dirty="0"/>
              <a:t>Rakipleri aşamayışı</a:t>
            </a:r>
          </a:p>
          <a:p>
            <a:r>
              <a:rPr lang="tr-TR" dirty="0"/>
              <a:t>Müşteri ilişkilerinde başarısızlıklar</a:t>
            </a:r>
          </a:p>
          <a:p>
            <a:endParaRPr lang="tr-TR" dirty="0"/>
          </a:p>
        </p:txBody>
      </p:sp>
    </p:spTree>
    <p:extLst>
      <p:ext uri="{BB962C8B-B14F-4D97-AF65-F5344CB8AC3E}">
        <p14:creationId xmlns:p14="http://schemas.microsoft.com/office/powerpoint/2010/main" val="3742720643"/>
      </p:ext>
    </p:extLst>
  </p:cSld>
  <p:clrMapOvr>
    <a:masterClrMapping/>
  </p:clrMapOvr>
</p:sld>
</file>

<file path=ppt/theme/theme1.xml><?xml version="1.0" encoding="utf-8"?>
<a:theme xmlns:a="http://schemas.openxmlformats.org/drawingml/2006/main" name="Berlin">
  <a:themeElements>
    <a:clrScheme name="Özel 28">
      <a:dk1>
        <a:srgbClr val="08444C"/>
      </a:dk1>
      <a:lt1>
        <a:srgbClr val="020218"/>
      </a:lt1>
      <a:dk2>
        <a:srgbClr val="D8D5E4"/>
      </a:dk2>
      <a:lt2>
        <a:srgbClr val="D8D7E6"/>
      </a:lt2>
      <a:accent1>
        <a:srgbClr val="052F61"/>
      </a:accent1>
      <a:accent2>
        <a:srgbClr val="A50E82"/>
      </a:accent2>
      <a:accent3>
        <a:srgbClr val="148A98"/>
      </a:accent3>
      <a:accent4>
        <a:srgbClr val="76A7CE"/>
      </a:accent4>
      <a:accent5>
        <a:srgbClr val="4A9FDD"/>
      </a:accent5>
      <a:accent6>
        <a:srgbClr val="0B0B87"/>
      </a:accent6>
      <a:hlink>
        <a:srgbClr val="0D2E46"/>
      </a:hlink>
      <a:folHlink>
        <a:srgbClr val="356A95"/>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188</TotalTime>
  <Words>697</Words>
  <Application>Microsoft Office PowerPoint</Application>
  <PresentationFormat>Geniş ekran</PresentationFormat>
  <Paragraphs>78</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Book Antiqua</vt:lpstr>
      <vt:lpstr>Times New Roman</vt:lpstr>
      <vt:lpstr>Trebuchet MS</vt:lpstr>
      <vt:lpstr>Berlin</vt:lpstr>
      <vt:lpstr>Eczacılık Meslek Uygulamasında Yönetim Satış Yönetiminde Motivasyon  </vt:lpstr>
      <vt:lpstr>Motivasyon Nedir?</vt:lpstr>
      <vt:lpstr>Satış Yönetimi Nedir?</vt:lpstr>
      <vt:lpstr>Satış Yönetiminde Motivasyon</vt:lpstr>
      <vt:lpstr>PowerPoint Sunusu</vt:lpstr>
      <vt:lpstr>PowerPoint Sunusu</vt:lpstr>
      <vt:lpstr>Satış Ekibinin Motivasyonuna Olumlu Etki Eden Faktörler</vt:lpstr>
      <vt:lpstr>Satış Ekibinin Motivasyonunu Olumsuz Etki Eden Faktörler</vt:lpstr>
      <vt:lpstr>Satış Ekibinin Motivasyonunu Olumsuz Etkileyen İşletme Dışı Faktörler</vt:lpstr>
      <vt:lpstr>Satış Ekibinin Motivasyonunu Olumsuz Etkileyen İşletme İçi Faktörler</vt:lpstr>
      <vt:lpstr>Satış Ekibi Çalışanlarının Motivasyonunu Olumsuz Etkileyen Kişisel Faktörler</vt:lpstr>
      <vt:lpstr>Kaynakça:</vt:lpstr>
      <vt:lpstr>Sorular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ZEYNEP</dc:creator>
  <cp:lastModifiedBy>gülbin özçelikay</cp:lastModifiedBy>
  <cp:revision>23</cp:revision>
  <dcterms:created xsi:type="dcterms:W3CDTF">2021-04-06T16:40:07Z</dcterms:created>
  <dcterms:modified xsi:type="dcterms:W3CDTF">2021-04-08T13:00:26Z</dcterms:modified>
</cp:coreProperties>
</file>