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2" r:id="rId3"/>
    <p:sldId id="296" r:id="rId4"/>
    <p:sldId id="293" r:id="rId5"/>
    <p:sldId id="301" r:id="rId6"/>
    <p:sldId id="257" r:id="rId7"/>
    <p:sldId id="258" r:id="rId8"/>
    <p:sldId id="259" r:id="rId9"/>
    <p:sldId id="298" r:id="rId10"/>
    <p:sldId id="299" r:id="rId11"/>
    <p:sldId id="300" r:id="rId12"/>
    <p:sldId id="294" r:id="rId13"/>
    <p:sldId id="295" r:id="rId14"/>
    <p:sldId id="260" r:id="rId15"/>
    <p:sldId id="261" r:id="rId16"/>
    <p:sldId id="263" r:id="rId17"/>
    <p:sldId id="304" r:id="rId18"/>
    <p:sldId id="305" r:id="rId19"/>
    <p:sldId id="306" r:id="rId20"/>
    <p:sldId id="265" r:id="rId21"/>
    <p:sldId id="266" r:id="rId22"/>
    <p:sldId id="268" r:id="rId23"/>
    <p:sldId id="269" r:id="rId24"/>
    <p:sldId id="303" r:id="rId25"/>
    <p:sldId id="307" r:id="rId26"/>
    <p:sldId id="309" r:id="rId27"/>
    <p:sldId id="310" r:id="rId28"/>
    <p:sldId id="272" r:id="rId29"/>
    <p:sldId id="273" r:id="rId30"/>
    <p:sldId id="274" r:id="rId31"/>
    <p:sldId id="276" r:id="rId32"/>
    <p:sldId id="277" r:id="rId33"/>
    <p:sldId id="278" r:id="rId34"/>
    <p:sldId id="283" r:id="rId35"/>
    <p:sldId id="284" r:id="rId36"/>
    <p:sldId id="286" r:id="rId37"/>
    <p:sldId id="288" r:id="rId38"/>
    <p:sldId id="302" r:id="rId39"/>
    <p:sldId id="308" r:id="rId40"/>
    <p:sldId id="289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F0268-6C12-47ED-A65E-50D5479AA965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C806-BDC6-43EA-89D6-A0A0F74A2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5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Suni tohumlamada kullanılacak spermada çeşitli mikrobiyolojik testler yapılmaktadır. </a:t>
            </a:r>
          </a:p>
          <a:p>
            <a:r>
              <a:rPr lang="tr-TR" dirty="0" smtClean="0"/>
              <a:t>Mikrobiyolojik testlerde tüm mikroorganizmalara bakılabilmektedir. </a:t>
            </a:r>
          </a:p>
          <a:p>
            <a:r>
              <a:rPr lang="tr-TR" dirty="0" smtClean="0"/>
              <a:t>Ancak özel mikroorganizma aranması istendiğinde uygun koşullar sağlanarak örnek gönderilmelidir.</a:t>
            </a:r>
          </a:p>
          <a:p>
            <a:r>
              <a:rPr lang="tr-TR" dirty="0" smtClean="0"/>
              <a:t>Bu amaçla </a:t>
            </a:r>
            <a:r>
              <a:rPr lang="tr-TR" dirty="0" err="1" smtClean="0"/>
              <a:t>prepusyal</a:t>
            </a:r>
            <a:r>
              <a:rPr lang="tr-TR" dirty="0" smtClean="0"/>
              <a:t> </a:t>
            </a:r>
            <a:r>
              <a:rPr lang="tr-TR" dirty="0" err="1" smtClean="0"/>
              <a:t>yıkantı</a:t>
            </a:r>
            <a:r>
              <a:rPr lang="tr-TR" dirty="0" smtClean="0"/>
              <a:t>, ön </a:t>
            </a:r>
            <a:r>
              <a:rPr lang="tr-TR" dirty="0" err="1" smtClean="0"/>
              <a:t>sekresyon</a:t>
            </a:r>
            <a:r>
              <a:rPr lang="tr-TR" dirty="0" smtClean="0"/>
              <a:t> ve kan muayene edilmektedir. </a:t>
            </a:r>
          </a:p>
          <a:p>
            <a:r>
              <a:rPr lang="tr-TR" dirty="0" smtClean="0"/>
              <a:t>Normal koşullarda spermada patojen mikroorganizma bulunmaması gerekmektedir.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9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Sığırların</a:t>
            </a:r>
            <a:r>
              <a:rPr lang="tr-TR" baseline="0" dirty="0" smtClean="0"/>
              <a:t> vektör olarak bulaştırdığı </a:t>
            </a:r>
            <a:r>
              <a:rPr lang="tr-TR" baseline="0" dirty="0" err="1" smtClean="0"/>
              <a:t>Neospora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caninum</a:t>
            </a:r>
            <a:r>
              <a:rPr lang="tr-TR" baseline="0" dirty="0" smtClean="0"/>
              <a:t> etkenleri spermaya geçebilmektedir. Bu sayede dişileri de </a:t>
            </a:r>
            <a:r>
              <a:rPr lang="tr-TR" baseline="0" dirty="0" err="1" smtClean="0"/>
              <a:t>enfekte</a:t>
            </a:r>
            <a:r>
              <a:rPr lang="tr-TR" baseline="0" dirty="0" smtClean="0"/>
              <a:t> ettikleri görülmüştür. Ancak genel bulaşma yolu oral olarak bilinmekte ve sperma ile bulaşmanın yaygınlığı konusunda bilgi bulunmamaktadır.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19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Genital</a:t>
            </a:r>
            <a:r>
              <a:rPr lang="tr-TR" dirty="0" smtClean="0"/>
              <a:t> siğil</a:t>
            </a:r>
          </a:p>
          <a:p>
            <a:pPr lvl="1"/>
            <a:r>
              <a:rPr lang="tr-TR" dirty="0" smtClean="0"/>
              <a:t>Birçok hayvan türünde sıklıkla görülmektedir. </a:t>
            </a:r>
          </a:p>
          <a:p>
            <a:pPr lvl="1"/>
            <a:r>
              <a:rPr lang="tr-TR" dirty="0" smtClean="0"/>
              <a:t>Sığırlarda, çiftleşmeyle bulaşmakta ancak bazı durumlarda deri üzerindeki siğilin </a:t>
            </a:r>
            <a:r>
              <a:rPr lang="tr-TR" dirty="0" err="1" smtClean="0"/>
              <a:t>genital</a:t>
            </a:r>
            <a:r>
              <a:rPr lang="tr-TR" dirty="0" smtClean="0"/>
              <a:t> bölgeye temas etmesiyle de bulaşabilmektedir.</a:t>
            </a:r>
          </a:p>
          <a:p>
            <a:pPr lvl="1"/>
            <a:r>
              <a:rPr lang="tr-TR" dirty="0" smtClean="0"/>
              <a:t>Bu etkenler insanlarda gözlenenin aksine türe spesifik değildir.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3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b="1" u="sng" dirty="0" smtClean="0"/>
              <a:t>Sığır Çiftleşme </a:t>
            </a:r>
            <a:r>
              <a:rPr lang="tr-TR" b="1" u="sng" dirty="0" err="1" smtClean="0"/>
              <a:t>Ekzantemi</a:t>
            </a:r>
            <a:r>
              <a:rPr lang="tr-TR" b="1" u="sng" dirty="0" smtClean="0"/>
              <a:t>,</a:t>
            </a:r>
            <a:r>
              <a:rPr lang="tr-TR" dirty="0" smtClean="0"/>
              <a:t> sığırlarda sık karşılaşılan bir hastalıktır. </a:t>
            </a:r>
          </a:p>
          <a:p>
            <a:pPr lvl="1"/>
            <a:r>
              <a:rPr lang="tr-TR" b="1" u="sng" dirty="0" err="1" smtClean="0"/>
              <a:t>Enfeksiyöz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rhinotracheitis</a:t>
            </a:r>
            <a:r>
              <a:rPr lang="tr-TR" b="1" u="sng" dirty="0" smtClean="0"/>
              <a:t> (IBR/IPV) </a:t>
            </a:r>
            <a:r>
              <a:rPr lang="tr-TR" dirty="0" smtClean="0"/>
              <a:t>hastalığı etkeni tarafından oluşturulur. </a:t>
            </a:r>
          </a:p>
          <a:p>
            <a:pPr lvl="1"/>
            <a:r>
              <a:rPr lang="tr-TR" dirty="0" smtClean="0"/>
              <a:t>Avrupa’da öncelikli olarak </a:t>
            </a:r>
            <a:r>
              <a:rPr lang="tr-TR" dirty="0" err="1" smtClean="0"/>
              <a:t>genital</a:t>
            </a:r>
            <a:r>
              <a:rPr lang="tr-TR" dirty="0" smtClean="0"/>
              <a:t> patojen olarak bilinmektedir ve hem </a:t>
            </a:r>
            <a:r>
              <a:rPr lang="tr-TR" dirty="0" err="1" smtClean="0"/>
              <a:t>genital</a:t>
            </a:r>
            <a:r>
              <a:rPr lang="tr-TR" dirty="0" smtClean="0"/>
              <a:t> hem de solunum yoluyla bulaşan tek </a:t>
            </a:r>
            <a:r>
              <a:rPr lang="tr-TR" dirty="0" err="1" smtClean="0"/>
              <a:t>enfeksiyöz</a:t>
            </a:r>
            <a:r>
              <a:rPr lang="tr-TR" dirty="0" smtClean="0"/>
              <a:t> etkendir. </a:t>
            </a:r>
          </a:p>
          <a:p>
            <a:pPr lvl="1"/>
            <a:r>
              <a:rPr lang="tr-TR" dirty="0" smtClean="0"/>
              <a:t>Yüksek bulaşıcılığa sahiptir ve bulaşma yolları arasında çiftleşme ve suni tohumlama da bulunmaktadır. </a:t>
            </a:r>
          </a:p>
          <a:p>
            <a:pPr lvl="1"/>
            <a:r>
              <a:rPr lang="tr-TR" dirty="0" smtClean="0"/>
              <a:t>Boğalarda birkaç ay süreli </a:t>
            </a:r>
            <a:r>
              <a:rPr lang="tr-TR" dirty="0" err="1" smtClean="0"/>
              <a:t>infertilite</a:t>
            </a:r>
            <a:r>
              <a:rPr lang="tr-TR" dirty="0" smtClean="0"/>
              <a:t> gözlenebilmektedir.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286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Köpeklerde, </a:t>
            </a:r>
            <a:r>
              <a:rPr lang="tr-TR" dirty="0" err="1" smtClean="0"/>
              <a:t>genital</a:t>
            </a:r>
            <a:r>
              <a:rPr lang="tr-TR" dirty="0" smtClean="0"/>
              <a:t> kanaldan; </a:t>
            </a:r>
            <a:r>
              <a:rPr lang="tr-TR" dirty="0" err="1" smtClean="0"/>
              <a:t>infertilite</a:t>
            </a:r>
            <a:r>
              <a:rPr lang="tr-TR" dirty="0" smtClean="0"/>
              <a:t>, </a:t>
            </a:r>
            <a:r>
              <a:rPr lang="tr-TR" dirty="0" err="1" smtClean="0"/>
              <a:t>abort</a:t>
            </a:r>
            <a:r>
              <a:rPr lang="tr-TR" dirty="0" smtClean="0"/>
              <a:t> ve ölü doğumla ilişkili olarak </a:t>
            </a:r>
            <a:r>
              <a:rPr lang="tr-TR" dirty="0" err="1" smtClean="0"/>
              <a:t>herpesvirus</a:t>
            </a:r>
            <a:r>
              <a:rPr lang="tr-TR" dirty="0" smtClean="0"/>
              <a:t> izole edilmiştir.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Atlarda, etken </a:t>
            </a:r>
            <a:r>
              <a:rPr lang="tr-TR" dirty="0" err="1" smtClean="0"/>
              <a:t>antijenik</a:t>
            </a:r>
            <a:r>
              <a:rPr lang="tr-TR" dirty="0" smtClean="0"/>
              <a:t> olarak farklıdır.</a:t>
            </a:r>
          </a:p>
          <a:p>
            <a:pPr lvl="1"/>
            <a:r>
              <a:rPr lang="tr-TR" dirty="0" err="1" smtClean="0"/>
              <a:t>Herpesvirus</a:t>
            </a:r>
            <a:r>
              <a:rPr lang="tr-TR" dirty="0" smtClean="0"/>
              <a:t> tip 3 (EHV3) etkeni </a:t>
            </a:r>
            <a:r>
              <a:rPr lang="tr-TR" b="1" u="sng" dirty="0" smtClean="0"/>
              <a:t>Atların Çiftleşme </a:t>
            </a:r>
            <a:r>
              <a:rPr lang="tr-TR" b="1" u="sng" dirty="0" err="1" smtClean="0"/>
              <a:t>Egzantemi</a:t>
            </a:r>
            <a:r>
              <a:rPr lang="tr-TR" dirty="0" err="1" smtClean="0"/>
              <a:t>’ne</a:t>
            </a:r>
            <a:r>
              <a:rPr lang="tr-TR" dirty="0" smtClean="0"/>
              <a:t> neden olmaktadır.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04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b="1" u="sng" dirty="0" smtClean="0"/>
              <a:t>Bulaşıcı püstüler dermatit (ORF) </a:t>
            </a:r>
            <a:r>
              <a:rPr lang="tr-TR" dirty="0" err="1" smtClean="0"/>
              <a:t>poxvirus’un</a:t>
            </a:r>
            <a:r>
              <a:rPr lang="tr-TR" dirty="0" smtClean="0"/>
              <a:t> şekillendirdiği bir hastalıktır. </a:t>
            </a:r>
          </a:p>
          <a:p>
            <a:pPr lvl="1"/>
            <a:r>
              <a:rPr lang="tr-TR" dirty="0" smtClean="0"/>
              <a:t>Normal koşullarda koyun ve keçilerin hastalığıdır.</a:t>
            </a:r>
          </a:p>
          <a:p>
            <a:pPr lvl="1"/>
            <a:r>
              <a:rPr lang="tr-TR" dirty="0" smtClean="0"/>
              <a:t>Bulaşma çoğunlukla direkt temas yoluyla olmaktadır.</a:t>
            </a:r>
          </a:p>
          <a:p>
            <a:pPr lvl="1"/>
            <a:r>
              <a:rPr lang="tr-TR" dirty="0" smtClean="0"/>
              <a:t>ORF </a:t>
            </a:r>
            <a:r>
              <a:rPr lang="tr-TR" dirty="0" err="1" smtClean="0"/>
              <a:t>genital</a:t>
            </a:r>
            <a:r>
              <a:rPr lang="tr-TR" dirty="0" smtClean="0"/>
              <a:t> bölgede şekillenip aşım sırasında da bulaşabilmektedir.</a:t>
            </a:r>
          </a:p>
          <a:p>
            <a:pPr lvl="1"/>
            <a:r>
              <a:rPr lang="tr-TR" dirty="0" smtClean="0"/>
              <a:t>Penis veya vulvada şekillenen lezyonlar </a:t>
            </a:r>
            <a:r>
              <a:rPr lang="tr-TR" dirty="0" err="1" smtClean="0"/>
              <a:t>ORF’unkine</a:t>
            </a:r>
            <a:r>
              <a:rPr lang="tr-TR" dirty="0" smtClean="0"/>
              <a:t> benzemekte ve hastalık cinsel yolla bulaşabilmektedir.</a:t>
            </a:r>
          </a:p>
          <a:p>
            <a:pPr lvl="1"/>
            <a:r>
              <a:rPr lang="tr-TR" dirty="0" smtClean="0"/>
              <a:t>Hastalık etkeninin ORF etkeniyle aynı soydan geldiği düşünülmektedir.</a:t>
            </a:r>
          </a:p>
          <a:p>
            <a:pPr lvl="1"/>
            <a:r>
              <a:rPr lang="tr-TR" dirty="0" smtClean="0"/>
              <a:t>Domuzlarda, peniste ve vulva çevresinde </a:t>
            </a:r>
            <a:r>
              <a:rPr lang="tr-TR" dirty="0" err="1" smtClean="0"/>
              <a:t>proliferatif</a:t>
            </a:r>
            <a:r>
              <a:rPr lang="tr-TR" dirty="0" smtClean="0"/>
              <a:t> lezyonlar oluşturan </a:t>
            </a:r>
            <a:r>
              <a:rPr lang="tr-TR" dirty="0" err="1" smtClean="0"/>
              <a:t>genital</a:t>
            </a:r>
            <a:r>
              <a:rPr lang="tr-TR" dirty="0" smtClean="0"/>
              <a:t> </a:t>
            </a:r>
            <a:r>
              <a:rPr lang="tr-TR" dirty="0" err="1" smtClean="0"/>
              <a:t>papilloma</a:t>
            </a:r>
            <a:r>
              <a:rPr lang="tr-TR" dirty="0" smtClean="0"/>
              <a:t> gözlenmiştir.</a:t>
            </a:r>
          </a:p>
          <a:p>
            <a:pPr lvl="1"/>
            <a:r>
              <a:rPr lang="tr-TR" dirty="0" smtClean="0"/>
              <a:t>Sığırlarda </a:t>
            </a:r>
            <a:r>
              <a:rPr lang="tr-TR" dirty="0" err="1" smtClean="0"/>
              <a:t>Lumpy</a:t>
            </a:r>
            <a:r>
              <a:rPr lang="tr-TR" dirty="0" smtClean="0"/>
              <a:t> skin hastalığı etkeni olan </a:t>
            </a:r>
            <a:r>
              <a:rPr lang="tr-TR" dirty="0" err="1" smtClean="0"/>
              <a:t>poxvirusların</a:t>
            </a:r>
            <a:r>
              <a:rPr lang="tr-TR" baseline="0" dirty="0" smtClean="0"/>
              <a:t> da klinik tablonun en şiddetli gözlendiği sırada spermada bulunduğu görülmüştür. </a:t>
            </a:r>
            <a:endParaRPr lang="tr-TR" dirty="0" smtClean="0"/>
          </a:p>
          <a:p>
            <a:pPr lvl="1"/>
            <a:r>
              <a:rPr lang="tr-TR" dirty="0" smtClean="0"/>
              <a:t>Hastalığın doğal olarak cinsel yolla bulaşabileceği düşünülmektedir ve deneysel olarak bulaştığı kanıtlanmıştır.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205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b="1" u="sng" dirty="0" smtClean="0"/>
              <a:t>ŞAP</a:t>
            </a:r>
            <a:r>
              <a:rPr lang="tr-TR" dirty="0" smtClean="0"/>
              <a:t> hastalığı etkenidir. </a:t>
            </a:r>
          </a:p>
          <a:p>
            <a:pPr lvl="1"/>
            <a:r>
              <a:rPr lang="tr-TR" dirty="0" smtClean="0"/>
              <a:t>Evcil </a:t>
            </a:r>
            <a:r>
              <a:rPr lang="tr-TR" dirty="0" err="1" smtClean="0"/>
              <a:t>ruminantlar</a:t>
            </a:r>
            <a:r>
              <a:rPr lang="tr-TR" dirty="0" smtClean="0"/>
              <a:t> ve domuzlar da dahil 70’den fazla çift-tırnaklı hayvan türü hastalığıdır. </a:t>
            </a:r>
          </a:p>
          <a:p>
            <a:pPr lvl="1"/>
            <a:r>
              <a:rPr lang="tr-TR" dirty="0" smtClean="0"/>
              <a:t>Bulaşma yolları; zedelenen deriden direkt ve </a:t>
            </a:r>
            <a:r>
              <a:rPr lang="tr-TR" dirty="0" err="1" smtClean="0"/>
              <a:t>indirekt</a:t>
            </a:r>
            <a:r>
              <a:rPr lang="tr-TR" dirty="0" smtClean="0"/>
              <a:t> temas, solunum, oral, </a:t>
            </a:r>
            <a:r>
              <a:rPr lang="tr-TR" dirty="0" err="1" smtClean="0"/>
              <a:t>parenteral</a:t>
            </a:r>
            <a:r>
              <a:rPr lang="tr-TR" dirty="0" smtClean="0"/>
              <a:t> (</a:t>
            </a:r>
            <a:r>
              <a:rPr lang="tr-TR" dirty="0" err="1" smtClean="0"/>
              <a:t>intradermal</a:t>
            </a:r>
            <a:r>
              <a:rPr lang="tr-TR" dirty="0" smtClean="0"/>
              <a:t>, </a:t>
            </a:r>
            <a:r>
              <a:rPr lang="tr-TR" dirty="0" err="1" smtClean="0"/>
              <a:t>intravenöz</a:t>
            </a:r>
            <a:r>
              <a:rPr lang="tr-TR" dirty="0" smtClean="0"/>
              <a:t>, </a:t>
            </a:r>
            <a:r>
              <a:rPr lang="tr-TR" dirty="0" err="1" smtClean="0"/>
              <a:t>intramuskuler</a:t>
            </a:r>
            <a:r>
              <a:rPr lang="tr-TR" dirty="0" smtClean="0"/>
              <a:t>). </a:t>
            </a:r>
          </a:p>
          <a:p>
            <a:pPr lvl="1"/>
            <a:r>
              <a:rPr lang="tr-TR" dirty="0" smtClean="0"/>
              <a:t>Dışkı ve idrarda bulunabilmektedir.</a:t>
            </a:r>
          </a:p>
          <a:p>
            <a:pPr lvl="1"/>
            <a:r>
              <a:rPr lang="tr-TR" dirty="0" err="1" smtClean="0"/>
              <a:t>Virus</a:t>
            </a:r>
            <a:r>
              <a:rPr lang="tr-TR" dirty="0" smtClean="0"/>
              <a:t> süt ve spermaya da aktarılmaktadır.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93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Çift</a:t>
            </a:r>
            <a:r>
              <a:rPr lang="tr-TR" baseline="0" dirty="0" smtClean="0"/>
              <a:t> tırnaklı hayvanlarda görülen Sığır vebası, Küçük </a:t>
            </a:r>
            <a:r>
              <a:rPr lang="tr-TR" baseline="0" dirty="0" err="1" smtClean="0"/>
              <a:t>ruminant</a:t>
            </a:r>
            <a:r>
              <a:rPr lang="tr-TR" baseline="0" dirty="0" smtClean="0"/>
              <a:t> vebası (PPR-</a:t>
            </a:r>
            <a:r>
              <a:rPr lang="tr-TR" baseline="0" dirty="0" err="1" smtClean="0"/>
              <a:t>Rinderpest</a:t>
            </a:r>
            <a:r>
              <a:rPr lang="tr-TR" baseline="0" dirty="0" smtClean="0"/>
              <a:t>), Domuz vebası gibi hastalıkların etkenidir. </a:t>
            </a:r>
          </a:p>
          <a:p>
            <a:pPr lvl="1"/>
            <a:r>
              <a:rPr lang="tr-TR" baseline="0" dirty="0" smtClean="0"/>
              <a:t>Bulaşma yolu genellikle direkt temastır. </a:t>
            </a:r>
          </a:p>
          <a:p>
            <a:pPr lvl="1"/>
            <a:r>
              <a:rPr lang="tr-TR" baseline="0" dirty="0" smtClean="0"/>
              <a:t>Etken </a:t>
            </a:r>
            <a:r>
              <a:rPr lang="tr-TR" baseline="0" dirty="0" err="1" smtClean="0"/>
              <a:t>enfekte</a:t>
            </a:r>
            <a:r>
              <a:rPr lang="tr-TR" baseline="0" dirty="0" smtClean="0"/>
              <a:t> hayvanların, sperma, süt ve idrar da dahil olmak üzere, tüm </a:t>
            </a:r>
            <a:r>
              <a:rPr lang="tr-TR" baseline="0" dirty="0" err="1" smtClean="0"/>
              <a:t>sekresyon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eksresyonlarında</a:t>
            </a:r>
            <a:r>
              <a:rPr lang="tr-TR" baseline="0" dirty="0" smtClean="0"/>
              <a:t> bulunmaktadır. </a:t>
            </a:r>
            <a:r>
              <a:rPr lang="tr-TR" baseline="0" dirty="0" err="1" smtClean="0"/>
              <a:t>Diyare</a:t>
            </a:r>
            <a:r>
              <a:rPr lang="tr-TR" baseline="0" dirty="0" smtClean="0"/>
              <a:t> şekillenmesiyle dışkıyla da atılmaktadır. </a:t>
            </a:r>
          </a:p>
          <a:p>
            <a:pPr lvl="1"/>
            <a:r>
              <a:rPr lang="tr-TR" baseline="0" dirty="0" smtClean="0"/>
              <a:t>Öksürme ve hapşırma nedeniyle </a:t>
            </a:r>
            <a:r>
              <a:rPr lang="tr-TR" baseline="0" dirty="0" err="1" smtClean="0"/>
              <a:t>aerosol</a:t>
            </a:r>
            <a:r>
              <a:rPr lang="tr-TR" baseline="0" dirty="0" smtClean="0"/>
              <a:t> yolla bulaşma da görülür.</a:t>
            </a:r>
          </a:p>
          <a:p>
            <a:pPr lvl="1"/>
            <a:r>
              <a:rPr lang="tr-TR" baseline="0" dirty="0" err="1" smtClean="0"/>
              <a:t>Primer</a:t>
            </a:r>
            <a:r>
              <a:rPr lang="tr-TR" baseline="0" dirty="0" smtClean="0"/>
              <a:t> bulaşma yolu solunum sistemidir.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699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Orbivirus</a:t>
            </a:r>
            <a:r>
              <a:rPr lang="tr-TR" dirty="0" smtClean="0"/>
              <a:t> Mavi dil hastalığı</a:t>
            </a:r>
            <a:r>
              <a:rPr lang="tr-TR" baseline="0" dirty="0" smtClean="0"/>
              <a:t> etkenidir. </a:t>
            </a:r>
          </a:p>
          <a:p>
            <a:pPr lvl="1"/>
            <a:r>
              <a:rPr lang="tr-TR" baseline="0" dirty="0" smtClean="0"/>
              <a:t>Tatarcık olarak bilinen sokucu sineklerin </a:t>
            </a:r>
            <a:r>
              <a:rPr lang="tr-TR" baseline="0" dirty="0" err="1" smtClean="0"/>
              <a:t>vektörlüğüyle</a:t>
            </a:r>
            <a:r>
              <a:rPr lang="tr-TR" baseline="0" dirty="0" smtClean="0"/>
              <a:t> hastalık bulaşmaktadır. </a:t>
            </a:r>
          </a:p>
          <a:p>
            <a:pPr lvl="1"/>
            <a:r>
              <a:rPr lang="tr-TR" baseline="0" dirty="0" smtClean="0"/>
              <a:t>Sığırlar klinik bulgu göstermemekte ve bu sayede hastalığın koyunlara geçişinde rol oynamaktadırlar. </a:t>
            </a:r>
          </a:p>
          <a:p>
            <a:pPr lvl="1"/>
            <a:r>
              <a:rPr lang="tr-TR" baseline="0" dirty="0" smtClean="0"/>
              <a:t>Ancak etkenin </a:t>
            </a:r>
            <a:r>
              <a:rPr lang="tr-TR" baseline="0" dirty="0" err="1" smtClean="0"/>
              <a:t>enfekte</a:t>
            </a:r>
            <a:r>
              <a:rPr lang="tr-TR" baseline="0" dirty="0" smtClean="0"/>
              <a:t> boğaların spermasına geçtiği ve çiftleşme, suni tohumlama ve embriyo transferi ile de bulaşabildiği bilinmektedir.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273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Enzootik</a:t>
            </a:r>
            <a:r>
              <a:rPr lang="tr-TR" dirty="0" smtClean="0"/>
              <a:t> Sığır </a:t>
            </a:r>
            <a:r>
              <a:rPr lang="tr-TR" dirty="0" err="1" smtClean="0"/>
              <a:t>Löykozu</a:t>
            </a:r>
            <a:r>
              <a:rPr lang="tr-TR" dirty="0" smtClean="0"/>
              <a:t> etkenidir. </a:t>
            </a:r>
          </a:p>
          <a:p>
            <a:pPr lvl="1"/>
            <a:r>
              <a:rPr lang="tr-TR" dirty="0" smtClean="0"/>
              <a:t>Hastalık yalnızca sığırlara özgü değildir. Koyun ve keçiler de </a:t>
            </a:r>
            <a:r>
              <a:rPr lang="tr-TR" dirty="0" err="1" smtClean="0"/>
              <a:t>enfekte</a:t>
            </a:r>
            <a:r>
              <a:rPr lang="tr-TR" dirty="0" smtClean="0"/>
              <a:t> olabilmektedir.</a:t>
            </a:r>
            <a:r>
              <a:rPr lang="tr-TR" baseline="0" dirty="0" smtClean="0"/>
              <a:t> </a:t>
            </a:r>
            <a:endParaRPr lang="tr-TR" dirty="0" smtClean="0"/>
          </a:p>
          <a:p>
            <a:pPr lvl="1"/>
            <a:r>
              <a:rPr lang="tr-TR" dirty="0" smtClean="0"/>
              <a:t>Bulaşma</a:t>
            </a:r>
            <a:r>
              <a:rPr lang="tr-TR" baseline="0" dirty="0" smtClean="0"/>
              <a:t> yolları çoğunlukla </a:t>
            </a:r>
            <a:r>
              <a:rPr lang="tr-TR" baseline="0" dirty="0" err="1" smtClean="0"/>
              <a:t>iatrojenik</a:t>
            </a:r>
            <a:r>
              <a:rPr lang="tr-TR" baseline="0" dirty="0" smtClean="0"/>
              <a:t> ve vektör aracılığıyla olsa da, etkenin süt ve sperma ile de bulaşması mümkün olmaktadır. </a:t>
            </a:r>
          </a:p>
          <a:p>
            <a:pPr lvl="1"/>
            <a:r>
              <a:rPr lang="tr-TR" baseline="0" dirty="0" smtClean="0"/>
              <a:t>Ancak sperma ile bulaşma yalnızca boğalarda araştırılmış ve gözlenmiş bir durumdur.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677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Hayvanlardaki bazı </a:t>
            </a:r>
            <a:r>
              <a:rPr lang="tr-TR" dirty="0" err="1" smtClean="0"/>
              <a:t>vibriotik</a:t>
            </a:r>
            <a:r>
              <a:rPr lang="tr-TR" dirty="0" smtClean="0"/>
              <a:t> hastalıklar cinsel yolla bulaşabilmektedir.</a:t>
            </a:r>
          </a:p>
          <a:p>
            <a:pPr lvl="1"/>
            <a:r>
              <a:rPr lang="tr-TR" dirty="0" smtClean="0"/>
              <a:t>Sığırlardaki </a:t>
            </a:r>
            <a:r>
              <a:rPr lang="tr-TR" dirty="0" err="1" smtClean="0"/>
              <a:t>Vibrio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r>
              <a:rPr lang="tr-TR" dirty="0" smtClean="0"/>
              <a:t> </a:t>
            </a:r>
            <a:r>
              <a:rPr lang="tr-TR" dirty="0" err="1" smtClean="0"/>
              <a:t>venerealis</a:t>
            </a:r>
            <a:r>
              <a:rPr lang="tr-TR" dirty="0" smtClean="0"/>
              <a:t> enfeksiyonu yalnızca çiftleşmeyle bulaşmaktadır ve hastalık, </a:t>
            </a:r>
            <a:r>
              <a:rPr lang="tr-TR" dirty="0" err="1" smtClean="0"/>
              <a:t>fötal</a:t>
            </a:r>
            <a:r>
              <a:rPr lang="tr-TR" dirty="0" smtClean="0"/>
              <a:t> ölümlerin önemi bir nedenidir.</a:t>
            </a:r>
          </a:p>
          <a:p>
            <a:pPr lvl="1"/>
            <a:r>
              <a:rPr lang="tr-TR" dirty="0" smtClean="0"/>
              <a:t>Boğalarda belirgin klinik bulgu gözlenmez. Ancak, organizmayı </a:t>
            </a:r>
            <a:r>
              <a:rPr lang="tr-TR" dirty="0" err="1" smtClean="0"/>
              <a:t>prepisyum</a:t>
            </a:r>
            <a:r>
              <a:rPr lang="tr-TR" dirty="0" smtClean="0"/>
              <a:t> içerisinde taşır.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inekler de benzer şekilde bulgu göstermez. Ancak gebe kalamama sıklıkla gözlenir.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53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İnsanlarda cinsel yolla bulaşan hastalıklar çoğunlukla ilk semptomların saptanmasıyla teşhis edilir. Komplikasyon aşamasına pek sık rastlanmaz. </a:t>
            </a:r>
          </a:p>
          <a:p>
            <a:r>
              <a:rPr lang="tr-TR" dirty="0" smtClean="0"/>
              <a:t>Hayvanlarda ise </a:t>
            </a:r>
            <a:r>
              <a:rPr lang="tr-TR" dirty="0" err="1" smtClean="0"/>
              <a:t>abort</a:t>
            </a:r>
            <a:r>
              <a:rPr lang="tr-TR" dirty="0" smtClean="0"/>
              <a:t> veya </a:t>
            </a:r>
            <a:r>
              <a:rPr lang="tr-TR" dirty="0" err="1" smtClean="0"/>
              <a:t>infertilite</a:t>
            </a:r>
            <a:r>
              <a:rPr lang="tr-TR" dirty="0" smtClean="0"/>
              <a:t> gibi önemli komplikasyonlar nedeniyle veteriner hekime danışılmaktadır. </a:t>
            </a:r>
          </a:p>
          <a:p>
            <a:r>
              <a:rPr lang="tr-TR" dirty="0" smtClean="0"/>
              <a:t>Ekonomik önem ve yetiştiriciliği yapılan hayvan türlerinde; sığır, koyun,</a:t>
            </a:r>
            <a:r>
              <a:rPr lang="tr-TR" baseline="0" dirty="0" smtClean="0"/>
              <a:t> d</a:t>
            </a:r>
            <a:r>
              <a:rPr lang="tr-TR" dirty="0" smtClean="0"/>
              <a:t>omuz,</a:t>
            </a:r>
            <a:r>
              <a:rPr lang="tr-TR" baseline="0" dirty="0" smtClean="0"/>
              <a:t> a</a:t>
            </a:r>
            <a:r>
              <a:rPr lang="tr-TR" dirty="0" smtClean="0"/>
              <a:t>t</a:t>
            </a:r>
            <a:r>
              <a:rPr lang="tr-TR" baseline="0" dirty="0" smtClean="0"/>
              <a:t> ve k</a:t>
            </a:r>
            <a:r>
              <a:rPr lang="tr-TR" dirty="0" smtClean="0"/>
              <a:t>öpek</a:t>
            </a:r>
            <a:r>
              <a:rPr lang="tr-TR" baseline="0" dirty="0" smtClean="0"/>
              <a:t> </a:t>
            </a:r>
            <a:r>
              <a:rPr lang="tr-TR" dirty="0" smtClean="0"/>
              <a:t>gibi hayvan türlerinde konuya ilişkin araştırmalar yürütülmüştür.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50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İneklerdeki enfeksiyon bir süre sonra geçer ancak boğalar süresiz olarak </a:t>
            </a:r>
            <a:r>
              <a:rPr lang="tr-TR" dirty="0" err="1" smtClean="0"/>
              <a:t>enfekte</a:t>
            </a:r>
            <a:r>
              <a:rPr lang="tr-TR" dirty="0" smtClean="0"/>
              <a:t> kalmaktadır.</a:t>
            </a:r>
          </a:p>
          <a:p>
            <a:pPr lvl="1"/>
            <a:r>
              <a:rPr lang="tr-TR" dirty="0" smtClean="0"/>
              <a:t>Sığırlardaki birçok cinsel yolla bulaşan hastalık gibi </a:t>
            </a:r>
            <a:r>
              <a:rPr lang="tr-TR" dirty="0" err="1" smtClean="0"/>
              <a:t>vibriosis</a:t>
            </a:r>
            <a:r>
              <a:rPr lang="tr-TR" dirty="0" smtClean="0"/>
              <a:t> de suni tohumlama uygulamalarıyla, özellikle spermaya antibiyotik eklenmesiyle, azaltılmıştır. </a:t>
            </a:r>
          </a:p>
          <a:p>
            <a:pPr lvl="1"/>
            <a:r>
              <a:rPr lang="tr-TR" dirty="0" smtClean="0"/>
              <a:t>Bunlara zıt olarak, koyunlardaki </a:t>
            </a:r>
            <a:r>
              <a:rPr lang="tr-TR" dirty="0" err="1" smtClean="0"/>
              <a:t>Vibrio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r>
              <a:rPr lang="tr-TR" dirty="0" smtClean="0"/>
              <a:t> </a:t>
            </a:r>
            <a:r>
              <a:rPr lang="tr-TR" dirty="0" err="1" smtClean="0"/>
              <a:t>intestinalis</a:t>
            </a:r>
            <a:r>
              <a:rPr lang="tr-TR" dirty="0" smtClean="0"/>
              <a:t> enfeksiyonu oral yolla bulaşmaktadır.</a:t>
            </a:r>
          </a:p>
          <a:p>
            <a:pPr lvl="1"/>
            <a:r>
              <a:rPr lang="tr-TR" dirty="0" smtClean="0"/>
              <a:t>Bazı koçlar spermayla da etkeni saçmakta, dolayısıyla çiftleşmeyle bulaşma da bazen mümkün olabilmektedir.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52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Hayvanlardaki bazı </a:t>
            </a:r>
            <a:r>
              <a:rPr lang="tr-TR" dirty="0" err="1" smtClean="0"/>
              <a:t>Salmonella</a:t>
            </a:r>
            <a:r>
              <a:rPr lang="tr-TR" dirty="0" smtClean="0"/>
              <a:t> enfeksiyonları hem oral hem de çiftleşmeyle bulaşabilmektedir.</a:t>
            </a:r>
          </a:p>
          <a:p>
            <a:pPr lvl="1"/>
            <a:r>
              <a:rPr lang="tr-TR" dirty="0" smtClean="0"/>
              <a:t>Atlarda </a:t>
            </a:r>
            <a:r>
              <a:rPr lang="tr-TR" dirty="0" err="1" smtClean="0"/>
              <a:t>Salmonella</a:t>
            </a:r>
            <a:r>
              <a:rPr lang="tr-TR" dirty="0" smtClean="0"/>
              <a:t> </a:t>
            </a:r>
            <a:r>
              <a:rPr lang="tr-TR" dirty="0" err="1" smtClean="0"/>
              <a:t>abortus</a:t>
            </a:r>
            <a:r>
              <a:rPr lang="tr-TR" dirty="0" smtClean="0"/>
              <a:t> </a:t>
            </a:r>
            <a:r>
              <a:rPr lang="tr-TR" dirty="0" err="1" smtClean="0"/>
              <a:t>equi</a:t>
            </a:r>
            <a:r>
              <a:rPr lang="tr-TR" dirty="0" smtClean="0"/>
              <a:t> normalde oral yolla bulaşmaktadır. Ancak </a:t>
            </a:r>
            <a:r>
              <a:rPr lang="tr-TR" dirty="0" err="1" smtClean="0"/>
              <a:t>enfekte</a:t>
            </a:r>
            <a:r>
              <a:rPr lang="tr-TR" dirty="0" smtClean="0"/>
              <a:t> aygırlarda nadir olarak cinsel yolla bulaşma şekillenebilmektedir.</a:t>
            </a:r>
          </a:p>
          <a:p>
            <a:pPr lvl="1"/>
            <a:r>
              <a:rPr lang="tr-TR" dirty="0" smtClean="0"/>
              <a:t>Diğer türleri </a:t>
            </a:r>
            <a:r>
              <a:rPr lang="tr-TR" dirty="0" err="1" smtClean="0"/>
              <a:t>enfekte</a:t>
            </a:r>
            <a:r>
              <a:rPr lang="tr-TR" dirty="0" smtClean="0"/>
              <a:t> eden </a:t>
            </a:r>
            <a:r>
              <a:rPr lang="tr-TR" dirty="0" err="1" smtClean="0"/>
              <a:t>Salmonella</a:t>
            </a:r>
            <a:r>
              <a:rPr lang="tr-TR" dirty="0" smtClean="0"/>
              <a:t>, cinsel yolla bulaşmaya daha iyi adapte olmuş gibi görünmektedir. </a:t>
            </a:r>
          </a:p>
          <a:p>
            <a:pPr lvl="1"/>
            <a:r>
              <a:rPr lang="tr-TR" dirty="0" err="1" smtClean="0"/>
              <a:t>Salmonella</a:t>
            </a:r>
            <a:r>
              <a:rPr lang="tr-TR" dirty="0" smtClean="0"/>
              <a:t> </a:t>
            </a:r>
            <a:r>
              <a:rPr lang="tr-TR" dirty="0" err="1" smtClean="0"/>
              <a:t>abortus</a:t>
            </a:r>
            <a:r>
              <a:rPr lang="tr-TR" dirty="0" smtClean="0"/>
              <a:t> </a:t>
            </a:r>
            <a:r>
              <a:rPr lang="tr-TR" dirty="0" err="1" smtClean="0"/>
              <a:t>ovis</a:t>
            </a:r>
            <a:r>
              <a:rPr lang="tr-TR" dirty="0" smtClean="0"/>
              <a:t> koçlarda spermaya geçmekte ve koyunları </a:t>
            </a:r>
            <a:r>
              <a:rPr lang="tr-TR" dirty="0" err="1" smtClean="0"/>
              <a:t>enfekte</a:t>
            </a:r>
            <a:r>
              <a:rPr lang="tr-TR" dirty="0" smtClean="0"/>
              <a:t> etmektedir.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56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Hayvanların bazı </a:t>
            </a:r>
            <a:r>
              <a:rPr lang="tr-TR" dirty="0" err="1" smtClean="0"/>
              <a:t>Leptospiral</a:t>
            </a:r>
            <a:r>
              <a:rPr lang="tr-TR" dirty="0" smtClean="0"/>
              <a:t> enfeksiyonları cinsel yolla bulaşabilmektedir.</a:t>
            </a:r>
          </a:p>
          <a:p>
            <a:pPr lvl="1"/>
            <a:r>
              <a:rPr lang="tr-TR" dirty="0" err="1" smtClean="0"/>
              <a:t>Leptospira</a:t>
            </a:r>
            <a:r>
              <a:rPr lang="tr-TR" dirty="0" smtClean="0"/>
              <a:t> </a:t>
            </a:r>
            <a:r>
              <a:rPr lang="tr-TR" dirty="0" err="1" smtClean="0"/>
              <a:t>pomona</a:t>
            </a:r>
            <a:r>
              <a:rPr lang="tr-TR" dirty="0" smtClean="0"/>
              <a:t> ile </a:t>
            </a:r>
            <a:r>
              <a:rPr lang="tr-TR" dirty="0" err="1" smtClean="0"/>
              <a:t>enfekte</a:t>
            </a:r>
            <a:r>
              <a:rPr lang="tr-TR" dirty="0" smtClean="0"/>
              <a:t> boğaların, etkeni sperma ile saçtığı ve duyarlı ineklerin doğal aşım veya suni tohumlama ile </a:t>
            </a:r>
            <a:r>
              <a:rPr lang="tr-TR" dirty="0" err="1" smtClean="0"/>
              <a:t>enfekte</a:t>
            </a:r>
            <a:r>
              <a:rPr lang="tr-TR" dirty="0" smtClean="0"/>
              <a:t> olabildiği görülmüştür. </a:t>
            </a:r>
          </a:p>
          <a:p>
            <a:pPr lvl="1"/>
            <a:r>
              <a:rPr lang="tr-TR" dirty="0" smtClean="0"/>
              <a:t>Domuzlarda </a:t>
            </a:r>
            <a:r>
              <a:rPr lang="tr-TR" dirty="0" err="1" smtClean="0"/>
              <a:t>Leptospira</a:t>
            </a:r>
            <a:r>
              <a:rPr lang="tr-TR" dirty="0" smtClean="0"/>
              <a:t> </a:t>
            </a:r>
            <a:r>
              <a:rPr lang="tr-TR" dirty="0" err="1" smtClean="0"/>
              <a:t>pomona</a:t>
            </a:r>
            <a:r>
              <a:rPr lang="tr-TR" dirty="0" smtClean="0"/>
              <a:t> böbrekleri </a:t>
            </a:r>
            <a:r>
              <a:rPr lang="tr-TR" dirty="0" err="1" smtClean="0"/>
              <a:t>enfekte</a:t>
            </a:r>
            <a:r>
              <a:rPr lang="tr-TR" dirty="0" smtClean="0"/>
              <a:t> etmekte ve etken idrarla atılmaktadır. </a:t>
            </a:r>
          </a:p>
          <a:p>
            <a:pPr lvl="1"/>
            <a:r>
              <a:rPr lang="tr-TR" dirty="0" smtClean="0"/>
              <a:t>Spermanın idrarla </a:t>
            </a:r>
            <a:r>
              <a:rPr lang="tr-TR" dirty="0" err="1" smtClean="0"/>
              <a:t>kontamine</a:t>
            </a:r>
            <a:r>
              <a:rPr lang="tr-TR" dirty="0" smtClean="0"/>
              <a:t> olması durumunda etkenin dişilere bulaşması mümkün olmaktadır.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696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Brucellosis</a:t>
            </a:r>
            <a:r>
              <a:rPr lang="tr-TR" dirty="0" smtClean="0"/>
              <a:t> önemli bir evcil hayvan hastalığıdır. </a:t>
            </a:r>
          </a:p>
          <a:p>
            <a:pPr lvl="1"/>
            <a:r>
              <a:rPr lang="tr-TR" dirty="0" smtClean="0"/>
              <a:t>Etkenin tür spesifik özellikte olması 5 farklı tür oluşumuna neden olmuştur.</a:t>
            </a:r>
            <a:endParaRPr lang="tr-TR" baseline="0" dirty="0" smtClean="0"/>
          </a:p>
          <a:p>
            <a:pPr lvl="1"/>
            <a:r>
              <a:rPr lang="tr-TR" dirty="0" smtClean="0"/>
              <a:t>Doğal koşullarda </a:t>
            </a:r>
            <a:r>
              <a:rPr lang="tr-TR" dirty="0" err="1" smtClean="0"/>
              <a:t>Brucella</a:t>
            </a:r>
            <a:r>
              <a:rPr lang="tr-TR" dirty="0" smtClean="0"/>
              <a:t> oral ve cinsel yolla bulaşmakta ve hastalığın epidemiyolojisi farklı türler arasında değişmektedir.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863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Septisemi şekillenmesi sıklıkla </a:t>
            </a:r>
            <a:r>
              <a:rPr lang="tr-TR" dirty="0" err="1" smtClean="0"/>
              <a:t>genital</a:t>
            </a:r>
            <a:r>
              <a:rPr lang="tr-TR" dirty="0" smtClean="0"/>
              <a:t> enfeksiyona neden olmaktadır. </a:t>
            </a:r>
          </a:p>
          <a:p>
            <a:pPr lvl="1"/>
            <a:r>
              <a:rPr lang="tr-TR" dirty="0" smtClean="0"/>
              <a:t>Hastalığın cinsel yolla (doğal aşım ve suni tohumlama ile) bulaşması bu aşamada mümkün olmaktadır. </a:t>
            </a:r>
          </a:p>
          <a:p>
            <a:pPr lvl="1"/>
            <a:r>
              <a:rPr lang="tr-TR" dirty="0" smtClean="0"/>
              <a:t>Hayvanlarda </a:t>
            </a:r>
            <a:r>
              <a:rPr lang="tr-TR" dirty="0" err="1" smtClean="0"/>
              <a:t>brucellosis</a:t>
            </a:r>
            <a:r>
              <a:rPr lang="tr-TR" dirty="0" smtClean="0"/>
              <a:t> epidemiyolojik spektrum göstermektedir. </a:t>
            </a:r>
          </a:p>
          <a:p>
            <a:pPr lvl="1"/>
            <a:r>
              <a:rPr lang="tr-TR" dirty="0" smtClean="0"/>
              <a:t>Keçilerde enfeksiyon oral ve genellikle </a:t>
            </a:r>
            <a:r>
              <a:rPr lang="tr-TR" dirty="0" err="1" smtClean="0"/>
              <a:t>genital</a:t>
            </a:r>
            <a:r>
              <a:rPr lang="tr-TR" dirty="0" smtClean="0"/>
              <a:t> kaynaklıdır. </a:t>
            </a:r>
          </a:p>
          <a:p>
            <a:pPr lvl="1"/>
            <a:r>
              <a:rPr lang="tr-TR" dirty="0" smtClean="0"/>
              <a:t>Sığırlarda genellikle oral ancak bazen çiftleşmeyle bulaşmaktadır. </a:t>
            </a:r>
          </a:p>
          <a:p>
            <a:pPr lvl="1"/>
            <a:r>
              <a:rPr lang="tr-TR" dirty="0" smtClean="0"/>
              <a:t>Koyunlarda her iki yol da mümkündür.</a:t>
            </a:r>
          </a:p>
          <a:p>
            <a:pPr lvl="1"/>
            <a:r>
              <a:rPr lang="tr-TR" dirty="0" smtClean="0"/>
              <a:t>Domuzlarda çiftleşmeyle bulaşma daha baskındır. </a:t>
            </a:r>
          </a:p>
          <a:p>
            <a:pPr lvl="1"/>
            <a:r>
              <a:rPr lang="tr-TR" dirty="0" smtClean="0"/>
              <a:t>Bazı köpeklerde (özellikle </a:t>
            </a:r>
            <a:r>
              <a:rPr lang="tr-TR" dirty="0" err="1" smtClean="0"/>
              <a:t>beagle</a:t>
            </a:r>
            <a:r>
              <a:rPr lang="tr-TR" dirty="0" smtClean="0"/>
              <a:t> ırkı köpeklerde) çiftleşme yoluyla bulaşma değişmezdir.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594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Mycoplasma’nın</a:t>
            </a:r>
            <a:r>
              <a:rPr lang="tr-TR" dirty="0" smtClean="0"/>
              <a:t> </a:t>
            </a:r>
            <a:r>
              <a:rPr lang="tr-TR" dirty="0" err="1" smtClean="0"/>
              <a:t>genital</a:t>
            </a:r>
            <a:r>
              <a:rPr lang="tr-TR" dirty="0" smtClean="0"/>
              <a:t> sistemdeki </a:t>
            </a:r>
            <a:r>
              <a:rPr lang="tr-TR" dirty="0" err="1" smtClean="0"/>
              <a:t>patojeniteleri</a:t>
            </a:r>
            <a:r>
              <a:rPr lang="tr-TR" dirty="0" smtClean="0"/>
              <a:t> bilinmemektedir. </a:t>
            </a:r>
          </a:p>
          <a:p>
            <a:pPr lvl="1"/>
            <a:r>
              <a:rPr lang="tr-TR" dirty="0" smtClean="0"/>
              <a:t>M. </a:t>
            </a:r>
            <a:r>
              <a:rPr lang="tr-TR" dirty="0" err="1" smtClean="0"/>
              <a:t>Bovigenitalium’un</a:t>
            </a:r>
            <a:r>
              <a:rPr lang="tr-TR" dirty="0" smtClean="0"/>
              <a:t> cinsel yolla bulaşabildiği düşünülmekte olmasına karşın damızlıkta kullanılmamış düvelerden de izole edilmiştir. Dolayısıyla, başka bulaşma yolları da söz konusudur. 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boğalarda klinik hastalık bulunmamakta ancak etken spermada bulunmaktadır.</a:t>
            </a:r>
          </a:p>
          <a:p>
            <a:pPr lvl="1"/>
            <a:r>
              <a:rPr lang="tr-TR" dirty="0" smtClean="0"/>
              <a:t>M. </a:t>
            </a:r>
            <a:r>
              <a:rPr lang="tr-TR" dirty="0" err="1" smtClean="0"/>
              <a:t>Bovigenitalium’un</a:t>
            </a:r>
            <a:r>
              <a:rPr lang="tr-TR" dirty="0" smtClean="0"/>
              <a:t> </a:t>
            </a:r>
            <a:r>
              <a:rPr lang="tr-TR" dirty="0" err="1" smtClean="0"/>
              <a:t>patojenitesi</a:t>
            </a:r>
            <a:r>
              <a:rPr lang="tr-TR" dirty="0" smtClean="0"/>
              <a:t> belirsizdir.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4099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Hayvanların </a:t>
            </a:r>
            <a:r>
              <a:rPr lang="tr-TR" dirty="0" err="1" smtClean="0"/>
              <a:t>genital</a:t>
            </a:r>
            <a:r>
              <a:rPr lang="tr-TR" dirty="0" smtClean="0"/>
              <a:t> sistemindeki </a:t>
            </a:r>
            <a:r>
              <a:rPr lang="tr-TR" dirty="0" err="1" smtClean="0"/>
              <a:t>Chlamydia</a:t>
            </a:r>
            <a:r>
              <a:rPr lang="tr-TR" dirty="0" smtClean="0"/>
              <a:t>, kesinlikle patojen olarak tanımlanmıştır ve özellikle orta ve güney Avrupa ve </a:t>
            </a:r>
            <a:r>
              <a:rPr lang="tr-TR" dirty="0" err="1" smtClean="0"/>
              <a:t>Kalifornia’da</a:t>
            </a:r>
            <a:r>
              <a:rPr lang="tr-TR" dirty="0" smtClean="0"/>
              <a:t> </a:t>
            </a:r>
            <a:r>
              <a:rPr lang="tr-TR" b="1" u="sng" dirty="0" err="1" smtClean="0"/>
              <a:t>Epizootik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Bovine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Abort</a:t>
            </a:r>
            <a:r>
              <a:rPr lang="tr-TR" dirty="0" err="1" smtClean="0"/>
              <a:t>’unun</a:t>
            </a:r>
            <a:r>
              <a:rPr lang="tr-TR" dirty="0" smtClean="0"/>
              <a:t> etkenlerinden biridir.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olan boğaların spermasında etken bulunmasına karşın, çiftleşmeyle bulaşma olduğu kesin olarak kanıtlanmamıştır.</a:t>
            </a:r>
          </a:p>
          <a:p>
            <a:pPr lvl="1"/>
            <a:r>
              <a:rPr lang="tr-TR" dirty="0" smtClean="0"/>
              <a:t>Benzer olarak </a:t>
            </a:r>
            <a:r>
              <a:rPr lang="tr-TR" dirty="0" err="1" smtClean="0"/>
              <a:t>Chlamydia</a:t>
            </a:r>
            <a:r>
              <a:rPr lang="tr-TR" dirty="0" smtClean="0"/>
              <a:t> nedeniyle olan </a:t>
            </a:r>
            <a:r>
              <a:rPr lang="tr-TR" b="1" u="sng" dirty="0" smtClean="0"/>
              <a:t>Koyunların </a:t>
            </a:r>
            <a:r>
              <a:rPr lang="tr-TR" b="1" u="sng" dirty="0" err="1" smtClean="0"/>
              <a:t>Enzootik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Abort</a:t>
            </a:r>
            <a:r>
              <a:rPr lang="tr-TR" dirty="0" err="1" smtClean="0"/>
              <a:t>’unda</a:t>
            </a:r>
            <a:r>
              <a:rPr lang="tr-TR" dirty="0" smtClean="0"/>
              <a:t> enfeksiyon genel olarak oral yolla oluşmakta ancak koçların spermasından </a:t>
            </a:r>
            <a:r>
              <a:rPr lang="tr-TR" dirty="0" err="1" smtClean="0"/>
              <a:t>Chlamydia</a:t>
            </a:r>
            <a:r>
              <a:rPr lang="tr-TR" dirty="0" smtClean="0"/>
              <a:t> izolasyonu ve </a:t>
            </a:r>
            <a:r>
              <a:rPr lang="tr-TR" dirty="0" err="1" smtClean="0"/>
              <a:t>serolojik</a:t>
            </a:r>
            <a:r>
              <a:rPr lang="tr-TR" dirty="0" smtClean="0"/>
              <a:t> çalışmalar cinsel yolla bulaşmanın mümkün olduğunu göstermektedir.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665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İnsanlarda da görülebilen bir hastalıktır. </a:t>
            </a:r>
            <a:r>
              <a:rPr lang="tr-TR" dirty="0" err="1" smtClean="0"/>
              <a:t>Treponema</a:t>
            </a:r>
            <a:r>
              <a:rPr lang="tr-TR" dirty="0" smtClean="0"/>
              <a:t> </a:t>
            </a:r>
            <a:r>
              <a:rPr lang="tr-TR" dirty="0" err="1" smtClean="0"/>
              <a:t>pallidum</a:t>
            </a:r>
            <a:r>
              <a:rPr lang="tr-TR" dirty="0" smtClean="0"/>
              <a:t> insanlarda frengi</a:t>
            </a:r>
            <a:r>
              <a:rPr lang="tr-TR" baseline="0" dirty="0" smtClean="0"/>
              <a:t> – </a:t>
            </a:r>
            <a:r>
              <a:rPr lang="tr-TR" baseline="0" dirty="0" err="1" smtClean="0"/>
              <a:t>syphilis</a:t>
            </a:r>
            <a:r>
              <a:rPr lang="tr-TR" baseline="0" dirty="0" smtClean="0"/>
              <a:t> hastalığı etkenidir. </a:t>
            </a:r>
          </a:p>
          <a:p>
            <a:r>
              <a:rPr lang="tr-TR" baseline="0" dirty="0" smtClean="0"/>
              <a:t>Frengi hayvanlarda pek sık görülmez.  Ancak klinik olarak tavşanlarda görülebilen bir hastalık olup bazı yabani tavşan kolonilerinde </a:t>
            </a:r>
            <a:r>
              <a:rPr lang="tr-TR" baseline="0" dirty="0" err="1" smtClean="0"/>
              <a:t>persiste</a:t>
            </a:r>
            <a:r>
              <a:rPr lang="tr-TR" baseline="0" dirty="0" smtClean="0"/>
              <a:t> olarak varlığı sürdürmektedir. </a:t>
            </a:r>
          </a:p>
          <a:p>
            <a:r>
              <a:rPr lang="tr-TR" baseline="0" dirty="0" smtClean="0"/>
              <a:t>Tavşanlarda frengi </a:t>
            </a:r>
            <a:r>
              <a:rPr lang="tr-TR" baseline="0" dirty="0" err="1" smtClean="0"/>
              <a:t>Treponema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cuniculi</a:t>
            </a:r>
            <a:r>
              <a:rPr lang="tr-TR" baseline="0" dirty="0" smtClean="0"/>
              <a:t> tarafından oluşturulur. </a:t>
            </a:r>
            <a:r>
              <a:rPr lang="tr-TR" baseline="0" dirty="0" err="1" smtClean="0"/>
              <a:t>Treponema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cuniculi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antijenik</a:t>
            </a:r>
            <a:r>
              <a:rPr lang="tr-TR" baseline="0" dirty="0" smtClean="0"/>
              <a:t> farklılıklar bulunsa da morfolojik olarak </a:t>
            </a:r>
            <a:r>
              <a:rPr lang="tr-TR" baseline="0" dirty="0" err="1" smtClean="0"/>
              <a:t>Treponema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palliduma</a:t>
            </a:r>
            <a:r>
              <a:rPr lang="tr-TR" baseline="0" dirty="0" smtClean="0"/>
              <a:t> benzerdir.</a:t>
            </a:r>
          </a:p>
          <a:p>
            <a:r>
              <a:rPr lang="tr-TR" baseline="0" dirty="0" smtClean="0"/>
              <a:t>Bu hastalık tavşanlarda, insanlarda olduğu gibi çiftleşme ve direkt temas ile bulaşmaktadır.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973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Babunlarda</a:t>
            </a:r>
            <a:r>
              <a:rPr lang="tr-TR" dirty="0" smtClean="0"/>
              <a:t> doğal olarak </a:t>
            </a:r>
            <a:r>
              <a:rPr lang="tr-TR" dirty="0" err="1" smtClean="0"/>
              <a:t>Treponematosis</a:t>
            </a:r>
            <a:r>
              <a:rPr lang="tr-TR" dirty="0" smtClean="0"/>
              <a:t> gözlenmiştir. </a:t>
            </a:r>
          </a:p>
          <a:p>
            <a:pPr lvl="1"/>
            <a:r>
              <a:rPr lang="tr-TR" dirty="0" smtClean="0"/>
              <a:t>Klinik hastalık görülmezken, T. </a:t>
            </a:r>
            <a:r>
              <a:rPr lang="tr-TR" dirty="0" err="1" smtClean="0"/>
              <a:t>Pallidum</a:t>
            </a:r>
            <a:r>
              <a:rPr lang="tr-TR" dirty="0" smtClean="0"/>
              <a:t> lenf yumrularında saptanmıştır. </a:t>
            </a:r>
          </a:p>
          <a:p>
            <a:pPr lvl="1"/>
            <a:r>
              <a:rPr lang="tr-TR" dirty="0" smtClean="0"/>
              <a:t>Bu enfeksiyon coğrafik yerleşim göstermektedir çünkü Gine’de saptanmış ama Kenya veya Kamboçya’da yok. </a:t>
            </a:r>
          </a:p>
          <a:p>
            <a:pPr lvl="1"/>
            <a:r>
              <a:rPr lang="tr-TR" dirty="0" smtClean="0"/>
              <a:t>Doğal tarihi veya bulaşma yolları bilinmemektedir.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711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Taylorella</a:t>
            </a:r>
            <a:r>
              <a:rPr lang="tr-TR" dirty="0" smtClean="0"/>
              <a:t> </a:t>
            </a:r>
            <a:r>
              <a:rPr lang="tr-TR" dirty="0" err="1" smtClean="0"/>
              <a:t>equigenitalis</a:t>
            </a:r>
            <a:endParaRPr lang="tr-TR" dirty="0" smtClean="0"/>
          </a:p>
          <a:p>
            <a:pPr lvl="1"/>
            <a:r>
              <a:rPr lang="tr-TR" b="1" u="sng" dirty="0" smtClean="0"/>
              <a:t>Bulaşıcı </a:t>
            </a:r>
            <a:r>
              <a:rPr lang="tr-TR" b="1" u="sng" dirty="0" err="1" smtClean="0"/>
              <a:t>Equine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Metritis</a:t>
            </a:r>
            <a:r>
              <a:rPr lang="tr-TR" b="1" u="sng" dirty="0" smtClean="0"/>
              <a:t> </a:t>
            </a:r>
            <a:r>
              <a:rPr lang="tr-TR" dirty="0" smtClean="0"/>
              <a:t>etkenidir. </a:t>
            </a:r>
          </a:p>
          <a:p>
            <a:pPr lvl="1"/>
            <a:r>
              <a:rPr lang="tr-TR" dirty="0" smtClean="0"/>
              <a:t>Atlarda bilinen cinsel yolla bulaşan en önemli hastalıktır. </a:t>
            </a:r>
          </a:p>
          <a:p>
            <a:pPr lvl="1"/>
            <a:r>
              <a:rPr lang="tr-TR" dirty="0" smtClean="0"/>
              <a:t>Etken spermayla aktarılmaktadır. </a:t>
            </a:r>
          </a:p>
          <a:p>
            <a:pPr lvl="1"/>
            <a:r>
              <a:rPr lang="tr-TR" dirty="0" smtClean="0"/>
              <a:t>Hastalığın </a:t>
            </a:r>
            <a:r>
              <a:rPr lang="tr-TR" dirty="0" err="1" smtClean="0"/>
              <a:t>sporadik</a:t>
            </a:r>
            <a:r>
              <a:rPr lang="tr-TR" dirty="0" smtClean="0"/>
              <a:t> olduğu ülkelerden sperma alınırken mutlaka test edilmelidir.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aygırlar </a:t>
            </a:r>
            <a:r>
              <a:rPr lang="tr-TR" dirty="0" err="1" smtClean="0"/>
              <a:t>asemptomatik</a:t>
            </a:r>
            <a:r>
              <a:rPr lang="tr-TR" dirty="0" smtClean="0"/>
              <a:t> taşıyıcıdır.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13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Erkek hayvanlardan birinde bile cinsel yolla bulaşan hastalık var ise; bu hastalık dişilere bulaşabilir. Daha sonra tekrar çiftleşme yoluyla diğer erkeklere de bulaşabilir.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866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Mycobacterium</a:t>
            </a:r>
            <a:r>
              <a:rPr lang="tr-TR" dirty="0" smtClean="0"/>
              <a:t> </a:t>
            </a:r>
            <a:r>
              <a:rPr lang="tr-TR" dirty="0" err="1" smtClean="0"/>
              <a:t>paratuberculosis</a:t>
            </a:r>
            <a:r>
              <a:rPr lang="tr-TR" baseline="0" dirty="0" smtClean="0"/>
              <a:t> etkeni Sığırlarda </a:t>
            </a:r>
            <a:r>
              <a:rPr lang="tr-TR" baseline="0" dirty="0" err="1" smtClean="0"/>
              <a:t>Johne’s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Disease</a:t>
            </a:r>
            <a:r>
              <a:rPr lang="tr-TR" baseline="0" dirty="0" smtClean="0"/>
              <a:t> olarak da bilinen paratüberküloz hastalığına neden olmaktadır. </a:t>
            </a:r>
            <a:r>
              <a:rPr lang="tr-TR" baseline="0" dirty="0" err="1" smtClean="0"/>
              <a:t>Mycobacterium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bovis</a:t>
            </a:r>
            <a:r>
              <a:rPr lang="tr-TR" baseline="0" dirty="0" smtClean="0"/>
              <a:t> de Tüberküloza neden olmaktadır. </a:t>
            </a:r>
          </a:p>
          <a:p>
            <a:pPr lvl="1"/>
            <a:r>
              <a:rPr lang="tr-TR" baseline="0" dirty="0" smtClean="0"/>
              <a:t>Paratüberküloz; Etken yalnızca genç yaşta alındığında klinik hastalığa neden olmaktadır. </a:t>
            </a:r>
          </a:p>
          <a:p>
            <a:pPr lvl="1"/>
            <a:r>
              <a:rPr lang="tr-TR" baseline="0" dirty="0" smtClean="0"/>
              <a:t>İleri derecede klinik hastalık gösteren hayvanlarda etken, sperma içerisinde saptanmıştır. Ancak etken saptanan sperma ile bulaşma hiç bildirilmemiştir. </a:t>
            </a:r>
          </a:p>
          <a:p>
            <a:pPr lvl="1"/>
            <a:r>
              <a:rPr lang="tr-TR" baseline="0" dirty="0" smtClean="0"/>
              <a:t>Klinik bulguların gözlendiği aşamada, etken dışkı ve bazen de süt ve </a:t>
            </a:r>
            <a:r>
              <a:rPr lang="tr-TR" baseline="0" dirty="0" err="1" smtClean="0"/>
              <a:t>fötusta</a:t>
            </a:r>
            <a:r>
              <a:rPr lang="tr-TR" baseline="0" dirty="0" smtClean="0"/>
              <a:t> tespit edilebilmektedir. </a:t>
            </a:r>
          </a:p>
          <a:p>
            <a:pPr lvl="1"/>
            <a:r>
              <a:rPr lang="tr-TR" baseline="0" dirty="0" smtClean="0"/>
              <a:t>Tüberküloz; Etken enfeksiyonun erken safhalarında fark edilmeden bulaşmaktadır. </a:t>
            </a:r>
          </a:p>
          <a:p>
            <a:pPr lvl="1"/>
            <a:r>
              <a:rPr lang="tr-TR" baseline="0" dirty="0" smtClean="0"/>
              <a:t>Nazal </a:t>
            </a:r>
            <a:r>
              <a:rPr lang="tr-TR" baseline="0" dirty="0" err="1" smtClean="0"/>
              <a:t>sekresyonlar</a:t>
            </a:r>
            <a:r>
              <a:rPr lang="tr-TR" baseline="0" dirty="0" smtClean="0"/>
              <a:t> içerisinde de teşhis edilebilmektedir.</a:t>
            </a:r>
          </a:p>
          <a:p>
            <a:pPr lvl="1"/>
            <a:r>
              <a:rPr lang="tr-TR" baseline="0" dirty="0" smtClean="0"/>
              <a:t>Sperma ile bulaşma söz konusudur.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453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hastalık; penis ve </a:t>
            </a:r>
            <a:r>
              <a:rPr lang="tr-TR" dirty="0" err="1" smtClean="0"/>
              <a:t>vaginada</a:t>
            </a:r>
            <a:r>
              <a:rPr lang="tr-TR" dirty="0" smtClean="0"/>
              <a:t> </a:t>
            </a:r>
            <a:r>
              <a:rPr lang="tr-TR" dirty="0" err="1" smtClean="0"/>
              <a:t>inaktif</a:t>
            </a:r>
            <a:r>
              <a:rPr lang="tr-TR" dirty="0" smtClean="0"/>
              <a:t> </a:t>
            </a:r>
            <a:r>
              <a:rPr lang="tr-TR" dirty="0" err="1" smtClean="0"/>
              <a:t>nodüler</a:t>
            </a:r>
            <a:r>
              <a:rPr lang="tr-TR" dirty="0" smtClean="0"/>
              <a:t> lezyonların görülmesiyle karakterizedir.</a:t>
            </a:r>
          </a:p>
          <a:p>
            <a:r>
              <a:rPr lang="tr-TR" dirty="0" smtClean="0"/>
              <a:t>Etkenin </a:t>
            </a:r>
            <a:r>
              <a:rPr lang="tr-TR" dirty="0" err="1" smtClean="0"/>
              <a:t>viral</a:t>
            </a:r>
            <a:r>
              <a:rPr lang="tr-TR" dirty="0" smtClean="0"/>
              <a:t> olduğuna dair kesin bir bulgu bulunmamakta ve tümör hücrelerinin cinsel olarak bulaştığı düşünülmektedir.</a:t>
            </a:r>
          </a:p>
          <a:p>
            <a:r>
              <a:rPr lang="tr-TR" dirty="0" smtClean="0"/>
              <a:t>Hücre aktarımıyla bulaşma bakımından TVT tektir. </a:t>
            </a:r>
          </a:p>
          <a:p>
            <a:r>
              <a:rPr lang="tr-TR" dirty="0" smtClean="0"/>
              <a:t>Normalde </a:t>
            </a:r>
            <a:r>
              <a:rPr lang="tr-TR" dirty="0" err="1" smtClean="0"/>
              <a:t>malignant</a:t>
            </a:r>
            <a:r>
              <a:rPr lang="tr-TR" dirty="0" smtClean="0"/>
              <a:t> değildir ama bazen metastazlar şekillenebilir.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7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Hastalıkların dişilere bulaşması;</a:t>
            </a:r>
            <a:r>
              <a:rPr lang="tr-TR" baseline="0" dirty="0" smtClean="0"/>
              <a:t> </a:t>
            </a:r>
            <a:r>
              <a:rPr lang="tr-TR" dirty="0" smtClean="0"/>
              <a:t>dişinin hastalığa dayanıklılığına (bireysel farklılık),</a:t>
            </a:r>
            <a:r>
              <a:rPr lang="tr-TR" baseline="0" dirty="0" smtClean="0"/>
              <a:t> </a:t>
            </a:r>
            <a:r>
              <a:rPr lang="tr-TR" baseline="0" dirty="0" err="1" smtClean="0"/>
              <a:t>ö</a:t>
            </a:r>
            <a:r>
              <a:rPr lang="tr-TR" dirty="0" err="1" smtClean="0"/>
              <a:t>strus</a:t>
            </a:r>
            <a:r>
              <a:rPr lang="tr-TR" dirty="0" smtClean="0"/>
              <a:t> </a:t>
            </a:r>
            <a:r>
              <a:rPr lang="tr-TR" dirty="0" err="1" smtClean="0"/>
              <a:t>siklusunun</a:t>
            </a:r>
            <a:r>
              <a:rPr lang="tr-TR" dirty="0" smtClean="0"/>
              <a:t> dönemine</a:t>
            </a:r>
            <a:r>
              <a:rPr lang="tr-TR" baseline="0" dirty="0" smtClean="0"/>
              <a:t> </a:t>
            </a:r>
            <a:r>
              <a:rPr lang="tr-TR" dirty="0" smtClean="0"/>
              <a:t>göre değişkenlik gösterebilmektedir.</a:t>
            </a:r>
            <a:r>
              <a:rPr lang="tr-TR" baseline="0" dirty="0" smtClean="0"/>
              <a:t> </a:t>
            </a:r>
            <a:r>
              <a:rPr lang="tr-TR" dirty="0" err="1" smtClean="0"/>
              <a:t>Östrusta</a:t>
            </a:r>
            <a:r>
              <a:rPr lang="tr-TR" dirty="0" smtClean="0"/>
              <a:t>, dayanıklılık yüksektir. </a:t>
            </a:r>
            <a:r>
              <a:rPr lang="tr-TR" dirty="0" err="1" smtClean="0"/>
              <a:t>Uterus</a:t>
            </a:r>
            <a:r>
              <a:rPr lang="tr-TR" dirty="0" smtClean="0"/>
              <a:t> ve vajinada çiftleşme ile oluşan belirgin bakteriyel yük birkaç saat içerisinde temizlenebilmektedir. </a:t>
            </a:r>
            <a:r>
              <a:rPr lang="tr-TR" baseline="0" dirty="0" smtClean="0"/>
              <a:t> </a:t>
            </a:r>
            <a:r>
              <a:rPr lang="tr-TR" dirty="0" smtClean="0"/>
              <a:t>Ancak; bazı patojenler </a:t>
            </a:r>
            <a:r>
              <a:rPr lang="tr-TR" dirty="0" err="1" smtClean="0"/>
              <a:t>östrus</a:t>
            </a:r>
            <a:r>
              <a:rPr lang="tr-TR" dirty="0" smtClean="0"/>
              <a:t> sırasında dişi </a:t>
            </a:r>
            <a:r>
              <a:rPr lang="tr-TR" dirty="0" err="1" smtClean="0"/>
              <a:t>genital</a:t>
            </a:r>
            <a:r>
              <a:rPr lang="tr-TR" dirty="0" smtClean="0"/>
              <a:t> kanalında canlılığını korumayı başararak cinsel yolla bulaşabilir hale gelmiştir.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36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İhbarı mecburi hastalıklar içerisinde mavi</a:t>
            </a:r>
            <a:r>
              <a:rPr lang="tr-TR" baseline="0" dirty="0" smtClean="0"/>
              <a:t> ile işaretli hastalıklar çiftleşme yoluyla bulaşabilmektedir.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84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Trichomonas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endParaRPr lang="tr-TR" dirty="0" smtClean="0"/>
          </a:p>
          <a:p>
            <a:pPr lvl="1"/>
            <a:r>
              <a:rPr lang="tr-TR" dirty="0" err="1" smtClean="0"/>
              <a:t>Bovine</a:t>
            </a:r>
            <a:r>
              <a:rPr lang="tr-TR" dirty="0" smtClean="0"/>
              <a:t> </a:t>
            </a:r>
            <a:r>
              <a:rPr lang="tr-TR" dirty="0" err="1" smtClean="0"/>
              <a:t>Trichomoniasis</a:t>
            </a:r>
            <a:r>
              <a:rPr lang="tr-TR" dirty="0" smtClean="0"/>
              <a:t> dünyanın birçok yerine hala önem taşımaktadır.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olan boğalarda </a:t>
            </a:r>
            <a:r>
              <a:rPr lang="tr-TR" dirty="0" err="1" smtClean="0"/>
              <a:t>persiste</a:t>
            </a:r>
            <a:r>
              <a:rPr lang="tr-TR" dirty="0" smtClean="0"/>
              <a:t> enfeksiyon olarak kalır. 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olan ineklerdeyse hastalık daha ciddi seyreder, </a:t>
            </a:r>
            <a:r>
              <a:rPr lang="tr-TR" dirty="0" err="1" smtClean="0"/>
              <a:t>uterusu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eder ve genelde ineğin </a:t>
            </a:r>
            <a:r>
              <a:rPr lang="tr-TR" dirty="0" err="1" smtClean="0"/>
              <a:t>infertil</a:t>
            </a:r>
            <a:r>
              <a:rPr lang="tr-TR" dirty="0" smtClean="0"/>
              <a:t> olmasıyla sonuçlanır. </a:t>
            </a:r>
          </a:p>
          <a:p>
            <a:pPr lvl="1"/>
            <a:r>
              <a:rPr lang="tr-TR" dirty="0" smtClean="0"/>
              <a:t>Gebelik oluşması olasılığı düşüktür. Bu nedenle ineğe doğal aşım yaptırıldığında hastalık boğaya da bulaşacaktır.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40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Trypanosoma</a:t>
            </a:r>
            <a:r>
              <a:rPr lang="tr-TR" dirty="0" smtClean="0"/>
              <a:t> </a:t>
            </a:r>
            <a:r>
              <a:rPr lang="tr-TR" dirty="0" err="1" smtClean="0"/>
              <a:t>equiperdum</a:t>
            </a:r>
            <a:endParaRPr lang="tr-TR" dirty="0" smtClean="0"/>
          </a:p>
          <a:p>
            <a:pPr lvl="1"/>
            <a:r>
              <a:rPr lang="tr-TR" b="1" u="sng" dirty="0" err="1" smtClean="0"/>
              <a:t>Dourine</a:t>
            </a:r>
            <a:r>
              <a:rPr lang="tr-TR" b="1" u="sng" dirty="0" smtClean="0"/>
              <a:t> hastalığı </a:t>
            </a:r>
            <a:r>
              <a:rPr lang="tr-TR" dirty="0" smtClean="0"/>
              <a:t>at ve eşeklerde görülen cinsel yolla bulaşan bir hastalıktır. </a:t>
            </a:r>
          </a:p>
          <a:p>
            <a:pPr lvl="1"/>
            <a:r>
              <a:rPr lang="tr-TR" dirty="0" smtClean="0"/>
              <a:t>Balkanlar, Afrika, Asya ve Güney Amerika’da endemiktir.</a:t>
            </a:r>
          </a:p>
          <a:p>
            <a:pPr lvl="1"/>
            <a:r>
              <a:rPr lang="tr-TR" dirty="0" err="1" smtClean="0"/>
              <a:t>Trypanosoma</a:t>
            </a:r>
            <a:r>
              <a:rPr lang="tr-TR" dirty="0" smtClean="0"/>
              <a:t> enfeksiyonları çoğunlukla vektör (</a:t>
            </a:r>
            <a:r>
              <a:rPr lang="tr-TR" dirty="0" err="1" smtClean="0"/>
              <a:t>insekt</a:t>
            </a:r>
            <a:r>
              <a:rPr lang="tr-TR" dirty="0" smtClean="0"/>
              <a:t>) aracılığıyla bulaşsa da; bu durum </a:t>
            </a:r>
            <a:r>
              <a:rPr lang="tr-TR" dirty="0" err="1" smtClean="0"/>
              <a:t>Dourine</a:t>
            </a:r>
            <a:r>
              <a:rPr lang="tr-TR" dirty="0" smtClean="0"/>
              <a:t> hastalığı için geçerli değildir.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51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Köpeklerde </a:t>
            </a:r>
            <a:r>
              <a:rPr lang="tr-TR" dirty="0" err="1" smtClean="0"/>
              <a:t>zoonotik</a:t>
            </a:r>
            <a:r>
              <a:rPr lang="tr-TR" dirty="0" smtClean="0"/>
              <a:t> </a:t>
            </a:r>
            <a:r>
              <a:rPr lang="tr-TR" dirty="0" err="1" smtClean="0"/>
              <a:t>viseral</a:t>
            </a:r>
            <a:r>
              <a:rPr lang="tr-TR" dirty="0" smtClean="0"/>
              <a:t> </a:t>
            </a:r>
            <a:r>
              <a:rPr lang="tr-TR" dirty="0" err="1" smtClean="0"/>
              <a:t>leishmaniosis’e</a:t>
            </a:r>
            <a:r>
              <a:rPr lang="tr-TR" dirty="0" smtClean="0"/>
              <a:t> neden olan etkenlerin testislerde yangıya yol açtığı ve spermada bulunduğu saptanmıştır.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38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Köpeklerde </a:t>
            </a:r>
            <a:r>
              <a:rPr lang="tr-TR" dirty="0" err="1" smtClean="0"/>
              <a:t>zoonotik</a:t>
            </a:r>
            <a:r>
              <a:rPr lang="tr-TR" dirty="0" smtClean="0"/>
              <a:t> </a:t>
            </a:r>
            <a:r>
              <a:rPr lang="tr-TR" dirty="0" err="1" smtClean="0"/>
              <a:t>toxoplasmosis</a:t>
            </a:r>
            <a:r>
              <a:rPr lang="tr-TR" dirty="0" smtClean="0"/>
              <a:t> etkenleri sperma ile atılabilmekte</a:t>
            </a:r>
            <a:r>
              <a:rPr lang="tr-TR" baseline="0" dirty="0" smtClean="0"/>
              <a:t> ve dişi köpeklerde de enfeksiyona </a:t>
            </a:r>
            <a:r>
              <a:rPr lang="tr-TR" dirty="0" smtClean="0"/>
              <a:t>neden olmaktadır.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362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57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23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60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8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57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86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0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04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83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89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4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4">
                <a:lumMod val="40000"/>
                <a:lumOff val="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83C1-0745-46A4-867C-3E3A2412E006}" type="datetimeFigureOut">
              <a:rPr lang="tr-TR" smtClean="0"/>
              <a:t>12.02.2015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5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37648" y="1545444"/>
            <a:ext cx="9144000" cy="2387600"/>
          </a:xfrm>
        </p:spPr>
        <p:txBody>
          <a:bodyPr/>
          <a:lstStyle/>
          <a:p>
            <a:r>
              <a:rPr lang="tr-TR" dirty="0" smtClean="0">
                <a:solidFill>
                  <a:schemeClr val="accent5"/>
                </a:solidFill>
              </a:rPr>
              <a:t>Hayvanlarda Cinsel Yolla Bulaşan Hastalıklar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2666" y="6288254"/>
            <a:ext cx="10515600" cy="426445"/>
          </a:xfrm>
        </p:spPr>
        <p:txBody>
          <a:bodyPr>
            <a:normAutofit/>
          </a:bodyPr>
          <a:lstStyle/>
          <a:p>
            <a:pPr algn="ctr"/>
            <a:r>
              <a:rPr lang="tr-TR" sz="1800" dirty="0" smtClean="0">
                <a:solidFill>
                  <a:schemeClr val="accent5"/>
                </a:solidFill>
              </a:rPr>
              <a:t>Sığırlarda </a:t>
            </a:r>
            <a:r>
              <a:rPr lang="tr-TR" sz="1800" dirty="0">
                <a:solidFill>
                  <a:schemeClr val="accent5"/>
                </a:solidFill>
              </a:rPr>
              <a:t>sperma ile bulaşan </a:t>
            </a:r>
            <a:r>
              <a:rPr lang="tr-TR" sz="1800" dirty="0" err="1">
                <a:solidFill>
                  <a:schemeClr val="accent5"/>
                </a:solidFill>
              </a:rPr>
              <a:t>reprodüktif</a:t>
            </a:r>
            <a:r>
              <a:rPr lang="tr-TR" sz="1800" dirty="0">
                <a:solidFill>
                  <a:schemeClr val="accent5"/>
                </a:solidFill>
              </a:rPr>
              <a:t> </a:t>
            </a:r>
            <a:r>
              <a:rPr lang="tr-TR" sz="1800" dirty="0" smtClean="0">
                <a:solidFill>
                  <a:schemeClr val="accent5"/>
                </a:solidFill>
              </a:rPr>
              <a:t>hastalıklar</a:t>
            </a:r>
            <a:endParaRPr lang="tr-TR" sz="18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99055"/>
              </p:ext>
            </p:extLst>
          </p:nvPr>
        </p:nvGraphicFramePr>
        <p:xfrm>
          <a:off x="1585414" y="123874"/>
          <a:ext cx="8830103" cy="6164380"/>
        </p:xfrm>
        <a:graphic>
          <a:graphicData uri="http://schemas.openxmlformats.org/drawingml/2006/table">
            <a:tbl>
              <a:tblPr firstRow="1" firstCol="1" bandRow="1"/>
              <a:tblGrid>
                <a:gridCol w="2052708"/>
                <a:gridCol w="2710563"/>
                <a:gridCol w="4066832"/>
              </a:tblGrid>
              <a:tr h="223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Hastalık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Bulaşma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Teşhis Materyali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Camphylobacteriosis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Doğal aşım,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yavru mide sıvısı,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Çara,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 (birden fazla test)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Leptospirosis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İdrar,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yavru ve zarları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 ve idrar 2-3 hafta ara ile 2 kez (şüpheli hayvan ya da sürünün %10’undan)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Brucellosis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yavru ve zarları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Fetus,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Placenta,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İnekten kan örneği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0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Trichomoniasis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Doğal aşım,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Kontamine eksudat,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Prepisyal yıkantı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BVD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Mukoz</a:t>
                      </a: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membran</a:t>
                      </a: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Bulaşık çevre,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Genital</a:t>
                      </a: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akıntı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Serum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IBR-IPV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Bulaşık çevre,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Genital akıntı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Serum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Mavidil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Doğal aşım,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Vahşi hayvan,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İnsekt,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Koyun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Dalak,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Lenf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Neosporosis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Sindirim,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Solunum,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fetüs beyni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4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3609" y="6288254"/>
            <a:ext cx="10515600" cy="358206"/>
          </a:xfrm>
        </p:spPr>
        <p:txBody>
          <a:bodyPr>
            <a:normAutofit/>
          </a:bodyPr>
          <a:lstStyle/>
          <a:p>
            <a:pPr algn="ctr"/>
            <a:r>
              <a:rPr lang="tr-TR" sz="1600" dirty="0">
                <a:solidFill>
                  <a:schemeClr val="accent5"/>
                </a:solidFill>
              </a:rPr>
              <a:t>Domuz spermasında bulunan </a:t>
            </a:r>
            <a:r>
              <a:rPr lang="tr-TR" sz="1600" dirty="0" err="1" smtClean="0">
                <a:solidFill>
                  <a:schemeClr val="accent5"/>
                </a:solidFill>
              </a:rPr>
              <a:t>viruslar</a:t>
            </a:r>
            <a:endParaRPr lang="tr-TR" sz="16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392826"/>
              </p:ext>
            </p:extLst>
          </p:nvPr>
        </p:nvGraphicFramePr>
        <p:xfrm>
          <a:off x="1323834" y="368494"/>
          <a:ext cx="9116702" cy="5919759"/>
        </p:xfrm>
        <a:graphic>
          <a:graphicData uri="http://schemas.openxmlformats.org/drawingml/2006/table">
            <a:tbl>
              <a:tblPr firstRow="1" firstCol="1" bandRow="1"/>
              <a:tblGrid>
                <a:gridCol w="3038230"/>
                <a:gridCol w="3039236"/>
                <a:gridCol w="3039236"/>
              </a:tblGrid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Hastalık Adı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Spermada virüs izolasyonu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Kontaminasyon riski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Aujeszky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vebası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Afrika domuz vebası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Şap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Klasik domuz vebası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parvovirus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reprodüktif ve respiratör sendromu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circovirus II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Adenovirus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Influenza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Bulaşıcı gastroenteritis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Çok 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papillomavirus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 yok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8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5"/>
                </a:solidFill>
              </a:rPr>
              <a:t>İhbarı Mecburi Hastalıklar İçerisinde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8489" y="1690688"/>
            <a:ext cx="6018663" cy="465706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1- </a:t>
            </a:r>
            <a:r>
              <a:rPr lang="tr-TR" b="1" u="sng" dirty="0">
                <a:solidFill>
                  <a:schemeClr val="accent5"/>
                </a:solidFill>
              </a:rPr>
              <a:t>Şap (FMD)</a:t>
            </a:r>
          </a:p>
          <a:p>
            <a:r>
              <a:rPr lang="tr-TR" dirty="0"/>
              <a:t>2- </a:t>
            </a:r>
            <a:r>
              <a:rPr lang="tr-TR" b="1" u="sng" dirty="0">
                <a:solidFill>
                  <a:schemeClr val="accent5"/>
                </a:solidFill>
              </a:rPr>
              <a:t>Sığır </a:t>
            </a:r>
            <a:r>
              <a:rPr lang="tr-TR" b="1" u="sng" dirty="0" err="1">
                <a:solidFill>
                  <a:schemeClr val="accent5"/>
                </a:solidFill>
              </a:rPr>
              <a:t>brusellozu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3- </a:t>
            </a:r>
            <a:r>
              <a:rPr lang="tr-TR" b="1" u="sng" dirty="0">
                <a:solidFill>
                  <a:schemeClr val="accent5"/>
                </a:solidFill>
              </a:rPr>
              <a:t>Sığır tüberkülozu</a:t>
            </a:r>
          </a:p>
          <a:p>
            <a:r>
              <a:rPr lang="tr-TR" dirty="0"/>
              <a:t>4- Kuduz</a:t>
            </a:r>
          </a:p>
          <a:p>
            <a:r>
              <a:rPr lang="tr-TR" dirty="0"/>
              <a:t>5- </a:t>
            </a:r>
            <a:r>
              <a:rPr lang="tr-TR" b="1" u="sng" dirty="0" err="1">
                <a:solidFill>
                  <a:schemeClr val="accent5"/>
                </a:solidFill>
              </a:rPr>
              <a:t>Mavidil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6- </a:t>
            </a:r>
            <a:r>
              <a:rPr lang="tr-TR" b="1" u="sng" dirty="0">
                <a:solidFill>
                  <a:schemeClr val="accent5"/>
                </a:solidFill>
              </a:rPr>
              <a:t>Sığır vebası</a:t>
            </a:r>
          </a:p>
          <a:p>
            <a:r>
              <a:rPr lang="tr-TR" dirty="0"/>
              <a:t>7- Sığırların süngerimsi beyin hastalığı (BSE)</a:t>
            </a:r>
          </a:p>
          <a:p>
            <a:r>
              <a:rPr lang="tr-TR" dirty="0"/>
              <a:t>8- </a:t>
            </a:r>
            <a:r>
              <a:rPr lang="tr-TR" b="1" u="sng" dirty="0">
                <a:solidFill>
                  <a:schemeClr val="accent5"/>
                </a:solidFill>
              </a:rPr>
              <a:t>Koyun keçi </a:t>
            </a:r>
            <a:r>
              <a:rPr lang="tr-TR" b="1" u="sng" dirty="0" err="1">
                <a:solidFill>
                  <a:schemeClr val="accent5"/>
                </a:solidFill>
              </a:rPr>
              <a:t>brusellozu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9- </a:t>
            </a:r>
            <a:r>
              <a:rPr lang="tr-TR" b="1" u="sng" dirty="0">
                <a:solidFill>
                  <a:schemeClr val="accent5"/>
                </a:solidFill>
              </a:rPr>
              <a:t>Koyun ve keçi vebası (PPR)</a:t>
            </a:r>
          </a:p>
          <a:p>
            <a:r>
              <a:rPr lang="tr-TR" dirty="0"/>
              <a:t>10- Koyun keçi </a:t>
            </a:r>
            <a:r>
              <a:rPr lang="tr-TR" dirty="0" smtClean="0"/>
              <a:t>çiçeği</a:t>
            </a: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783239" y="1705438"/>
            <a:ext cx="64087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11- Şarbon (Antraks)</a:t>
            </a:r>
          </a:p>
          <a:p>
            <a:r>
              <a:rPr lang="tr-TR" dirty="0" smtClean="0"/>
              <a:t>12- </a:t>
            </a:r>
            <a:r>
              <a:rPr lang="tr-TR" dirty="0" err="1" smtClean="0"/>
              <a:t>Scrapie</a:t>
            </a:r>
            <a:endParaRPr lang="tr-TR" dirty="0" smtClean="0"/>
          </a:p>
          <a:p>
            <a:r>
              <a:rPr lang="tr-TR" dirty="0" smtClean="0"/>
              <a:t>13- Tavuk vebası (</a:t>
            </a:r>
            <a:r>
              <a:rPr lang="tr-TR" dirty="0" err="1" smtClean="0"/>
              <a:t>Avian</a:t>
            </a:r>
            <a:r>
              <a:rPr lang="tr-TR" dirty="0" smtClean="0"/>
              <a:t> </a:t>
            </a:r>
            <a:r>
              <a:rPr lang="tr-TR" dirty="0" err="1" smtClean="0"/>
              <a:t>influenza</a:t>
            </a:r>
            <a:r>
              <a:rPr lang="tr-TR" dirty="0" smtClean="0"/>
              <a:t>)</a:t>
            </a:r>
          </a:p>
          <a:p>
            <a:r>
              <a:rPr lang="tr-TR" dirty="0" smtClean="0"/>
              <a:t>14- Yalancı tavuk vebası (</a:t>
            </a:r>
            <a:r>
              <a:rPr lang="tr-TR" dirty="0" err="1" smtClean="0"/>
              <a:t>Newcastle</a:t>
            </a:r>
            <a:r>
              <a:rPr lang="tr-TR" dirty="0" smtClean="0"/>
              <a:t>)</a:t>
            </a:r>
          </a:p>
          <a:p>
            <a:r>
              <a:rPr lang="tr-TR" dirty="0" smtClean="0"/>
              <a:t>15- </a:t>
            </a:r>
            <a:r>
              <a:rPr lang="tr-TR" dirty="0" err="1" smtClean="0"/>
              <a:t>Pullorum</a:t>
            </a:r>
            <a:endParaRPr lang="tr-TR" dirty="0" smtClean="0"/>
          </a:p>
          <a:p>
            <a:r>
              <a:rPr lang="tr-TR" dirty="0" smtClean="0"/>
              <a:t>16- Kanatlı tifosu (Tavuk tifosu)</a:t>
            </a:r>
          </a:p>
          <a:p>
            <a:r>
              <a:rPr lang="tr-TR" dirty="0" smtClean="0"/>
              <a:t>17- Ruam (Mankafa)</a:t>
            </a:r>
          </a:p>
          <a:p>
            <a:r>
              <a:rPr lang="tr-TR" dirty="0" smtClean="0"/>
              <a:t>18- </a:t>
            </a:r>
            <a:r>
              <a:rPr lang="tr-TR" b="1" u="sng" dirty="0" err="1" smtClean="0">
                <a:solidFill>
                  <a:schemeClr val="accent5"/>
                </a:solidFill>
              </a:rPr>
              <a:t>Durin</a:t>
            </a:r>
            <a:r>
              <a:rPr lang="tr-TR" b="1" u="sng" dirty="0" smtClean="0">
                <a:solidFill>
                  <a:schemeClr val="accent5"/>
                </a:solidFill>
              </a:rPr>
              <a:t> (At frengisi)</a:t>
            </a:r>
          </a:p>
          <a:p>
            <a:r>
              <a:rPr lang="tr-TR" dirty="0" smtClean="0"/>
              <a:t>19- Atların </a:t>
            </a:r>
            <a:r>
              <a:rPr lang="tr-TR" dirty="0" err="1" smtClean="0"/>
              <a:t>infeksiyöz</a:t>
            </a:r>
            <a:r>
              <a:rPr lang="tr-TR" dirty="0" smtClean="0"/>
              <a:t> anemisi</a:t>
            </a:r>
          </a:p>
          <a:p>
            <a:r>
              <a:rPr lang="tr-TR" dirty="0" smtClean="0"/>
              <a:t>20- </a:t>
            </a:r>
            <a:r>
              <a:rPr lang="tr-TR" dirty="0" err="1" smtClean="0"/>
              <a:t>Equine</a:t>
            </a:r>
            <a:r>
              <a:rPr lang="tr-TR" dirty="0" smtClean="0"/>
              <a:t> </a:t>
            </a:r>
            <a:r>
              <a:rPr lang="tr-TR" dirty="0" err="1" smtClean="0"/>
              <a:t>encephalomyelitis</a:t>
            </a:r>
            <a:r>
              <a:rPr lang="tr-TR" dirty="0" smtClean="0"/>
              <a:t> (tüm tipleri, Venezuela </a:t>
            </a:r>
            <a:r>
              <a:rPr lang="tr-TR" dirty="0" err="1" smtClean="0"/>
              <a:t>equine</a:t>
            </a:r>
            <a:r>
              <a:rPr lang="tr-TR" dirty="0" smtClean="0"/>
              <a:t> </a:t>
            </a:r>
            <a:r>
              <a:rPr lang="tr-TR" dirty="0" err="1" smtClean="0"/>
              <a:t>encephalomyelitis</a:t>
            </a:r>
            <a:r>
              <a:rPr lang="tr-TR" dirty="0" smtClean="0"/>
              <a:t> dahil)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55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643720" y="614148"/>
            <a:ext cx="5238466" cy="5590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21- Afrika at vebası</a:t>
            </a:r>
          </a:p>
          <a:p>
            <a:r>
              <a:rPr lang="tr-TR" dirty="0" smtClean="0"/>
              <a:t>22- </a:t>
            </a:r>
            <a:r>
              <a:rPr lang="tr-TR" b="1" u="sng" dirty="0" smtClean="0">
                <a:solidFill>
                  <a:schemeClr val="accent5"/>
                </a:solidFill>
              </a:rPr>
              <a:t>Afrika domuz vebası</a:t>
            </a:r>
          </a:p>
          <a:p>
            <a:r>
              <a:rPr lang="tr-TR" dirty="0" smtClean="0"/>
              <a:t>23- </a:t>
            </a:r>
            <a:r>
              <a:rPr lang="tr-TR" b="1" u="sng" dirty="0" smtClean="0">
                <a:solidFill>
                  <a:schemeClr val="accent5"/>
                </a:solidFill>
              </a:rPr>
              <a:t>Klasik domuz vebası</a:t>
            </a:r>
          </a:p>
          <a:p>
            <a:r>
              <a:rPr lang="tr-TR" dirty="0" smtClean="0"/>
              <a:t>24- Domuzların </a:t>
            </a:r>
            <a:r>
              <a:rPr lang="tr-TR" dirty="0" err="1" smtClean="0"/>
              <a:t>veziküler</a:t>
            </a:r>
            <a:r>
              <a:rPr lang="tr-TR" dirty="0" smtClean="0"/>
              <a:t> hastalığı</a:t>
            </a:r>
          </a:p>
          <a:p>
            <a:r>
              <a:rPr lang="tr-TR" dirty="0" smtClean="0"/>
              <a:t>25- Küçük kovan kurdu (</a:t>
            </a:r>
            <a:r>
              <a:rPr lang="tr-TR" dirty="0" err="1" smtClean="0"/>
              <a:t>Aethina</a:t>
            </a:r>
            <a:r>
              <a:rPr lang="tr-TR" dirty="0" smtClean="0"/>
              <a:t> </a:t>
            </a:r>
            <a:r>
              <a:rPr lang="tr-TR" dirty="0" err="1" smtClean="0"/>
              <a:t>tumida</a:t>
            </a:r>
            <a:r>
              <a:rPr lang="tr-TR" dirty="0" smtClean="0"/>
              <a:t>)</a:t>
            </a:r>
          </a:p>
          <a:p>
            <a:r>
              <a:rPr lang="tr-TR" dirty="0" smtClean="0"/>
              <a:t>26- Arıların Amerikan yavru çürüklüğü</a:t>
            </a:r>
          </a:p>
          <a:p>
            <a:r>
              <a:rPr lang="tr-TR" dirty="0" smtClean="0"/>
              <a:t>27- </a:t>
            </a:r>
            <a:r>
              <a:rPr lang="tr-TR" dirty="0" err="1" smtClean="0"/>
              <a:t>Tropilaelaps</a:t>
            </a:r>
            <a:r>
              <a:rPr lang="tr-TR" dirty="0" smtClean="0"/>
              <a:t> akarı (</a:t>
            </a:r>
            <a:r>
              <a:rPr lang="tr-TR" dirty="0" err="1" smtClean="0"/>
              <a:t>Tropilaelaps</a:t>
            </a:r>
            <a:r>
              <a:rPr lang="tr-TR" dirty="0" smtClean="0"/>
              <a:t> mite)</a:t>
            </a:r>
          </a:p>
        </p:txBody>
      </p:sp>
      <p:sp>
        <p:nvSpPr>
          <p:cNvPr id="6" name="İçerik Yer Tutucusu 3"/>
          <p:cNvSpPr>
            <a:spLocks noGrp="1"/>
          </p:cNvSpPr>
          <p:nvPr>
            <p:ph idx="1"/>
          </p:nvPr>
        </p:nvSpPr>
        <p:spPr>
          <a:xfrm>
            <a:off x="6264323" y="614148"/>
            <a:ext cx="5295332" cy="5590109"/>
          </a:xfrm>
        </p:spPr>
        <p:txBody>
          <a:bodyPr>
            <a:normAutofit lnSpcReduction="10000"/>
          </a:bodyPr>
          <a:lstStyle/>
          <a:p>
            <a:r>
              <a:rPr lang="tr-TR" dirty="0"/>
              <a:t>28- Kedilerin süngerimsi beyin hastalığı (FSE)</a:t>
            </a:r>
          </a:p>
          <a:p>
            <a:r>
              <a:rPr lang="tr-TR" dirty="0"/>
              <a:t>29- </a:t>
            </a:r>
            <a:r>
              <a:rPr lang="tr-TR" b="1" u="sng" dirty="0">
                <a:solidFill>
                  <a:schemeClr val="accent5"/>
                </a:solidFill>
              </a:rPr>
              <a:t>Sığırların </a:t>
            </a:r>
            <a:r>
              <a:rPr lang="tr-TR" b="1" u="sng" dirty="0" err="1">
                <a:solidFill>
                  <a:schemeClr val="accent5"/>
                </a:solidFill>
              </a:rPr>
              <a:t>nodüler</a:t>
            </a:r>
            <a:r>
              <a:rPr lang="tr-TR" b="1" u="sng" dirty="0">
                <a:solidFill>
                  <a:schemeClr val="accent5"/>
                </a:solidFill>
              </a:rPr>
              <a:t> </a:t>
            </a:r>
            <a:r>
              <a:rPr lang="tr-TR" b="1" u="sng" dirty="0" err="1">
                <a:solidFill>
                  <a:schemeClr val="accent5"/>
                </a:solidFill>
              </a:rPr>
              <a:t>ekzantemi</a:t>
            </a:r>
            <a:r>
              <a:rPr lang="tr-TR" b="1" u="sng" dirty="0">
                <a:solidFill>
                  <a:schemeClr val="accent5"/>
                </a:solidFill>
              </a:rPr>
              <a:t> (</a:t>
            </a:r>
            <a:r>
              <a:rPr lang="tr-TR" b="1" u="sng" dirty="0" err="1">
                <a:solidFill>
                  <a:schemeClr val="accent5"/>
                </a:solidFill>
              </a:rPr>
              <a:t>Lumpy</a:t>
            </a:r>
            <a:r>
              <a:rPr lang="tr-TR" b="1" u="sng" dirty="0">
                <a:solidFill>
                  <a:schemeClr val="accent5"/>
                </a:solidFill>
              </a:rPr>
              <a:t> skin)</a:t>
            </a:r>
          </a:p>
          <a:p>
            <a:r>
              <a:rPr lang="tr-TR" dirty="0"/>
              <a:t>30- Bulaşıcı </a:t>
            </a:r>
            <a:r>
              <a:rPr lang="tr-TR" dirty="0" err="1"/>
              <a:t>stomatitis</a:t>
            </a:r>
            <a:r>
              <a:rPr lang="tr-TR" dirty="0"/>
              <a:t> (</a:t>
            </a:r>
            <a:r>
              <a:rPr lang="tr-TR" dirty="0" err="1"/>
              <a:t>Veziküler</a:t>
            </a:r>
            <a:r>
              <a:rPr lang="tr-TR" dirty="0"/>
              <a:t> </a:t>
            </a:r>
            <a:r>
              <a:rPr lang="tr-TR" dirty="0" err="1"/>
              <a:t>stomatitis</a:t>
            </a:r>
            <a:r>
              <a:rPr lang="tr-TR" dirty="0"/>
              <a:t>)</a:t>
            </a:r>
          </a:p>
          <a:p>
            <a:r>
              <a:rPr lang="tr-TR" dirty="0"/>
              <a:t>31- </a:t>
            </a:r>
            <a:r>
              <a:rPr lang="tr-TR" dirty="0" err="1"/>
              <a:t>Rift</a:t>
            </a:r>
            <a:r>
              <a:rPr lang="tr-TR" dirty="0"/>
              <a:t> Vadisi humması</a:t>
            </a:r>
          </a:p>
          <a:p>
            <a:r>
              <a:rPr lang="tr-TR" dirty="0"/>
              <a:t>32- Bulaşıcı sığır </a:t>
            </a:r>
            <a:r>
              <a:rPr lang="tr-TR" dirty="0" err="1"/>
              <a:t>plöropnömonisi</a:t>
            </a:r>
            <a:r>
              <a:rPr lang="tr-TR" dirty="0"/>
              <a:t>(</a:t>
            </a:r>
            <a:r>
              <a:rPr lang="tr-TR" dirty="0" err="1"/>
              <a:t>Contagious</a:t>
            </a:r>
            <a:r>
              <a:rPr lang="tr-TR" dirty="0"/>
              <a:t> </a:t>
            </a:r>
            <a:r>
              <a:rPr lang="tr-TR" dirty="0" err="1"/>
              <a:t>bovine</a:t>
            </a:r>
            <a:r>
              <a:rPr lang="tr-TR" dirty="0"/>
              <a:t> </a:t>
            </a:r>
            <a:r>
              <a:rPr lang="tr-TR" dirty="0" err="1"/>
              <a:t>pleuropneumonia</a:t>
            </a:r>
            <a:r>
              <a:rPr lang="tr-TR" dirty="0"/>
              <a:t>)</a:t>
            </a:r>
          </a:p>
          <a:p>
            <a:r>
              <a:rPr lang="tr-TR" dirty="0"/>
              <a:t>33- </a:t>
            </a:r>
            <a:r>
              <a:rPr lang="tr-TR" b="1" u="sng" dirty="0" err="1">
                <a:solidFill>
                  <a:schemeClr val="accent5"/>
                </a:solidFill>
              </a:rPr>
              <a:t>Enzootik</a:t>
            </a:r>
            <a:r>
              <a:rPr lang="tr-TR" b="1" u="sng" dirty="0">
                <a:solidFill>
                  <a:schemeClr val="accent5"/>
                </a:solidFill>
              </a:rPr>
              <a:t> sığır </a:t>
            </a:r>
            <a:r>
              <a:rPr lang="tr-TR" b="1" u="sng" dirty="0" err="1">
                <a:solidFill>
                  <a:schemeClr val="accent5"/>
                </a:solidFill>
              </a:rPr>
              <a:t>löykozu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34- Geyiklerin </a:t>
            </a:r>
            <a:r>
              <a:rPr lang="tr-TR" dirty="0" err="1"/>
              <a:t>epizootik</a:t>
            </a:r>
            <a:r>
              <a:rPr lang="tr-TR" dirty="0"/>
              <a:t> </a:t>
            </a:r>
            <a:r>
              <a:rPr lang="tr-TR" dirty="0" err="1"/>
              <a:t>hemorajik</a:t>
            </a:r>
            <a:r>
              <a:rPr lang="tr-TR" dirty="0"/>
              <a:t> hastalığı (EHD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76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5"/>
                </a:solidFill>
              </a:rPr>
              <a:t>Cinsel Yolla Bulaşan Başlıca Hastalıklar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4702791" cy="480017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</a:p>
          <a:p>
            <a:pPr lvl="1"/>
            <a:r>
              <a:rPr lang="tr-TR" dirty="0" err="1" smtClean="0"/>
              <a:t>Trichomonas</a:t>
            </a:r>
            <a:endParaRPr lang="tr-TR" dirty="0" smtClean="0"/>
          </a:p>
          <a:p>
            <a:pPr lvl="1"/>
            <a:r>
              <a:rPr lang="tr-TR" dirty="0" err="1" smtClean="0"/>
              <a:t>Trypanosoma</a:t>
            </a:r>
            <a:endParaRPr lang="tr-TR" dirty="0" smtClean="0"/>
          </a:p>
          <a:p>
            <a:pPr lvl="1"/>
            <a:r>
              <a:rPr lang="tr-TR" dirty="0" err="1" smtClean="0"/>
              <a:t>Leishmania</a:t>
            </a:r>
            <a:endParaRPr lang="tr-TR" dirty="0" smtClean="0"/>
          </a:p>
          <a:p>
            <a:pPr lvl="1"/>
            <a:r>
              <a:rPr lang="tr-TR" dirty="0" err="1" smtClean="0"/>
              <a:t>Toxoplasma</a:t>
            </a:r>
            <a:endParaRPr lang="tr-TR" dirty="0" smtClean="0"/>
          </a:p>
          <a:p>
            <a:pPr lvl="1"/>
            <a:r>
              <a:rPr lang="tr-TR" dirty="0" err="1" smtClean="0"/>
              <a:t>Neospora</a:t>
            </a:r>
            <a:endParaRPr lang="tr-TR" dirty="0" smtClean="0"/>
          </a:p>
          <a:p>
            <a:pPr lvl="1"/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</a:p>
          <a:p>
            <a:pPr lvl="1"/>
            <a:r>
              <a:rPr lang="tr-TR" dirty="0" err="1" smtClean="0"/>
              <a:t>Papillomavirus</a:t>
            </a:r>
            <a:endParaRPr lang="tr-TR" dirty="0" smtClean="0"/>
          </a:p>
          <a:p>
            <a:pPr lvl="1"/>
            <a:r>
              <a:rPr lang="tr-TR" dirty="0" err="1" smtClean="0"/>
              <a:t>Herpesvirus</a:t>
            </a:r>
            <a:endParaRPr lang="tr-TR" dirty="0" smtClean="0"/>
          </a:p>
          <a:p>
            <a:pPr lvl="1"/>
            <a:r>
              <a:rPr lang="tr-TR" dirty="0" err="1" smtClean="0"/>
              <a:t>Poxvirus</a:t>
            </a:r>
            <a:endParaRPr lang="tr-TR" dirty="0" smtClean="0"/>
          </a:p>
          <a:p>
            <a:pPr lvl="1"/>
            <a:r>
              <a:rPr lang="tr-TR" dirty="0" err="1" smtClean="0"/>
              <a:t>Apthovirus</a:t>
            </a:r>
            <a:endParaRPr lang="tr-TR" dirty="0" smtClean="0"/>
          </a:p>
          <a:p>
            <a:pPr lvl="1"/>
            <a:r>
              <a:rPr lang="tr-TR" dirty="0" err="1" smtClean="0"/>
              <a:t>Morbillivirus</a:t>
            </a:r>
            <a:endParaRPr lang="tr-TR" dirty="0" smtClean="0"/>
          </a:p>
          <a:p>
            <a:pPr lvl="1"/>
            <a:r>
              <a:rPr lang="tr-TR" dirty="0" err="1" smtClean="0"/>
              <a:t>Orbivirus</a:t>
            </a:r>
            <a:endParaRPr lang="tr-TR" dirty="0" smtClean="0"/>
          </a:p>
          <a:p>
            <a:pPr lvl="1"/>
            <a:r>
              <a:rPr lang="tr-TR" dirty="0" err="1" smtClean="0"/>
              <a:t>Enzootic</a:t>
            </a:r>
            <a:r>
              <a:rPr lang="tr-TR" dirty="0" smtClean="0"/>
              <a:t> </a:t>
            </a:r>
            <a:r>
              <a:rPr lang="tr-TR" dirty="0" err="1" smtClean="0"/>
              <a:t>Bovine</a:t>
            </a:r>
            <a:r>
              <a:rPr lang="tr-TR" dirty="0" smtClean="0"/>
              <a:t> </a:t>
            </a:r>
            <a:r>
              <a:rPr lang="tr-TR" dirty="0" err="1" smtClean="0"/>
              <a:t>Leucosis</a:t>
            </a:r>
            <a:r>
              <a:rPr lang="tr-TR" dirty="0" smtClean="0"/>
              <a:t> </a:t>
            </a:r>
            <a:r>
              <a:rPr lang="tr-TR" dirty="0" err="1" smtClean="0"/>
              <a:t>Virus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096000" y="1689054"/>
            <a:ext cx="4702791" cy="426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tr-TR" sz="2600" dirty="0" smtClean="0">
                <a:solidFill>
                  <a:schemeClr val="accent5"/>
                </a:solidFill>
              </a:rPr>
              <a:t>Bakteriyel Enfeksiyonlar</a:t>
            </a:r>
          </a:p>
          <a:p>
            <a:pPr lvl="1"/>
            <a:r>
              <a:rPr lang="tr-TR" sz="2200" dirty="0" err="1" smtClean="0"/>
              <a:t>Vibrio</a:t>
            </a:r>
            <a:endParaRPr lang="tr-TR" sz="2200" dirty="0" smtClean="0"/>
          </a:p>
          <a:p>
            <a:pPr lvl="1"/>
            <a:r>
              <a:rPr lang="tr-TR" sz="2200" dirty="0" err="1" smtClean="0"/>
              <a:t>Salmonella</a:t>
            </a:r>
            <a:endParaRPr lang="tr-TR" sz="2200" dirty="0" smtClean="0"/>
          </a:p>
          <a:p>
            <a:pPr lvl="1"/>
            <a:r>
              <a:rPr lang="tr-TR" sz="2200" dirty="0" err="1" smtClean="0"/>
              <a:t>Leptospira</a:t>
            </a:r>
            <a:endParaRPr lang="tr-TR" sz="2200" dirty="0" smtClean="0"/>
          </a:p>
          <a:p>
            <a:pPr lvl="1"/>
            <a:r>
              <a:rPr lang="tr-TR" sz="2200" dirty="0" err="1" smtClean="0"/>
              <a:t>Brucella</a:t>
            </a:r>
            <a:endParaRPr lang="tr-TR" sz="2200" dirty="0" smtClean="0"/>
          </a:p>
          <a:p>
            <a:pPr lvl="1"/>
            <a:r>
              <a:rPr lang="tr-TR" sz="2200" dirty="0" err="1" smtClean="0"/>
              <a:t>Mycoplasma</a:t>
            </a:r>
            <a:endParaRPr lang="tr-TR" sz="2200" dirty="0" smtClean="0"/>
          </a:p>
          <a:p>
            <a:pPr lvl="1"/>
            <a:r>
              <a:rPr lang="tr-TR" sz="2200" dirty="0" err="1" smtClean="0"/>
              <a:t>Chlamydia</a:t>
            </a:r>
            <a:endParaRPr lang="tr-TR" sz="2200" dirty="0" smtClean="0"/>
          </a:p>
          <a:p>
            <a:pPr lvl="1"/>
            <a:r>
              <a:rPr lang="tr-TR" sz="2200" dirty="0" err="1" smtClean="0"/>
              <a:t>Taylorella</a:t>
            </a:r>
            <a:endParaRPr lang="tr-TR" sz="2200" dirty="0" smtClean="0"/>
          </a:p>
          <a:p>
            <a:pPr lvl="1"/>
            <a:r>
              <a:rPr lang="tr-TR" sz="2200" dirty="0" err="1" smtClean="0"/>
              <a:t>Mycobacterium</a:t>
            </a:r>
            <a:endParaRPr lang="tr-TR" sz="2200" dirty="0" smtClean="0"/>
          </a:p>
          <a:p>
            <a:pPr lvl="1"/>
            <a:endParaRPr lang="tr-TR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tr-TR" sz="2600" dirty="0" smtClean="0">
                <a:solidFill>
                  <a:schemeClr val="accent5"/>
                </a:solidFill>
              </a:rPr>
              <a:t>(Köpeklerde) TVT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043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1.1. </a:t>
            </a:r>
            <a:r>
              <a:rPr lang="tr-TR" dirty="0" err="1" smtClean="0">
                <a:solidFill>
                  <a:schemeClr val="accent5"/>
                </a:solidFill>
              </a:rPr>
              <a:t>Trichomoniasis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Trichomonas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endParaRPr lang="tr-TR" dirty="0" smtClean="0"/>
          </a:p>
          <a:p>
            <a:pPr lvl="1"/>
            <a:r>
              <a:rPr lang="tr-TR" dirty="0" err="1" smtClean="0"/>
              <a:t>Bovine</a:t>
            </a:r>
            <a:r>
              <a:rPr lang="tr-TR" dirty="0" smtClean="0"/>
              <a:t> </a:t>
            </a:r>
            <a:r>
              <a:rPr lang="tr-TR" dirty="0" err="1" smtClean="0"/>
              <a:t>Trichomoniasis</a:t>
            </a:r>
            <a:r>
              <a:rPr lang="tr-TR" dirty="0" smtClean="0"/>
              <a:t> 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Boğalarda </a:t>
            </a:r>
            <a:r>
              <a:rPr lang="tr-TR" dirty="0" err="1" smtClean="0"/>
              <a:t>persiste</a:t>
            </a:r>
            <a:r>
              <a:rPr lang="tr-TR" dirty="0" smtClean="0"/>
              <a:t> enfeksiyon </a:t>
            </a:r>
          </a:p>
          <a:p>
            <a:pPr lvl="1"/>
            <a:r>
              <a:rPr lang="tr-TR" dirty="0" smtClean="0"/>
              <a:t>İneklerdeyse - daha ciddi - </a:t>
            </a:r>
            <a:r>
              <a:rPr lang="tr-TR" dirty="0" err="1" smtClean="0"/>
              <a:t>infertilite</a:t>
            </a:r>
            <a:endParaRPr lang="tr-TR" dirty="0" smtClean="0"/>
          </a:p>
          <a:p>
            <a:pPr lvl="1"/>
            <a:r>
              <a:rPr lang="tr-TR" dirty="0" smtClean="0"/>
              <a:t>Gebelik olasılığı düşük </a:t>
            </a:r>
          </a:p>
          <a:p>
            <a:pPr lvl="1"/>
            <a:r>
              <a:rPr lang="tr-TR" dirty="0" smtClean="0"/>
              <a:t>Doğal aşımla boğaya bulaşma</a:t>
            </a:r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15" y="1445029"/>
            <a:ext cx="5664085" cy="39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1.2. </a:t>
            </a:r>
            <a:r>
              <a:rPr lang="tr-TR" dirty="0" err="1" smtClean="0">
                <a:solidFill>
                  <a:schemeClr val="accent5"/>
                </a:solidFill>
              </a:rPr>
              <a:t>Trypanosoma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Etken: </a:t>
            </a:r>
            <a:r>
              <a:rPr lang="tr-TR" dirty="0" err="1"/>
              <a:t>Trypanosoma</a:t>
            </a:r>
            <a:r>
              <a:rPr lang="tr-TR" dirty="0"/>
              <a:t> </a:t>
            </a:r>
            <a:r>
              <a:rPr lang="tr-TR" dirty="0" err="1"/>
              <a:t>equiperdum</a:t>
            </a:r>
            <a:endParaRPr lang="tr-TR" dirty="0"/>
          </a:p>
          <a:p>
            <a:pPr lvl="1"/>
            <a:r>
              <a:rPr lang="tr-TR" b="1" u="sng" dirty="0" err="1" smtClean="0"/>
              <a:t>Dourine</a:t>
            </a:r>
            <a:r>
              <a:rPr lang="tr-TR" b="1" u="sng" dirty="0" smtClean="0"/>
              <a:t> hastalığı</a:t>
            </a:r>
            <a:r>
              <a:rPr lang="tr-TR" dirty="0" smtClean="0"/>
              <a:t> - at ve eşeklerde </a:t>
            </a:r>
          </a:p>
          <a:p>
            <a:pPr lvl="1"/>
            <a:r>
              <a:rPr lang="tr-TR" dirty="0" smtClean="0"/>
              <a:t>Vektör </a:t>
            </a:r>
            <a:r>
              <a:rPr lang="tr-TR" dirty="0"/>
              <a:t>(</a:t>
            </a:r>
            <a:r>
              <a:rPr lang="tr-TR" dirty="0" err="1"/>
              <a:t>insekt</a:t>
            </a:r>
            <a:r>
              <a:rPr lang="tr-TR" dirty="0"/>
              <a:t>) aracılığıyla </a:t>
            </a:r>
            <a:r>
              <a:rPr lang="tr-TR" dirty="0" smtClean="0"/>
              <a:t>bulaşma; </a:t>
            </a:r>
            <a:r>
              <a:rPr lang="tr-TR" dirty="0" err="1" smtClean="0"/>
              <a:t>Dourine’de</a:t>
            </a:r>
            <a:r>
              <a:rPr lang="tr-TR" dirty="0" smtClean="0"/>
              <a:t> farklı  </a:t>
            </a:r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7" y="230188"/>
            <a:ext cx="3725981" cy="20368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88" y="4001294"/>
            <a:ext cx="3634950" cy="268178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858604" y="6313747"/>
            <a:ext cx="363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accent5"/>
                </a:solidFill>
              </a:rPr>
              <a:t>Dourine</a:t>
            </a:r>
            <a:r>
              <a:rPr lang="tr-TR" dirty="0" smtClean="0">
                <a:solidFill>
                  <a:schemeClr val="accent5"/>
                </a:solidFill>
              </a:rPr>
              <a:t> hastalığı - </a:t>
            </a:r>
            <a:r>
              <a:rPr lang="tr-TR" dirty="0">
                <a:solidFill>
                  <a:schemeClr val="accent5"/>
                </a:solidFill>
              </a:rPr>
              <a:t>ş</a:t>
            </a:r>
            <a:r>
              <a:rPr lang="tr-TR" dirty="0" smtClean="0">
                <a:solidFill>
                  <a:schemeClr val="accent5"/>
                </a:solidFill>
              </a:rPr>
              <a:t>işkin </a:t>
            </a:r>
            <a:r>
              <a:rPr lang="tr-TR" dirty="0" err="1" smtClean="0">
                <a:solidFill>
                  <a:schemeClr val="accent5"/>
                </a:solidFill>
              </a:rPr>
              <a:t>prepisyum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1.3. </a:t>
            </a:r>
            <a:r>
              <a:rPr lang="tr-TR" dirty="0" err="1" smtClean="0">
                <a:solidFill>
                  <a:schemeClr val="accent5"/>
                </a:solidFill>
              </a:rPr>
              <a:t>Leishmania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Köpeklerde - </a:t>
            </a:r>
            <a:r>
              <a:rPr lang="tr-TR" dirty="0" err="1"/>
              <a:t>V</a:t>
            </a:r>
            <a:r>
              <a:rPr lang="tr-TR" dirty="0" err="1" smtClean="0"/>
              <a:t>iseral</a:t>
            </a:r>
            <a:r>
              <a:rPr lang="tr-TR" dirty="0" smtClean="0"/>
              <a:t> </a:t>
            </a:r>
            <a:r>
              <a:rPr lang="tr-TR" dirty="0" err="1" smtClean="0"/>
              <a:t>Leishmaniosis</a:t>
            </a:r>
            <a:endParaRPr lang="tr-TR" dirty="0" smtClean="0"/>
          </a:p>
          <a:p>
            <a:pPr lvl="1"/>
            <a:r>
              <a:rPr lang="tr-TR" dirty="0" err="1" smtClean="0"/>
              <a:t>Zoonotik</a:t>
            </a:r>
            <a:endParaRPr lang="tr-TR" dirty="0" smtClean="0"/>
          </a:p>
          <a:p>
            <a:pPr lvl="1"/>
            <a:r>
              <a:rPr lang="tr-TR" dirty="0" smtClean="0"/>
              <a:t>Testislerde - spermada </a:t>
            </a:r>
            <a:endParaRPr lang="tr-TR" dirty="0"/>
          </a:p>
          <a:p>
            <a:pPr lvl="1"/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68" y="1457136"/>
            <a:ext cx="6271432" cy="4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1.4. </a:t>
            </a:r>
            <a:r>
              <a:rPr lang="tr-TR" dirty="0" err="1" smtClean="0">
                <a:solidFill>
                  <a:schemeClr val="accent5"/>
                </a:solidFill>
              </a:rPr>
              <a:t>Toxoplasma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Köpeklerde - </a:t>
            </a:r>
            <a:r>
              <a:rPr lang="tr-TR" dirty="0" err="1" smtClean="0"/>
              <a:t>Toxoplasmosis</a:t>
            </a:r>
            <a:endParaRPr lang="tr-TR" dirty="0" smtClean="0"/>
          </a:p>
          <a:p>
            <a:pPr lvl="1"/>
            <a:r>
              <a:rPr lang="tr-TR" dirty="0" err="1" smtClean="0"/>
              <a:t>Zoonotik</a:t>
            </a:r>
            <a:endParaRPr lang="tr-TR" dirty="0" smtClean="0"/>
          </a:p>
          <a:p>
            <a:pPr lvl="1"/>
            <a:r>
              <a:rPr lang="tr-TR" dirty="0" smtClean="0"/>
              <a:t>Spermada </a:t>
            </a:r>
            <a:endParaRPr lang="tr-TR" dirty="0"/>
          </a:p>
          <a:p>
            <a:pPr lvl="1"/>
            <a:r>
              <a:rPr lang="tr-TR" dirty="0" smtClean="0"/>
              <a:t>Bulaşarak enfeksiyona yol açar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09" y="1690688"/>
            <a:ext cx="5299191" cy="37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1.5. </a:t>
            </a:r>
            <a:r>
              <a:rPr lang="tr-TR" dirty="0" err="1" smtClean="0">
                <a:solidFill>
                  <a:schemeClr val="accent5"/>
                </a:solidFill>
              </a:rPr>
              <a:t>Neospora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Sığırlar – </a:t>
            </a:r>
            <a:r>
              <a:rPr lang="tr-TR" dirty="0" err="1" smtClean="0"/>
              <a:t>Neospora</a:t>
            </a:r>
            <a:r>
              <a:rPr lang="tr-TR" dirty="0" smtClean="0"/>
              <a:t> </a:t>
            </a:r>
            <a:r>
              <a:rPr lang="tr-TR" dirty="0" err="1" smtClean="0"/>
              <a:t>caninum</a:t>
            </a:r>
            <a:r>
              <a:rPr lang="tr-TR" dirty="0" smtClean="0"/>
              <a:t> bulaşması</a:t>
            </a:r>
          </a:p>
          <a:p>
            <a:pPr lvl="1"/>
            <a:r>
              <a:rPr lang="tr-TR" dirty="0" err="1" smtClean="0"/>
              <a:t>Zoonotik</a:t>
            </a:r>
            <a:endParaRPr lang="tr-TR" dirty="0" smtClean="0"/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hayvanda spermada etken </a:t>
            </a:r>
            <a:endParaRPr lang="tr-TR" dirty="0"/>
          </a:p>
          <a:p>
            <a:pPr lvl="1"/>
            <a:r>
              <a:rPr lang="tr-TR" dirty="0" smtClean="0"/>
              <a:t>Bulaşmada oynadığı rol bilinmiyor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2" y="1416192"/>
            <a:ext cx="5313528" cy="41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597" y="706509"/>
            <a:ext cx="1659340" cy="549085"/>
          </a:xfrm>
        </p:spPr>
        <p:txBody>
          <a:bodyPr/>
          <a:lstStyle/>
          <a:p>
            <a:r>
              <a:rPr lang="tr-TR" dirty="0" smtClean="0"/>
              <a:t>Sperma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51597" y="5208657"/>
            <a:ext cx="11021704" cy="127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Normal koşullarda spermada patojen mikroorganizma bulunmaması gerekmektedir.</a:t>
            </a:r>
          </a:p>
        </p:txBody>
      </p:sp>
      <p:sp>
        <p:nvSpPr>
          <p:cNvPr id="5" name="Sağ Ok 4"/>
          <p:cNvSpPr/>
          <p:nvPr/>
        </p:nvSpPr>
        <p:spPr>
          <a:xfrm>
            <a:off x="2210937" y="85662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051412" y="706508"/>
            <a:ext cx="3335740" cy="54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Mikrobiyolojik testler</a:t>
            </a:r>
          </a:p>
        </p:txBody>
      </p:sp>
      <p:sp>
        <p:nvSpPr>
          <p:cNvPr id="7" name="Sağ Ok 6"/>
          <p:cNvSpPr/>
          <p:nvPr/>
        </p:nvSpPr>
        <p:spPr>
          <a:xfrm>
            <a:off x="6387152" y="871867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227626" y="706508"/>
            <a:ext cx="3881651" cy="54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Tüm mikroorganizmalar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551597" y="1841547"/>
            <a:ext cx="3761096" cy="54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Özel mikroorganizma</a:t>
            </a:r>
          </a:p>
        </p:txBody>
      </p:sp>
      <p:sp>
        <p:nvSpPr>
          <p:cNvPr id="10" name="Sağ Ok 9"/>
          <p:cNvSpPr/>
          <p:nvPr/>
        </p:nvSpPr>
        <p:spPr>
          <a:xfrm>
            <a:off x="4105132" y="2021240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5087202" y="1841546"/>
            <a:ext cx="2623783" cy="54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Uygun koşullar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312693" y="2610013"/>
            <a:ext cx="2942230" cy="237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err="1" smtClean="0">
                <a:solidFill>
                  <a:schemeClr val="accent5"/>
                </a:solidFill>
              </a:rPr>
              <a:t>Prepisyal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yıkantı</a:t>
            </a:r>
            <a:endParaRPr lang="tr-TR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5"/>
                </a:solidFill>
              </a:rPr>
              <a:t>Ön </a:t>
            </a:r>
            <a:r>
              <a:rPr lang="tr-TR" dirty="0" err="1" smtClean="0">
                <a:solidFill>
                  <a:schemeClr val="accent5"/>
                </a:solidFill>
              </a:rPr>
              <a:t>sekret</a:t>
            </a:r>
            <a:endParaRPr lang="tr-TR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5"/>
                </a:solidFill>
              </a:rPr>
              <a:t>Kan</a:t>
            </a:r>
          </a:p>
        </p:txBody>
      </p:sp>
    </p:spTree>
    <p:extLst>
      <p:ext uri="{BB962C8B-B14F-4D97-AF65-F5344CB8AC3E}">
        <p14:creationId xmlns:p14="http://schemas.microsoft.com/office/powerpoint/2010/main" val="41488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7869073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2.1. </a:t>
            </a:r>
            <a:r>
              <a:rPr lang="tr-TR" dirty="0" err="1" smtClean="0">
                <a:solidFill>
                  <a:schemeClr val="accent5"/>
                </a:solidFill>
              </a:rPr>
              <a:t>Papillomavirus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err="1" smtClean="0"/>
              <a:t>Genital</a:t>
            </a:r>
            <a:r>
              <a:rPr lang="tr-TR" dirty="0" smtClean="0"/>
              <a:t> siğil</a:t>
            </a:r>
          </a:p>
          <a:p>
            <a:pPr lvl="1"/>
            <a:r>
              <a:rPr lang="tr-TR" dirty="0" smtClean="0"/>
              <a:t>Birçok hayvan türünde </a:t>
            </a:r>
          </a:p>
          <a:p>
            <a:pPr lvl="1"/>
            <a:r>
              <a:rPr lang="tr-TR" dirty="0" smtClean="0"/>
              <a:t>Sığırlarda, çiftleşmeyle ve temas ile bulaşma</a:t>
            </a:r>
          </a:p>
          <a:p>
            <a:pPr lvl="1"/>
            <a:r>
              <a:rPr lang="tr-TR" dirty="0" smtClean="0"/>
              <a:t>Türe spesifik değil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99" y="212677"/>
            <a:ext cx="3023833" cy="40317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99" y="4370561"/>
            <a:ext cx="3018432" cy="230155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523630" y="6311900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Tavşan - </a:t>
            </a:r>
            <a:r>
              <a:rPr lang="tr-TR" dirty="0" err="1" smtClean="0">
                <a:solidFill>
                  <a:schemeClr val="accent5"/>
                </a:solidFill>
              </a:rPr>
              <a:t>papillomavirus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511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2.2. </a:t>
            </a:r>
            <a:r>
              <a:rPr lang="tr-TR" dirty="0" err="1" smtClean="0">
                <a:solidFill>
                  <a:schemeClr val="accent5"/>
                </a:solidFill>
              </a:rPr>
              <a:t>Herpesvirus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smtClean="0"/>
              <a:t>Sığır Çiftleşme </a:t>
            </a:r>
            <a:r>
              <a:rPr lang="tr-TR" b="1" u="sng" dirty="0" err="1" smtClean="0"/>
              <a:t>Ekzantemi</a:t>
            </a:r>
            <a:r>
              <a:rPr lang="tr-TR" b="1" u="sng" dirty="0" smtClean="0"/>
              <a:t>,</a:t>
            </a:r>
            <a:r>
              <a:rPr lang="tr-TR" dirty="0" smtClean="0"/>
              <a:t> sığırlarda sık </a:t>
            </a:r>
          </a:p>
          <a:p>
            <a:pPr lvl="1"/>
            <a:r>
              <a:rPr lang="tr-TR" b="1" u="sng" dirty="0" err="1" smtClean="0"/>
              <a:t>Enfeksiyöz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rhinotracheitis</a:t>
            </a:r>
            <a:r>
              <a:rPr lang="tr-TR" b="1" u="sng" dirty="0" smtClean="0"/>
              <a:t> (IBR/IPV) </a:t>
            </a:r>
            <a:r>
              <a:rPr lang="tr-TR" dirty="0" smtClean="0"/>
              <a:t>etkeni </a:t>
            </a:r>
          </a:p>
          <a:p>
            <a:pPr lvl="1"/>
            <a:r>
              <a:rPr lang="tr-TR" dirty="0" smtClean="0"/>
              <a:t>Avrupa’da </a:t>
            </a:r>
            <a:r>
              <a:rPr lang="tr-TR" dirty="0" err="1" smtClean="0"/>
              <a:t>genital</a:t>
            </a:r>
            <a:r>
              <a:rPr lang="tr-TR" dirty="0" smtClean="0"/>
              <a:t> patojen</a:t>
            </a:r>
          </a:p>
          <a:p>
            <a:pPr lvl="1"/>
            <a:r>
              <a:rPr lang="tr-TR" dirty="0" smtClean="0"/>
              <a:t>Hem </a:t>
            </a:r>
            <a:r>
              <a:rPr lang="tr-TR" dirty="0" err="1" smtClean="0"/>
              <a:t>genital</a:t>
            </a:r>
            <a:r>
              <a:rPr lang="tr-TR" dirty="0" smtClean="0"/>
              <a:t> hem oral bulaşan tek patojen</a:t>
            </a:r>
          </a:p>
          <a:p>
            <a:pPr lvl="1"/>
            <a:r>
              <a:rPr lang="tr-TR" dirty="0" smtClean="0"/>
              <a:t>Yüksek bulaşıcılık - çiftleşme </a:t>
            </a:r>
            <a:r>
              <a:rPr lang="tr-TR" dirty="0"/>
              <a:t>ve suni </a:t>
            </a:r>
            <a:r>
              <a:rPr lang="tr-TR" dirty="0" smtClean="0"/>
              <a:t>tohumlama </a:t>
            </a:r>
            <a:endParaRPr lang="tr-TR" dirty="0"/>
          </a:p>
          <a:p>
            <a:pPr lvl="1"/>
            <a:r>
              <a:rPr lang="tr-TR" dirty="0"/>
              <a:t>Boğalarda </a:t>
            </a:r>
            <a:r>
              <a:rPr lang="tr-TR" dirty="0" smtClean="0"/>
              <a:t>birkaç </a:t>
            </a:r>
            <a:r>
              <a:rPr lang="tr-TR" dirty="0"/>
              <a:t>ay süreli </a:t>
            </a:r>
            <a:r>
              <a:rPr lang="tr-TR" dirty="0" err="1" smtClean="0"/>
              <a:t>infertilite</a:t>
            </a:r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36" y="193485"/>
            <a:ext cx="2609850" cy="20764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076" y="4230807"/>
            <a:ext cx="3099610" cy="238153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991367" y="6243009"/>
            <a:ext cx="296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Boğa – </a:t>
            </a:r>
            <a:r>
              <a:rPr lang="tr-TR" dirty="0" err="1">
                <a:solidFill>
                  <a:schemeClr val="accent5"/>
                </a:solidFill>
              </a:rPr>
              <a:t>H</a:t>
            </a:r>
            <a:r>
              <a:rPr lang="tr-TR" dirty="0" err="1" smtClean="0">
                <a:solidFill>
                  <a:schemeClr val="accent5"/>
                </a:solidFill>
              </a:rPr>
              <a:t>erpesvirus</a:t>
            </a:r>
            <a:r>
              <a:rPr lang="tr-TR" dirty="0" smtClean="0">
                <a:solidFill>
                  <a:schemeClr val="accent5"/>
                </a:solidFill>
              </a:rPr>
              <a:t> (IBR/IPV)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2.2. </a:t>
            </a:r>
            <a:r>
              <a:rPr lang="tr-TR" dirty="0" err="1" smtClean="0">
                <a:solidFill>
                  <a:schemeClr val="accent5"/>
                </a:solidFill>
              </a:rPr>
              <a:t>Herpesvirus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Köpeklerde, </a:t>
            </a:r>
            <a:r>
              <a:rPr lang="tr-TR" dirty="0" err="1" smtClean="0"/>
              <a:t>genital</a:t>
            </a:r>
            <a:r>
              <a:rPr lang="tr-TR" dirty="0" smtClean="0"/>
              <a:t> kanaldan; </a:t>
            </a:r>
            <a:r>
              <a:rPr lang="tr-TR" dirty="0" err="1" smtClean="0"/>
              <a:t>infertilite</a:t>
            </a:r>
            <a:r>
              <a:rPr lang="tr-TR" dirty="0" smtClean="0"/>
              <a:t>, </a:t>
            </a:r>
            <a:r>
              <a:rPr lang="tr-TR" dirty="0" err="1" smtClean="0"/>
              <a:t>abort</a:t>
            </a:r>
            <a:r>
              <a:rPr lang="tr-TR" dirty="0" smtClean="0"/>
              <a:t> ve ölü doğumla ilişkili</a:t>
            </a:r>
          </a:p>
          <a:p>
            <a:pPr lvl="1"/>
            <a:endParaRPr lang="tr-TR" dirty="0" smtClean="0"/>
          </a:p>
          <a:p>
            <a:pPr lvl="1"/>
            <a:r>
              <a:rPr lang="tr-TR" dirty="0"/>
              <a:t>Atlarda, etken </a:t>
            </a:r>
            <a:r>
              <a:rPr lang="tr-TR" dirty="0" err="1"/>
              <a:t>antijenik</a:t>
            </a:r>
            <a:r>
              <a:rPr lang="tr-TR" dirty="0"/>
              <a:t> olarak </a:t>
            </a:r>
            <a:r>
              <a:rPr lang="tr-TR" dirty="0" smtClean="0"/>
              <a:t>farklı</a:t>
            </a:r>
            <a:endParaRPr lang="tr-TR" dirty="0"/>
          </a:p>
          <a:p>
            <a:pPr lvl="1"/>
            <a:r>
              <a:rPr lang="tr-TR" dirty="0" err="1"/>
              <a:t>Herpesvirus</a:t>
            </a:r>
            <a:r>
              <a:rPr lang="tr-TR" dirty="0"/>
              <a:t> tip 3 (EHV3) </a:t>
            </a:r>
            <a:r>
              <a:rPr lang="tr-TR" dirty="0" smtClean="0"/>
              <a:t>etkeni - </a:t>
            </a:r>
            <a:r>
              <a:rPr lang="tr-TR" b="1" u="sng" dirty="0"/>
              <a:t>Atların Çiftleşme </a:t>
            </a:r>
            <a:r>
              <a:rPr lang="tr-TR" b="1" u="sng" dirty="0" err="1" smtClean="0"/>
              <a:t>Egzantemi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20" y="4326341"/>
            <a:ext cx="4341860" cy="227292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131560" y="6229929"/>
            <a:ext cx="29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Kısrak - </a:t>
            </a:r>
            <a:r>
              <a:rPr lang="tr-TR" dirty="0" err="1" smtClean="0">
                <a:solidFill>
                  <a:schemeClr val="accent5"/>
                </a:solidFill>
              </a:rPr>
              <a:t>Equine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H</a:t>
            </a:r>
            <a:r>
              <a:rPr lang="tr-TR" dirty="0" err="1" smtClean="0">
                <a:solidFill>
                  <a:schemeClr val="accent5"/>
                </a:solidFill>
              </a:rPr>
              <a:t>erpesvirus</a:t>
            </a:r>
            <a:r>
              <a:rPr lang="tr-TR" dirty="0" smtClean="0">
                <a:solidFill>
                  <a:schemeClr val="accent5"/>
                </a:solidFill>
              </a:rPr>
              <a:t> 3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6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2.3. </a:t>
            </a:r>
            <a:r>
              <a:rPr lang="tr-TR" dirty="0" err="1" smtClean="0">
                <a:solidFill>
                  <a:schemeClr val="accent5"/>
                </a:solidFill>
              </a:rPr>
              <a:t>Poxvirus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smtClean="0"/>
              <a:t>Bulaşıcı püstüler dermatit (ORF)</a:t>
            </a:r>
            <a:r>
              <a:rPr lang="tr-TR" dirty="0" smtClean="0"/>
              <a:t> - </a:t>
            </a:r>
            <a:r>
              <a:rPr lang="tr-TR" dirty="0" err="1" smtClean="0"/>
              <a:t>poxvirus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Koyun ve keçi</a:t>
            </a:r>
          </a:p>
          <a:p>
            <a:pPr lvl="1"/>
            <a:r>
              <a:rPr lang="tr-TR" dirty="0" smtClean="0"/>
              <a:t>Bulaşma - direkt temas</a:t>
            </a:r>
          </a:p>
          <a:p>
            <a:pPr lvl="1"/>
            <a:r>
              <a:rPr lang="tr-TR" dirty="0" smtClean="0"/>
              <a:t>ORF </a:t>
            </a:r>
            <a:r>
              <a:rPr lang="tr-TR" dirty="0" err="1" smtClean="0"/>
              <a:t>genital</a:t>
            </a:r>
            <a:r>
              <a:rPr lang="tr-TR" dirty="0" smtClean="0"/>
              <a:t> bölgede - aşım sırasında bulaşma</a:t>
            </a:r>
          </a:p>
          <a:p>
            <a:pPr lvl="1"/>
            <a:r>
              <a:rPr lang="tr-TR" dirty="0" smtClean="0"/>
              <a:t>Hastalık etkeni - </a:t>
            </a:r>
            <a:r>
              <a:rPr lang="tr-TR" dirty="0"/>
              <a:t>ORF etkeniyle aynı </a:t>
            </a:r>
            <a:r>
              <a:rPr lang="tr-TR" dirty="0" smtClean="0"/>
              <a:t>soydan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Domuzlarda, </a:t>
            </a:r>
            <a:r>
              <a:rPr lang="tr-TR" dirty="0" err="1" smtClean="0"/>
              <a:t>genital</a:t>
            </a:r>
            <a:r>
              <a:rPr lang="tr-TR" dirty="0" smtClean="0"/>
              <a:t> </a:t>
            </a:r>
            <a:r>
              <a:rPr lang="tr-TR" dirty="0" err="1" smtClean="0"/>
              <a:t>papilloma</a:t>
            </a:r>
            <a:endParaRPr lang="tr-TR" dirty="0"/>
          </a:p>
          <a:p>
            <a:pPr lvl="1"/>
            <a:r>
              <a:rPr lang="tr-TR" dirty="0" smtClean="0"/>
              <a:t>Doğal </a:t>
            </a:r>
            <a:r>
              <a:rPr lang="tr-TR" dirty="0"/>
              <a:t>olarak cinsel yolla </a:t>
            </a:r>
            <a:r>
              <a:rPr lang="tr-TR" dirty="0" smtClean="0"/>
              <a:t>bulaşma</a:t>
            </a:r>
          </a:p>
          <a:p>
            <a:pPr lvl="1"/>
            <a:endParaRPr lang="tr-TR" dirty="0"/>
          </a:p>
          <a:p>
            <a:pPr lvl="1"/>
            <a:r>
              <a:rPr lang="tr-TR" b="1" u="sng" dirty="0" smtClean="0"/>
              <a:t>Sığırların </a:t>
            </a:r>
            <a:r>
              <a:rPr lang="tr-TR" b="1" u="sng" dirty="0" err="1" smtClean="0"/>
              <a:t>Nodüler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Egzantemi</a:t>
            </a:r>
            <a:r>
              <a:rPr lang="tr-TR" b="1" u="sng" dirty="0" smtClean="0"/>
              <a:t> (</a:t>
            </a:r>
            <a:r>
              <a:rPr lang="tr-TR" b="1" u="sng" dirty="0" err="1" smtClean="0"/>
              <a:t>Lumpy</a:t>
            </a:r>
            <a:r>
              <a:rPr lang="tr-TR" b="1" u="sng" dirty="0" smtClean="0"/>
              <a:t> Skin </a:t>
            </a:r>
            <a:r>
              <a:rPr lang="tr-TR" b="1" u="sng" dirty="0" err="1" smtClean="0"/>
              <a:t>Disease</a:t>
            </a:r>
            <a:r>
              <a:rPr lang="tr-TR" b="1" u="sng" dirty="0" smtClean="0"/>
              <a:t>)</a:t>
            </a:r>
          </a:p>
          <a:p>
            <a:pPr lvl="1"/>
            <a:r>
              <a:rPr lang="tr-TR" dirty="0" smtClean="0"/>
              <a:t>Sperma ile bulaşma</a:t>
            </a:r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72" y="189960"/>
            <a:ext cx="2495265" cy="20118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62" y="2311704"/>
            <a:ext cx="2505075" cy="212407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215952" y="4077213"/>
            <a:ext cx="1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Keçi - ORF</a:t>
            </a:r>
            <a:endParaRPr lang="tr-TR" dirty="0">
              <a:solidFill>
                <a:schemeClr val="accent5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89" y="4503248"/>
            <a:ext cx="3260048" cy="222335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782937" y="6362963"/>
            <a:ext cx="191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Domuz - </a:t>
            </a:r>
            <a:r>
              <a:rPr lang="tr-TR" dirty="0" err="1" smtClean="0">
                <a:solidFill>
                  <a:schemeClr val="accent5"/>
                </a:solidFill>
              </a:rPr>
              <a:t>Poxvirus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72785" cy="4616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2.4. </a:t>
            </a:r>
            <a:r>
              <a:rPr lang="tr-TR" dirty="0" err="1" smtClean="0">
                <a:solidFill>
                  <a:schemeClr val="accent5"/>
                </a:solidFill>
              </a:rPr>
              <a:t>Apthovirus</a:t>
            </a:r>
            <a:r>
              <a:rPr lang="tr-TR" dirty="0" smtClean="0">
                <a:solidFill>
                  <a:schemeClr val="accent5"/>
                </a:solidFill>
              </a:rPr>
              <a:t> - </a:t>
            </a:r>
            <a:r>
              <a:rPr lang="tr-TR" dirty="0" err="1" smtClean="0">
                <a:solidFill>
                  <a:schemeClr val="accent5"/>
                </a:solidFill>
              </a:rPr>
              <a:t>Picornaviridae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smtClean="0"/>
              <a:t>ŞAP</a:t>
            </a:r>
            <a:r>
              <a:rPr lang="tr-TR" dirty="0" smtClean="0"/>
              <a:t> etkeni </a:t>
            </a:r>
          </a:p>
          <a:p>
            <a:pPr lvl="1"/>
            <a:r>
              <a:rPr lang="tr-TR" dirty="0" smtClean="0"/>
              <a:t>Çift-tırnaklı hayvan hastalığı </a:t>
            </a:r>
          </a:p>
          <a:p>
            <a:pPr lvl="1"/>
            <a:r>
              <a:rPr lang="tr-TR" dirty="0" smtClean="0"/>
              <a:t>Bulaşma yolları; </a:t>
            </a:r>
          </a:p>
          <a:p>
            <a:pPr lvl="2"/>
            <a:r>
              <a:rPr lang="tr-TR" dirty="0" smtClean="0"/>
              <a:t>zedelenen deriden direkt ve </a:t>
            </a:r>
            <a:r>
              <a:rPr lang="tr-TR" dirty="0" err="1" smtClean="0"/>
              <a:t>indirekt</a:t>
            </a:r>
            <a:r>
              <a:rPr lang="tr-TR" dirty="0" smtClean="0"/>
              <a:t> temas</a:t>
            </a:r>
          </a:p>
          <a:p>
            <a:pPr lvl="2"/>
            <a:r>
              <a:rPr lang="tr-TR" dirty="0" smtClean="0"/>
              <a:t>solunum</a:t>
            </a:r>
          </a:p>
          <a:p>
            <a:pPr lvl="2"/>
            <a:r>
              <a:rPr lang="tr-TR" dirty="0" smtClean="0"/>
              <a:t>oral</a:t>
            </a:r>
          </a:p>
          <a:p>
            <a:pPr lvl="2"/>
            <a:r>
              <a:rPr lang="tr-TR" dirty="0" err="1" smtClean="0"/>
              <a:t>parenteral</a:t>
            </a:r>
            <a:r>
              <a:rPr lang="tr-TR" dirty="0" smtClean="0"/>
              <a:t> (</a:t>
            </a:r>
            <a:r>
              <a:rPr lang="tr-TR" dirty="0" err="1" smtClean="0"/>
              <a:t>intradermal</a:t>
            </a:r>
            <a:r>
              <a:rPr lang="tr-TR" dirty="0" smtClean="0"/>
              <a:t>, </a:t>
            </a:r>
            <a:r>
              <a:rPr lang="tr-TR" dirty="0" err="1" smtClean="0"/>
              <a:t>intravenöz</a:t>
            </a:r>
            <a:r>
              <a:rPr lang="tr-TR" dirty="0" smtClean="0"/>
              <a:t>, </a:t>
            </a:r>
            <a:r>
              <a:rPr lang="tr-TR" dirty="0" err="1" smtClean="0"/>
              <a:t>intramuskuler</a:t>
            </a:r>
            <a:r>
              <a:rPr lang="tr-TR" dirty="0" smtClean="0"/>
              <a:t>) </a:t>
            </a:r>
          </a:p>
          <a:p>
            <a:pPr lvl="1"/>
            <a:r>
              <a:rPr lang="tr-TR" dirty="0" smtClean="0"/>
              <a:t>Dışkı ve idrar</a:t>
            </a:r>
          </a:p>
          <a:p>
            <a:pPr lvl="1"/>
            <a:r>
              <a:rPr lang="tr-TR" dirty="0" smtClean="0"/>
              <a:t>Süt ve </a:t>
            </a:r>
            <a:r>
              <a:rPr lang="tr-TR" b="1" u="sng" dirty="0" smtClean="0"/>
              <a:t>sperma</a:t>
            </a:r>
            <a:r>
              <a:rPr lang="tr-TR" dirty="0" smtClean="0"/>
              <a:t> 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7" y="1934808"/>
            <a:ext cx="4190944" cy="27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72785" cy="4616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2.5. </a:t>
            </a:r>
            <a:r>
              <a:rPr lang="tr-TR" dirty="0" err="1" smtClean="0">
                <a:solidFill>
                  <a:schemeClr val="accent5"/>
                </a:solidFill>
              </a:rPr>
              <a:t>Morbillivirus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smtClean="0"/>
              <a:t>Veba</a:t>
            </a:r>
            <a:r>
              <a:rPr lang="tr-TR" dirty="0" smtClean="0"/>
              <a:t> etkeni </a:t>
            </a:r>
          </a:p>
          <a:p>
            <a:pPr lvl="1"/>
            <a:r>
              <a:rPr lang="tr-TR" dirty="0" smtClean="0"/>
              <a:t>Çift-tırnaklı hayvan hastalığı </a:t>
            </a:r>
          </a:p>
          <a:p>
            <a:pPr lvl="1"/>
            <a:r>
              <a:rPr lang="tr-TR" dirty="0" smtClean="0"/>
              <a:t>Bulaşma genelde solunum ve direkt temas</a:t>
            </a:r>
          </a:p>
          <a:p>
            <a:pPr lvl="1"/>
            <a:r>
              <a:rPr lang="tr-TR" dirty="0" smtClean="0"/>
              <a:t>Tüm </a:t>
            </a:r>
            <a:r>
              <a:rPr lang="tr-TR" dirty="0" err="1" smtClean="0"/>
              <a:t>sekresyon</a:t>
            </a:r>
            <a:r>
              <a:rPr lang="tr-TR" dirty="0" smtClean="0"/>
              <a:t> ve </a:t>
            </a:r>
            <a:r>
              <a:rPr lang="tr-TR" dirty="0" err="1" smtClean="0"/>
              <a:t>eksresyonlarda</a:t>
            </a:r>
            <a:r>
              <a:rPr lang="tr-TR" dirty="0"/>
              <a:t>;</a:t>
            </a:r>
            <a:endParaRPr lang="tr-TR" dirty="0" smtClean="0"/>
          </a:p>
          <a:p>
            <a:pPr lvl="2"/>
            <a:r>
              <a:rPr lang="tr-TR" dirty="0" smtClean="0"/>
              <a:t>Sperma</a:t>
            </a:r>
          </a:p>
          <a:p>
            <a:pPr lvl="2"/>
            <a:r>
              <a:rPr lang="tr-TR" dirty="0" smtClean="0"/>
              <a:t>Süt</a:t>
            </a:r>
          </a:p>
          <a:p>
            <a:pPr lvl="2"/>
            <a:r>
              <a:rPr lang="tr-TR" dirty="0" smtClean="0"/>
              <a:t>İdrar</a:t>
            </a:r>
          </a:p>
          <a:p>
            <a:pPr lvl="2"/>
            <a:r>
              <a:rPr lang="tr-TR" dirty="0" smtClean="0"/>
              <a:t>Dışkı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5" y="1027906"/>
            <a:ext cx="4658663" cy="469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72785" cy="250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2.6. </a:t>
            </a:r>
            <a:r>
              <a:rPr lang="tr-TR" dirty="0" err="1" smtClean="0">
                <a:solidFill>
                  <a:schemeClr val="accent5"/>
                </a:solidFill>
              </a:rPr>
              <a:t>Reoviridae</a:t>
            </a:r>
            <a:r>
              <a:rPr lang="tr-TR" dirty="0" smtClean="0">
                <a:solidFill>
                  <a:schemeClr val="accent5"/>
                </a:solidFill>
              </a:rPr>
              <a:t> - </a:t>
            </a:r>
            <a:r>
              <a:rPr lang="tr-TR" dirty="0" err="1" smtClean="0">
                <a:solidFill>
                  <a:schemeClr val="accent5"/>
                </a:solidFill>
              </a:rPr>
              <a:t>Orbivirus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smtClean="0"/>
              <a:t>Mavi Dil Hastalığı </a:t>
            </a:r>
            <a:r>
              <a:rPr lang="tr-TR" dirty="0" smtClean="0"/>
              <a:t>etkeni </a:t>
            </a:r>
          </a:p>
          <a:p>
            <a:pPr lvl="1"/>
            <a:r>
              <a:rPr lang="tr-TR" dirty="0" smtClean="0"/>
              <a:t>«Tatarcık» </a:t>
            </a:r>
            <a:r>
              <a:rPr lang="tr-TR" dirty="0" err="1" smtClean="0"/>
              <a:t>vektörlüğü</a:t>
            </a:r>
            <a:endParaRPr lang="tr-TR" dirty="0" smtClean="0"/>
          </a:p>
          <a:p>
            <a:pPr lvl="1"/>
            <a:r>
              <a:rPr lang="tr-TR" dirty="0" smtClean="0"/>
              <a:t>Sığır ve koyunlar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boğaların sperması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4" y="1310185"/>
            <a:ext cx="6318736" cy="42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5339364" cy="250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2.7. </a:t>
            </a:r>
            <a:r>
              <a:rPr lang="tr-TR" dirty="0" err="1" smtClean="0">
                <a:solidFill>
                  <a:schemeClr val="accent5"/>
                </a:solidFill>
              </a:rPr>
              <a:t>Enzootic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Bovine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Leucosis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err="1" smtClean="0"/>
              <a:t>Enzootik</a:t>
            </a:r>
            <a:r>
              <a:rPr lang="tr-TR" b="1" u="sng" dirty="0" smtClean="0"/>
              <a:t> Sığır </a:t>
            </a:r>
            <a:r>
              <a:rPr lang="tr-TR" b="1" u="sng" dirty="0" err="1" smtClean="0"/>
              <a:t>Löykozu</a:t>
            </a:r>
            <a:r>
              <a:rPr lang="tr-TR" dirty="0"/>
              <a:t> </a:t>
            </a:r>
            <a:r>
              <a:rPr lang="tr-TR" dirty="0" smtClean="0"/>
              <a:t>etkeni </a:t>
            </a:r>
          </a:p>
          <a:p>
            <a:pPr lvl="1"/>
            <a:r>
              <a:rPr lang="tr-TR" dirty="0" smtClean="0"/>
              <a:t>Sığır + koyun, keçi</a:t>
            </a:r>
          </a:p>
          <a:p>
            <a:pPr lvl="1"/>
            <a:r>
              <a:rPr lang="tr-TR" dirty="0" err="1" smtClean="0"/>
              <a:t>İatrojenik</a:t>
            </a:r>
            <a:r>
              <a:rPr lang="tr-TR" dirty="0" smtClean="0"/>
              <a:t> ve vektör </a:t>
            </a:r>
            <a:r>
              <a:rPr lang="tr-TR" dirty="0" err="1" smtClean="0"/>
              <a:t>aracılıklı</a:t>
            </a:r>
            <a:r>
              <a:rPr lang="tr-TR" dirty="0" smtClean="0"/>
              <a:t> bulaşma</a:t>
            </a:r>
          </a:p>
          <a:p>
            <a:pPr lvl="1"/>
            <a:r>
              <a:rPr lang="tr-TR" dirty="0" smtClean="0"/>
              <a:t>Etken süt ve spermada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5250"/>
            <a:ext cx="6054134" cy="55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927376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3.1. </a:t>
            </a:r>
            <a:r>
              <a:rPr lang="tr-TR" dirty="0" err="1" smtClean="0">
                <a:solidFill>
                  <a:schemeClr val="accent5"/>
                </a:solidFill>
              </a:rPr>
              <a:t>Vibrio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Bazı </a:t>
            </a:r>
            <a:r>
              <a:rPr lang="tr-TR" dirty="0" err="1" smtClean="0"/>
              <a:t>vibriotik</a:t>
            </a:r>
            <a:r>
              <a:rPr lang="tr-TR" dirty="0" smtClean="0"/>
              <a:t> hastalıklar - cinsel yolla bulaşma</a:t>
            </a:r>
          </a:p>
          <a:p>
            <a:pPr lvl="1"/>
            <a:r>
              <a:rPr lang="tr-TR" dirty="0" smtClean="0"/>
              <a:t>Sığırlarda </a:t>
            </a:r>
            <a:r>
              <a:rPr lang="tr-TR" dirty="0" err="1" smtClean="0"/>
              <a:t>Vibrio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r>
              <a:rPr lang="tr-TR" dirty="0" smtClean="0"/>
              <a:t> </a:t>
            </a:r>
            <a:r>
              <a:rPr lang="tr-TR" dirty="0" err="1" smtClean="0"/>
              <a:t>venerealis</a:t>
            </a:r>
            <a:r>
              <a:rPr lang="tr-TR" dirty="0" smtClean="0"/>
              <a:t> enfeksiyonu - yalnızca çiftleşmeyle bulaşma</a:t>
            </a:r>
          </a:p>
          <a:p>
            <a:pPr lvl="1"/>
            <a:r>
              <a:rPr lang="tr-TR" dirty="0" smtClean="0"/>
              <a:t>Boğalarda klinik bulgu yok</a:t>
            </a:r>
          </a:p>
          <a:p>
            <a:pPr lvl="1"/>
            <a:r>
              <a:rPr lang="tr-TR" dirty="0" err="1" smtClean="0"/>
              <a:t>Prepisyum</a:t>
            </a:r>
            <a:r>
              <a:rPr lang="tr-TR" dirty="0" smtClean="0"/>
              <a:t> içerisinde - organizma</a:t>
            </a:r>
          </a:p>
          <a:p>
            <a:pPr lvl="1"/>
            <a:r>
              <a:rPr lang="tr-TR" dirty="0" smtClean="0"/>
              <a:t>İneklerde de bulgu yok</a:t>
            </a:r>
          </a:p>
          <a:p>
            <a:pPr lvl="1"/>
            <a:r>
              <a:rPr lang="tr-TR" dirty="0"/>
              <a:t>G</a:t>
            </a:r>
            <a:r>
              <a:rPr lang="tr-TR" dirty="0" smtClean="0"/>
              <a:t>ebe kalamama sık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26" y="736981"/>
            <a:ext cx="3889512" cy="53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3.1. </a:t>
            </a:r>
            <a:r>
              <a:rPr lang="tr-TR" dirty="0" err="1" smtClean="0">
                <a:solidFill>
                  <a:schemeClr val="accent5"/>
                </a:solidFill>
              </a:rPr>
              <a:t>Vibrio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Boğalar süresiz olarak </a:t>
            </a:r>
            <a:r>
              <a:rPr lang="tr-TR" dirty="0" err="1" smtClean="0"/>
              <a:t>enfekte</a:t>
            </a:r>
            <a:endParaRPr lang="tr-TR" dirty="0" smtClean="0"/>
          </a:p>
          <a:p>
            <a:pPr lvl="1"/>
            <a:r>
              <a:rPr lang="tr-TR" dirty="0" smtClean="0"/>
              <a:t>Suni tohumlama uygulamalarıyla azaltılabilir 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Koyunlarda </a:t>
            </a:r>
            <a:r>
              <a:rPr lang="tr-TR" dirty="0" err="1" smtClean="0"/>
              <a:t>Vibrio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r>
              <a:rPr lang="tr-TR" dirty="0" smtClean="0"/>
              <a:t> </a:t>
            </a:r>
            <a:r>
              <a:rPr lang="tr-TR" dirty="0" err="1" smtClean="0"/>
              <a:t>intestinalis</a:t>
            </a:r>
            <a:r>
              <a:rPr lang="tr-TR" dirty="0" smtClean="0"/>
              <a:t> enfeksiyonu - oral bulaşma</a:t>
            </a:r>
          </a:p>
          <a:p>
            <a:pPr lvl="1"/>
            <a:r>
              <a:rPr lang="tr-TR" dirty="0" smtClean="0"/>
              <a:t>Koçlar spermayla da etkeni saçabilir - çiftleşmeyle bulaşma da mümkün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2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4487" y="5759355"/>
            <a:ext cx="8401334" cy="680754"/>
          </a:xfrm>
        </p:spPr>
        <p:txBody>
          <a:bodyPr>
            <a:normAutofit/>
          </a:bodyPr>
          <a:lstStyle/>
          <a:p>
            <a:pPr algn="ctr"/>
            <a:r>
              <a:rPr lang="tr-TR" sz="1600" dirty="0" smtClean="0">
                <a:solidFill>
                  <a:schemeClr val="accent5"/>
                </a:solidFill>
              </a:rPr>
              <a:t>Tablo: Erkek </a:t>
            </a:r>
            <a:r>
              <a:rPr lang="tr-TR" sz="1600" dirty="0">
                <a:solidFill>
                  <a:schemeClr val="accent5"/>
                </a:solidFill>
              </a:rPr>
              <a:t>damızlıkların başlıca bulaşıcı hastalıklarının saptanması için gönderilecek numuneler: K-kan, S-sperma, P-</a:t>
            </a:r>
            <a:r>
              <a:rPr lang="tr-TR" sz="1600" dirty="0" err="1">
                <a:solidFill>
                  <a:schemeClr val="accent5"/>
                </a:solidFill>
              </a:rPr>
              <a:t>prepisyal</a:t>
            </a:r>
            <a:r>
              <a:rPr lang="tr-TR" sz="1600" dirty="0">
                <a:solidFill>
                  <a:schemeClr val="accent5"/>
                </a:solidFill>
              </a:rPr>
              <a:t> </a:t>
            </a:r>
            <a:r>
              <a:rPr lang="tr-TR" sz="1600" dirty="0" err="1">
                <a:solidFill>
                  <a:schemeClr val="accent5"/>
                </a:solidFill>
              </a:rPr>
              <a:t>yıkantı</a:t>
            </a:r>
            <a:r>
              <a:rPr lang="tr-TR" sz="1600" dirty="0">
                <a:solidFill>
                  <a:schemeClr val="accent5"/>
                </a:solidFill>
              </a:rPr>
              <a:t>, D-dışkı, DK-deri </a:t>
            </a:r>
            <a:r>
              <a:rPr lang="tr-TR" sz="1600" dirty="0" err="1">
                <a:solidFill>
                  <a:schemeClr val="accent5"/>
                </a:solidFill>
              </a:rPr>
              <a:t>karzıntısı</a:t>
            </a:r>
            <a:r>
              <a:rPr lang="tr-TR" sz="1600" dirty="0">
                <a:solidFill>
                  <a:schemeClr val="accent5"/>
                </a:solidFill>
              </a:rPr>
              <a:t>, A-alerjik, Ö-ön </a:t>
            </a:r>
            <a:r>
              <a:rPr lang="tr-TR" sz="1600" dirty="0" err="1">
                <a:solidFill>
                  <a:schemeClr val="accent5"/>
                </a:solidFill>
              </a:rPr>
              <a:t>sekret</a:t>
            </a:r>
            <a:r>
              <a:rPr lang="tr-TR" sz="1600" dirty="0">
                <a:solidFill>
                  <a:schemeClr val="accent5"/>
                </a:solidFill>
              </a:rPr>
              <a:t>. 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469782"/>
              </p:ext>
            </p:extLst>
          </p:nvPr>
        </p:nvGraphicFramePr>
        <p:xfrm>
          <a:off x="1752600" y="341195"/>
          <a:ext cx="8543497" cy="5530023"/>
        </p:xfrm>
        <a:graphic>
          <a:graphicData uri="http://schemas.openxmlformats.org/drawingml/2006/table">
            <a:tbl>
              <a:tblPr firstRow="1" firstCol="1" bandRow="1"/>
              <a:tblGrid>
                <a:gridCol w="2863088"/>
                <a:gridCol w="1318140"/>
                <a:gridCol w="1297797"/>
                <a:gridCol w="1442224"/>
                <a:gridCol w="1622248"/>
              </a:tblGrid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Boğa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Koç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Aygır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Domuz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Brucellosis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Salmonellosis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P, 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Tuberculosis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Paratuberculosis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Campylobacteriosis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Leptospirosis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IBR/IPV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Hemophilus equigenitalis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P, 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Leucosis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Bulaşıcı virüs enfeksiyonları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P, S, 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Ö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Dış paraziter enfeksiyonlar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İç paraziter enfeksiyonlar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26857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3.2. </a:t>
            </a:r>
            <a:r>
              <a:rPr lang="tr-TR" dirty="0" err="1" smtClean="0">
                <a:solidFill>
                  <a:schemeClr val="accent5"/>
                </a:solidFill>
              </a:rPr>
              <a:t>Salmonella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Bazı </a:t>
            </a:r>
            <a:r>
              <a:rPr lang="tr-TR" dirty="0" err="1" smtClean="0"/>
              <a:t>Salmonella</a:t>
            </a:r>
            <a:r>
              <a:rPr lang="tr-TR" dirty="0" smtClean="0"/>
              <a:t> enfeksiyonları - hem oral hem çiftleşme</a:t>
            </a:r>
          </a:p>
          <a:p>
            <a:pPr lvl="1"/>
            <a:r>
              <a:rPr lang="tr-TR" dirty="0" smtClean="0"/>
              <a:t>Atlarda </a:t>
            </a:r>
            <a:r>
              <a:rPr lang="tr-TR" dirty="0" err="1" smtClean="0"/>
              <a:t>Salmonella</a:t>
            </a:r>
            <a:r>
              <a:rPr lang="tr-TR" dirty="0" smtClean="0"/>
              <a:t> </a:t>
            </a:r>
            <a:r>
              <a:rPr lang="tr-TR" dirty="0" err="1" smtClean="0"/>
              <a:t>abortus</a:t>
            </a:r>
            <a:r>
              <a:rPr lang="tr-TR" dirty="0" smtClean="0"/>
              <a:t> </a:t>
            </a:r>
            <a:r>
              <a:rPr lang="tr-TR" dirty="0" err="1" smtClean="0"/>
              <a:t>equi</a:t>
            </a:r>
            <a:r>
              <a:rPr lang="tr-TR" dirty="0" smtClean="0"/>
              <a:t> – oral</a:t>
            </a:r>
          </a:p>
          <a:p>
            <a:pPr lvl="1"/>
            <a:r>
              <a:rPr lang="tr-TR" dirty="0" smtClean="0"/>
              <a:t>Aygırlarda nadir olarak - cinsel bulaşma</a:t>
            </a:r>
          </a:p>
          <a:p>
            <a:pPr lvl="1"/>
            <a:endParaRPr lang="tr-TR" dirty="0" smtClean="0"/>
          </a:p>
          <a:p>
            <a:pPr lvl="1"/>
            <a:r>
              <a:rPr lang="tr-TR" dirty="0"/>
              <a:t>Diğer </a:t>
            </a:r>
            <a:r>
              <a:rPr lang="tr-TR" dirty="0" smtClean="0"/>
              <a:t>türlerde </a:t>
            </a:r>
            <a:r>
              <a:rPr lang="tr-TR" dirty="0" err="1" smtClean="0"/>
              <a:t>Salmonella</a:t>
            </a:r>
            <a:r>
              <a:rPr lang="tr-TR" dirty="0" smtClean="0"/>
              <a:t> - </a:t>
            </a:r>
            <a:r>
              <a:rPr lang="tr-TR" dirty="0"/>
              <a:t>cinsel yolla </a:t>
            </a:r>
            <a:r>
              <a:rPr lang="tr-TR" dirty="0" smtClean="0"/>
              <a:t>bulaşmaya daha adapte </a:t>
            </a:r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 err="1"/>
              <a:t>Salmonella</a:t>
            </a:r>
            <a:r>
              <a:rPr lang="tr-TR" dirty="0"/>
              <a:t> </a:t>
            </a:r>
            <a:r>
              <a:rPr lang="tr-TR" dirty="0" err="1"/>
              <a:t>abortus</a:t>
            </a:r>
            <a:r>
              <a:rPr lang="tr-TR" dirty="0"/>
              <a:t> </a:t>
            </a:r>
            <a:r>
              <a:rPr lang="tr-TR" dirty="0" err="1"/>
              <a:t>ovis</a:t>
            </a:r>
            <a:r>
              <a:rPr lang="tr-TR" dirty="0"/>
              <a:t> </a:t>
            </a:r>
            <a:r>
              <a:rPr lang="tr-TR" dirty="0" smtClean="0"/>
              <a:t>koçlardan - sperma - koyunlar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1825625"/>
            <a:ext cx="3804029" cy="30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18194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3.3. </a:t>
            </a:r>
            <a:r>
              <a:rPr lang="tr-TR" dirty="0" err="1" smtClean="0">
                <a:solidFill>
                  <a:schemeClr val="accent5"/>
                </a:solidFill>
              </a:rPr>
              <a:t>Leptospira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Bazı </a:t>
            </a:r>
            <a:r>
              <a:rPr lang="tr-TR" dirty="0" err="1" smtClean="0"/>
              <a:t>Leptospiral</a:t>
            </a:r>
            <a:r>
              <a:rPr lang="tr-TR" dirty="0" smtClean="0"/>
              <a:t> enfeksiyonlar - cinsel bulaşma</a:t>
            </a:r>
          </a:p>
          <a:p>
            <a:pPr lvl="1"/>
            <a:r>
              <a:rPr lang="tr-TR" dirty="0" err="1" smtClean="0"/>
              <a:t>Leptospira</a:t>
            </a:r>
            <a:r>
              <a:rPr lang="tr-TR" dirty="0" smtClean="0"/>
              <a:t> </a:t>
            </a:r>
            <a:r>
              <a:rPr lang="tr-TR" dirty="0" err="1" smtClean="0"/>
              <a:t>pomona</a:t>
            </a:r>
            <a:r>
              <a:rPr lang="tr-TR" dirty="0" smtClean="0"/>
              <a:t> – doğal aşım veya suni tohumlama 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Domuzlarda </a:t>
            </a:r>
            <a:r>
              <a:rPr lang="tr-TR" dirty="0" err="1" smtClean="0"/>
              <a:t>Leptospira</a:t>
            </a:r>
            <a:r>
              <a:rPr lang="tr-TR" dirty="0" smtClean="0"/>
              <a:t> </a:t>
            </a:r>
            <a:r>
              <a:rPr lang="tr-TR" dirty="0" err="1" smtClean="0"/>
              <a:t>pomona</a:t>
            </a:r>
            <a:r>
              <a:rPr lang="tr-TR" dirty="0" smtClean="0"/>
              <a:t> – böbrekler - idrar </a:t>
            </a:r>
          </a:p>
          <a:p>
            <a:pPr lvl="1"/>
            <a:r>
              <a:rPr lang="tr-TR" dirty="0" smtClean="0"/>
              <a:t>Spermanın idrarla </a:t>
            </a:r>
            <a:r>
              <a:rPr lang="tr-TR" dirty="0" err="1" smtClean="0"/>
              <a:t>kontaminasyonu</a:t>
            </a:r>
            <a:r>
              <a:rPr lang="tr-TR" dirty="0" smtClean="0"/>
              <a:t> - dişilere bulaşma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92" y="2124679"/>
            <a:ext cx="3632876" cy="24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3.4. </a:t>
            </a:r>
            <a:r>
              <a:rPr lang="tr-TR" dirty="0" err="1" smtClean="0">
                <a:solidFill>
                  <a:schemeClr val="accent5"/>
                </a:solidFill>
              </a:rPr>
              <a:t>Brucella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err="1" smtClean="0"/>
              <a:t>Brucellosis</a:t>
            </a:r>
            <a:r>
              <a:rPr lang="tr-TR" dirty="0" smtClean="0"/>
              <a:t> - önemli evcil hayvan hastalığı </a:t>
            </a:r>
          </a:p>
          <a:p>
            <a:pPr lvl="1"/>
            <a:r>
              <a:rPr lang="tr-TR" dirty="0" smtClean="0"/>
              <a:t>5 farklı tür:</a:t>
            </a:r>
          </a:p>
          <a:p>
            <a:pPr lvl="2"/>
            <a:r>
              <a:rPr lang="tr-TR" dirty="0" smtClean="0"/>
              <a:t>B. </a:t>
            </a:r>
            <a:r>
              <a:rPr lang="tr-TR" dirty="0" err="1" smtClean="0"/>
              <a:t>Melitensis</a:t>
            </a:r>
            <a:r>
              <a:rPr lang="tr-TR" dirty="0" smtClean="0"/>
              <a:t> – keçi</a:t>
            </a:r>
          </a:p>
          <a:p>
            <a:pPr lvl="2"/>
            <a:r>
              <a:rPr lang="tr-TR" dirty="0" smtClean="0"/>
              <a:t>B. </a:t>
            </a:r>
            <a:r>
              <a:rPr lang="tr-TR" dirty="0" err="1" smtClean="0"/>
              <a:t>Abortus</a:t>
            </a:r>
            <a:r>
              <a:rPr lang="tr-TR" dirty="0" smtClean="0"/>
              <a:t> – sığır</a:t>
            </a:r>
          </a:p>
          <a:p>
            <a:pPr lvl="2"/>
            <a:r>
              <a:rPr lang="tr-TR" dirty="0" smtClean="0"/>
              <a:t>B. </a:t>
            </a:r>
            <a:r>
              <a:rPr lang="tr-TR" dirty="0" err="1" smtClean="0"/>
              <a:t>Ovis</a:t>
            </a:r>
            <a:r>
              <a:rPr lang="tr-TR" dirty="0" smtClean="0"/>
              <a:t> – koyun</a:t>
            </a:r>
          </a:p>
          <a:p>
            <a:pPr lvl="2"/>
            <a:r>
              <a:rPr lang="tr-TR" dirty="0" smtClean="0"/>
              <a:t>B. </a:t>
            </a:r>
            <a:r>
              <a:rPr lang="tr-TR" dirty="0" err="1" smtClean="0"/>
              <a:t>Suis</a:t>
            </a:r>
            <a:r>
              <a:rPr lang="tr-TR" dirty="0" smtClean="0"/>
              <a:t> – domuz</a:t>
            </a:r>
          </a:p>
          <a:p>
            <a:pPr lvl="2"/>
            <a:r>
              <a:rPr lang="tr-TR" dirty="0" smtClean="0"/>
              <a:t>B. </a:t>
            </a:r>
            <a:r>
              <a:rPr lang="tr-TR" dirty="0" err="1" smtClean="0"/>
              <a:t>Canis</a:t>
            </a:r>
            <a:r>
              <a:rPr lang="tr-TR" dirty="0" smtClean="0"/>
              <a:t> - köpek</a:t>
            </a:r>
            <a:endParaRPr lang="tr-TR" dirty="0"/>
          </a:p>
          <a:p>
            <a:pPr lvl="1"/>
            <a:r>
              <a:rPr lang="tr-TR" dirty="0" smtClean="0"/>
              <a:t>Doğal koşullarda - oral ve cinsel yolla bulaşma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6" y="1946031"/>
            <a:ext cx="4551528" cy="29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7691" y="1893864"/>
            <a:ext cx="8196618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3.4. </a:t>
            </a:r>
            <a:r>
              <a:rPr lang="tr-TR" dirty="0" err="1" smtClean="0">
                <a:solidFill>
                  <a:schemeClr val="accent5"/>
                </a:solidFill>
              </a:rPr>
              <a:t>Brucella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Septisemi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/>
              <a:t>genital</a:t>
            </a:r>
            <a:r>
              <a:rPr lang="tr-TR" dirty="0" smtClean="0"/>
              <a:t> enfeksiyon </a:t>
            </a:r>
          </a:p>
          <a:p>
            <a:pPr lvl="1"/>
            <a:r>
              <a:rPr lang="tr-TR" dirty="0" smtClean="0"/>
              <a:t>Doğal aşım ve suni tohumlama ile bulaşma bu aşamada </a:t>
            </a:r>
          </a:p>
          <a:p>
            <a:pPr lvl="1"/>
            <a:r>
              <a:rPr lang="tr-TR" dirty="0" err="1" smtClean="0"/>
              <a:t>Brucellosis</a:t>
            </a:r>
            <a:r>
              <a:rPr lang="tr-TR" dirty="0" smtClean="0"/>
              <a:t> </a:t>
            </a:r>
            <a:r>
              <a:rPr lang="tr-TR" dirty="0"/>
              <a:t>epidemiyolojik spektrum </a:t>
            </a:r>
            <a:r>
              <a:rPr lang="tr-TR" dirty="0" smtClean="0"/>
              <a:t>gösterir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Keçilerde </a:t>
            </a:r>
            <a:r>
              <a:rPr lang="tr-TR" dirty="0" smtClean="0"/>
              <a:t>- </a:t>
            </a:r>
            <a:r>
              <a:rPr lang="tr-TR" dirty="0"/>
              <a:t>oral ve genellikle </a:t>
            </a:r>
            <a:r>
              <a:rPr lang="tr-TR" dirty="0" err="1"/>
              <a:t>genital</a:t>
            </a:r>
            <a:r>
              <a:rPr lang="tr-TR" dirty="0"/>
              <a:t> </a:t>
            </a:r>
            <a:r>
              <a:rPr lang="tr-TR" dirty="0" smtClean="0"/>
              <a:t>kaynaklı </a:t>
            </a:r>
            <a:endParaRPr lang="tr-TR" dirty="0"/>
          </a:p>
          <a:p>
            <a:pPr lvl="1"/>
            <a:r>
              <a:rPr lang="tr-TR" dirty="0"/>
              <a:t>Sığırlarda </a:t>
            </a:r>
            <a:r>
              <a:rPr lang="tr-TR" dirty="0" smtClean="0"/>
              <a:t>- genellikle </a:t>
            </a:r>
            <a:r>
              <a:rPr lang="tr-TR" dirty="0"/>
              <a:t>oral </a:t>
            </a:r>
            <a:r>
              <a:rPr lang="tr-TR" dirty="0" smtClean="0"/>
              <a:t>- </a:t>
            </a:r>
            <a:r>
              <a:rPr lang="tr-TR" dirty="0"/>
              <a:t>bazen çiftleşmeyle </a:t>
            </a:r>
            <a:r>
              <a:rPr lang="tr-TR" dirty="0" smtClean="0"/>
              <a:t> </a:t>
            </a:r>
            <a:endParaRPr lang="tr-TR" dirty="0"/>
          </a:p>
          <a:p>
            <a:pPr lvl="1"/>
            <a:r>
              <a:rPr lang="tr-TR" dirty="0"/>
              <a:t>Koyunlarda her iki yol da </a:t>
            </a:r>
            <a:r>
              <a:rPr lang="tr-TR" dirty="0" smtClean="0"/>
              <a:t>mümkün</a:t>
            </a:r>
            <a:endParaRPr lang="tr-TR" dirty="0"/>
          </a:p>
          <a:p>
            <a:pPr lvl="1"/>
            <a:r>
              <a:rPr lang="tr-TR" dirty="0"/>
              <a:t>Domuzlarda çiftleşmeyle bulaşma daha </a:t>
            </a:r>
            <a:r>
              <a:rPr lang="tr-TR" dirty="0" smtClean="0"/>
              <a:t>baskın </a:t>
            </a:r>
            <a:endParaRPr lang="tr-TR" dirty="0"/>
          </a:p>
          <a:p>
            <a:pPr lvl="1"/>
            <a:r>
              <a:rPr lang="tr-TR" dirty="0"/>
              <a:t>Bazı köpeklerde çiftleşme yoluyla bulaşma </a:t>
            </a:r>
            <a:r>
              <a:rPr lang="tr-TR" dirty="0" smtClean="0"/>
              <a:t>değişmez </a:t>
            </a:r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92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927376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3.5. </a:t>
            </a:r>
            <a:r>
              <a:rPr lang="tr-TR" dirty="0" err="1" smtClean="0">
                <a:solidFill>
                  <a:schemeClr val="accent5"/>
                </a:solidFill>
              </a:rPr>
              <a:t>Mycoplasma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M</a:t>
            </a:r>
            <a:r>
              <a:rPr lang="tr-TR" dirty="0"/>
              <a:t>. </a:t>
            </a:r>
            <a:r>
              <a:rPr lang="tr-TR" dirty="0" err="1" smtClean="0"/>
              <a:t>Bovigenitalium</a:t>
            </a:r>
            <a:r>
              <a:rPr lang="tr-TR" dirty="0" smtClean="0"/>
              <a:t> - </a:t>
            </a:r>
            <a:r>
              <a:rPr lang="tr-TR" dirty="0"/>
              <a:t>cinsel yolla bulaşabildiği düşünülmekte </a:t>
            </a:r>
            <a:r>
              <a:rPr lang="tr-TR" dirty="0" smtClean="0"/>
              <a:t>- </a:t>
            </a:r>
            <a:r>
              <a:rPr lang="tr-TR" dirty="0"/>
              <a:t>başka bulaşma yolları da söz </a:t>
            </a:r>
            <a:r>
              <a:rPr lang="tr-TR" dirty="0" smtClean="0"/>
              <a:t>konusu</a:t>
            </a:r>
            <a:endParaRPr lang="tr-TR" dirty="0"/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boğalar - klinik hastalık yok</a:t>
            </a:r>
          </a:p>
          <a:p>
            <a:pPr lvl="1"/>
            <a:r>
              <a:rPr lang="tr-TR" dirty="0" smtClean="0"/>
              <a:t>Etken spermada var</a:t>
            </a:r>
          </a:p>
          <a:p>
            <a:pPr lvl="1"/>
            <a:r>
              <a:rPr lang="tr-TR" dirty="0" smtClean="0"/>
              <a:t>M. </a:t>
            </a:r>
            <a:r>
              <a:rPr lang="tr-TR" dirty="0" err="1" smtClean="0"/>
              <a:t>Bovigenitalium’un</a:t>
            </a:r>
            <a:r>
              <a:rPr lang="tr-TR" dirty="0" smtClean="0"/>
              <a:t> </a:t>
            </a:r>
            <a:r>
              <a:rPr lang="tr-TR" dirty="0" err="1" smtClean="0"/>
              <a:t>patojenitesi</a:t>
            </a:r>
            <a:r>
              <a:rPr lang="tr-TR" dirty="0" smtClean="0"/>
              <a:t> belirsiz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04" y="4567831"/>
            <a:ext cx="2657996" cy="212639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3" y="147201"/>
            <a:ext cx="4342520" cy="65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3.6. </a:t>
            </a:r>
            <a:r>
              <a:rPr lang="tr-TR" dirty="0" err="1" smtClean="0">
                <a:solidFill>
                  <a:schemeClr val="accent5"/>
                </a:solidFill>
              </a:rPr>
              <a:t>Chlamydia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err="1" smtClean="0"/>
              <a:t>Genital</a:t>
            </a:r>
            <a:r>
              <a:rPr lang="tr-TR" dirty="0" smtClean="0"/>
              <a:t> sistemde </a:t>
            </a:r>
            <a:r>
              <a:rPr lang="tr-TR" dirty="0" err="1" smtClean="0"/>
              <a:t>Chlamydia</a:t>
            </a:r>
            <a:r>
              <a:rPr lang="tr-TR" dirty="0"/>
              <a:t> </a:t>
            </a:r>
            <a:r>
              <a:rPr lang="tr-TR" dirty="0" smtClean="0"/>
              <a:t>- kesinlikle patojen </a:t>
            </a:r>
          </a:p>
          <a:p>
            <a:pPr lvl="1"/>
            <a:r>
              <a:rPr lang="tr-TR" b="1" u="sng" dirty="0" err="1" smtClean="0"/>
              <a:t>Epizootik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Bovine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Abort</a:t>
            </a:r>
            <a:r>
              <a:rPr lang="tr-TR" dirty="0" smtClean="0"/>
              <a:t> etkenlerinden biri</a:t>
            </a:r>
          </a:p>
          <a:p>
            <a:pPr lvl="1"/>
            <a:r>
              <a:rPr lang="tr-TR" dirty="0" smtClean="0"/>
              <a:t>Boğaların spermasında etken var - çiftleşmeyle bulaşma olduğu belirsiz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Chlamydia</a:t>
            </a:r>
            <a:r>
              <a:rPr lang="tr-TR" dirty="0" smtClean="0"/>
              <a:t> - </a:t>
            </a:r>
            <a:r>
              <a:rPr lang="tr-TR" b="1" u="sng" dirty="0" smtClean="0"/>
              <a:t>Koyunların </a:t>
            </a:r>
            <a:r>
              <a:rPr lang="tr-TR" b="1" u="sng" dirty="0" err="1" smtClean="0"/>
              <a:t>Enzootik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Abortu</a:t>
            </a:r>
            <a:r>
              <a:rPr lang="tr-TR" dirty="0" smtClean="0"/>
              <a:t> - genellikle oral</a:t>
            </a:r>
          </a:p>
          <a:p>
            <a:pPr lvl="1"/>
            <a:r>
              <a:rPr lang="tr-TR" dirty="0" smtClean="0"/>
              <a:t>Koçların spermasında - </a:t>
            </a:r>
            <a:r>
              <a:rPr lang="tr-TR" dirty="0" err="1" smtClean="0"/>
              <a:t>Chlamydia</a:t>
            </a:r>
            <a:r>
              <a:rPr lang="tr-TR" dirty="0" smtClean="0"/>
              <a:t> izolasyonu ve </a:t>
            </a:r>
            <a:r>
              <a:rPr lang="tr-TR" dirty="0" err="1" smtClean="0"/>
              <a:t>serolojik</a:t>
            </a:r>
            <a:r>
              <a:rPr lang="tr-TR" dirty="0" smtClean="0"/>
              <a:t> çalışmalar - cinsel yolla bulaşma mümkün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9" y="365124"/>
            <a:ext cx="3698771" cy="246584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929349" y="365123"/>
            <a:ext cx="416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accent5"/>
                </a:solidFill>
              </a:rPr>
              <a:t>Chlamydia</a:t>
            </a:r>
            <a:r>
              <a:rPr lang="tr-TR" dirty="0" smtClean="0">
                <a:solidFill>
                  <a:schemeClr val="accent5"/>
                </a:solidFill>
              </a:rPr>
              <a:t> – </a:t>
            </a:r>
            <a:r>
              <a:rPr lang="tr-TR" dirty="0" err="1" smtClean="0">
                <a:solidFill>
                  <a:schemeClr val="accent5"/>
                </a:solidFill>
              </a:rPr>
              <a:t>epitel</a:t>
            </a:r>
            <a:r>
              <a:rPr lang="tr-TR" dirty="0" smtClean="0">
                <a:solidFill>
                  <a:schemeClr val="accent5"/>
                </a:solidFill>
              </a:rPr>
              <a:t> hücrelerinde </a:t>
            </a:r>
            <a:r>
              <a:rPr lang="tr-TR" dirty="0" err="1" smtClean="0">
                <a:solidFill>
                  <a:schemeClr val="accent5"/>
                </a:solidFill>
              </a:rPr>
              <a:t>inkluzyon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3.7. </a:t>
            </a:r>
            <a:r>
              <a:rPr lang="tr-TR" dirty="0" err="1" smtClean="0">
                <a:solidFill>
                  <a:schemeClr val="accent5"/>
                </a:solidFill>
              </a:rPr>
              <a:t>Treponema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err="1" smtClean="0"/>
              <a:t>Treponema</a:t>
            </a:r>
            <a:r>
              <a:rPr lang="tr-TR" dirty="0" smtClean="0"/>
              <a:t> </a:t>
            </a:r>
            <a:r>
              <a:rPr lang="tr-TR" dirty="0" err="1" smtClean="0"/>
              <a:t>pallidum</a:t>
            </a:r>
            <a:r>
              <a:rPr lang="tr-TR" dirty="0"/>
              <a:t> </a:t>
            </a:r>
            <a:r>
              <a:rPr lang="tr-TR" dirty="0" smtClean="0"/>
              <a:t>- insanlarda </a:t>
            </a:r>
            <a:r>
              <a:rPr lang="tr-TR" b="1" u="sng" dirty="0" smtClean="0"/>
              <a:t>frengi</a:t>
            </a:r>
            <a:r>
              <a:rPr lang="tr-TR" dirty="0" smtClean="0"/>
              <a:t> – </a:t>
            </a:r>
            <a:r>
              <a:rPr lang="tr-TR" b="1" u="sng" dirty="0" err="1" smtClean="0"/>
              <a:t>syphilis</a:t>
            </a:r>
            <a:r>
              <a:rPr lang="tr-TR" dirty="0" smtClean="0"/>
              <a:t> etkeni</a:t>
            </a:r>
          </a:p>
          <a:p>
            <a:pPr lvl="1"/>
            <a:r>
              <a:rPr lang="tr-TR" dirty="0" smtClean="0"/>
              <a:t>Hayvanlarda pek sık görülmez </a:t>
            </a:r>
          </a:p>
          <a:p>
            <a:pPr lvl="1"/>
            <a:r>
              <a:rPr lang="tr-TR" dirty="0"/>
              <a:t>Frengi </a:t>
            </a:r>
            <a:r>
              <a:rPr lang="tr-TR" dirty="0" smtClean="0"/>
              <a:t>- tavşanlarda </a:t>
            </a:r>
            <a:r>
              <a:rPr lang="tr-TR" dirty="0"/>
              <a:t>bilinen klinik </a:t>
            </a:r>
            <a:r>
              <a:rPr lang="tr-TR" dirty="0" smtClean="0"/>
              <a:t>hastalık </a:t>
            </a:r>
            <a:endParaRPr lang="tr-TR" dirty="0"/>
          </a:p>
          <a:p>
            <a:pPr lvl="1"/>
            <a:r>
              <a:rPr lang="tr-TR" dirty="0" smtClean="0"/>
              <a:t>Etkeni: </a:t>
            </a:r>
            <a:r>
              <a:rPr lang="tr-TR" dirty="0" err="1" smtClean="0"/>
              <a:t>Treponema</a:t>
            </a:r>
            <a:r>
              <a:rPr lang="tr-TR" dirty="0" smtClean="0"/>
              <a:t> </a:t>
            </a:r>
            <a:r>
              <a:rPr lang="tr-TR" dirty="0" err="1" smtClean="0"/>
              <a:t>cuniculi</a:t>
            </a:r>
            <a:r>
              <a:rPr lang="tr-TR" dirty="0" smtClean="0"/>
              <a:t> - </a:t>
            </a:r>
            <a:r>
              <a:rPr lang="tr-TR" dirty="0"/>
              <a:t>T. </a:t>
            </a:r>
            <a:r>
              <a:rPr lang="tr-TR" dirty="0" err="1"/>
              <a:t>Pallidum’a</a:t>
            </a:r>
            <a:r>
              <a:rPr lang="tr-TR" dirty="0"/>
              <a:t> </a:t>
            </a:r>
            <a:r>
              <a:rPr lang="tr-TR" dirty="0" smtClean="0"/>
              <a:t>benzer </a:t>
            </a:r>
            <a:endParaRPr lang="tr-TR" dirty="0"/>
          </a:p>
          <a:p>
            <a:pPr lvl="1"/>
            <a:r>
              <a:rPr lang="tr-TR" dirty="0"/>
              <a:t>Tavşan frengisi </a:t>
            </a:r>
            <a:r>
              <a:rPr lang="tr-TR" dirty="0" smtClean="0"/>
              <a:t>– çiftleşme ve </a:t>
            </a:r>
            <a:r>
              <a:rPr lang="tr-TR" dirty="0"/>
              <a:t>direkt temas </a:t>
            </a:r>
            <a:r>
              <a:rPr lang="tr-TR" dirty="0" smtClean="0"/>
              <a:t> </a:t>
            </a:r>
            <a:endParaRPr lang="tr-TR" dirty="0"/>
          </a:p>
          <a:p>
            <a:pPr lvl="1"/>
            <a:r>
              <a:rPr lang="tr-TR" dirty="0"/>
              <a:t>Günümüzde sık </a:t>
            </a:r>
            <a:r>
              <a:rPr lang="tr-TR" dirty="0" smtClean="0"/>
              <a:t>görülmez - </a:t>
            </a:r>
            <a:r>
              <a:rPr lang="tr-TR" dirty="0"/>
              <a:t>Ancak bazı yabani tavşan kolonilerinde </a:t>
            </a:r>
            <a:r>
              <a:rPr lang="tr-TR" dirty="0" err="1" smtClean="0"/>
              <a:t>persiste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87" y="269591"/>
            <a:ext cx="3171308" cy="20794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87" y="4591158"/>
            <a:ext cx="3171308" cy="212413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178722" y="6345957"/>
            <a:ext cx="156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Tavşan - frengi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081215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3.7. </a:t>
            </a:r>
            <a:r>
              <a:rPr lang="tr-TR" dirty="0" err="1" smtClean="0">
                <a:solidFill>
                  <a:schemeClr val="accent5"/>
                </a:solidFill>
              </a:rPr>
              <a:t>Treponema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err="1" smtClean="0"/>
              <a:t>Babunlarda</a:t>
            </a:r>
            <a:r>
              <a:rPr lang="tr-TR" dirty="0" smtClean="0"/>
              <a:t> doğal - </a:t>
            </a:r>
            <a:r>
              <a:rPr lang="tr-TR" dirty="0" err="1" smtClean="0"/>
              <a:t>Treponematosis</a:t>
            </a:r>
            <a:r>
              <a:rPr lang="tr-TR" dirty="0" smtClean="0"/>
              <a:t>  </a:t>
            </a:r>
          </a:p>
          <a:p>
            <a:pPr lvl="1"/>
            <a:r>
              <a:rPr lang="tr-TR" dirty="0" smtClean="0"/>
              <a:t>Klinik hastalık yok</a:t>
            </a:r>
          </a:p>
          <a:p>
            <a:pPr lvl="1"/>
            <a:r>
              <a:rPr lang="tr-TR" dirty="0" smtClean="0"/>
              <a:t>T. </a:t>
            </a:r>
            <a:r>
              <a:rPr lang="tr-TR" dirty="0" err="1" smtClean="0"/>
              <a:t>Pallidum</a:t>
            </a:r>
            <a:r>
              <a:rPr lang="tr-TR" dirty="0" smtClean="0"/>
              <a:t> - lenf yumrularında </a:t>
            </a:r>
          </a:p>
          <a:p>
            <a:pPr lvl="1"/>
            <a:r>
              <a:rPr lang="tr-TR" dirty="0" smtClean="0"/>
              <a:t>Coğrafik yerleşim - Gine’de var, Kenya veya Kamboçya’da yok </a:t>
            </a:r>
          </a:p>
          <a:p>
            <a:pPr lvl="1"/>
            <a:r>
              <a:rPr lang="tr-TR" dirty="0" smtClean="0"/>
              <a:t>Bulaşma yolları bilinmiyor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7" y="843096"/>
            <a:ext cx="4818868" cy="50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8701585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3.8. </a:t>
            </a:r>
            <a:r>
              <a:rPr lang="tr-TR" dirty="0" err="1" smtClean="0">
                <a:solidFill>
                  <a:schemeClr val="accent5"/>
                </a:solidFill>
              </a:rPr>
              <a:t>Taylorella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Taylorella</a:t>
            </a:r>
            <a:r>
              <a:rPr lang="tr-TR" dirty="0" smtClean="0"/>
              <a:t> </a:t>
            </a:r>
            <a:r>
              <a:rPr lang="tr-TR" dirty="0" err="1" smtClean="0"/>
              <a:t>equigenitalis</a:t>
            </a:r>
            <a:endParaRPr lang="tr-TR" dirty="0" smtClean="0"/>
          </a:p>
          <a:p>
            <a:pPr lvl="1"/>
            <a:r>
              <a:rPr lang="tr-TR" b="1" u="sng" dirty="0" smtClean="0"/>
              <a:t>Bulaşıcı </a:t>
            </a:r>
            <a:r>
              <a:rPr lang="tr-TR" b="1" u="sng" dirty="0" err="1" smtClean="0"/>
              <a:t>Equine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Metritis</a:t>
            </a:r>
            <a:r>
              <a:rPr lang="tr-TR" b="1" u="sng" dirty="0" smtClean="0"/>
              <a:t> </a:t>
            </a:r>
            <a:r>
              <a:rPr lang="tr-TR" dirty="0" smtClean="0"/>
              <a:t>etkeni </a:t>
            </a:r>
          </a:p>
          <a:p>
            <a:pPr lvl="1"/>
            <a:r>
              <a:rPr lang="tr-TR" dirty="0" smtClean="0"/>
              <a:t>Atlarda cinsel yolla bulaşan en önemli hastalık  </a:t>
            </a:r>
            <a:endParaRPr lang="tr-TR" dirty="0"/>
          </a:p>
          <a:p>
            <a:pPr lvl="1"/>
            <a:r>
              <a:rPr lang="tr-TR" dirty="0" smtClean="0"/>
              <a:t>Sperma - test edilmeli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aygırlar - </a:t>
            </a:r>
            <a:r>
              <a:rPr lang="tr-TR" dirty="0" err="1" smtClean="0"/>
              <a:t>asemptomatik</a:t>
            </a:r>
            <a:r>
              <a:rPr lang="tr-TR" dirty="0" smtClean="0"/>
              <a:t> taşıyıcı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44" y="337869"/>
            <a:ext cx="3820921" cy="29755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44" y="3624907"/>
            <a:ext cx="3820921" cy="29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80055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3.9. </a:t>
            </a:r>
            <a:r>
              <a:rPr lang="tr-TR" dirty="0" err="1" smtClean="0">
                <a:solidFill>
                  <a:schemeClr val="accent5"/>
                </a:solidFill>
              </a:rPr>
              <a:t>Mycobacterium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</a:p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Mycobacterium</a:t>
            </a:r>
            <a:r>
              <a:rPr lang="tr-TR" dirty="0" smtClean="0"/>
              <a:t> </a:t>
            </a:r>
            <a:r>
              <a:rPr lang="tr-TR" dirty="0" err="1" smtClean="0"/>
              <a:t>paratuberculosis</a:t>
            </a:r>
            <a:r>
              <a:rPr lang="tr-TR" dirty="0" smtClean="0"/>
              <a:t> ve </a:t>
            </a:r>
            <a:r>
              <a:rPr lang="tr-TR" dirty="0" err="1" smtClean="0"/>
              <a:t>Mycobacterium</a:t>
            </a:r>
            <a:r>
              <a:rPr lang="tr-TR" dirty="0" smtClean="0"/>
              <a:t> </a:t>
            </a:r>
            <a:r>
              <a:rPr lang="tr-TR" dirty="0" err="1" smtClean="0"/>
              <a:t>bovis</a:t>
            </a:r>
            <a:endParaRPr lang="tr-TR" dirty="0" smtClean="0"/>
          </a:p>
          <a:p>
            <a:pPr lvl="1"/>
            <a:r>
              <a:rPr lang="tr-TR" b="1" u="sng" dirty="0" smtClean="0"/>
              <a:t>Paratüberküloz (</a:t>
            </a:r>
            <a:r>
              <a:rPr lang="tr-TR" b="1" u="sng" dirty="0" err="1" smtClean="0"/>
              <a:t>Johne’s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Disease</a:t>
            </a:r>
            <a:r>
              <a:rPr lang="tr-TR" b="1" u="sng" dirty="0" smtClean="0"/>
              <a:t>)</a:t>
            </a:r>
            <a:r>
              <a:rPr lang="tr-TR" dirty="0" smtClean="0"/>
              <a:t> ve </a:t>
            </a:r>
            <a:r>
              <a:rPr lang="tr-TR" b="1" u="sng" dirty="0" smtClean="0"/>
              <a:t>Tüberküloz</a:t>
            </a:r>
            <a:r>
              <a:rPr lang="tr-TR" dirty="0" smtClean="0"/>
              <a:t> etkenleri</a:t>
            </a:r>
          </a:p>
          <a:p>
            <a:pPr lvl="1"/>
            <a:r>
              <a:rPr lang="tr-TR" dirty="0" smtClean="0"/>
              <a:t>Paratüberküloz - Gençken etkeni alanlarda – klinik tablo</a:t>
            </a:r>
          </a:p>
          <a:p>
            <a:pPr lvl="1"/>
            <a:r>
              <a:rPr lang="tr-TR" dirty="0" smtClean="0"/>
              <a:t>İleri derecede klinik hastalık – sperma – bulaşma belirsiz</a:t>
            </a:r>
          </a:p>
          <a:p>
            <a:pPr lvl="1"/>
            <a:r>
              <a:rPr lang="tr-TR" dirty="0" smtClean="0"/>
              <a:t>Etken dışkıda, bazen de süt ve </a:t>
            </a:r>
            <a:r>
              <a:rPr lang="tr-TR" dirty="0" err="1" smtClean="0"/>
              <a:t>fötusta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Tüberküloz – erken dönemde fark edilmeden bulaşma</a:t>
            </a:r>
          </a:p>
          <a:p>
            <a:pPr lvl="1"/>
            <a:r>
              <a:rPr lang="tr-TR" dirty="0" smtClean="0"/>
              <a:t>Nazal </a:t>
            </a:r>
            <a:r>
              <a:rPr lang="tr-TR" dirty="0" err="1" smtClean="0"/>
              <a:t>sekrestonlar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Sperma ile bulaşma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1" y="191067"/>
            <a:ext cx="3482168" cy="287165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0" y="4264105"/>
            <a:ext cx="3482168" cy="235626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8843749" y="3052116"/>
            <a:ext cx="326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accent1"/>
                </a:solidFill>
              </a:rPr>
              <a:t>Mycobacterium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paratuberculosis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834206" y="3894773"/>
            <a:ext cx="227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accent1"/>
                </a:solidFill>
              </a:rPr>
              <a:t>Mycobacterium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bovis</a:t>
            </a: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5"/>
                </a:solidFill>
              </a:rPr>
              <a:t>Sperma, Embriyo ve </a:t>
            </a:r>
            <a:r>
              <a:rPr lang="tr-TR" dirty="0" err="1" smtClean="0">
                <a:solidFill>
                  <a:schemeClr val="accent5"/>
                </a:solidFill>
              </a:rPr>
              <a:t>Ovum</a:t>
            </a:r>
            <a:r>
              <a:rPr lang="tr-TR" dirty="0" smtClean="0">
                <a:solidFill>
                  <a:schemeClr val="accent5"/>
                </a:solidFill>
              </a:rPr>
              <a:t> Üretim Merkezlerinin Çalışma Usul ve Esasları Talimatı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Damızlık boğa adaylarının işletmelerde iken olması gereken sağlık şartları:</a:t>
            </a:r>
          </a:p>
          <a:p>
            <a:pPr marL="0" indent="0" algn="ctr">
              <a:buNone/>
            </a:pPr>
            <a:r>
              <a:rPr lang="tr-TR" sz="2200" dirty="0" smtClean="0">
                <a:solidFill>
                  <a:schemeClr val="accent5"/>
                </a:solidFill>
              </a:rPr>
              <a:t>Damızlık boğa adayları işletmelerden satın alınmadan önceki son 30 gün içinde aşağıdaki hastalıklar açısından testlere tabi tutulmalıdır. </a:t>
            </a:r>
          </a:p>
          <a:p>
            <a:pPr lvl="1" algn="ctr"/>
            <a:r>
              <a:rPr lang="tr-TR" sz="1900" dirty="0" smtClean="0"/>
              <a:t>Sığır tüberkülozu (</a:t>
            </a:r>
            <a:r>
              <a:rPr lang="tr-TR" sz="1900" dirty="0" err="1" smtClean="0"/>
              <a:t>Mycobacterium</a:t>
            </a:r>
            <a:r>
              <a:rPr lang="tr-TR" sz="1900" dirty="0" smtClean="0"/>
              <a:t> </a:t>
            </a:r>
            <a:r>
              <a:rPr lang="tr-TR" sz="1900" dirty="0" err="1" smtClean="0"/>
              <a:t>bovis</a:t>
            </a:r>
            <a:r>
              <a:rPr lang="tr-TR" sz="1900" dirty="0" smtClean="0"/>
              <a:t>)</a:t>
            </a:r>
          </a:p>
          <a:p>
            <a:pPr lvl="1" algn="ctr"/>
            <a:r>
              <a:rPr lang="tr-TR" sz="1900" dirty="0" err="1" smtClean="0"/>
              <a:t>Paratübelküloz</a:t>
            </a:r>
            <a:endParaRPr lang="tr-TR" sz="1900" dirty="0" smtClean="0"/>
          </a:p>
          <a:p>
            <a:pPr lvl="1" algn="ctr"/>
            <a:r>
              <a:rPr lang="tr-TR" sz="1900" dirty="0" smtClean="0"/>
              <a:t>Sığır </a:t>
            </a:r>
            <a:r>
              <a:rPr lang="tr-TR" sz="1900" dirty="0" err="1" smtClean="0"/>
              <a:t>brusellası</a:t>
            </a:r>
            <a:r>
              <a:rPr lang="tr-TR" sz="1900" dirty="0" smtClean="0"/>
              <a:t> (</a:t>
            </a:r>
            <a:r>
              <a:rPr lang="tr-TR" sz="1900" dirty="0" err="1" smtClean="0"/>
              <a:t>Brucella</a:t>
            </a:r>
            <a:r>
              <a:rPr lang="tr-TR" sz="1900" dirty="0" smtClean="0"/>
              <a:t> </a:t>
            </a:r>
            <a:r>
              <a:rPr lang="tr-TR" sz="1900" dirty="0" err="1" smtClean="0"/>
              <a:t>abortus</a:t>
            </a:r>
            <a:r>
              <a:rPr lang="tr-TR" sz="1900" dirty="0" smtClean="0"/>
              <a:t>)</a:t>
            </a:r>
          </a:p>
          <a:p>
            <a:pPr lvl="1" algn="ctr"/>
            <a:r>
              <a:rPr lang="tr-TR" sz="1900" dirty="0" smtClean="0"/>
              <a:t>Sığır </a:t>
            </a:r>
            <a:r>
              <a:rPr lang="tr-TR" sz="1900" dirty="0" err="1" smtClean="0"/>
              <a:t>löykozu</a:t>
            </a:r>
            <a:r>
              <a:rPr lang="tr-TR" sz="1900" dirty="0" smtClean="0"/>
              <a:t> (EBL)</a:t>
            </a:r>
          </a:p>
          <a:p>
            <a:pPr lvl="1" algn="ctr"/>
            <a:r>
              <a:rPr lang="tr-TR" sz="1900" dirty="0" err="1" smtClean="0"/>
              <a:t>Bovine</a:t>
            </a:r>
            <a:r>
              <a:rPr lang="tr-TR" sz="1900" dirty="0" smtClean="0"/>
              <a:t> </a:t>
            </a:r>
            <a:r>
              <a:rPr lang="tr-TR" sz="1900" dirty="0" err="1" smtClean="0"/>
              <a:t>viral</a:t>
            </a:r>
            <a:r>
              <a:rPr lang="tr-TR" sz="1900" dirty="0" smtClean="0"/>
              <a:t> </a:t>
            </a:r>
            <a:r>
              <a:rPr lang="tr-TR" sz="1900" dirty="0" err="1" smtClean="0"/>
              <a:t>diarrhea</a:t>
            </a:r>
            <a:r>
              <a:rPr lang="tr-TR" sz="1900" dirty="0" smtClean="0"/>
              <a:t> (BVD/MD)</a:t>
            </a:r>
          </a:p>
          <a:p>
            <a:pPr lvl="1" algn="ctr"/>
            <a:r>
              <a:rPr lang="tr-TR" sz="1900" dirty="0" smtClean="0"/>
              <a:t>Mavi dil</a:t>
            </a:r>
          </a:p>
          <a:p>
            <a:pPr lvl="1" algn="ctr"/>
            <a:r>
              <a:rPr lang="tr-TR" sz="1900" dirty="0" smtClean="0"/>
              <a:t>IBR/IPV</a:t>
            </a:r>
          </a:p>
          <a:p>
            <a:pPr lvl="1" algn="ctr"/>
            <a:r>
              <a:rPr lang="tr-TR" sz="1900" dirty="0" err="1" smtClean="0"/>
              <a:t>Camphylobacter</a:t>
            </a:r>
            <a:r>
              <a:rPr lang="tr-TR" sz="1900" dirty="0" smtClean="0"/>
              <a:t> </a:t>
            </a:r>
            <a:r>
              <a:rPr lang="tr-TR" sz="1900" dirty="0" err="1" smtClean="0"/>
              <a:t>foetus</a:t>
            </a:r>
            <a:r>
              <a:rPr lang="tr-TR" sz="1900" dirty="0" smtClean="0"/>
              <a:t> enfeksiyonu</a:t>
            </a:r>
          </a:p>
          <a:p>
            <a:pPr lvl="1" algn="ctr"/>
            <a:r>
              <a:rPr lang="tr-TR" sz="1900" dirty="0" err="1" smtClean="0"/>
              <a:t>Trichomonas</a:t>
            </a:r>
            <a:r>
              <a:rPr lang="tr-TR" sz="1900" dirty="0" smtClean="0"/>
              <a:t> </a:t>
            </a:r>
            <a:r>
              <a:rPr lang="tr-TR" sz="1900" dirty="0" err="1" smtClean="0"/>
              <a:t>foetus</a:t>
            </a:r>
            <a:r>
              <a:rPr lang="tr-TR" sz="1900" dirty="0" smtClean="0"/>
              <a:t> enfeksiyonu</a:t>
            </a:r>
          </a:p>
          <a:p>
            <a:pPr lvl="1" algn="ctr"/>
            <a:r>
              <a:rPr lang="tr-TR" sz="1900" dirty="0" err="1" smtClean="0"/>
              <a:t>Leptospirosis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0198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tr-TR" dirty="0" smtClean="0">
                <a:solidFill>
                  <a:schemeClr val="accent5"/>
                </a:solidFill>
              </a:rPr>
              <a:t>Köpeklerin Bulaşıcı </a:t>
            </a:r>
            <a:r>
              <a:rPr lang="tr-TR" dirty="0" err="1" smtClean="0">
                <a:solidFill>
                  <a:schemeClr val="accent5"/>
                </a:solidFill>
              </a:rPr>
              <a:t>Venereal</a:t>
            </a:r>
            <a:r>
              <a:rPr lang="tr-TR" dirty="0" smtClean="0">
                <a:solidFill>
                  <a:schemeClr val="accent5"/>
                </a:solidFill>
              </a:rPr>
              <a:t> Tümörü (TVT)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458232"/>
          </a:xfrm>
        </p:spPr>
        <p:txBody>
          <a:bodyPr>
            <a:normAutofit/>
          </a:bodyPr>
          <a:lstStyle/>
          <a:p>
            <a:r>
              <a:rPr lang="tr-TR" dirty="0" smtClean="0"/>
              <a:t>Penis ve </a:t>
            </a:r>
            <a:r>
              <a:rPr lang="tr-TR" dirty="0" err="1" smtClean="0"/>
              <a:t>vaginada</a:t>
            </a:r>
            <a:r>
              <a:rPr lang="tr-TR" dirty="0" smtClean="0"/>
              <a:t> - </a:t>
            </a:r>
            <a:r>
              <a:rPr lang="tr-TR" dirty="0" err="1" smtClean="0"/>
              <a:t>inaktif</a:t>
            </a:r>
            <a:r>
              <a:rPr lang="tr-TR" dirty="0" smtClean="0"/>
              <a:t> </a:t>
            </a:r>
            <a:r>
              <a:rPr lang="tr-TR" dirty="0" err="1" smtClean="0"/>
              <a:t>nodüler</a:t>
            </a:r>
            <a:r>
              <a:rPr lang="tr-TR" dirty="0" smtClean="0"/>
              <a:t> lezyonlar</a:t>
            </a:r>
          </a:p>
          <a:p>
            <a:r>
              <a:rPr lang="tr-TR" dirty="0" smtClean="0"/>
              <a:t>Tümör hücrelerinin cinsel bulaşması</a:t>
            </a:r>
          </a:p>
          <a:p>
            <a:r>
              <a:rPr lang="tr-TR" dirty="0" smtClean="0"/>
              <a:t>Hücre aktarımıyla bulaşma bakımından tek </a:t>
            </a:r>
          </a:p>
          <a:p>
            <a:r>
              <a:rPr lang="tr-TR" dirty="0" smtClean="0"/>
              <a:t>Normalde </a:t>
            </a:r>
            <a:r>
              <a:rPr lang="tr-TR" dirty="0" err="1" smtClean="0"/>
              <a:t>malignant</a:t>
            </a:r>
            <a:r>
              <a:rPr lang="tr-TR" dirty="0" smtClean="0"/>
              <a:t> değil - bazen metastaz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59" y="3823485"/>
            <a:ext cx="4100114" cy="27342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4" y="3823485"/>
            <a:ext cx="3645685" cy="273426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199529" y="3823485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Erkek köpek - TVT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990797" y="6188417"/>
            <a:ext cx="175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Dişi köpek - TVT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5"/>
                </a:solidFill>
              </a:rPr>
              <a:t>Teke ve Koç Sperması İthalatı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072255"/>
          </a:xfrm>
        </p:spPr>
        <p:txBody>
          <a:bodyPr/>
          <a:lstStyle/>
          <a:p>
            <a:r>
              <a:rPr lang="tr-TR" sz="2600" dirty="0" smtClean="0"/>
              <a:t>Damızlık koç/teke adaylarının işletmelerde iken olması gereken sağlık şartları;</a:t>
            </a:r>
          </a:p>
          <a:p>
            <a:pPr marL="0" indent="0" algn="ctr">
              <a:buNone/>
            </a:pPr>
            <a:r>
              <a:rPr lang="tr-TR" sz="2000" dirty="0" smtClean="0">
                <a:solidFill>
                  <a:schemeClr val="accent5"/>
                </a:solidFill>
              </a:rPr>
              <a:t>Aşağıda bildirilen hastalıklar ile ilgili klinik bir bulgu göstermemelidir. </a:t>
            </a:r>
          </a:p>
          <a:p>
            <a:pPr lvl="1" algn="ctr"/>
            <a:r>
              <a:rPr lang="tr-TR" sz="1800" dirty="0" smtClean="0"/>
              <a:t>Tüberküloz</a:t>
            </a:r>
          </a:p>
          <a:p>
            <a:pPr lvl="1" algn="ctr"/>
            <a:r>
              <a:rPr lang="tr-TR" sz="1800" dirty="0" smtClean="0"/>
              <a:t>Paratüberküloz</a:t>
            </a:r>
          </a:p>
          <a:p>
            <a:pPr lvl="1" algn="ctr"/>
            <a:r>
              <a:rPr lang="tr-TR" sz="1800" dirty="0" smtClean="0"/>
              <a:t>Koyun ve Keçi </a:t>
            </a:r>
            <a:r>
              <a:rPr lang="tr-TR" sz="1800" dirty="0" err="1" smtClean="0"/>
              <a:t>brusellozu</a:t>
            </a:r>
            <a:endParaRPr lang="tr-TR" sz="1800" dirty="0" smtClean="0"/>
          </a:p>
          <a:p>
            <a:pPr lvl="1" algn="ctr"/>
            <a:r>
              <a:rPr lang="tr-TR" sz="1800" dirty="0" smtClean="0"/>
              <a:t>Koyun </a:t>
            </a:r>
            <a:r>
              <a:rPr lang="tr-TR" sz="1800" dirty="0" err="1" smtClean="0"/>
              <a:t>epididimitis</a:t>
            </a:r>
            <a:r>
              <a:rPr lang="tr-TR" sz="1800" dirty="0" smtClean="0"/>
              <a:t> (B. </a:t>
            </a:r>
            <a:r>
              <a:rPr lang="tr-TR" sz="1800" dirty="0" err="1" smtClean="0"/>
              <a:t>Ovis</a:t>
            </a:r>
            <a:r>
              <a:rPr lang="tr-TR" sz="1800" dirty="0" smtClean="0"/>
              <a:t>)</a:t>
            </a:r>
          </a:p>
          <a:p>
            <a:pPr lvl="1" algn="ctr"/>
            <a:r>
              <a:rPr lang="tr-TR" sz="1800" dirty="0" err="1" smtClean="0"/>
              <a:t>Maedi-visna</a:t>
            </a:r>
            <a:r>
              <a:rPr lang="tr-TR" sz="1800" dirty="0" smtClean="0"/>
              <a:t> (MVV) ve </a:t>
            </a:r>
            <a:r>
              <a:rPr lang="tr-TR" sz="1800" dirty="0" err="1" smtClean="0"/>
              <a:t>Caprine</a:t>
            </a:r>
            <a:r>
              <a:rPr lang="tr-TR" sz="1800" dirty="0" smtClean="0"/>
              <a:t> </a:t>
            </a:r>
            <a:r>
              <a:rPr lang="tr-TR" sz="1800" dirty="0" err="1" smtClean="0"/>
              <a:t>Arthritis</a:t>
            </a:r>
            <a:r>
              <a:rPr lang="tr-TR" sz="1800" dirty="0" smtClean="0"/>
              <a:t>/</a:t>
            </a:r>
            <a:r>
              <a:rPr lang="tr-TR" sz="1800" dirty="0" err="1" smtClean="0"/>
              <a:t>Encephalitis</a:t>
            </a:r>
            <a:r>
              <a:rPr lang="tr-TR" sz="1800" dirty="0" smtClean="0"/>
              <a:t> (CAEV)</a:t>
            </a:r>
          </a:p>
          <a:p>
            <a:pPr lvl="1" algn="ctr"/>
            <a:r>
              <a:rPr lang="tr-TR" sz="1800" dirty="0" err="1" smtClean="0"/>
              <a:t>Mavidil</a:t>
            </a:r>
            <a:endParaRPr lang="tr-TR" sz="1800" dirty="0" smtClean="0"/>
          </a:p>
          <a:p>
            <a:pPr lvl="1" algn="ctr"/>
            <a:r>
              <a:rPr lang="tr-TR" sz="1800" dirty="0" err="1" smtClean="0"/>
              <a:t>Pestivirus</a:t>
            </a:r>
            <a:r>
              <a:rPr lang="tr-TR" sz="1800" dirty="0" smtClean="0"/>
              <a:t>, </a:t>
            </a:r>
            <a:r>
              <a:rPr lang="tr-TR" sz="1800" dirty="0" err="1" smtClean="0"/>
              <a:t>Border</a:t>
            </a:r>
            <a:r>
              <a:rPr lang="tr-TR" sz="1800" dirty="0" smtClean="0"/>
              <a:t> </a:t>
            </a:r>
            <a:r>
              <a:rPr lang="tr-TR" sz="1800" dirty="0" err="1" smtClean="0"/>
              <a:t>Disease</a:t>
            </a:r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94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36979"/>
            <a:ext cx="2055126" cy="545910"/>
          </a:xfrm>
        </p:spPr>
        <p:txBody>
          <a:bodyPr>
            <a:normAutofit/>
          </a:bodyPr>
          <a:lstStyle/>
          <a:p>
            <a:r>
              <a:rPr lang="tr-TR" dirty="0" smtClean="0"/>
              <a:t>İnsanlarda</a:t>
            </a: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771634" y="3459704"/>
            <a:ext cx="5883324" cy="292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>
                <a:solidFill>
                  <a:schemeClr val="accent5"/>
                </a:solidFill>
              </a:rPr>
              <a:t>Araştırma yürütülen hayvan türleri;</a:t>
            </a:r>
          </a:p>
          <a:p>
            <a:pPr lvl="1" algn="ctr"/>
            <a:endParaRPr lang="tr-TR" dirty="0" smtClean="0"/>
          </a:p>
          <a:p>
            <a:pPr lvl="1" algn="ctr"/>
            <a:r>
              <a:rPr lang="tr-TR" dirty="0" smtClean="0"/>
              <a:t>Sığır</a:t>
            </a:r>
          </a:p>
          <a:p>
            <a:pPr lvl="1" algn="ctr"/>
            <a:r>
              <a:rPr lang="tr-TR" dirty="0" smtClean="0"/>
              <a:t>Koyun</a:t>
            </a:r>
          </a:p>
          <a:p>
            <a:pPr lvl="1" algn="ctr"/>
            <a:r>
              <a:rPr lang="tr-TR" dirty="0" smtClean="0"/>
              <a:t>Domuz</a:t>
            </a:r>
          </a:p>
          <a:p>
            <a:pPr lvl="1" algn="ctr"/>
            <a:r>
              <a:rPr lang="tr-TR" dirty="0" smtClean="0"/>
              <a:t>At</a:t>
            </a:r>
          </a:p>
          <a:p>
            <a:pPr lvl="1" algn="ctr"/>
            <a:r>
              <a:rPr lang="tr-TR" dirty="0" smtClean="0"/>
              <a:t>Köpek</a:t>
            </a:r>
          </a:p>
        </p:txBody>
      </p:sp>
      <p:sp>
        <p:nvSpPr>
          <p:cNvPr id="5" name="Sağ Ok 4"/>
          <p:cNvSpPr/>
          <p:nvPr/>
        </p:nvSpPr>
        <p:spPr>
          <a:xfrm>
            <a:off x="2893326" y="928046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780431" y="764274"/>
            <a:ext cx="2055126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İlk semptom</a:t>
            </a:r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5835557" y="928046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722662" y="764274"/>
            <a:ext cx="1168021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Teşhis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8654958" y="736979"/>
            <a:ext cx="2366747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Komplikasyon</a:t>
            </a:r>
            <a:endParaRPr lang="tr-TR" dirty="0"/>
          </a:p>
        </p:txBody>
      </p:sp>
      <p:sp>
        <p:nvSpPr>
          <p:cNvPr id="2" name="Çarpma 1"/>
          <p:cNvSpPr/>
          <p:nvPr/>
        </p:nvSpPr>
        <p:spPr>
          <a:xfrm>
            <a:off x="8455926" y="-170598"/>
            <a:ext cx="2565779" cy="2415654"/>
          </a:xfrm>
          <a:prstGeom prst="mathMultiply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838200" y="2245056"/>
            <a:ext cx="2234784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Hayvanlarda</a:t>
            </a:r>
            <a:endParaRPr lang="tr-TR" dirty="0"/>
          </a:p>
        </p:txBody>
      </p:sp>
      <p:sp>
        <p:nvSpPr>
          <p:cNvPr id="11" name="Sağ Ok 10"/>
          <p:cNvSpPr/>
          <p:nvPr/>
        </p:nvSpPr>
        <p:spPr>
          <a:xfrm>
            <a:off x="3072984" y="246341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3958385" y="2245055"/>
            <a:ext cx="2366747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Komplikasyon</a:t>
            </a:r>
            <a:endParaRPr lang="tr-TR" dirty="0"/>
          </a:p>
        </p:txBody>
      </p:sp>
      <p:sp>
        <p:nvSpPr>
          <p:cNvPr id="13" name="Sağ Ok 12"/>
          <p:cNvSpPr/>
          <p:nvPr/>
        </p:nvSpPr>
        <p:spPr>
          <a:xfrm>
            <a:off x="6234450" y="246341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998725" y="2275763"/>
            <a:ext cx="2513765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Veteriner hekim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61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1705970"/>
          </a:xfrm>
        </p:spPr>
        <p:txBody>
          <a:bodyPr/>
          <a:lstStyle/>
          <a:p>
            <a:r>
              <a:rPr lang="tr-TR" dirty="0" smtClean="0"/>
              <a:t>Yetiştiricilikte;</a:t>
            </a:r>
          </a:p>
          <a:p>
            <a:pPr lvl="1"/>
            <a:r>
              <a:rPr lang="tr-TR" dirty="0" smtClean="0"/>
              <a:t>Sürü içerisinde birkaç erkek hayvan bulunabilir</a:t>
            </a:r>
          </a:p>
          <a:p>
            <a:pPr lvl="1"/>
            <a:r>
              <a:rPr lang="tr-TR" dirty="0" smtClean="0"/>
              <a:t>Sezon içerisinde dışarıdan damızlık erkek hayvan sürüye katılabilir</a:t>
            </a:r>
          </a:p>
          <a:p>
            <a:pPr lvl="1"/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933735" y="4258102"/>
            <a:ext cx="2409967" cy="49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Erkek hayvan</a:t>
            </a:r>
          </a:p>
        </p:txBody>
      </p:sp>
      <p:sp>
        <p:nvSpPr>
          <p:cNvPr id="5" name="Sağ Ok 4"/>
          <p:cNvSpPr/>
          <p:nvPr/>
        </p:nvSpPr>
        <p:spPr>
          <a:xfrm>
            <a:off x="3343702" y="444916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237630" y="4258102"/>
            <a:ext cx="2409967" cy="49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Dişi hayvan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159389" y="4258102"/>
            <a:ext cx="2409967" cy="49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Erkek hayvan</a:t>
            </a:r>
          </a:p>
        </p:txBody>
      </p:sp>
      <p:sp>
        <p:nvSpPr>
          <p:cNvPr id="8" name="Sağ Ok 7"/>
          <p:cNvSpPr/>
          <p:nvPr/>
        </p:nvSpPr>
        <p:spPr>
          <a:xfrm>
            <a:off x="6265459" y="444916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5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34736" y="586855"/>
            <a:ext cx="7132093" cy="1405718"/>
          </a:xfrm>
        </p:spPr>
        <p:txBody>
          <a:bodyPr/>
          <a:lstStyle/>
          <a:p>
            <a:r>
              <a:rPr lang="tr-TR" dirty="0" smtClean="0"/>
              <a:t>Bulaşma;</a:t>
            </a:r>
          </a:p>
          <a:p>
            <a:pPr lvl="1"/>
            <a:r>
              <a:rPr lang="tr-TR" dirty="0" smtClean="0"/>
              <a:t>Dişinin hastalığa dayanıklılığına (bireysel farklılık)</a:t>
            </a:r>
          </a:p>
          <a:p>
            <a:pPr lvl="1"/>
            <a:r>
              <a:rPr lang="tr-TR" dirty="0" err="1" smtClean="0"/>
              <a:t>Östrus</a:t>
            </a:r>
            <a:r>
              <a:rPr lang="tr-TR" dirty="0" smtClean="0"/>
              <a:t> </a:t>
            </a:r>
            <a:r>
              <a:rPr lang="tr-TR" dirty="0" err="1" smtClean="0"/>
              <a:t>siklusunun</a:t>
            </a:r>
            <a:r>
              <a:rPr lang="tr-TR" dirty="0" smtClean="0"/>
              <a:t> dönemi</a:t>
            </a: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32513" y="5573298"/>
            <a:ext cx="10488303" cy="89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Ancak; bazı patojenler </a:t>
            </a:r>
            <a:r>
              <a:rPr lang="tr-TR" dirty="0" err="1" smtClean="0"/>
              <a:t>östrus</a:t>
            </a:r>
            <a:r>
              <a:rPr lang="tr-TR" dirty="0" smtClean="0"/>
              <a:t> sırasında dişi </a:t>
            </a:r>
            <a:r>
              <a:rPr lang="tr-TR" dirty="0" err="1" smtClean="0"/>
              <a:t>genital</a:t>
            </a:r>
            <a:r>
              <a:rPr lang="tr-TR" dirty="0" smtClean="0"/>
              <a:t> kanalında canlılığını korumayı başararak cinsel yolla bulaşabilir hale gelmiştir. 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448936" y="2620370"/>
            <a:ext cx="1608163" cy="54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/>
              <a:t>Östrus</a:t>
            </a:r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2864893" y="2797791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3629168" y="2620370"/>
            <a:ext cx="1993710" cy="54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Dayanıklılık</a:t>
            </a:r>
            <a:endParaRPr lang="tr-TR" dirty="0"/>
          </a:p>
        </p:txBody>
      </p:sp>
      <p:sp>
        <p:nvSpPr>
          <p:cNvPr id="2" name="Yukarı Ok 1"/>
          <p:cNvSpPr/>
          <p:nvPr/>
        </p:nvSpPr>
        <p:spPr>
          <a:xfrm>
            <a:off x="5359588" y="2402002"/>
            <a:ext cx="604484" cy="7233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355909" y="3794079"/>
            <a:ext cx="2986587" cy="54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/>
              <a:t>Uterus</a:t>
            </a:r>
            <a:r>
              <a:rPr lang="tr-TR" dirty="0" smtClean="0"/>
              <a:t> ve </a:t>
            </a:r>
            <a:r>
              <a:rPr lang="tr-TR" dirty="0" err="1" smtClean="0"/>
              <a:t>vagina</a:t>
            </a:r>
            <a:endParaRPr lang="tr-TR" dirty="0"/>
          </a:p>
        </p:txBody>
      </p:sp>
      <p:sp>
        <p:nvSpPr>
          <p:cNvPr id="9" name="Sağ Ok 8"/>
          <p:cNvSpPr/>
          <p:nvPr/>
        </p:nvSpPr>
        <p:spPr>
          <a:xfrm>
            <a:off x="7342496" y="3957854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8269974" y="3794079"/>
            <a:ext cx="2293394" cy="54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Bakteriyel yük</a:t>
            </a:r>
            <a:endParaRPr lang="tr-TR" dirty="0"/>
          </a:p>
        </p:txBody>
      </p:sp>
      <p:sp>
        <p:nvSpPr>
          <p:cNvPr id="11" name="Simge &quot;Yok&quot; 10"/>
          <p:cNvSpPr/>
          <p:nvPr/>
        </p:nvSpPr>
        <p:spPr>
          <a:xfrm>
            <a:off x="8269974" y="2906974"/>
            <a:ext cx="2184211" cy="2224584"/>
          </a:xfrm>
          <a:prstGeom prst="noSmoking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9962" y="5796935"/>
            <a:ext cx="10515600" cy="494684"/>
          </a:xfrm>
        </p:spPr>
        <p:txBody>
          <a:bodyPr>
            <a:normAutofit/>
          </a:bodyPr>
          <a:lstStyle/>
          <a:p>
            <a:pPr algn="ctr"/>
            <a:r>
              <a:rPr lang="tr-TR" sz="1800" dirty="0">
                <a:solidFill>
                  <a:schemeClr val="accent5"/>
                </a:solidFill>
              </a:rPr>
              <a:t>At yetiştiriciliği açısından önemli hastalıklar, bulaşma yolları ve tanı </a:t>
            </a:r>
            <a:r>
              <a:rPr lang="tr-TR" sz="1800" dirty="0" smtClean="0">
                <a:solidFill>
                  <a:schemeClr val="accent5"/>
                </a:solidFill>
              </a:rPr>
              <a:t>yöntemleri</a:t>
            </a:r>
            <a:endParaRPr lang="tr-TR" sz="18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692967"/>
              </p:ext>
            </p:extLst>
          </p:nvPr>
        </p:nvGraphicFramePr>
        <p:xfrm>
          <a:off x="1796956" y="562525"/>
          <a:ext cx="8461611" cy="5234410"/>
        </p:xfrm>
        <a:graphic>
          <a:graphicData uri="http://schemas.openxmlformats.org/drawingml/2006/table">
            <a:tbl>
              <a:tblPr firstRow="1" firstCol="1" bandRow="1"/>
              <a:tblGrid>
                <a:gridCol w="1691948"/>
                <a:gridCol w="1691948"/>
                <a:gridCol w="979501"/>
                <a:gridCol w="1358601"/>
                <a:gridCol w="2739613"/>
              </a:tblGrid>
              <a:tr h="276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Hastalık Adı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Etken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Venereal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Diğer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Contagious</a:t>
                      </a: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</a:t>
                      </a: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Metritis</a:t>
                      </a: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(CEM)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Taylorella equigenitalis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Fossa glandis, üretral sinüs, corpus penisin serbest ucu ve prepisyumun dış kıvrımından alınan örneklerin kültürü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83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Salmonellozis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Salmonella</a:t>
                      </a:r>
                      <a:r>
                        <a:rPr lang="tr-TR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abortus</a:t>
                      </a:r>
                      <a:r>
                        <a:rPr lang="tr-TR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Şüpheli hayvanlardan alınan kan ile aglütinasyon testi; aborte fetus, organ numunesi ve yemlerin kültürü ile etken izolasyonu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Coital Exanthema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Herpes Virüs 3 (EHV3)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Serolojik test, ejakülat kültürü dış genital organ svapları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18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Viral Arteritis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Arteritis Virüs (EAV)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Serolojik test, ejakülat kültürü dış genital organ svapları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Trypanosoma equiperdum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Üretral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eksudat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kan ya da ürtiker plaklardan yapılan </a:t>
                      </a: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komplement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fikzasyon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testi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3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3386</Words>
  <Application>Microsoft Office PowerPoint</Application>
  <PresentationFormat>Özel</PresentationFormat>
  <Paragraphs>685</Paragraphs>
  <Slides>40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Office Teması</vt:lpstr>
      <vt:lpstr>Hayvanlarda Cinsel Yolla Bulaşan Hastalıklar</vt:lpstr>
      <vt:lpstr>PowerPoint Sunusu</vt:lpstr>
      <vt:lpstr>Tablo: Erkek damızlıkların başlıca bulaşıcı hastalıklarının saptanması için gönderilecek numuneler: K-kan, S-sperma, P-prepisyal yıkantı, D-dışkı, DK-deri karzıntısı, A-alerjik, Ö-ön sekret. </vt:lpstr>
      <vt:lpstr>Sperma, Embriyo ve Ovum Üretim Merkezlerinin Çalışma Usul ve Esasları Talimatı</vt:lpstr>
      <vt:lpstr>Teke ve Koç Sperması İthalatı</vt:lpstr>
      <vt:lpstr>PowerPoint Sunusu</vt:lpstr>
      <vt:lpstr>PowerPoint Sunusu</vt:lpstr>
      <vt:lpstr>PowerPoint Sunusu</vt:lpstr>
      <vt:lpstr>At yetiştiriciliği açısından önemli hastalıklar, bulaşma yolları ve tanı yöntemleri</vt:lpstr>
      <vt:lpstr>Sığırlarda sperma ile bulaşan reprodüktif hastalıklar</vt:lpstr>
      <vt:lpstr>Domuz spermasında bulunan viruslar</vt:lpstr>
      <vt:lpstr>İhbarı Mecburi Hastalıklar İçerisinde</vt:lpstr>
      <vt:lpstr>PowerPoint Sunusu</vt:lpstr>
      <vt:lpstr>Cinsel Yolla Bulaşan Başlıca Hastalıklar</vt:lpstr>
      <vt:lpstr>Protozoal Enfeksiyonlar</vt:lpstr>
      <vt:lpstr>Protozoal Enfeksiyonlar</vt:lpstr>
      <vt:lpstr>Protozoal Enfeksiyonlar</vt:lpstr>
      <vt:lpstr>Protozoal Enfeksiyonlar</vt:lpstr>
      <vt:lpstr>Protozoal Enfeksiyonlar</vt:lpstr>
      <vt:lpstr>Viral Enfeksiyonlar</vt:lpstr>
      <vt:lpstr>Viral Enfeksiyonlar</vt:lpstr>
      <vt:lpstr>Viral Enfeksiyonlar</vt:lpstr>
      <vt:lpstr>Viral Enfeksiyonlar</vt:lpstr>
      <vt:lpstr>Viral Enfeksiyonlar</vt:lpstr>
      <vt:lpstr>Viral Enfeksiyonlar</vt:lpstr>
      <vt:lpstr>Viral Enfeksiyonlar</vt:lpstr>
      <vt:lpstr>Viral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Köpeklerin Bulaşıcı Venereal Tümörü (TVT)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Hayvanlarda Cinsel Yolla Bulaşan Hastalıklar</dc:title>
  <dc:creator>Asistan</dc:creator>
  <cp:lastModifiedBy>DEKAN YARD</cp:lastModifiedBy>
  <cp:revision>284</cp:revision>
  <dcterms:created xsi:type="dcterms:W3CDTF">2015-01-28T15:35:45Z</dcterms:created>
  <dcterms:modified xsi:type="dcterms:W3CDTF">2015-02-12T11:24:01Z</dcterms:modified>
</cp:coreProperties>
</file>