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7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tec.ege.edu.tr/dersler/sensorler.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Konum </a:t>
            </a:r>
            <a:r>
              <a:rPr lang="tr-TR" dirty="0" err="1" smtClean="0"/>
              <a:t>sensörleri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207 SENSÖRLER VE DÖNÜŞTÜRÜCÜLER</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tec.ege.edu.tr/dersler/sensorler.pdf</a:t>
            </a:r>
            <a:r>
              <a:rPr lang="tr-TR" dirty="0" smtClean="0"/>
              <a:t> (Erişim tarihi: 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KONUM ALGILAYICILARI</a:t>
            </a:r>
            <a:endParaRPr lang="tr-TR" dirty="0"/>
          </a:p>
        </p:txBody>
      </p:sp>
      <p:sp>
        <p:nvSpPr>
          <p:cNvPr id="3" name="İçerik Yer Tutucusu 2"/>
          <p:cNvSpPr>
            <a:spLocks noGrp="1"/>
          </p:cNvSpPr>
          <p:nvPr>
            <p:ph idx="1"/>
          </p:nvPr>
        </p:nvSpPr>
        <p:spPr/>
        <p:txBody>
          <a:bodyPr>
            <a:normAutofit/>
          </a:bodyPr>
          <a:lstStyle/>
          <a:p>
            <a:pPr algn="just"/>
            <a:r>
              <a:rPr lang="tr-TR" sz="2400" dirty="0"/>
              <a:t>Robotların, taşlama makinelerinin, matkapların, vb. çalışma parçasının nerede konumlandığını bilmeleri gerekir. Konum </a:t>
            </a:r>
            <a:r>
              <a:rPr lang="tr-TR" sz="2400" dirty="0" err="1"/>
              <a:t>sensörleri</a:t>
            </a:r>
            <a:r>
              <a:rPr lang="tr-TR" sz="2400" dirty="0"/>
              <a:t> bu bilgiyi sistem denetleyicilerine geri besler. </a:t>
            </a:r>
            <a:r>
              <a:rPr lang="tr-TR" sz="2400" dirty="0" err="1"/>
              <a:t>Yerdeğiştirme</a:t>
            </a:r>
            <a:r>
              <a:rPr lang="tr-TR" sz="2400" dirty="0"/>
              <a:t> bir </a:t>
            </a:r>
            <a:r>
              <a:rPr lang="tr-TR" sz="2400" dirty="0" err="1"/>
              <a:t>vektörel</a:t>
            </a:r>
            <a:r>
              <a:rPr lang="tr-TR" sz="2400" dirty="0"/>
              <a:t> niceliktir ve zaman içinde farklı anlarda bir cisim tarafından işgal edilen iki konum arasındaki fark olarak tanımlanabilir. Uzunluk veya mesafe </a:t>
            </a:r>
            <a:r>
              <a:rPr lang="tr-TR" sz="2400" dirty="0" err="1"/>
              <a:t>yerdeğiştirmenin</a:t>
            </a:r>
            <a:r>
              <a:rPr lang="tr-TR" sz="2400" dirty="0"/>
              <a:t> büyüklüğünü ifade eden ölçekli bir </a:t>
            </a:r>
            <a:r>
              <a:rPr lang="tr-TR" sz="2400" dirty="0" smtClean="0"/>
              <a:t>niceliktir[1].</a:t>
            </a:r>
            <a:endParaRPr lang="tr-TR" sz="2400" dirty="0"/>
          </a:p>
        </p:txBody>
      </p:sp>
    </p:spTree>
    <p:extLst>
      <p:ext uri="{BB962C8B-B14F-4D97-AF65-F5344CB8AC3E}">
        <p14:creationId xmlns:p14="http://schemas.microsoft.com/office/powerpoint/2010/main" val="3465468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KONUM ALGILAYICILARI</a:t>
            </a:r>
          </a:p>
        </p:txBody>
      </p:sp>
      <p:sp>
        <p:nvSpPr>
          <p:cNvPr id="3" name="İçerik Yer Tutucusu 2"/>
          <p:cNvSpPr>
            <a:spLocks noGrp="1"/>
          </p:cNvSpPr>
          <p:nvPr>
            <p:ph idx="1"/>
          </p:nvPr>
        </p:nvSpPr>
        <p:spPr/>
        <p:txBody>
          <a:bodyPr/>
          <a:lstStyle/>
          <a:p>
            <a:pPr algn="just"/>
            <a:r>
              <a:rPr lang="tr-TR" sz="2400" dirty="0"/>
              <a:t>Doğrusal hareket için </a:t>
            </a:r>
            <a:r>
              <a:rPr lang="tr-TR" sz="2400" dirty="0" err="1"/>
              <a:t>yerdeğiştirme</a:t>
            </a:r>
            <a:r>
              <a:rPr lang="tr-TR" sz="2400" dirty="0"/>
              <a:t> metre cinsinden bir uzunluk iken, dönme veya </a:t>
            </a:r>
            <a:r>
              <a:rPr lang="tr-TR" sz="2400" dirty="0" err="1"/>
              <a:t>açısal</a:t>
            </a:r>
            <a:r>
              <a:rPr lang="tr-TR" sz="2400" dirty="0"/>
              <a:t> hareket için radyan cinsinden açı olarak ifade edilir. </a:t>
            </a:r>
            <a:r>
              <a:rPr lang="tr-TR" sz="2400" dirty="0" err="1"/>
              <a:t>Açısal</a:t>
            </a:r>
            <a:r>
              <a:rPr lang="tr-TR" sz="2400" dirty="0"/>
              <a:t> </a:t>
            </a:r>
            <a:r>
              <a:rPr lang="tr-TR" sz="2400" dirty="0" err="1"/>
              <a:t>yerdeğiştirmenin</a:t>
            </a:r>
            <a:r>
              <a:rPr lang="tr-TR" sz="2400" dirty="0"/>
              <a:t> birimi radyandır ve radyanın tanımı yarıçapa eşit uzunluktaki bir yayın çember merkezine bakan açısıdır. 1 </a:t>
            </a:r>
            <a:r>
              <a:rPr lang="tr-TR" sz="2400" dirty="0" err="1"/>
              <a:t>rad</a:t>
            </a:r>
            <a:r>
              <a:rPr lang="tr-TR" sz="2400" dirty="0"/>
              <a:t> = </a:t>
            </a:r>
            <a:r>
              <a:rPr lang="tr-TR" sz="2400" dirty="0" smtClean="0"/>
              <a:t>57.3 derec</a:t>
            </a:r>
            <a:r>
              <a:rPr lang="tr-TR" dirty="0" smtClean="0"/>
              <a:t>e</a:t>
            </a:r>
            <a:endParaRPr lang="tr-TR" dirty="0"/>
          </a:p>
        </p:txBody>
      </p:sp>
    </p:spTree>
    <p:extLst>
      <p:ext uri="{BB962C8B-B14F-4D97-AF65-F5344CB8AC3E}">
        <p14:creationId xmlns:p14="http://schemas.microsoft.com/office/powerpoint/2010/main" val="2662665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KONUM ALGILAYICILARI</a:t>
            </a:r>
          </a:p>
        </p:txBody>
      </p:sp>
      <p:sp>
        <p:nvSpPr>
          <p:cNvPr id="3" name="İçerik Yer Tutucusu 2"/>
          <p:cNvSpPr>
            <a:spLocks noGrp="1"/>
          </p:cNvSpPr>
          <p:nvPr>
            <p:ph idx="1"/>
          </p:nvPr>
        </p:nvSpPr>
        <p:spPr/>
        <p:txBody>
          <a:bodyPr>
            <a:normAutofit/>
          </a:bodyPr>
          <a:lstStyle/>
          <a:p>
            <a:pPr algn="just"/>
            <a:r>
              <a:rPr lang="tr-TR" sz="2400" dirty="0"/>
              <a:t>Konum algılayıcıları bir çalışma parçasının olup olmadığını sezmekten onu tam bir doğrulukla yerine yerleştirmeye, bir deliğin derinliğini hassas ölçmekten bir milin dönme açısını tam olarak ölçmeye kadar çok çeşitli amaçlarla kullanılır. Konum </a:t>
            </a:r>
            <a:r>
              <a:rPr lang="tr-TR" sz="2400" dirty="0" err="1"/>
              <a:t>sensörleri</a:t>
            </a:r>
            <a:r>
              <a:rPr lang="tr-TR" sz="2400" dirty="0"/>
              <a:t> de basit anahtarlardan hassasiyet </a:t>
            </a:r>
            <a:r>
              <a:rPr lang="tr-TR" sz="2400" dirty="0" err="1"/>
              <a:t>potansiyometresine</a:t>
            </a:r>
            <a:r>
              <a:rPr lang="tr-TR" sz="2400" dirty="0"/>
              <a:t>, doğrusal değişken fark transformatörlerine (LVDT) kadar çok çeşitlidir. Konum algılayıcılarının doğruluğu bitmiş işin hassasiyetini belirler. Konum algılayıcısı devrelerini geliştirirken daha fazla doğruluk elde etmek için karmaşık devrelerin kullanılması gerekmektedir. Bu ise güvenilirliği arttıran basitlik ile </a:t>
            </a:r>
            <a:r>
              <a:rPr lang="tr-TR" sz="2400" dirty="0" smtClean="0"/>
              <a:t>çelişmektedir[1].</a:t>
            </a:r>
            <a:endParaRPr lang="tr-TR" sz="2400" dirty="0"/>
          </a:p>
        </p:txBody>
      </p:sp>
    </p:spTree>
    <p:extLst>
      <p:ext uri="{BB962C8B-B14F-4D97-AF65-F5344CB8AC3E}">
        <p14:creationId xmlns:p14="http://schemas.microsoft.com/office/powerpoint/2010/main" val="639405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KONUM ALGILAYICILARI</a:t>
            </a:r>
          </a:p>
        </p:txBody>
      </p:sp>
      <p:sp>
        <p:nvSpPr>
          <p:cNvPr id="3" name="İçerik Yer Tutucusu 2"/>
          <p:cNvSpPr>
            <a:spLocks noGrp="1"/>
          </p:cNvSpPr>
          <p:nvPr>
            <p:ph idx="1"/>
          </p:nvPr>
        </p:nvSpPr>
        <p:spPr/>
        <p:txBody>
          <a:bodyPr>
            <a:normAutofit/>
          </a:bodyPr>
          <a:lstStyle/>
          <a:p>
            <a:pPr algn="just"/>
            <a:r>
              <a:rPr lang="tr-TR" sz="2400" dirty="0"/>
              <a:t>En basit ve en çok kullanılan konum belirleme yöntemi sınır anahtarıdır. Garaj kapısını açan kumandanın kapıyı izlemesi gereken hat içinde tutmasında, </a:t>
            </a:r>
            <a:r>
              <a:rPr lang="tr-TR" sz="2400" dirty="0" err="1"/>
              <a:t>floppy</a:t>
            </a:r>
            <a:r>
              <a:rPr lang="tr-TR" sz="2400" dirty="0"/>
              <a:t> disketlerin yazma koruma çentiğinin olup olmadığını belirlemede ve mil üzerindeki hareketin son konumunun algılanmasında sınır anahtarları kullanılmaktadır. Arabanın kapısı açıldığında lambanın yanmasını sağlayan, emniyet kemerinizi takmanız için sesle uyaran veya anahtarınızı kontakta bırakmamanızı anımsatan sınır </a:t>
            </a:r>
            <a:r>
              <a:rPr lang="tr-TR" sz="2400" dirty="0" smtClean="0"/>
              <a:t>anahtarıdır[1].</a:t>
            </a:r>
            <a:endParaRPr lang="tr-TR" sz="2400" dirty="0"/>
          </a:p>
        </p:txBody>
      </p:sp>
    </p:spTree>
    <p:extLst>
      <p:ext uri="{BB962C8B-B14F-4D97-AF65-F5344CB8AC3E}">
        <p14:creationId xmlns:p14="http://schemas.microsoft.com/office/powerpoint/2010/main" val="2485452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KONUM ALGILAYICILARI</a:t>
            </a:r>
          </a:p>
        </p:txBody>
      </p:sp>
      <p:sp>
        <p:nvSpPr>
          <p:cNvPr id="3" name="İçerik Yer Tutucusu 2"/>
          <p:cNvSpPr>
            <a:spLocks noGrp="1"/>
          </p:cNvSpPr>
          <p:nvPr>
            <p:ph idx="1"/>
          </p:nvPr>
        </p:nvSpPr>
        <p:spPr/>
        <p:txBody>
          <a:bodyPr>
            <a:normAutofit/>
          </a:bodyPr>
          <a:lstStyle/>
          <a:p>
            <a:pPr algn="just"/>
            <a:r>
              <a:rPr lang="tr-TR" sz="2400" dirty="0"/>
              <a:t>Kolla çalışan ani-etkili sınır anahtarını ayarlamak için iki farklı yol vardır. Sınırlı doğruluk kabul edilebildiğinde, kolu dikkatli bir şekilde bükerek ayarlama yapılabilir. Çalışma parçasının kontak üzerindeki kolu eğmemesini sağlamak için dikkat ve özen gösterilmelidir. Aksi takdirde ayar bozulacaktır. Daha hassas yöntemde anahtarın konumu ayarlanmaktadır. Bu durumda, anahtar yatağında dikdörtgen şeklinde vida delikleri vardır ve bu da dakika ayarlamasının yapılmasını sağlar. Bazı durumlarda anahtar, anahtar ve hareket vericinin (</a:t>
            </a:r>
            <a:r>
              <a:rPr lang="tr-TR" sz="2400" dirty="0" err="1"/>
              <a:t>actuator</a:t>
            </a:r>
            <a:r>
              <a:rPr lang="tr-TR" sz="2400" dirty="0"/>
              <a:t>) konumlandırılması için ayarlanabilen metal plakanın üzerine monte </a:t>
            </a:r>
            <a:r>
              <a:rPr lang="tr-TR" sz="2400" dirty="0" smtClean="0"/>
              <a:t>edilmiştir[1].</a:t>
            </a:r>
            <a:endParaRPr lang="tr-TR" sz="2400" dirty="0"/>
          </a:p>
        </p:txBody>
      </p:sp>
    </p:spTree>
    <p:extLst>
      <p:ext uri="{BB962C8B-B14F-4D97-AF65-F5344CB8AC3E}">
        <p14:creationId xmlns:p14="http://schemas.microsoft.com/office/powerpoint/2010/main" val="2277916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KONUM ALGILAYICILARI</a:t>
            </a:r>
          </a:p>
        </p:txBody>
      </p:sp>
      <p:sp>
        <p:nvSpPr>
          <p:cNvPr id="3" name="İçerik Yer Tutucusu 2"/>
          <p:cNvSpPr>
            <a:spLocks noGrp="1"/>
          </p:cNvSpPr>
          <p:nvPr>
            <p:ph idx="1"/>
          </p:nvPr>
        </p:nvSpPr>
        <p:spPr/>
        <p:txBody>
          <a:bodyPr>
            <a:normAutofit/>
          </a:bodyPr>
          <a:lstStyle/>
          <a:p>
            <a:pPr algn="just"/>
            <a:r>
              <a:rPr lang="tr-TR" sz="2400" dirty="0"/>
              <a:t>Çok çeşitli kontak tipleri olan sınır anahtarları olmakla birlikte en çok kullanılan SPDT düzenlemesidir. Anahtarın bir terminali "</a:t>
            </a:r>
            <a:r>
              <a:rPr lang="tr-TR" sz="2400" dirty="0" err="1"/>
              <a:t>common</a:t>
            </a:r>
            <a:r>
              <a:rPr lang="tr-TR" sz="2400" dirty="0"/>
              <a:t>" (şase) anlamında C veya COM olarak işaretlenmiştir, bir diğeri "normalde açık" anlamında NO (</a:t>
            </a:r>
            <a:r>
              <a:rPr lang="tr-TR" sz="2400" dirty="0" err="1"/>
              <a:t>normally</a:t>
            </a:r>
            <a:r>
              <a:rPr lang="tr-TR" sz="2400" dirty="0"/>
              <a:t> </a:t>
            </a:r>
            <a:r>
              <a:rPr lang="tr-TR" sz="2400" dirty="0" err="1"/>
              <a:t>open</a:t>
            </a:r>
            <a:r>
              <a:rPr lang="tr-TR" sz="2400" dirty="0"/>
              <a:t>) olarak belirlenmiş ve üçüncüsü "normalde kapalı" anlamında NC (</a:t>
            </a:r>
            <a:r>
              <a:rPr lang="tr-TR" sz="2400" dirty="0" err="1"/>
              <a:t>normally</a:t>
            </a:r>
            <a:r>
              <a:rPr lang="tr-TR" sz="2400" dirty="0"/>
              <a:t> </a:t>
            </a:r>
            <a:r>
              <a:rPr lang="tr-TR" sz="2400" dirty="0" err="1"/>
              <a:t>closed</a:t>
            </a:r>
            <a:r>
              <a:rPr lang="tr-TR" sz="2400" dirty="0"/>
              <a:t>) olarak işaretlenmiştir. Anahtarın "normal" </a:t>
            </a:r>
            <a:r>
              <a:rPr lang="tr-TR" sz="2400" dirty="0" err="1"/>
              <a:t>modunda</a:t>
            </a:r>
            <a:r>
              <a:rPr lang="tr-TR" sz="2400" dirty="0"/>
              <a:t> harekete geçirici kol veya buton üzerinde basınç söz konusu </a:t>
            </a:r>
            <a:r>
              <a:rPr lang="tr-TR" sz="2400" dirty="0" smtClean="0"/>
              <a:t>değildir[1].</a:t>
            </a:r>
            <a:endParaRPr lang="tr-TR" sz="2400" dirty="0"/>
          </a:p>
        </p:txBody>
      </p:sp>
    </p:spTree>
    <p:extLst>
      <p:ext uri="{BB962C8B-B14F-4D97-AF65-F5344CB8AC3E}">
        <p14:creationId xmlns:p14="http://schemas.microsoft.com/office/powerpoint/2010/main" val="4240375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KONUM ALGILAYICILARI</a:t>
            </a:r>
          </a:p>
        </p:txBody>
      </p:sp>
      <p:sp>
        <p:nvSpPr>
          <p:cNvPr id="3" name="İçerik Yer Tutucusu 2"/>
          <p:cNvSpPr>
            <a:spLocks noGrp="1"/>
          </p:cNvSpPr>
          <p:nvPr>
            <p:ph idx="1"/>
          </p:nvPr>
        </p:nvSpPr>
        <p:spPr/>
        <p:txBody>
          <a:bodyPr/>
          <a:lstStyle/>
          <a:p>
            <a:r>
              <a:rPr lang="tr-TR" dirty="0"/>
              <a:t>Bir diğer sınır anahtarı ışığa duyarlı hücrelerden yararlanmaktadır. Endüstride kullanılan farklı çeşitlerde ışığa duyarlı elemanlar bulunmaktadır. Bunlarda bazıları iletilen ışığı algılarlar. Işık geçirmeyen bir katı madde ışık demetini kıracak şekilde fotosel ve ışık kaynağı arasına konulmalıdır. Diğer aygıtlar ise, yansıtılmış ışık ile çalışmaktadır. Bunlar açık renkli ve yansıtıcı özellikteki malzemelerin varlığını algılamakta kullanılırlar.</a:t>
            </a:r>
          </a:p>
        </p:txBody>
      </p:sp>
    </p:spTree>
    <p:extLst>
      <p:ext uri="{BB962C8B-B14F-4D97-AF65-F5344CB8AC3E}">
        <p14:creationId xmlns:p14="http://schemas.microsoft.com/office/powerpoint/2010/main" val="3899013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KONUM ALGILAYICILARI</a:t>
            </a:r>
          </a:p>
        </p:txBody>
      </p:sp>
      <p:sp>
        <p:nvSpPr>
          <p:cNvPr id="3" name="İçerik Yer Tutucusu 2"/>
          <p:cNvSpPr>
            <a:spLocks noGrp="1"/>
          </p:cNvSpPr>
          <p:nvPr>
            <p:ph idx="1"/>
          </p:nvPr>
        </p:nvSpPr>
        <p:spPr/>
        <p:txBody>
          <a:bodyPr>
            <a:normAutofit/>
          </a:bodyPr>
          <a:lstStyle/>
          <a:p>
            <a:pPr algn="just"/>
            <a:r>
              <a:rPr lang="tr-TR" sz="2400" dirty="0" err="1"/>
              <a:t>Fototransistörler</a:t>
            </a:r>
            <a:r>
              <a:rPr lang="tr-TR" sz="2400" dirty="0"/>
              <a:t> ışık duyarlığının yanı sıra kazanç da sağlar, ancak şarj süresi tepki vermesini yavaşlatır ve harekete geçeceği frekansı sınırlar. Şarj süresi, </a:t>
            </a:r>
            <a:r>
              <a:rPr lang="tr-TR" sz="2400" dirty="0" err="1"/>
              <a:t>transistörün</a:t>
            </a:r>
            <a:r>
              <a:rPr lang="tr-TR" sz="2400" dirty="0"/>
              <a:t> enerjisinin kesilmesinden sonra </a:t>
            </a:r>
            <a:r>
              <a:rPr lang="tr-TR" sz="2400" dirty="0" err="1"/>
              <a:t>transistörün</a:t>
            </a:r>
            <a:r>
              <a:rPr lang="tr-TR" sz="2400" dirty="0"/>
              <a:t> beyzindeki akım taşıyıcıların </a:t>
            </a:r>
            <a:r>
              <a:rPr lang="tr-TR" sz="2400" dirty="0" err="1"/>
              <a:t>beyz</a:t>
            </a:r>
            <a:r>
              <a:rPr lang="tr-TR" sz="2400" dirty="0"/>
              <a:t> içinden geçmesi için gerekli süredir. TTL mantıkta ise yayılma gecikmesinin nedenidir ve </a:t>
            </a:r>
            <a:r>
              <a:rPr lang="tr-TR" sz="2400" dirty="0" err="1"/>
              <a:t>fototransistörlerin</a:t>
            </a:r>
            <a:r>
              <a:rPr lang="tr-TR" sz="2400" dirty="0"/>
              <a:t> aç-kapa anahtarlama hızını azaltmaktadır. Bu sorun mekanik olaylarla ilgilenirken fazla önem taşımazken motor hız denetimi için optik disk kullanılırken yüksek hızlı sayma gerektiğinde dikkate </a:t>
            </a:r>
            <a:r>
              <a:rPr lang="tr-TR" sz="2400" dirty="0" smtClean="0"/>
              <a:t>alınmalıdır[1]. </a:t>
            </a:r>
            <a:endParaRPr lang="tr-TR" sz="2400" dirty="0"/>
          </a:p>
        </p:txBody>
      </p:sp>
    </p:spTree>
    <p:extLst>
      <p:ext uri="{BB962C8B-B14F-4D97-AF65-F5344CB8AC3E}">
        <p14:creationId xmlns:p14="http://schemas.microsoft.com/office/powerpoint/2010/main" val="3647386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1472</TotalTime>
  <Words>596</Words>
  <Application>Microsoft Office PowerPoint</Application>
  <PresentationFormat>Özel</PresentationFormat>
  <Paragraphs>24</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Geçmişe bakış</vt:lpstr>
      <vt:lpstr>Konum sensörleri</vt:lpstr>
      <vt:lpstr>KONUM ALGILAYICILARI</vt:lpstr>
      <vt:lpstr>KONUM ALGILAYICILARI</vt:lpstr>
      <vt:lpstr>KONUM ALGILAYICILARI</vt:lpstr>
      <vt:lpstr>KONUM ALGILAYICILARI</vt:lpstr>
      <vt:lpstr>KONUM ALGILAYICILARI</vt:lpstr>
      <vt:lpstr>KONUM ALGILAYICILARI</vt:lpstr>
      <vt:lpstr>KONUM ALGILAYICILARI</vt:lpstr>
      <vt:lpstr>KONUM ALGILAYICILARI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87</cp:revision>
  <dcterms:created xsi:type="dcterms:W3CDTF">2017-11-14T11:12:27Z</dcterms:created>
  <dcterms:modified xsi:type="dcterms:W3CDTF">2017-11-27T07:47:10Z</dcterms:modified>
</cp:coreProperties>
</file>