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52" r:id="rId1"/>
  </p:sldMasterIdLst>
  <p:sldIdLst>
    <p:sldId id="259" r:id="rId2"/>
    <p:sldId id="262" r:id="rId3"/>
    <p:sldId id="263" r:id="rId4"/>
    <p:sldId id="260" r:id="rId5"/>
    <p:sldId id="264" r:id="rId6"/>
    <p:sldId id="265" r:id="rId7"/>
    <p:sldId id="266" r:id="rId8"/>
    <p:sldId id="267" r:id="rId9"/>
    <p:sldId id="270" r:id="rId10"/>
    <p:sldId id="271" r:id="rId11"/>
    <p:sldId id="272" r:id="rId12"/>
    <p:sldId id="293" r:id="rId13"/>
    <p:sldId id="274" r:id="rId14"/>
    <p:sldId id="276" r:id="rId15"/>
    <p:sldId id="277" r:id="rId16"/>
    <p:sldId id="278" r:id="rId17"/>
    <p:sldId id="295" r:id="rId18"/>
    <p:sldId id="279" r:id="rId19"/>
    <p:sldId id="280" r:id="rId20"/>
    <p:sldId id="294" r:id="rId21"/>
    <p:sldId id="281" r:id="rId22"/>
    <p:sldId id="282" r:id="rId23"/>
    <p:sldId id="296"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1254303B-325C-423E-8A88-2B2D05C2919C}">
          <p14:sldIdLst>
            <p14:sldId id="259"/>
            <p14:sldId id="262"/>
            <p14:sldId id="263"/>
            <p14:sldId id="260"/>
            <p14:sldId id="264"/>
            <p14:sldId id="265"/>
            <p14:sldId id="266"/>
            <p14:sldId id="267"/>
            <p14:sldId id="270"/>
            <p14:sldId id="271"/>
            <p14:sldId id="272"/>
            <p14:sldId id="293"/>
            <p14:sldId id="274"/>
            <p14:sldId id="276"/>
            <p14:sldId id="277"/>
            <p14:sldId id="278"/>
            <p14:sldId id="295"/>
            <p14:sldId id="279"/>
            <p14:sldId id="280"/>
            <p14:sldId id="294"/>
            <p14:sldId id="281"/>
            <p14:sldId id="282"/>
            <p14:sldId id="29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27"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17CBE95F-C0D3-4953-807D-BDF84C7B68E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CBE95F-C0D3-4953-807D-BDF84C7B68E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7CBE95F-C0D3-4953-807D-BDF84C7B68E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9BDABC57-1965-41F5-AEAC-D27053B60FBF}"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17CBE95F-C0D3-4953-807D-BDF84C7B68E7}"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BDABC57-1965-41F5-AEAC-D27053B60FBF}" type="datetimeFigureOut">
              <a:rPr lang="tr-TR" smtClean="0"/>
              <a:pPr/>
              <a:t>30.04.2020</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7CBE95F-C0D3-4953-807D-BDF84C7B68E7}"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453" r:id="rId1"/>
    <p:sldLayoutId id="2147484454" r:id="rId2"/>
    <p:sldLayoutId id="2147484455" r:id="rId3"/>
    <p:sldLayoutId id="2147484456" r:id="rId4"/>
    <p:sldLayoutId id="2147484457" r:id="rId5"/>
    <p:sldLayoutId id="2147484458" r:id="rId6"/>
    <p:sldLayoutId id="2147484459" r:id="rId7"/>
    <p:sldLayoutId id="2147484460" r:id="rId8"/>
    <p:sldLayoutId id="2147484461" r:id="rId9"/>
    <p:sldLayoutId id="2147484462" r:id="rId10"/>
    <p:sldLayoutId id="21474844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jpeg"/><Relationship Id="rId1" Type="http://schemas.openxmlformats.org/officeDocument/2006/relationships/slideLayout" Target="../slideLayouts/slideLayout9.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82296" indent="0" algn="ctr">
              <a:buNone/>
            </a:pPr>
            <a:endParaRPr lang="tr-TR" dirty="0" smtClean="0"/>
          </a:p>
          <a:p>
            <a:pPr marL="82296" indent="0" algn="ctr">
              <a:buNone/>
            </a:pPr>
            <a:r>
              <a:rPr lang="tr-TR" sz="3000" b="1" dirty="0" smtClean="0"/>
              <a:t>       PSİKO-ANALİTİK</a:t>
            </a:r>
          </a:p>
          <a:p>
            <a:pPr marL="82296" indent="0" algn="ctr">
              <a:buNone/>
            </a:pPr>
            <a:r>
              <a:rPr lang="tr-TR" sz="3000" b="1" dirty="0" smtClean="0"/>
              <a:t>       GELİŞİM </a:t>
            </a:r>
            <a:r>
              <a:rPr lang="tr-TR" sz="3000" b="1" dirty="0"/>
              <a:t>KURAMI</a:t>
            </a:r>
            <a:endParaRPr lang="tr-TR" sz="3000" b="1" dirty="0" smtClean="0"/>
          </a:p>
          <a:p>
            <a:pPr marL="82296" indent="0" algn="ctr">
              <a:buNone/>
            </a:pPr>
            <a:endParaRPr lang="tr-TR" sz="2400" dirty="0" smtClean="0">
              <a:latin typeface="Times New Roman" panose="02020603050405020304" pitchFamily="18" charset="0"/>
              <a:cs typeface="Times New Roman" panose="02020603050405020304" pitchFamily="18" charset="0"/>
            </a:endParaRPr>
          </a:p>
          <a:p>
            <a:pPr marL="82296" indent="0" algn="ctr">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82759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1176997"/>
            <a:ext cx="2212848" cy="1099876"/>
          </a:xfrm>
        </p:spPr>
        <p:txBody>
          <a:bodyPr>
            <a:normAutofit/>
          </a:bodyPr>
          <a:lstStyle/>
          <a:p>
            <a:r>
              <a:rPr lang="tr-TR" sz="2800" dirty="0" smtClean="0"/>
              <a:t>BUZ DAĞI BENZETMESİ</a:t>
            </a:r>
            <a:endParaRPr lang="tr-TR" sz="2800" dirty="0"/>
          </a:p>
        </p:txBody>
      </p:sp>
      <p:sp>
        <p:nvSpPr>
          <p:cNvPr id="3" name="Metin Yer Tutucusu 2"/>
          <p:cNvSpPr>
            <a:spLocks noGrp="1"/>
          </p:cNvSpPr>
          <p:nvPr>
            <p:ph type="body" sz="half" idx="2"/>
          </p:nvPr>
        </p:nvSpPr>
        <p:spPr>
          <a:xfrm>
            <a:off x="609600" y="2828784"/>
            <a:ext cx="2209800" cy="3192503"/>
          </a:xfrm>
        </p:spPr>
        <p:txBody>
          <a:bodyPr>
            <a:noAutofit/>
          </a:bodyPr>
          <a:lstStyle/>
          <a:p>
            <a:r>
              <a:rPr lang="tr-TR" sz="1800" dirty="0"/>
              <a:t>Freud kişiliğin büyük bir kısmının bilinçdışında oluştuğunu belirtmiştir. Freud bilinç, bilinç öncesi ve bilinç dışını buz dağına benzeterek açıklamaya çalışmıştır.</a:t>
            </a:r>
          </a:p>
        </p:txBody>
      </p:sp>
      <p:pic>
        <p:nvPicPr>
          <p:cNvPr id="5" name="Resim Yer Tutucusu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8933" b="18933"/>
          <a:stretch>
            <a:fillRect/>
          </a:stretch>
        </p:blipFill>
        <p:spPr>
          <a:xfrm rot="420000">
            <a:off x="3193930" y="1018153"/>
            <a:ext cx="5242462" cy="4295785"/>
          </a:xfrm>
        </p:spPr>
      </p:pic>
    </p:spTree>
    <p:extLst>
      <p:ext uri="{BB962C8B-B14F-4D97-AF65-F5344CB8AC3E}">
        <p14:creationId xmlns:p14="http://schemas.microsoft.com/office/powerpoint/2010/main" val="23825290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492664"/>
          </a:xfrm>
        </p:spPr>
        <p:txBody>
          <a:bodyPr>
            <a:normAutofit fontScale="90000"/>
          </a:bodyPr>
          <a:lstStyle/>
          <a:p>
            <a:pPr algn="ctr"/>
            <a:r>
              <a:rPr lang="tr-TR" sz="4000" dirty="0"/>
              <a:t>Yapısal Kişilik Kuramı</a:t>
            </a:r>
          </a:p>
        </p:txBody>
      </p:sp>
      <p:sp>
        <p:nvSpPr>
          <p:cNvPr id="3" name="İçerik Yer Tutucusu 2"/>
          <p:cNvSpPr>
            <a:spLocks noGrp="1"/>
          </p:cNvSpPr>
          <p:nvPr>
            <p:ph idx="1"/>
          </p:nvPr>
        </p:nvSpPr>
        <p:spPr>
          <a:xfrm>
            <a:off x="457200" y="1340768"/>
            <a:ext cx="8229600" cy="4983832"/>
          </a:xfrm>
        </p:spPr>
        <p:txBody>
          <a:bodyPr>
            <a:normAutofit/>
          </a:bodyPr>
          <a:lstStyle/>
          <a:p>
            <a:pPr marL="0" indent="0">
              <a:buNone/>
            </a:pPr>
            <a:r>
              <a:rPr lang="tr-TR" sz="2400" dirty="0" smtClean="0"/>
              <a:t>	Freud’a </a:t>
            </a:r>
            <a:r>
              <a:rPr lang="tr-TR" sz="2400" dirty="0"/>
              <a:t>göre; </a:t>
            </a:r>
            <a:r>
              <a:rPr lang="tr-TR" sz="2400" dirty="0" err="1"/>
              <a:t>Topografik</a:t>
            </a:r>
            <a:r>
              <a:rPr lang="tr-TR" sz="2400" dirty="0"/>
              <a:t> Kişilik </a:t>
            </a:r>
            <a:r>
              <a:rPr lang="tr-TR" sz="2400" dirty="0" smtClean="0"/>
              <a:t>Kuramı,  </a:t>
            </a:r>
            <a:r>
              <a:rPr lang="tr-TR" sz="2400" dirty="0"/>
              <a:t>yapılan zihinsel içerikleri ve süreçleri açıklamak için </a:t>
            </a:r>
            <a:r>
              <a:rPr lang="tr-TR" sz="2400" dirty="0" smtClean="0"/>
              <a:t>yetersizdi. 	Ruhsal </a:t>
            </a:r>
            <a:r>
              <a:rPr lang="tr-TR" sz="2400" dirty="0"/>
              <a:t>aygıtla ilgili görüşlerini yeniden düzenleyerek 1923'te ikinci varsayımı olan yapısal varsayımı öne sürdü. Buna göre ruhsal aygıt üç soyut yapıdan oluşmaktadır</a:t>
            </a:r>
            <a:r>
              <a:rPr lang="tr-TR" sz="2400" dirty="0" smtClean="0"/>
              <a:t>;</a:t>
            </a:r>
          </a:p>
          <a:p>
            <a:pPr marL="0" indent="0">
              <a:buNone/>
            </a:pPr>
            <a:endParaRPr lang="tr-TR" sz="2400" dirty="0" smtClean="0"/>
          </a:p>
          <a:p>
            <a:pPr marL="514350" indent="-514350">
              <a:buFont typeface="+mj-lt"/>
              <a:buAutoNum type="romanLcPeriod"/>
            </a:pPr>
            <a:r>
              <a:rPr lang="tr-TR" sz="2400" dirty="0" err="1" smtClean="0"/>
              <a:t>Üstbenlik</a:t>
            </a:r>
            <a:r>
              <a:rPr lang="tr-TR" sz="2400" dirty="0" smtClean="0"/>
              <a:t> </a:t>
            </a:r>
            <a:r>
              <a:rPr lang="tr-TR" sz="2400" dirty="0"/>
              <a:t>(</a:t>
            </a:r>
            <a:r>
              <a:rPr lang="tr-TR" sz="2400" dirty="0" err="1" smtClean="0"/>
              <a:t>Süperego</a:t>
            </a:r>
            <a:r>
              <a:rPr lang="tr-TR" sz="2400" dirty="0" smtClean="0"/>
              <a:t>)</a:t>
            </a:r>
          </a:p>
          <a:p>
            <a:pPr marL="514350" indent="-514350">
              <a:buFont typeface="+mj-lt"/>
              <a:buAutoNum type="romanLcPeriod"/>
            </a:pPr>
            <a:r>
              <a:rPr lang="tr-TR" sz="2400" dirty="0" smtClean="0"/>
              <a:t>Benlik </a:t>
            </a:r>
            <a:r>
              <a:rPr lang="tr-TR" sz="2400" dirty="0"/>
              <a:t>(</a:t>
            </a:r>
            <a:r>
              <a:rPr lang="tr-TR" sz="2400" dirty="0" smtClean="0"/>
              <a:t>Ego)</a:t>
            </a:r>
          </a:p>
          <a:p>
            <a:pPr marL="514350" indent="-514350">
              <a:buFont typeface="+mj-lt"/>
              <a:buAutoNum type="romanLcPeriod"/>
            </a:pPr>
            <a:r>
              <a:rPr lang="tr-TR" sz="2400" dirty="0" err="1" smtClean="0"/>
              <a:t>Altbenlik</a:t>
            </a:r>
            <a:r>
              <a:rPr lang="tr-TR" sz="2400" dirty="0" smtClean="0"/>
              <a:t> </a:t>
            </a:r>
            <a:r>
              <a:rPr lang="tr-TR" sz="2400" dirty="0"/>
              <a:t>(</a:t>
            </a:r>
            <a:r>
              <a:rPr lang="tr-TR" sz="2400" dirty="0" err="1"/>
              <a:t>id</a:t>
            </a:r>
            <a:r>
              <a:rPr lang="tr-TR" sz="2400" dirty="0" smtClean="0"/>
              <a:t>)</a:t>
            </a:r>
            <a:endParaRPr lang="tr-TR" sz="2400" dirty="0"/>
          </a:p>
          <a:p>
            <a:pPr marL="0" indent="0">
              <a:buNone/>
            </a:pPr>
            <a:r>
              <a:rPr lang="tr-TR" sz="2400" dirty="0" smtClean="0"/>
              <a:t>	Bu </a:t>
            </a:r>
            <a:r>
              <a:rPr lang="tr-TR" sz="2400" dirty="0"/>
              <a:t>zihinsel yapılar birbirleriyle ilişkili zihinsel içeriklerden ve süreçlerden </a:t>
            </a:r>
            <a:r>
              <a:rPr lang="tr-TR" sz="2400" dirty="0" smtClean="0"/>
              <a:t>oluşmaktadır. Ruhsal </a:t>
            </a:r>
            <a:r>
              <a:rPr lang="tr-TR" sz="2400" dirty="0"/>
              <a:t>aygıtın üç yapısı arasında sürekli ve dinamik bir etkileşim vardır</a:t>
            </a:r>
          </a:p>
        </p:txBody>
      </p:sp>
    </p:spTree>
    <p:extLst>
      <p:ext uri="{BB962C8B-B14F-4D97-AF65-F5344CB8AC3E}">
        <p14:creationId xmlns:p14="http://schemas.microsoft.com/office/powerpoint/2010/main" val="3722692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İD </a:t>
            </a:r>
            <a:br>
              <a:rPr lang="tr-TR" dirty="0"/>
            </a:br>
            <a:r>
              <a:rPr lang="tr-TR" dirty="0"/>
              <a:t>EGO</a:t>
            </a:r>
            <a:br>
              <a:rPr lang="tr-TR" dirty="0"/>
            </a:br>
            <a:r>
              <a:rPr lang="tr-TR" dirty="0"/>
              <a:t>SUPEREGO</a:t>
            </a:r>
            <a:br>
              <a:rPr lang="tr-TR" dirty="0"/>
            </a:br>
            <a:endParaRPr lang="tr-TR" dirty="0"/>
          </a:p>
        </p:txBody>
      </p:sp>
      <p:sp>
        <p:nvSpPr>
          <p:cNvPr id="3" name="Metin Yer Tutucusu 2"/>
          <p:cNvSpPr>
            <a:spLocks noGrp="1"/>
          </p:cNvSpPr>
          <p:nvPr>
            <p:ph type="body" sz="half" idx="2"/>
          </p:nvPr>
        </p:nvSpPr>
        <p:spPr/>
        <p:txBody>
          <a:bodyPr/>
          <a:lstStyle/>
          <a:p>
            <a:endParaRPr lang="tr-TR" dirty="0"/>
          </a:p>
        </p:txBody>
      </p:sp>
      <p:pic>
        <p:nvPicPr>
          <p:cNvPr id="7" name="Resim Yer Tutucusu 6"/>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12673" r="12673"/>
          <a:stretch>
            <a:fillRect/>
          </a:stretch>
        </p:blipFill>
        <p:spPr>
          <a:xfrm rot="420000">
            <a:off x="2956605" y="890825"/>
            <a:ext cx="5688841" cy="4492646"/>
          </a:xfrm>
        </p:spPr>
      </p:pic>
      <p:pic>
        <p:nvPicPr>
          <p:cNvPr id="1028" name="Picture 4" descr="C:\Users\züleyhaydin\Desktop\Yeni klasör\4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2754481"/>
            <a:ext cx="2232248"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8007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132624"/>
          </a:xfrm>
        </p:spPr>
        <p:txBody>
          <a:bodyPr>
            <a:normAutofit fontScale="90000"/>
          </a:bodyPr>
          <a:lstStyle/>
          <a:p>
            <a:endParaRPr lang="tr-TR" dirty="0"/>
          </a:p>
        </p:txBody>
      </p:sp>
      <p:sp>
        <p:nvSpPr>
          <p:cNvPr id="3" name="İçerik Yer Tutucusu 2"/>
          <p:cNvSpPr>
            <a:spLocks noGrp="1"/>
          </p:cNvSpPr>
          <p:nvPr>
            <p:ph idx="1"/>
          </p:nvPr>
        </p:nvSpPr>
        <p:spPr>
          <a:xfrm>
            <a:off x="457200" y="908720"/>
            <a:ext cx="8229600" cy="5415880"/>
          </a:xfrm>
        </p:spPr>
        <p:txBody>
          <a:bodyPr>
            <a:normAutofit/>
          </a:bodyPr>
          <a:lstStyle/>
          <a:p>
            <a:endParaRPr lang="tr-TR" sz="2400" b="1" dirty="0" smtClean="0"/>
          </a:p>
          <a:p>
            <a:r>
              <a:rPr lang="tr-TR" sz="2400" b="1" dirty="0" err="1" smtClean="0"/>
              <a:t>Altbenlik</a:t>
            </a:r>
            <a:r>
              <a:rPr lang="tr-TR" sz="2400" b="1" dirty="0" smtClean="0"/>
              <a:t> </a:t>
            </a:r>
            <a:r>
              <a:rPr lang="tr-TR" sz="2400" b="1" dirty="0"/>
              <a:t>(</a:t>
            </a:r>
            <a:r>
              <a:rPr lang="tr-TR" sz="2400" b="1" dirty="0" err="1"/>
              <a:t>İd</a:t>
            </a:r>
            <a:r>
              <a:rPr lang="tr-TR" sz="2400" b="1" dirty="0"/>
              <a:t>): </a:t>
            </a:r>
            <a:r>
              <a:rPr lang="tr-TR" sz="2400" dirty="0"/>
              <a:t>Ruhsal aygıtın doğuştan gelen ve en eski </a:t>
            </a:r>
            <a:r>
              <a:rPr lang="tr-TR" sz="2400" dirty="0" smtClean="0"/>
              <a:t>yapısıdır. </a:t>
            </a:r>
            <a:r>
              <a:rPr lang="tr-TR" sz="2400" dirty="0" err="1" smtClean="0"/>
              <a:t>Altbenlik</a:t>
            </a:r>
            <a:r>
              <a:rPr lang="tr-TR" sz="2400" dirty="0" smtClean="0"/>
              <a:t> </a:t>
            </a:r>
            <a:r>
              <a:rPr lang="tr-TR" sz="2400" dirty="0"/>
              <a:t>içerikleri sürekli boşalma ve doyum arar, tümüyle bilinçdışıdır. Bunlar haz ilkesine uyar. </a:t>
            </a:r>
            <a:endParaRPr lang="tr-TR" sz="2400" dirty="0" smtClean="0"/>
          </a:p>
          <a:p>
            <a:r>
              <a:rPr lang="tr-TR" sz="2400" b="1" dirty="0"/>
              <a:t>Benlik (Ego): </a:t>
            </a:r>
            <a:r>
              <a:rPr lang="tr-TR" sz="2400" dirty="0"/>
              <a:t>Ruhsal aygıtın organizmayı bir davranışa yönelten yapısıdır. </a:t>
            </a:r>
            <a:r>
              <a:rPr lang="tr-TR" sz="2400" dirty="0" smtClean="0"/>
              <a:t>Ruhsal </a:t>
            </a:r>
            <a:r>
              <a:rPr lang="tr-TR" sz="2400" dirty="0"/>
              <a:t>aygıtın algılayıcı, açıklayıcı, uyum yapıcı ve uygulayıcı yapısıdır. Benlik bu işlevlerini yerine getirirken </a:t>
            </a:r>
            <a:r>
              <a:rPr lang="tr-TR" sz="2400" dirty="0" err="1"/>
              <a:t>altbenlik</a:t>
            </a:r>
            <a:r>
              <a:rPr lang="tr-TR" sz="2400" dirty="0"/>
              <a:t> ve </a:t>
            </a:r>
            <a:r>
              <a:rPr lang="tr-TR" sz="2400" dirty="0" err="1"/>
              <a:t>üstbenlikle</a:t>
            </a:r>
            <a:r>
              <a:rPr lang="tr-TR" sz="2400" dirty="0"/>
              <a:t> ilişki kurar</a:t>
            </a:r>
            <a:r>
              <a:rPr lang="tr-TR" sz="2400" dirty="0" smtClean="0"/>
              <a:t>.</a:t>
            </a:r>
          </a:p>
          <a:p>
            <a:r>
              <a:rPr lang="tr-TR" sz="2400" b="1" dirty="0" err="1"/>
              <a:t>Üstbenlik</a:t>
            </a:r>
            <a:r>
              <a:rPr lang="tr-TR" sz="2400" b="1" dirty="0"/>
              <a:t> (</a:t>
            </a:r>
            <a:r>
              <a:rPr lang="tr-TR" sz="2400" b="1" dirty="0" err="1"/>
              <a:t>Süperego</a:t>
            </a:r>
            <a:r>
              <a:rPr lang="tr-TR" sz="2400" b="1" dirty="0"/>
              <a:t>): </a:t>
            </a:r>
            <a:r>
              <a:rPr lang="tr-TR" sz="2400" dirty="0" err="1"/>
              <a:t>Üstbenlik</a:t>
            </a:r>
            <a:r>
              <a:rPr lang="tr-TR" sz="2400" dirty="0"/>
              <a:t> ruhsal aygıtın dizginleyici, suçlayıcı, yargılayıcı, cezalandırıcı yapısıdır. Günlük yasamdaki karşılığı '"vicdan", belirtisi ise "suçluluk </a:t>
            </a:r>
            <a:r>
              <a:rPr lang="tr-TR" sz="2400" dirty="0" err="1"/>
              <a:t>duygusu"dur</a:t>
            </a:r>
            <a:r>
              <a:rPr lang="tr-TR" sz="2400" dirty="0"/>
              <a:t>. </a:t>
            </a:r>
          </a:p>
        </p:txBody>
      </p:sp>
    </p:spTree>
    <p:extLst>
      <p:ext uri="{BB962C8B-B14F-4D97-AF65-F5344CB8AC3E}">
        <p14:creationId xmlns:p14="http://schemas.microsoft.com/office/powerpoint/2010/main" val="3435244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pPr algn="ctr"/>
            <a:r>
              <a:rPr lang="tr-TR" dirty="0"/>
              <a:t>Benlik - Bilinç</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484784"/>
            <a:ext cx="727280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1990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r>
              <a:rPr lang="tr-TR" sz="4000" dirty="0" err="1" smtClean="0"/>
              <a:t>Psiko</a:t>
            </a:r>
            <a:r>
              <a:rPr lang="tr-TR" sz="4000" dirty="0" smtClean="0"/>
              <a:t>-Seksüel </a:t>
            </a:r>
            <a:r>
              <a:rPr lang="tr-TR" sz="4000" dirty="0"/>
              <a:t>Gelişim Dönemleri</a:t>
            </a:r>
          </a:p>
        </p:txBody>
      </p:sp>
      <p:sp>
        <p:nvSpPr>
          <p:cNvPr id="3" name="İçerik Yer Tutucusu 2"/>
          <p:cNvSpPr>
            <a:spLocks noGrp="1"/>
          </p:cNvSpPr>
          <p:nvPr>
            <p:ph idx="1"/>
          </p:nvPr>
        </p:nvSpPr>
        <p:spPr>
          <a:xfrm>
            <a:off x="457200" y="1412776"/>
            <a:ext cx="8229600" cy="4911824"/>
          </a:xfrm>
        </p:spPr>
        <p:txBody>
          <a:bodyPr/>
          <a:lstStyle/>
          <a:p>
            <a:pPr marL="0" indent="0" algn="just">
              <a:buNone/>
            </a:pPr>
            <a:r>
              <a:rPr lang="tr-TR" dirty="0" smtClean="0"/>
              <a:t>	</a:t>
            </a:r>
            <a:r>
              <a:rPr lang="tr-TR" sz="2000" dirty="0" smtClean="0"/>
              <a:t>Freud</a:t>
            </a:r>
            <a:r>
              <a:rPr lang="tr-TR" sz="2000" dirty="0"/>
              <a:t>, insanların karşılaştıkları her türlü psikolojik problemin çocukluklarında yaşadıkları cinsel tecrübelerin ve hayallerin veya gizli </a:t>
            </a:r>
            <a:r>
              <a:rPr lang="tr-TR" sz="2000" dirty="0" smtClean="0"/>
              <a:t>isteklerin doğrultusunda </a:t>
            </a:r>
            <a:r>
              <a:rPr lang="tr-TR" sz="2000" dirty="0"/>
              <a:t>oluştuğunu söyler. Freud insan davranışlarının arkasında cinsel faktöre aradığı gibi, insanın ruhsal gelişmesinde ve kişiliğin gelişmesinde </a:t>
            </a:r>
            <a:r>
              <a:rPr lang="tr-TR" sz="2000" dirty="0" err="1"/>
              <a:t>psikoseksüel</a:t>
            </a:r>
            <a:r>
              <a:rPr lang="tr-TR" sz="2000" dirty="0"/>
              <a:t> bir gelişmenin aracılığını ele almıştır. </a:t>
            </a:r>
          </a:p>
        </p:txBody>
      </p:sp>
      <p:pic>
        <p:nvPicPr>
          <p:cNvPr id="2050" name="Picture 2" descr="C:\Users\züleyhaydin\Desktop\Yeni klasör\freudl02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3429000"/>
            <a:ext cx="8280920" cy="3040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506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60616"/>
          </a:xfrm>
        </p:spPr>
        <p:txBody>
          <a:bodyPr>
            <a:normAutofit fontScale="90000"/>
          </a:bodyPr>
          <a:lstStyle/>
          <a:p>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754079184"/>
              </p:ext>
            </p:extLst>
          </p:nvPr>
        </p:nvGraphicFramePr>
        <p:xfrm>
          <a:off x="107504" y="0"/>
          <a:ext cx="9036496" cy="6669361"/>
        </p:xfrm>
        <a:graphic>
          <a:graphicData uri="http://schemas.openxmlformats.org/drawingml/2006/table">
            <a:tbl>
              <a:tblPr firstRow="1" firstCol="1" bandRow="1">
                <a:tableStyleId>{5C22544A-7EE6-4342-B048-85BDC9FD1C3A}</a:tableStyleId>
              </a:tblPr>
              <a:tblGrid>
                <a:gridCol w="2259124"/>
                <a:gridCol w="2259124"/>
                <a:gridCol w="2259124"/>
                <a:gridCol w="2259124"/>
              </a:tblGrid>
              <a:tr h="1297768">
                <a:tc>
                  <a:txBody>
                    <a:bodyPr/>
                    <a:lstStyle/>
                    <a:p>
                      <a:pPr algn="ctr">
                        <a:lnSpc>
                          <a:spcPct val="115000"/>
                        </a:lnSpc>
                        <a:spcAft>
                          <a:spcPts val="0"/>
                        </a:spcAft>
                      </a:pPr>
                      <a:r>
                        <a:rPr lang="tr-TR" sz="1000">
                          <a:effectLst/>
                        </a:rPr>
                        <a:t> </a:t>
                      </a:r>
                    </a:p>
                    <a:p>
                      <a:pPr algn="ctr">
                        <a:lnSpc>
                          <a:spcPct val="115000"/>
                        </a:lnSpc>
                        <a:spcAft>
                          <a:spcPts val="0"/>
                        </a:spcAft>
                      </a:pPr>
                      <a:r>
                        <a:rPr lang="tr-TR" sz="1000">
                          <a:effectLst/>
                        </a:rPr>
                        <a:t>Yaş Aralığı</a:t>
                      </a:r>
                    </a:p>
                    <a:p>
                      <a:pPr algn="ctr">
                        <a:lnSpc>
                          <a:spcPct val="115000"/>
                        </a:lnSpc>
                        <a:spcAft>
                          <a:spcPts val="0"/>
                        </a:spcAft>
                      </a:pPr>
                      <a:r>
                        <a:rPr lang="tr-TR" sz="1000">
                          <a:effectLst/>
                        </a:rPr>
                        <a:t> </a:t>
                      </a:r>
                    </a:p>
                    <a:p>
                      <a:pPr algn="ctr">
                        <a:lnSpc>
                          <a:spcPct val="115000"/>
                        </a:lnSpc>
                        <a:spcAft>
                          <a:spcPts val="0"/>
                        </a:spcAft>
                      </a:pPr>
                      <a:r>
                        <a:rPr lang="tr-TR" sz="1000">
                          <a:effectLst/>
                        </a:rPr>
                        <a:t> </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p>
                    <a:p>
                      <a:pPr>
                        <a:lnSpc>
                          <a:spcPct val="115000"/>
                        </a:lnSpc>
                        <a:spcAft>
                          <a:spcPts val="0"/>
                        </a:spcAft>
                      </a:pPr>
                      <a:r>
                        <a:rPr lang="tr-TR" sz="1000">
                          <a:effectLst/>
                        </a:rPr>
                        <a:t>Dönem </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p>
                    <a:p>
                      <a:pPr>
                        <a:lnSpc>
                          <a:spcPct val="115000"/>
                        </a:lnSpc>
                        <a:spcAft>
                          <a:spcPts val="0"/>
                        </a:spcAft>
                      </a:pPr>
                      <a:r>
                        <a:rPr lang="tr-TR" sz="1000">
                          <a:effectLst/>
                        </a:rPr>
                        <a:t>Etkilenen Kişiler</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p>
                    <a:p>
                      <a:pPr algn="ctr">
                        <a:lnSpc>
                          <a:spcPct val="115000"/>
                        </a:lnSpc>
                        <a:spcAft>
                          <a:spcPts val="0"/>
                        </a:spcAft>
                      </a:pPr>
                      <a:r>
                        <a:rPr lang="tr-TR" sz="1000">
                          <a:effectLst/>
                        </a:rPr>
                        <a:t>Kazanılması Olası En İyi</a:t>
                      </a:r>
                    </a:p>
                    <a:p>
                      <a:pPr algn="ctr">
                        <a:lnSpc>
                          <a:spcPct val="115000"/>
                        </a:lnSpc>
                        <a:spcAft>
                          <a:spcPts val="0"/>
                        </a:spcAft>
                      </a:pPr>
                      <a:r>
                        <a:rPr lang="tr-TR" sz="1000">
                          <a:effectLst/>
                        </a:rPr>
                        <a:t>Özellikler</a:t>
                      </a:r>
                      <a:endParaRPr lang="tr-TR" sz="1000">
                        <a:effectLst/>
                        <a:latin typeface="Calibri"/>
                        <a:ea typeface="Calibri"/>
                        <a:cs typeface="Times New Roman"/>
                      </a:endParaRPr>
                    </a:p>
                  </a:txBody>
                  <a:tcPr marL="62976" marR="62976" marT="0" marB="0"/>
                </a:tc>
              </a:tr>
              <a:tr h="497334">
                <a:tc>
                  <a:txBody>
                    <a:bodyPr/>
                    <a:lstStyle/>
                    <a:p>
                      <a:pPr>
                        <a:lnSpc>
                          <a:spcPct val="115000"/>
                        </a:lnSpc>
                        <a:spcAft>
                          <a:spcPts val="0"/>
                        </a:spcAft>
                      </a:pPr>
                      <a:r>
                        <a:rPr lang="tr-TR" sz="1000">
                          <a:effectLst/>
                        </a:rPr>
                        <a:t> </a:t>
                      </a:r>
                    </a:p>
                    <a:p>
                      <a:pPr>
                        <a:lnSpc>
                          <a:spcPct val="115000"/>
                        </a:lnSpc>
                        <a:spcAft>
                          <a:spcPts val="0"/>
                        </a:spcAft>
                      </a:pPr>
                      <a:r>
                        <a:rPr lang="tr-TR" sz="1000">
                          <a:effectLst/>
                        </a:rPr>
                        <a:t>0-1 Yaş</a:t>
                      </a:r>
                      <a:endParaRPr lang="tr-TR" sz="1000">
                        <a:effectLst/>
                        <a:latin typeface="Calibri"/>
                        <a:ea typeface="Calibri"/>
                        <a:cs typeface="Times New Roman"/>
                      </a:endParaRPr>
                    </a:p>
                  </a:txBody>
                  <a:tcPr marL="62976" marR="62976" marT="0" marB="0"/>
                </a:tc>
                <a:tc>
                  <a:txBody>
                    <a:bodyPr/>
                    <a:lstStyle/>
                    <a:p>
                      <a:pPr algn="ctr">
                        <a:lnSpc>
                          <a:spcPct val="115000"/>
                        </a:lnSpc>
                        <a:spcAft>
                          <a:spcPts val="0"/>
                        </a:spcAft>
                      </a:pPr>
                      <a:r>
                        <a:rPr lang="tr-TR" sz="1000">
                          <a:effectLst/>
                        </a:rPr>
                        <a:t>Oral</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Anne ya da onun yerine geçen yetişkin</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Güven ve iyimserlik</a:t>
                      </a:r>
                      <a:endParaRPr lang="tr-TR" sz="1000">
                        <a:effectLst/>
                        <a:latin typeface="Calibri"/>
                        <a:ea typeface="Calibri"/>
                        <a:cs typeface="Times New Roman"/>
                      </a:endParaRPr>
                    </a:p>
                  </a:txBody>
                  <a:tcPr marL="62976" marR="62976" marT="0" marB="0"/>
                </a:tc>
              </a:tr>
              <a:tr h="745999">
                <a:tc>
                  <a:txBody>
                    <a:bodyPr/>
                    <a:lstStyle/>
                    <a:p>
                      <a:pPr>
                        <a:lnSpc>
                          <a:spcPct val="115000"/>
                        </a:lnSpc>
                        <a:spcAft>
                          <a:spcPts val="0"/>
                        </a:spcAft>
                      </a:pPr>
                      <a:r>
                        <a:rPr lang="tr-TR" sz="1000">
                          <a:effectLst/>
                        </a:rPr>
                        <a:t> </a:t>
                      </a:r>
                    </a:p>
                    <a:p>
                      <a:pPr>
                        <a:lnSpc>
                          <a:spcPct val="115000"/>
                        </a:lnSpc>
                        <a:spcAft>
                          <a:spcPts val="0"/>
                        </a:spcAft>
                      </a:pPr>
                      <a:r>
                        <a:rPr lang="tr-TR" sz="1000">
                          <a:effectLst/>
                        </a:rPr>
                        <a:t>1-3 Yaş</a:t>
                      </a:r>
                      <a:endParaRPr lang="tr-TR" sz="1000">
                        <a:effectLst/>
                        <a:latin typeface="Calibri"/>
                        <a:ea typeface="Calibri"/>
                        <a:cs typeface="Times New Roman"/>
                      </a:endParaRPr>
                    </a:p>
                  </a:txBody>
                  <a:tcPr marL="62976" marR="62976" marT="0" marB="0"/>
                </a:tc>
                <a:tc>
                  <a:txBody>
                    <a:bodyPr/>
                    <a:lstStyle/>
                    <a:p>
                      <a:pPr algn="ctr">
                        <a:lnSpc>
                          <a:spcPct val="115000"/>
                        </a:lnSpc>
                        <a:spcAft>
                          <a:spcPts val="0"/>
                        </a:spcAft>
                      </a:pPr>
                      <a:r>
                        <a:rPr lang="tr-TR" sz="1000">
                          <a:effectLst/>
                        </a:rPr>
                        <a:t>Anal</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Ana-baba ya da</a:t>
                      </a:r>
                    </a:p>
                    <a:p>
                      <a:pPr>
                        <a:lnSpc>
                          <a:spcPct val="115000"/>
                        </a:lnSpc>
                        <a:spcAft>
                          <a:spcPts val="0"/>
                        </a:spcAft>
                      </a:pPr>
                      <a:r>
                        <a:rPr lang="tr-TR" sz="1000">
                          <a:effectLst/>
                        </a:rPr>
                        <a:t>Onun yerine geçen kişi</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Kendi kendini kontrol etme duygusu ve yeterliği</a:t>
                      </a:r>
                      <a:endParaRPr lang="tr-TR" sz="1000">
                        <a:effectLst/>
                        <a:latin typeface="Calibri"/>
                        <a:ea typeface="Calibri"/>
                        <a:cs typeface="Times New Roman"/>
                      </a:endParaRPr>
                    </a:p>
                  </a:txBody>
                  <a:tcPr marL="62976" marR="62976" marT="0" marB="0"/>
                </a:tc>
              </a:tr>
              <a:tr h="745999">
                <a:tc>
                  <a:txBody>
                    <a:bodyPr/>
                    <a:lstStyle/>
                    <a:p>
                      <a:pPr>
                        <a:lnSpc>
                          <a:spcPct val="115000"/>
                        </a:lnSpc>
                        <a:spcAft>
                          <a:spcPts val="0"/>
                        </a:spcAft>
                      </a:pPr>
                      <a:r>
                        <a:rPr lang="tr-TR" sz="1000">
                          <a:effectLst/>
                        </a:rPr>
                        <a:t> </a:t>
                      </a:r>
                    </a:p>
                    <a:p>
                      <a:pPr>
                        <a:lnSpc>
                          <a:spcPct val="115000"/>
                        </a:lnSpc>
                        <a:spcAft>
                          <a:spcPts val="0"/>
                        </a:spcAft>
                      </a:pPr>
                      <a:r>
                        <a:rPr lang="tr-TR" sz="1000">
                          <a:effectLst/>
                        </a:rPr>
                        <a:t>3-6 Yaş</a:t>
                      </a:r>
                      <a:endParaRPr lang="tr-TR" sz="1000">
                        <a:effectLst/>
                        <a:latin typeface="Calibri"/>
                        <a:ea typeface="Calibri"/>
                        <a:cs typeface="Times New Roman"/>
                      </a:endParaRPr>
                    </a:p>
                  </a:txBody>
                  <a:tcPr marL="62976" marR="62976" marT="0" marB="0"/>
                </a:tc>
                <a:tc>
                  <a:txBody>
                    <a:bodyPr/>
                    <a:lstStyle/>
                    <a:p>
                      <a:pPr algn="ctr">
                        <a:lnSpc>
                          <a:spcPct val="115000"/>
                        </a:lnSpc>
                        <a:spcAft>
                          <a:spcPts val="0"/>
                        </a:spcAft>
                      </a:pPr>
                      <a:r>
                        <a:rPr lang="tr-TR" sz="1000">
                          <a:effectLst/>
                        </a:rPr>
                        <a:t>Fallik</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Temel olarak aile</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Amaçlılık; yönlülük; etkinlikleri başlatma yeteneği</a:t>
                      </a:r>
                      <a:endParaRPr lang="tr-TR" sz="1000">
                        <a:effectLst/>
                        <a:latin typeface="Calibri"/>
                        <a:ea typeface="Calibri"/>
                        <a:cs typeface="Times New Roman"/>
                      </a:endParaRPr>
                    </a:p>
                  </a:txBody>
                  <a:tcPr marL="62976" marR="62976" marT="0" marB="0"/>
                </a:tc>
              </a:tr>
              <a:tr h="497334">
                <a:tc>
                  <a:txBody>
                    <a:bodyPr/>
                    <a:lstStyle/>
                    <a:p>
                      <a:pPr>
                        <a:lnSpc>
                          <a:spcPct val="115000"/>
                        </a:lnSpc>
                        <a:spcAft>
                          <a:spcPts val="0"/>
                        </a:spcAft>
                      </a:pPr>
                      <a:r>
                        <a:rPr lang="tr-TR" sz="1000">
                          <a:effectLst/>
                        </a:rPr>
                        <a:t> </a:t>
                      </a:r>
                    </a:p>
                    <a:p>
                      <a:pPr>
                        <a:lnSpc>
                          <a:spcPct val="115000"/>
                        </a:lnSpc>
                        <a:spcAft>
                          <a:spcPts val="0"/>
                        </a:spcAft>
                      </a:pPr>
                      <a:r>
                        <a:rPr lang="tr-TR" sz="1000">
                          <a:effectLst/>
                        </a:rPr>
                        <a:t>6-12 Yaş</a:t>
                      </a:r>
                      <a:endParaRPr lang="tr-TR" sz="1000">
                        <a:effectLst/>
                        <a:latin typeface="Calibri"/>
                        <a:ea typeface="Calibri"/>
                        <a:cs typeface="Times New Roman"/>
                      </a:endParaRPr>
                    </a:p>
                  </a:txBody>
                  <a:tcPr marL="62976" marR="62976" marT="0" marB="0"/>
                </a:tc>
                <a:tc>
                  <a:txBody>
                    <a:bodyPr/>
                    <a:lstStyle/>
                    <a:p>
                      <a:pPr algn="ctr">
                        <a:lnSpc>
                          <a:spcPct val="115000"/>
                        </a:lnSpc>
                        <a:spcAft>
                          <a:spcPts val="0"/>
                        </a:spcAft>
                      </a:pPr>
                      <a:r>
                        <a:rPr lang="tr-TR" sz="1000">
                          <a:effectLst/>
                        </a:rPr>
                        <a:t>Gizil</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Okul, arkadaş ve komşular</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Okulla ilişkili becerilerde yeterlik</a:t>
                      </a:r>
                      <a:endParaRPr lang="tr-TR" sz="1000">
                        <a:effectLst/>
                        <a:latin typeface="Calibri"/>
                        <a:ea typeface="Calibri"/>
                        <a:cs typeface="Times New Roman"/>
                      </a:endParaRPr>
                    </a:p>
                  </a:txBody>
                  <a:tcPr marL="62976" marR="62976" marT="0" marB="0"/>
                </a:tc>
              </a:tr>
              <a:tr h="763356">
                <a:tc>
                  <a:txBody>
                    <a:bodyPr/>
                    <a:lstStyle/>
                    <a:p>
                      <a:pPr>
                        <a:lnSpc>
                          <a:spcPct val="115000"/>
                        </a:lnSpc>
                        <a:spcAft>
                          <a:spcPts val="0"/>
                        </a:spcAft>
                      </a:pPr>
                      <a:r>
                        <a:rPr lang="tr-TR" sz="1000">
                          <a:effectLst/>
                        </a:rPr>
                        <a:t> </a:t>
                      </a:r>
                    </a:p>
                    <a:p>
                      <a:pPr>
                        <a:lnSpc>
                          <a:spcPct val="115000"/>
                        </a:lnSpc>
                        <a:spcAft>
                          <a:spcPts val="0"/>
                        </a:spcAft>
                      </a:pPr>
                      <a:r>
                        <a:rPr lang="tr-TR" sz="1000">
                          <a:effectLst/>
                        </a:rPr>
                        <a:t>12-18 Yaş</a:t>
                      </a:r>
                      <a:endParaRPr lang="tr-TR" sz="1000">
                        <a:effectLst/>
                        <a:latin typeface="Calibri"/>
                        <a:ea typeface="Calibri"/>
                        <a:cs typeface="Times New Roman"/>
                      </a:endParaRPr>
                    </a:p>
                  </a:txBody>
                  <a:tcPr marL="62976" marR="62976" marT="0" marB="0"/>
                </a:tc>
                <a:tc>
                  <a:txBody>
                    <a:bodyPr/>
                    <a:lstStyle/>
                    <a:p>
                      <a:pPr algn="ctr">
                        <a:lnSpc>
                          <a:spcPct val="115000"/>
                        </a:lnSpc>
                        <a:spcAft>
                          <a:spcPts val="0"/>
                        </a:spcAft>
                      </a:pPr>
                      <a:r>
                        <a:rPr lang="tr-TR" sz="1000">
                          <a:effectLst/>
                        </a:rPr>
                        <a:t>Genital</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Akran grupları, lider modelleri</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Eşsiz benlik imajı, liderlik modelleri; kendine uygun bir</a:t>
                      </a:r>
                    </a:p>
                    <a:p>
                      <a:pPr>
                        <a:lnSpc>
                          <a:spcPct val="115000"/>
                        </a:lnSpc>
                        <a:spcAft>
                          <a:spcPts val="0"/>
                        </a:spcAft>
                      </a:pPr>
                      <a:r>
                        <a:rPr lang="tr-TR" sz="1000">
                          <a:effectLst/>
                        </a:rPr>
                        <a:t>Kimlik seçme</a:t>
                      </a:r>
                      <a:endParaRPr lang="tr-TR" sz="1000">
                        <a:effectLst/>
                        <a:latin typeface="Calibri"/>
                        <a:ea typeface="Calibri"/>
                        <a:cs typeface="Times New Roman"/>
                      </a:endParaRPr>
                    </a:p>
                  </a:txBody>
                  <a:tcPr marL="62976" marR="62976" marT="0" marB="0"/>
                </a:tc>
              </a:tr>
              <a:tr h="767441">
                <a:tc>
                  <a:txBody>
                    <a:bodyPr/>
                    <a:lstStyle/>
                    <a:p>
                      <a:pPr>
                        <a:lnSpc>
                          <a:spcPct val="115000"/>
                        </a:lnSpc>
                        <a:spcAft>
                          <a:spcPts val="0"/>
                        </a:spcAft>
                      </a:pPr>
                      <a:r>
                        <a:rPr lang="tr-TR" sz="1000">
                          <a:effectLst/>
                        </a:rPr>
                        <a:t> </a:t>
                      </a:r>
                    </a:p>
                    <a:p>
                      <a:pPr>
                        <a:lnSpc>
                          <a:spcPct val="115000"/>
                        </a:lnSpc>
                        <a:spcAft>
                          <a:spcPts val="0"/>
                        </a:spcAft>
                      </a:pPr>
                      <a:r>
                        <a:rPr lang="tr-TR" sz="1000">
                          <a:effectLst/>
                        </a:rPr>
                        <a:t>Genç Yetişkinlik</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Dostlar; flört, yarışma ve işbirliği yapılan arkadaşlar</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Başkalarıyla yakın dostluklar kurma ve kariyerini güvenceye</a:t>
                      </a:r>
                    </a:p>
                    <a:p>
                      <a:pPr>
                        <a:lnSpc>
                          <a:spcPct val="115000"/>
                        </a:lnSpc>
                        <a:spcAft>
                          <a:spcPts val="0"/>
                        </a:spcAft>
                      </a:pPr>
                      <a:r>
                        <a:rPr lang="tr-TR" sz="1000">
                          <a:effectLst/>
                        </a:rPr>
                        <a:t>Alma</a:t>
                      </a:r>
                      <a:endParaRPr lang="tr-TR" sz="1000">
                        <a:effectLst/>
                        <a:latin typeface="Calibri"/>
                        <a:ea typeface="Calibri"/>
                        <a:cs typeface="Times New Roman"/>
                      </a:endParaRPr>
                    </a:p>
                  </a:txBody>
                  <a:tcPr marL="62976" marR="62976" marT="0" marB="0"/>
                </a:tc>
              </a:tr>
              <a:tr h="688296">
                <a:tc>
                  <a:txBody>
                    <a:bodyPr/>
                    <a:lstStyle/>
                    <a:p>
                      <a:pPr>
                        <a:lnSpc>
                          <a:spcPct val="115000"/>
                        </a:lnSpc>
                        <a:spcAft>
                          <a:spcPts val="0"/>
                        </a:spcAft>
                      </a:pPr>
                      <a:r>
                        <a:rPr lang="tr-TR" sz="1000">
                          <a:effectLst/>
                        </a:rPr>
                        <a:t> </a:t>
                      </a:r>
                    </a:p>
                    <a:p>
                      <a:pPr>
                        <a:lnSpc>
                          <a:spcPct val="115000"/>
                        </a:lnSpc>
                        <a:spcAft>
                          <a:spcPts val="0"/>
                        </a:spcAft>
                      </a:pPr>
                      <a:r>
                        <a:rPr lang="tr-TR" sz="1000">
                          <a:effectLst/>
                        </a:rPr>
                        <a:t>Orta Yetişkinlik</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Ev ve iş arkadaşları</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Aile, toplum ve yeni nesillerin gelişimine katkıda bulunma, ilgilenme</a:t>
                      </a:r>
                      <a:endParaRPr lang="tr-TR" sz="1000">
                        <a:effectLst/>
                        <a:latin typeface="Calibri"/>
                        <a:ea typeface="Calibri"/>
                        <a:cs typeface="Times New Roman"/>
                      </a:endParaRPr>
                    </a:p>
                  </a:txBody>
                  <a:tcPr marL="62976" marR="62976" marT="0" marB="0"/>
                </a:tc>
              </a:tr>
              <a:tr h="665834">
                <a:tc>
                  <a:txBody>
                    <a:bodyPr/>
                    <a:lstStyle/>
                    <a:p>
                      <a:pPr>
                        <a:lnSpc>
                          <a:spcPct val="115000"/>
                        </a:lnSpc>
                        <a:spcAft>
                          <a:spcPts val="0"/>
                        </a:spcAft>
                      </a:pPr>
                      <a:r>
                        <a:rPr lang="tr-TR" sz="1000">
                          <a:effectLst/>
                        </a:rPr>
                        <a:t> </a:t>
                      </a:r>
                    </a:p>
                    <a:p>
                      <a:pPr>
                        <a:lnSpc>
                          <a:spcPct val="115000"/>
                        </a:lnSpc>
                        <a:spcAft>
                          <a:spcPts val="0"/>
                        </a:spcAft>
                      </a:pPr>
                      <a:r>
                        <a:rPr lang="tr-TR" sz="1000">
                          <a:effectLst/>
                        </a:rPr>
                        <a:t>İleri Yetişkinlik</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 </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a:effectLst/>
                        </a:rPr>
                        <a:t>Tüm insanlık</a:t>
                      </a:r>
                      <a:endParaRPr lang="tr-TR" sz="1000">
                        <a:effectLst/>
                        <a:latin typeface="Calibri"/>
                        <a:ea typeface="Calibri"/>
                        <a:cs typeface="Times New Roman"/>
                      </a:endParaRPr>
                    </a:p>
                  </a:txBody>
                  <a:tcPr marL="62976" marR="62976" marT="0" marB="0"/>
                </a:tc>
                <a:tc>
                  <a:txBody>
                    <a:bodyPr/>
                    <a:lstStyle/>
                    <a:p>
                      <a:pPr>
                        <a:lnSpc>
                          <a:spcPct val="115000"/>
                        </a:lnSpc>
                        <a:spcAft>
                          <a:spcPts val="0"/>
                        </a:spcAft>
                      </a:pPr>
                      <a:r>
                        <a:rPr lang="tr-TR" sz="1000" dirty="0">
                          <a:effectLst/>
                        </a:rPr>
                        <a:t>Eksiklik ve yetersizlikleriyle kendini kabul etme,- ölümle yüz yüze gelmekten korkmama</a:t>
                      </a:r>
                      <a:endParaRPr lang="tr-TR" sz="1000" dirty="0">
                        <a:effectLst/>
                        <a:latin typeface="Calibri"/>
                        <a:ea typeface="Calibri"/>
                        <a:cs typeface="Times New Roman"/>
                      </a:endParaRPr>
                    </a:p>
                  </a:txBody>
                  <a:tcPr marL="62976" marR="62976" marT="0" marB="0"/>
                </a:tc>
              </a:tr>
            </a:tbl>
          </a:graphicData>
        </a:graphic>
      </p:graphicFrame>
    </p:spTree>
    <p:extLst>
      <p:ext uri="{BB962C8B-B14F-4D97-AF65-F5344CB8AC3E}">
        <p14:creationId xmlns:p14="http://schemas.microsoft.com/office/powerpoint/2010/main" val="24381282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Metin Yer Tutucusu 2"/>
          <p:cNvSpPr>
            <a:spLocks noGrp="1"/>
          </p:cNvSpPr>
          <p:nvPr>
            <p:ph type="body" sz="half" idx="2"/>
          </p:nvPr>
        </p:nvSpPr>
        <p:spPr/>
        <p:txBody>
          <a:bodyPr/>
          <a:lstStyle/>
          <a:p>
            <a:endParaRPr lang="tr-TR" dirty="0"/>
          </a:p>
        </p:txBody>
      </p:sp>
      <p:pic>
        <p:nvPicPr>
          <p:cNvPr id="5" name="Resim Yer Tutucusu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5920" b="15920"/>
          <a:stretch>
            <a:fillRect/>
          </a:stretch>
        </p:blipFill>
        <p:spPr>
          <a:xfrm rot="420000">
            <a:off x="3108362" y="707337"/>
            <a:ext cx="5362168" cy="3777935"/>
          </a:xfr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196752"/>
            <a:ext cx="2217737"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descr="C:\Users\züleyhaydin\Desktop\Yeni klasör\images.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3053" y="4278655"/>
            <a:ext cx="4392488" cy="189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382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0648"/>
            <a:ext cx="8229600" cy="936104"/>
          </a:xfrm>
        </p:spPr>
        <p:txBody>
          <a:bodyPr>
            <a:normAutofit/>
          </a:bodyPr>
          <a:lstStyle/>
          <a:p>
            <a:r>
              <a:rPr lang="tr-TR" dirty="0" smtClean="0"/>
              <a:t>  </a:t>
            </a:r>
            <a:r>
              <a:rPr lang="tr-TR" sz="3600" dirty="0" smtClean="0"/>
              <a:t>SIGMUND FREUD</a:t>
            </a:r>
            <a:endParaRPr lang="tr-TR" dirty="0"/>
          </a:p>
        </p:txBody>
      </p:sp>
      <p:sp>
        <p:nvSpPr>
          <p:cNvPr id="3" name="İçerik Yer Tutucusu 2"/>
          <p:cNvSpPr>
            <a:spLocks noGrp="1"/>
          </p:cNvSpPr>
          <p:nvPr>
            <p:ph idx="1"/>
          </p:nvPr>
        </p:nvSpPr>
        <p:spPr>
          <a:xfrm>
            <a:off x="457200" y="1340768"/>
            <a:ext cx="8229600" cy="4983832"/>
          </a:xfrm>
        </p:spPr>
        <p:txBody>
          <a:bodyPr>
            <a:normAutofit/>
          </a:bodyPr>
          <a:lstStyle/>
          <a:p>
            <a:pPr marL="0" indent="0">
              <a:buNone/>
            </a:pPr>
            <a:r>
              <a:rPr lang="tr-TR" dirty="0" smtClean="0"/>
              <a:t>1_Kişilik </a:t>
            </a:r>
            <a:r>
              <a:rPr lang="tr-TR" dirty="0"/>
              <a:t>gelişimini 5 dönemde incelemiştir</a:t>
            </a:r>
            <a:r>
              <a:rPr lang="tr-TR" dirty="0" smtClean="0"/>
              <a:t>.</a:t>
            </a:r>
            <a:endParaRPr lang="tr-TR" dirty="0"/>
          </a:p>
          <a:p>
            <a:pPr marL="0" indent="0">
              <a:buNone/>
            </a:pPr>
            <a:r>
              <a:rPr lang="tr-TR" dirty="0" smtClean="0"/>
              <a:t>2_Kişilik </a:t>
            </a:r>
            <a:r>
              <a:rPr lang="tr-TR" dirty="0"/>
              <a:t>gelişiminde temel belirleyicinin 0-5 yaş arası olduğunu ve kişiliğin ergenlik yıllarıyla birlikte kazanıldığını savunmuştur.</a:t>
            </a:r>
          </a:p>
          <a:p>
            <a:pPr marL="0" indent="0">
              <a:buNone/>
            </a:pPr>
            <a:r>
              <a:rPr lang="tr-TR" dirty="0" smtClean="0"/>
              <a:t>3_Kuramında </a:t>
            </a:r>
            <a:r>
              <a:rPr lang="tr-TR" dirty="0"/>
              <a:t>cinsellik öğesini ön plana çıkartmıştır.</a:t>
            </a:r>
          </a:p>
          <a:p>
            <a:pPr marL="0" indent="0">
              <a:buNone/>
            </a:pPr>
            <a:r>
              <a:rPr lang="tr-TR" dirty="0" smtClean="0"/>
              <a:t>4_Bir </a:t>
            </a:r>
            <a:r>
              <a:rPr lang="tr-TR" dirty="0"/>
              <a:t>dönemde başarılamayan özelliğin, o döneme saplantı oluşturduğunu belirtmiştir.</a:t>
            </a:r>
          </a:p>
          <a:p>
            <a:pPr marL="0" indent="0">
              <a:buNone/>
            </a:pPr>
            <a:r>
              <a:rPr lang="tr-TR" dirty="0" smtClean="0"/>
              <a:t>5_Gelişimde </a:t>
            </a:r>
            <a:r>
              <a:rPr lang="tr-TR" dirty="0"/>
              <a:t>en kritik dönemin 3-5 yaş arasında (</a:t>
            </a:r>
            <a:r>
              <a:rPr lang="tr-TR" dirty="0" err="1"/>
              <a:t>Fallik</a:t>
            </a:r>
            <a:r>
              <a:rPr lang="tr-TR" dirty="0"/>
              <a:t> Dönem) olduğunu belirtmiştir.</a:t>
            </a:r>
          </a:p>
          <a:p>
            <a:pPr marL="0" indent="0">
              <a:buNone/>
            </a:pPr>
            <a:r>
              <a:rPr lang="tr-TR" dirty="0" smtClean="0"/>
              <a:t>6_Gelişimi </a:t>
            </a:r>
            <a:r>
              <a:rPr lang="tr-TR" dirty="0"/>
              <a:t>büyük oranda biyolojik altyapı ile ele almıştır.</a:t>
            </a:r>
          </a:p>
          <a:p>
            <a:endParaRPr lang="tr-TR" dirty="0"/>
          </a:p>
        </p:txBody>
      </p:sp>
    </p:spTree>
    <p:extLst>
      <p:ext uri="{BB962C8B-B14F-4D97-AF65-F5344CB8AC3E}">
        <p14:creationId xmlns:p14="http://schemas.microsoft.com/office/powerpoint/2010/main" val="41777359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492664"/>
          </a:xfrm>
        </p:spPr>
        <p:txBody>
          <a:bodyPr>
            <a:normAutofit fontScale="90000"/>
          </a:bodyPr>
          <a:lstStyle/>
          <a:p>
            <a:r>
              <a:rPr lang="tr-TR" sz="3200" dirty="0"/>
              <a:t>FRUED, PSİKODİNAMİK YAKLAŞIM ve ANKSİYETE</a:t>
            </a:r>
          </a:p>
        </p:txBody>
      </p:sp>
      <p:sp>
        <p:nvSpPr>
          <p:cNvPr id="3" name="İçerik Yer Tutucusu 2"/>
          <p:cNvSpPr>
            <a:spLocks noGrp="1"/>
          </p:cNvSpPr>
          <p:nvPr>
            <p:ph idx="1"/>
          </p:nvPr>
        </p:nvSpPr>
        <p:spPr>
          <a:xfrm>
            <a:off x="457200" y="1268760"/>
            <a:ext cx="8229600" cy="5055840"/>
          </a:xfrm>
        </p:spPr>
        <p:txBody>
          <a:bodyPr/>
          <a:lstStyle/>
          <a:p>
            <a:pPr marL="0" indent="0">
              <a:buNone/>
            </a:pPr>
            <a:r>
              <a:rPr lang="tr-TR" dirty="0" smtClean="0"/>
              <a:t>	</a:t>
            </a:r>
            <a:r>
              <a:rPr lang="tr-TR" sz="2400" dirty="0" smtClean="0"/>
              <a:t>Freud'a </a:t>
            </a:r>
            <a:r>
              <a:rPr lang="tr-TR" sz="2400" dirty="0"/>
              <a:t>göre insan davranışlarının tümü uyum yapmaya yönelik bir amaç taşır. Hiçbir davranış rastlantısal değildir. Organizmanın yaptığı her şey yaşamı sürdürme çabasının farklı bir biçimidir</a:t>
            </a:r>
            <a:r>
              <a:rPr lang="tr-TR" sz="2400" dirty="0" smtClean="0"/>
              <a:t>. 	</a:t>
            </a:r>
            <a:r>
              <a:rPr lang="tr-TR" sz="2400" dirty="0" err="1" smtClean="0"/>
              <a:t>Anksiyete</a:t>
            </a:r>
            <a:r>
              <a:rPr lang="tr-TR" sz="2400" dirty="0"/>
              <a:t>, egonun tehlikeden kaçış yollarının bir anlatımı olduğundan, yukarıda tanımlanan üç tür tehlikeye karşı üç tür </a:t>
            </a:r>
            <a:r>
              <a:rPr lang="tr-TR" sz="2400" dirty="0" err="1"/>
              <a:t>anksiyete</a:t>
            </a:r>
            <a:r>
              <a:rPr lang="tr-TR" sz="2400" dirty="0"/>
              <a:t> geliştirilir</a:t>
            </a:r>
            <a:r>
              <a:rPr lang="tr-TR" sz="2400" dirty="0" smtClean="0"/>
              <a:t>.</a:t>
            </a:r>
          </a:p>
          <a:p>
            <a:pPr>
              <a:buFont typeface="Wingdings" panose="05000000000000000000" pitchFamily="2" charset="2"/>
              <a:buChar char="v"/>
            </a:pPr>
            <a:r>
              <a:rPr lang="tr-TR" sz="2400" dirty="0"/>
              <a:t>Gerçeklik </a:t>
            </a:r>
            <a:r>
              <a:rPr lang="tr-TR" sz="2400" dirty="0" err="1" smtClean="0"/>
              <a:t>anksiyete</a:t>
            </a:r>
            <a:endParaRPr lang="tr-TR" sz="2400" dirty="0" smtClean="0"/>
          </a:p>
          <a:p>
            <a:pPr>
              <a:buFont typeface="Wingdings" panose="05000000000000000000" pitchFamily="2" charset="2"/>
              <a:buChar char="v"/>
            </a:pPr>
            <a:r>
              <a:rPr lang="tr-TR" sz="2400" dirty="0"/>
              <a:t>Ahlaksal </a:t>
            </a:r>
            <a:r>
              <a:rPr lang="tr-TR" sz="2400" dirty="0" err="1" smtClean="0"/>
              <a:t>anksiyete</a:t>
            </a:r>
            <a:endParaRPr lang="tr-TR" sz="2400" dirty="0" smtClean="0"/>
          </a:p>
          <a:p>
            <a:pPr>
              <a:buFont typeface="Wingdings" panose="05000000000000000000" pitchFamily="2" charset="2"/>
              <a:buChar char="v"/>
            </a:pPr>
            <a:r>
              <a:rPr lang="tr-TR" sz="2400" dirty="0" err="1"/>
              <a:t>Nevrotik</a:t>
            </a:r>
            <a:r>
              <a:rPr lang="tr-TR" sz="2400" dirty="0"/>
              <a:t> </a:t>
            </a:r>
            <a:r>
              <a:rPr lang="tr-TR" sz="2400" dirty="0" err="1" smtClean="0"/>
              <a:t>anksiyete</a:t>
            </a:r>
            <a:endParaRPr lang="tr-TR" sz="2400" dirty="0" smtClean="0"/>
          </a:p>
          <a:p>
            <a:pPr marL="0" indent="0">
              <a:buNone/>
            </a:pPr>
            <a:r>
              <a:rPr lang="tr-TR" sz="2400" dirty="0" smtClean="0"/>
              <a:t>	Ego </a:t>
            </a:r>
            <a:r>
              <a:rPr lang="tr-TR" sz="2400" dirty="0" err="1"/>
              <a:t>anksiyeteye</a:t>
            </a:r>
            <a:r>
              <a:rPr lang="tr-TR" sz="2400" dirty="0"/>
              <a:t> karşı koruyucu bir savunma geliştirmektedir. Savunma mekanizması, gerçekliğin bilinçaltına itilmesi, kabullenilmemesi ve yalanlanmasıdır.</a:t>
            </a:r>
          </a:p>
        </p:txBody>
      </p:sp>
    </p:spTree>
    <p:extLst>
      <p:ext uri="{BB962C8B-B14F-4D97-AF65-F5344CB8AC3E}">
        <p14:creationId xmlns:p14="http://schemas.microsoft.com/office/powerpoint/2010/main" val="3383735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a:bodyPr>
          <a:lstStyle/>
          <a:p>
            <a:r>
              <a:rPr lang="tr-TR" sz="4000" dirty="0" err="1" smtClean="0"/>
              <a:t>Psiko</a:t>
            </a:r>
            <a:r>
              <a:rPr lang="tr-TR" sz="4000" dirty="0" smtClean="0"/>
              <a:t>-Analitik Kuram</a:t>
            </a:r>
            <a:endParaRPr lang="tr-TR" sz="4000" dirty="0"/>
          </a:p>
        </p:txBody>
      </p:sp>
      <p:sp>
        <p:nvSpPr>
          <p:cNvPr id="3" name="İçerik Yer Tutucusu 2"/>
          <p:cNvSpPr>
            <a:spLocks noGrp="1"/>
          </p:cNvSpPr>
          <p:nvPr>
            <p:ph idx="1"/>
          </p:nvPr>
        </p:nvSpPr>
        <p:spPr>
          <a:xfrm>
            <a:off x="457200" y="1484784"/>
            <a:ext cx="8229600" cy="4839816"/>
          </a:xfrm>
        </p:spPr>
        <p:txBody>
          <a:bodyPr/>
          <a:lstStyle/>
          <a:p>
            <a:pPr>
              <a:buFont typeface="Wingdings" panose="05000000000000000000" pitchFamily="2" charset="2"/>
              <a:buChar char="Ø"/>
            </a:pPr>
            <a:r>
              <a:rPr lang="tr-TR" dirty="0" smtClean="0"/>
              <a:t>Sigmund Freud Kimdir?</a:t>
            </a:r>
          </a:p>
          <a:p>
            <a:pPr>
              <a:buFont typeface="Wingdings" panose="05000000000000000000" pitchFamily="2" charset="2"/>
              <a:buChar char="Ø"/>
            </a:pPr>
            <a:r>
              <a:rPr lang="tr-TR" dirty="0" smtClean="0"/>
              <a:t>Psikanaliz Nasıl Ortaya Çıktı?</a:t>
            </a:r>
          </a:p>
          <a:p>
            <a:pPr>
              <a:buFont typeface="Wingdings" panose="05000000000000000000" pitchFamily="2" charset="2"/>
              <a:buChar char="Ø"/>
            </a:pPr>
            <a:r>
              <a:rPr lang="tr-TR" dirty="0" err="1" smtClean="0"/>
              <a:t>Psiko</a:t>
            </a:r>
            <a:r>
              <a:rPr lang="tr-TR" dirty="0" smtClean="0"/>
              <a:t>-Analitik Gelişim Kuramı ve aşamaları neler?</a:t>
            </a:r>
          </a:p>
          <a:p>
            <a:pPr>
              <a:buFont typeface="Wingdings" panose="05000000000000000000" pitchFamily="2" charset="2"/>
              <a:buChar char="Ø"/>
            </a:pPr>
            <a:r>
              <a:rPr lang="tr-TR" dirty="0" err="1" smtClean="0"/>
              <a:t>Psikodinamik</a:t>
            </a:r>
            <a:r>
              <a:rPr lang="tr-TR" dirty="0" smtClean="0"/>
              <a:t> Yaklaşım ve </a:t>
            </a:r>
            <a:r>
              <a:rPr lang="tr-TR" dirty="0" err="1" smtClean="0"/>
              <a:t>Anksiyete</a:t>
            </a:r>
            <a:r>
              <a:rPr lang="tr-TR" dirty="0" smtClean="0"/>
              <a:t> Nedir?</a:t>
            </a:r>
          </a:p>
          <a:p>
            <a:pPr>
              <a:buFont typeface="Wingdings" panose="05000000000000000000" pitchFamily="2" charset="2"/>
              <a:buChar char="Ø"/>
            </a:pPr>
            <a:r>
              <a:rPr lang="tr-TR" dirty="0" err="1" smtClean="0"/>
              <a:t>Psikanaliik</a:t>
            </a:r>
            <a:r>
              <a:rPr lang="tr-TR" dirty="0" smtClean="0"/>
              <a:t> Kuramda Tedavi ve Tedavi Teknikleri Neler?</a:t>
            </a:r>
          </a:p>
          <a:p>
            <a:pPr>
              <a:buFont typeface="Wingdings" panose="05000000000000000000" pitchFamily="2" charset="2"/>
              <a:buChar char="Ø"/>
            </a:pPr>
            <a:r>
              <a:rPr lang="tr-TR" dirty="0" err="1" smtClean="0"/>
              <a:t>Psikanaliz’e</a:t>
            </a:r>
            <a:r>
              <a:rPr lang="tr-TR" dirty="0" smtClean="0"/>
              <a:t> Yapılan Eleştiriler?</a:t>
            </a:r>
          </a:p>
          <a:p>
            <a:pPr>
              <a:buFont typeface="Wingdings" panose="05000000000000000000" pitchFamily="2" charset="2"/>
              <a:buChar char="Ø"/>
            </a:pPr>
            <a:r>
              <a:rPr lang="tr-TR" dirty="0" smtClean="0"/>
              <a:t>Sosyal Hizmet ve </a:t>
            </a:r>
            <a:r>
              <a:rPr lang="tr-TR" dirty="0" err="1" smtClean="0"/>
              <a:t>Psikodinamik</a:t>
            </a:r>
            <a:r>
              <a:rPr lang="tr-TR" dirty="0" smtClean="0"/>
              <a:t> Kuram İlişkisi?</a:t>
            </a:r>
          </a:p>
          <a:p>
            <a:pPr>
              <a:buFont typeface="Wingdings" panose="05000000000000000000" pitchFamily="2" charset="2"/>
              <a:buChar char="Ø"/>
            </a:pPr>
            <a:r>
              <a:rPr lang="tr-TR" dirty="0" smtClean="0"/>
              <a:t>Örnekler ve Değerlendirme…</a:t>
            </a:r>
            <a:endParaRPr lang="tr-TR" dirty="0"/>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4669349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r>
              <a:rPr lang="tr-TR" dirty="0" smtClean="0"/>
              <a:t>SAVUNMA MEKANİZMALARI</a:t>
            </a:r>
            <a:endParaRPr lang="tr-TR" dirty="0"/>
          </a:p>
        </p:txBody>
      </p:sp>
      <p:sp>
        <p:nvSpPr>
          <p:cNvPr id="3" name="İçerik Yer Tutucusu 2"/>
          <p:cNvSpPr>
            <a:spLocks noGrp="1"/>
          </p:cNvSpPr>
          <p:nvPr>
            <p:ph idx="1"/>
          </p:nvPr>
        </p:nvSpPr>
        <p:spPr>
          <a:xfrm>
            <a:off x="457200" y="1412776"/>
            <a:ext cx="8229600" cy="4911824"/>
          </a:xfrm>
        </p:spPr>
        <p:txBody>
          <a:bodyPr/>
          <a:lstStyle/>
          <a:p>
            <a:pPr marL="0" indent="0" algn="just">
              <a:buNone/>
            </a:pPr>
            <a:r>
              <a:rPr lang="tr-TR" dirty="0" smtClean="0"/>
              <a:t>	Freud </a:t>
            </a:r>
            <a:r>
              <a:rPr lang="tr-TR" dirty="0"/>
              <a:t>normal hayata ilişkin birçok şeyi </a:t>
            </a:r>
            <a:r>
              <a:rPr lang="tr-TR" dirty="0" err="1"/>
              <a:t>idden</a:t>
            </a:r>
            <a:r>
              <a:rPr lang="tr-TR" dirty="0"/>
              <a:t> kaynaklanan bu korkunç malzemenin bilince çıkmasını önlemek üzere yaptığımız farklı şeyler temelinde betimlemiştir ve Freud bunları “savunma mekanizmaları” olarak </a:t>
            </a:r>
            <a:r>
              <a:rPr lang="tr-TR" dirty="0" smtClean="0"/>
              <a:t>adlandırmıştır</a:t>
            </a:r>
            <a:r>
              <a:rPr lang="tr-TR" dirty="0"/>
              <a:t>. </a:t>
            </a:r>
            <a:r>
              <a:rPr lang="tr-TR" dirty="0" smtClean="0"/>
              <a:t>Bunlar;</a:t>
            </a:r>
          </a:p>
          <a:p>
            <a:pPr algn="just">
              <a:buFont typeface="Courier New" panose="02070309020205020404" pitchFamily="49" charset="0"/>
              <a:buChar char="o"/>
            </a:pPr>
            <a:r>
              <a:rPr lang="tr-TR" dirty="0"/>
              <a:t>Y</a:t>
            </a:r>
            <a:r>
              <a:rPr lang="tr-TR" dirty="0" smtClean="0"/>
              <a:t>üceltme Savunma </a:t>
            </a:r>
            <a:r>
              <a:rPr lang="tr-TR" dirty="0"/>
              <a:t>M</a:t>
            </a:r>
            <a:r>
              <a:rPr lang="tr-TR" dirty="0" smtClean="0"/>
              <a:t>ekanizması</a:t>
            </a:r>
          </a:p>
          <a:p>
            <a:pPr algn="just">
              <a:buFont typeface="Courier New" panose="02070309020205020404" pitchFamily="49" charset="0"/>
              <a:buChar char="o"/>
            </a:pPr>
            <a:r>
              <a:rPr lang="tr-TR" dirty="0" smtClean="0"/>
              <a:t>Yer değiştirme Savunma Mekanizması</a:t>
            </a:r>
          </a:p>
          <a:p>
            <a:pPr algn="just">
              <a:buFont typeface="Courier New" panose="02070309020205020404" pitchFamily="49" charset="0"/>
              <a:buChar char="o"/>
            </a:pPr>
            <a:r>
              <a:rPr lang="tr-TR" dirty="0"/>
              <a:t>Yansıtma </a:t>
            </a:r>
            <a:r>
              <a:rPr lang="tr-TR" dirty="0" smtClean="0"/>
              <a:t>Savunma Mekanizması</a:t>
            </a:r>
          </a:p>
          <a:p>
            <a:pPr algn="just">
              <a:buFont typeface="Courier New" panose="02070309020205020404" pitchFamily="49" charset="0"/>
              <a:buChar char="o"/>
            </a:pPr>
            <a:r>
              <a:rPr lang="tr-TR" dirty="0" smtClean="0"/>
              <a:t>Gerileme </a:t>
            </a:r>
            <a:r>
              <a:rPr lang="tr-TR" dirty="0"/>
              <a:t>S</a:t>
            </a:r>
            <a:r>
              <a:rPr lang="tr-TR" dirty="0" smtClean="0"/>
              <a:t>avunma </a:t>
            </a:r>
            <a:r>
              <a:rPr lang="tr-TR" dirty="0"/>
              <a:t>M</a:t>
            </a:r>
            <a:r>
              <a:rPr lang="tr-TR" dirty="0" smtClean="0"/>
              <a:t>ekanizmamız </a:t>
            </a:r>
            <a:endParaRPr lang="tr-TR" dirty="0"/>
          </a:p>
          <a:p>
            <a:pPr algn="just">
              <a:buFont typeface="Courier New" panose="02070309020205020404" pitchFamily="49" charset="0"/>
              <a:buChar char="o"/>
            </a:pPr>
            <a:endParaRPr lang="tr-TR" dirty="0"/>
          </a:p>
        </p:txBody>
      </p:sp>
    </p:spTree>
    <p:extLst>
      <p:ext uri="{BB962C8B-B14F-4D97-AF65-F5344CB8AC3E}">
        <p14:creationId xmlns:p14="http://schemas.microsoft.com/office/powerpoint/2010/main" val="3978219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492664"/>
          </a:xfrm>
        </p:spPr>
        <p:txBody>
          <a:bodyPr>
            <a:normAutofit fontScale="90000"/>
          </a:bodyPr>
          <a:lstStyle/>
          <a:p>
            <a:r>
              <a:rPr lang="tr-TR" sz="3600" dirty="0"/>
              <a:t>PSİKANALİTİK KURAMDA TEDAVİ</a:t>
            </a:r>
          </a:p>
        </p:txBody>
      </p:sp>
      <p:sp>
        <p:nvSpPr>
          <p:cNvPr id="3" name="İçerik Yer Tutucusu 2"/>
          <p:cNvSpPr>
            <a:spLocks noGrp="1"/>
          </p:cNvSpPr>
          <p:nvPr>
            <p:ph idx="1"/>
          </p:nvPr>
        </p:nvSpPr>
        <p:spPr>
          <a:xfrm>
            <a:off x="457200" y="1268760"/>
            <a:ext cx="8229600" cy="5055840"/>
          </a:xfrm>
        </p:spPr>
        <p:txBody>
          <a:bodyPr>
            <a:normAutofit/>
          </a:bodyPr>
          <a:lstStyle/>
          <a:p>
            <a:pPr marL="0" indent="0">
              <a:buNone/>
            </a:pPr>
            <a:r>
              <a:rPr lang="tr-TR" sz="2000" dirty="0" smtClean="0"/>
              <a:t>	</a:t>
            </a:r>
          </a:p>
          <a:p>
            <a:pPr marL="0" indent="0">
              <a:buNone/>
            </a:pPr>
            <a:r>
              <a:rPr lang="tr-TR" sz="2000" dirty="0"/>
              <a:t>	</a:t>
            </a:r>
            <a:r>
              <a:rPr lang="tr-TR" sz="2000" dirty="0" smtClean="0"/>
              <a:t>Tedavi</a:t>
            </a:r>
            <a:r>
              <a:rPr lang="tr-TR" sz="2000" dirty="0"/>
              <a:t>, danışan danışma ilişkisidir. Danışmanın görevi, danışanın çatışmalarını ve bu çatışmaların neden olduğu davranışlarını görebilmek ve bunların değiştirilmesinde imkân sağlayacak ortamı hazırlamaktır. Danışan, güçlük çıkaran durumların farkındadır ama baskı mekanizması sorunların gerisindeki nedenlerin görülebilmesini engellediğinden hastanın kendisi bu değişiklikleri gerçekleştiremez</a:t>
            </a:r>
            <a:r>
              <a:rPr lang="tr-TR" sz="2000" dirty="0" smtClean="0"/>
              <a:t>.</a:t>
            </a:r>
          </a:p>
          <a:p>
            <a:pPr marL="0" indent="0">
              <a:buNone/>
            </a:pPr>
            <a:endParaRPr lang="tr-TR" sz="2000" dirty="0" smtClean="0"/>
          </a:p>
          <a:p>
            <a:pPr marL="0" indent="0" algn="ctr">
              <a:buNone/>
            </a:pPr>
            <a:r>
              <a:rPr lang="tr-TR" sz="2000" dirty="0" smtClean="0"/>
              <a:t>TEDAVİ </a:t>
            </a:r>
            <a:r>
              <a:rPr lang="tr-TR" sz="2000" dirty="0"/>
              <a:t>TEKNİKLERİ</a:t>
            </a:r>
            <a:endParaRPr lang="tr-TR" sz="2000" dirty="0" smtClean="0"/>
          </a:p>
          <a:p>
            <a:r>
              <a:rPr lang="tr-TR" sz="2000" dirty="0"/>
              <a:t>Serbest </a:t>
            </a:r>
            <a:r>
              <a:rPr lang="tr-TR" sz="2000" dirty="0" smtClean="0"/>
              <a:t>Çağrışım:  Psikanaliz </a:t>
            </a:r>
            <a:r>
              <a:rPr lang="tr-TR" sz="2000" dirty="0"/>
              <a:t>tedavisinin temel taşıdır. </a:t>
            </a:r>
            <a:endParaRPr lang="tr-TR" sz="2000" dirty="0" smtClean="0"/>
          </a:p>
          <a:p>
            <a:r>
              <a:rPr lang="tr-TR" sz="2000" dirty="0" err="1" smtClean="0"/>
              <a:t>Residance</a:t>
            </a:r>
            <a:r>
              <a:rPr lang="tr-TR" sz="2000" dirty="0" smtClean="0"/>
              <a:t>: Tedavinin </a:t>
            </a:r>
            <a:r>
              <a:rPr lang="tr-TR" sz="2000" dirty="0"/>
              <a:t>ilerlemesini engelleyen her türlü tepki bir direniş belirtisidir</a:t>
            </a:r>
            <a:r>
              <a:rPr lang="tr-TR" sz="2000" dirty="0" smtClean="0"/>
              <a:t>.</a:t>
            </a:r>
          </a:p>
          <a:p>
            <a:r>
              <a:rPr lang="tr-TR" sz="2000" dirty="0" smtClean="0"/>
              <a:t>Yorumlama: Analistin </a:t>
            </a:r>
            <a:r>
              <a:rPr lang="tr-TR" sz="2000" dirty="0"/>
              <a:t>kullandığı en önemli tedavi aracıdır. </a:t>
            </a:r>
          </a:p>
        </p:txBody>
      </p:sp>
    </p:spTree>
    <p:extLst>
      <p:ext uri="{BB962C8B-B14F-4D97-AF65-F5344CB8AC3E}">
        <p14:creationId xmlns:p14="http://schemas.microsoft.com/office/powerpoint/2010/main" val="2949385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636680"/>
          </a:xfrm>
        </p:spPr>
        <p:txBody>
          <a:bodyPr>
            <a:normAutofit/>
          </a:bodyPr>
          <a:lstStyle/>
          <a:p>
            <a:r>
              <a:rPr lang="tr-TR" sz="3600" dirty="0"/>
              <a:t>PSİKANALİZE YAPILAN ELEŞTİRİLER</a:t>
            </a:r>
          </a:p>
        </p:txBody>
      </p:sp>
      <p:sp>
        <p:nvSpPr>
          <p:cNvPr id="3" name="İçerik Yer Tutucusu 2"/>
          <p:cNvSpPr>
            <a:spLocks noGrp="1"/>
          </p:cNvSpPr>
          <p:nvPr>
            <p:ph idx="1"/>
          </p:nvPr>
        </p:nvSpPr>
        <p:spPr>
          <a:xfrm>
            <a:off x="457200" y="1484784"/>
            <a:ext cx="8229600" cy="5040560"/>
          </a:xfrm>
        </p:spPr>
        <p:txBody>
          <a:bodyPr>
            <a:normAutofit lnSpcReduction="10000"/>
          </a:bodyPr>
          <a:lstStyle/>
          <a:p>
            <a:pPr>
              <a:buFont typeface="Wingdings" panose="05000000000000000000" pitchFamily="2" charset="2"/>
              <a:buChar char="Ø"/>
            </a:pPr>
            <a:r>
              <a:rPr lang="tr-TR" sz="2400" dirty="0" smtClean="0"/>
              <a:t>Freud'un </a:t>
            </a:r>
            <a:r>
              <a:rPr lang="tr-TR" sz="2400" dirty="0"/>
              <a:t>Türkiye'de tanınması biraz garip olmuştur. Sessizce bir reddediş hâkim </a:t>
            </a:r>
            <a:r>
              <a:rPr lang="tr-TR" sz="2400" dirty="0" smtClean="0"/>
              <a:t>gibidir.</a:t>
            </a:r>
          </a:p>
          <a:p>
            <a:pPr>
              <a:buFont typeface="Wingdings" panose="05000000000000000000" pitchFamily="2" charset="2"/>
              <a:buChar char="Ø"/>
            </a:pPr>
            <a:r>
              <a:rPr lang="tr-TR" sz="2400" dirty="0" smtClean="0"/>
              <a:t>Bu </a:t>
            </a:r>
            <a:r>
              <a:rPr lang="tr-TR" sz="2400" dirty="0"/>
              <a:t>tür kuramların tedavi teknikleri deney ve gözlem yoluyla edegelmekte, teşhisin kolaylığı kadar, tedavinin kolay olmadığı görüşü hâkimdir. </a:t>
            </a:r>
            <a:endParaRPr lang="tr-TR" sz="2400" dirty="0" smtClean="0"/>
          </a:p>
          <a:p>
            <a:pPr>
              <a:buFont typeface="Wingdings" panose="05000000000000000000" pitchFamily="2" charset="2"/>
              <a:buChar char="Ø"/>
            </a:pPr>
            <a:r>
              <a:rPr lang="tr-TR" sz="2400" dirty="0"/>
              <a:t>Psikanalize yapılan bir başka eleştiri de</a:t>
            </a:r>
            <a:r>
              <a:rPr lang="tr-TR" sz="2400" dirty="0" smtClean="0"/>
              <a:t>, Danışanın </a:t>
            </a:r>
            <a:r>
              <a:rPr lang="tr-TR" sz="2400" dirty="0"/>
              <a:t>davranışlarındaki düzelmenin değerlendirilmesindeki kullanılan </a:t>
            </a:r>
            <a:r>
              <a:rPr lang="tr-TR" sz="2400" dirty="0" smtClean="0"/>
              <a:t>ölçütler.</a:t>
            </a:r>
          </a:p>
          <a:p>
            <a:pPr>
              <a:buFont typeface="Wingdings" panose="05000000000000000000" pitchFamily="2" charset="2"/>
              <a:buChar char="Ø"/>
            </a:pPr>
            <a:r>
              <a:rPr lang="tr-TR" sz="2400" dirty="0"/>
              <a:t>Ayrıca cinselliğin aşırı vurgulanması da eleştirilen diğer bir noktadır. Freud’u izleyen tanınmış psikologların onun temel kavramlarını ve yaklaşım biçimini benimsedikleri halde bazı önceliklerde ondan ayrılırlar. Bunlara Carl </a:t>
            </a:r>
            <a:r>
              <a:rPr lang="tr-TR" sz="2400" dirty="0" err="1"/>
              <a:t>Cung</a:t>
            </a:r>
            <a:r>
              <a:rPr lang="tr-TR" sz="2400" dirty="0"/>
              <a:t> ve </a:t>
            </a:r>
            <a:r>
              <a:rPr lang="tr-TR" sz="2400" dirty="0" err="1"/>
              <a:t>Alfred</a:t>
            </a:r>
            <a:r>
              <a:rPr lang="tr-TR" sz="2400" dirty="0"/>
              <a:t> Adler’i örnek verebiliriz.</a:t>
            </a:r>
          </a:p>
        </p:txBody>
      </p:sp>
    </p:spTree>
    <p:extLst>
      <p:ext uri="{BB962C8B-B14F-4D97-AF65-F5344CB8AC3E}">
        <p14:creationId xmlns:p14="http://schemas.microsoft.com/office/powerpoint/2010/main" val="19063083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COREY, G. (2008). Psikolojik Danışma ve Psikoterapi Kuram ve Uygulamaları. 1. Baskı. Tuncay Ergene (çev.). Ankara: </a:t>
            </a:r>
            <a:r>
              <a:rPr lang="tr-TR" dirty="0" err="1"/>
              <a:t>Mentis</a:t>
            </a:r>
            <a:r>
              <a:rPr lang="tr-TR"/>
              <a:t> Yayıncılık.</a:t>
            </a:r>
          </a:p>
          <a:p>
            <a:endParaRPr lang="tr-TR"/>
          </a:p>
        </p:txBody>
      </p:sp>
    </p:spTree>
    <p:extLst>
      <p:ext uri="{BB962C8B-B14F-4D97-AF65-F5344CB8AC3E}">
        <p14:creationId xmlns:p14="http://schemas.microsoft.com/office/powerpoint/2010/main" val="654151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1772816"/>
            <a:ext cx="2212848" cy="986801"/>
          </a:xfrm>
        </p:spPr>
        <p:txBody>
          <a:bodyPr>
            <a:noAutofit/>
          </a:bodyPr>
          <a:lstStyle/>
          <a:p>
            <a:pPr algn="ctr"/>
            <a:r>
              <a:rPr lang="tr-TR" sz="3200" dirty="0" smtClean="0"/>
              <a:t>SIGMUND FREUD</a:t>
            </a:r>
            <a:endParaRPr lang="tr-TR" sz="3200" dirty="0"/>
          </a:p>
        </p:txBody>
      </p:sp>
      <p:sp>
        <p:nvSpPr>
          <p:cNvPr id="3" name="Metin Yer Tutucusu 2"/>
          <p:cNvSpPr>
            <a:spLocks noGrp="1"/>
          </p:cNvSpPr>
          <p:nvPr>
            <p:ph type="body" sz="half" idx="2"/>
          </p:nvPr>
        </p:nvSpPr>
        <p:spPr>
          <a:xfrm>
            <a:off x="609600" y="2828784"/>
            <a:ext cx="2209800" cy="2688447"/>
          </a:xfrm>
        </p:spPr>
        <p:txBody>
          <a:bodyPr>
            <a:normAutofit lnSpcReduction="10000"/>
          </a:bodyPr>
          <a:lstStyle/>
          <a:p>
            <a:endParaRPr lang="tr-TR" sz="2400" dirty="0" smtClean="0"/>
          </a:p>
          <a:p>
            <a:endParaRPr lang="tr-TR" sz="2400" dirty="0"/>
          </a:p>
          <a:p>
            <a:pPr algn="ctr"/>
            <a:r>
              <a:rPr lang="tr-TR" sz="3200" dirty="0" smtClean="0"/>
              <a:t>PSİKO-ANALİTİK </a:t>
            </a:r>
            <a:r>
              <a:rPr lang="tr-TR" sz="3200" dirty="0"/>
              <a:t>GELİŞİM KURAMI</a:t>
            </a:r>
          </a:p>
        </p:txBody>
      </p:sp>
      <p:pic>
        <p:nvPicPr>
          <p:cNvPr id="5" name="Resim Yer Tutucusu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8341" r="8341"/>
          <a:stretch>
            <a:fillRect/>
          </a:stretch>
        </p:blipFill>
        <p:spPr/>
      </p:pic>
    </p:spTree>
    <p:extLst>
      <p:ext uri="{BB962C8B-B14F-4D97-AF65-F5344CB8AC3E}">
        <p14:creationId xmlns:p14="http://schemas.microsoft.com/office/powerpoint/2010/main" val="2984386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638"/>
            <a:ext cx="7498080" cy="850106"/>
          </a:xfrm>
        </p:spPr>
        <p:txBody>
          <a:bodyPr>
            <a:normAutofit/>
          </a:bodyPr>
          <a:lstStyle/>
          <a:p>
            <a:r>
              <a:rPr lang="tr-TR" sz="2400" dirty="0" smtClean="0">
                <a:solidFill>
                  <a:schemeClr val="tx1"/>
                </a:solidFill>
                <a:effectLst/>
                <a:latin typeface="Times New Roman" panose="02020603050405020304" pitchFamily="18" charset="0"/>
                <a:cs typeface="Times New Roman" panose="02020603050405020304" pitchFamily="18" charset="0"/>
              </a:rPr>
              <a:t>SIGMUND FREUD</a:t>
            </a:r>
            <a:endParaRPr lang="tr-TR" sz="2400" dirty="0">
              <a:solidFill>
                <a:schemeClr val="tx1"/>
              </a:solidFill>
              <a:effectLst/>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67544" y="1124744"/>
            <a:ext cx="8466144" cy="5123656"/>
          </a:xfrm>
        </p:spPr>
        <p:txBody>
          <a:bodyPr>
            <a:normAutofit/>
          </a:bodyPr>
          <a:lstStyle/>
          <a:p>
            <a:pPr marL="539496" indent="-457200">
              <a:buFont typeface="Wingdings" panose="05000000000000000000" pitchFamily="2" charset="2"/>
              <a:buChar char="v"/>
            </a:pPr>
            <a:r>
              <a:rPr lang="tr-TR" sz="2400" dirty="0">
                <a:solidFill>
                  <a:srgbClr val="002060"/>
                </a:solidFill>
              </a:rPr>
              <a:t>Psikanaliz öğretisini geliştirmiş olan, Yahudi kökenli Avusturyalı </a:t>
            </a:r>
            <a:r>
              <a:rPr lang="tr-TR" sz="2400" dirty="0" smtClean="0">
                <a:solidFill>
                  <a:srgbClr val="002060"/>
                </a:solidFill>
              </a:rPr>
              <a:t>nörolog olan Freud, </a:t>
            </a:r>
            <a:r>
              <a:rPr lang="tr-TR" sz="2400" dirty="0">
                <a:solidFill>
                  <a:srgbClr val="002060"/>
                </a:solidFill>
              </a:rPr>
              <a:t>6 Mayıs 1856’da </a:t>
            </a:r>
            <a:r>
              <a:rPr lang="tr-TR" sz="2400" dirty="0" err="1">
                <a:solidFill>
                  <a:srgbClr val="002060"/>
                </a:solidFill>
              </a:rPr>
              <a:t>Morovya’da</a:t>
            </a:r>
            <a:r>
              <a:rPr lang="tr-TR" sz="2400" dirty="0">
                <a:solidFill>
                  <a:srgbClr val="002060"/>
                </a:solidFill>
              </a:rPr>
              <a:t> </a:t>
            </a:r>
            <a:r>
              <a:rPr lang="tr-TR" sz="2400" dirty="0" smtClean="0">
                <a:solidFill>
                  <a:srgbClr val="002060"/>
                </a:solidFill>
              </a:rPr>
              <a:t>doğdu.</a:t>
            </a:r>
          </a:p>
          <a:p>
            <a:pPr marL="539496" indent="-457200">
              <a:buFont typeface="Wingdings" panose="05000000000000000000" pitchFamily="2" charset="2"/>
              <a:buChar char="v"/>
            </a:pPr>
            <a:r>
              <a:rPr lang="tr-TR" sz="2400" dirty="0" smtClean="0">
                <a:solidFill>
                  <a:srgbClr val="002060"/>
                </a:solidFill>
              </a:rPr>
              <a:t>Tıp </a:t>
            </a:r>
            <a:r>
              <a:rPr lang="tr-TR" sz="2400" dirty="0">
                <a:solidFill>
                  <a:srgbClr val="002060"/>
                </a:solidFill>
              </a:rPr>
              <a:t>okumaya karar veren Freud, eğitimini Viyana Üniversitesi’nde </a:t>
            </a:r>
            <a:r>
              <a:rPr lang="tr-TR" sz="2400" dirty="0" smtClean="0">
                <a:solidFill>
                  <a:srgbClr val="002060"/>
                </a:solidFill>
              </a:rPr>
              <a:t> tamamladı.</a:t>
            </a:r>
          </a:p>
          <a:p>
            <a:pPr marL="539496" indent="-457200">
              <a:buFont typeface="Wingdings" panose="05000000000000000000" pitchFamily="2" charset="2"/>
              <a:buChar char="v"/>
            </a:pPr>
            <a:r>
              <a:rPr lang="tr-TR" sz="2400" dirty="0">
                <a:solidFill>
                  <a:srgbClr val="002060"/>
                </a:solidFill>
              </a:rPr>
              <a:t>Jean Martin </a:t>
            </a:r>
            <a:r>
              <a:rPr lang="tr-TR" sz="2400" dirty="0" err="1">
                <a:solidFill>
                  <a:srgbClr val="002060"/>
                </a:solidFill>
              </a:rPr>
              <a:t>Charcot'nun</a:t>
            </a:r>
            <a:r>
              <a:rPr lang="tr-TR" sz="2400" dirty="0">
                <a:solidFill>
                  <a:srgbClr val="002060"/>
                </a:solidFill>
              </a:rPr>
              <a:t> yanında staja başladı. </a:t>
            </a:r>
            <a:endParaRPr lang="tr-TR" sz="2400" dirty="0" smtClean="0">
              <a:solidFill>
                <a:srgbClr val="002060"/>
              </a:solidFill>
            </a:endParaRPr>
          </a:p>
          <a:p>
            <a:pPr marL="539496" indent="-457200">
              <a:buFont typeface="Wingdings" panose="05000000000000000000" pitchFamily="2" charset="2"/>
              <a:buChar char="v"/>
            </a:pPr>
            <a:r>
              <a:rPr lang="tr-TR" sz="2400" dirty="0">
                <a:solidFill>
                  <a:srgbClr val="002060"/>
                </a:solidFill>
              </a:rPr>
              <a:t>Sonradan </a:t>
            </a:r>
            <a:r>
              <a:rPr lang="tr-TR" sz="2400" dirty="0" err="1">
                <a:solidFill>
                  <a:srgbClr val="002060"/>
                </a:solidFill>
              </a:rPr>
              <a:t>Bernheim</a:t>
            </a:r>
            <a:r>
              <a:rPr lang="tr-TR" sz="2400" dirty="0">
                <a:solidFill>
                  <a:srgbClr val="002060"/>
                </a:solidFill>
              </a:rPr>
              <a:t> ve </a:t>
            </a:r>
            <a:r>
              <a:rPr lang="tr-TR" sz="2400" dirty="0" err="1">
                <a:solidFill>
                  <a:srgbClr val="002060"/>
                </a:solidFill>
              </a:rPr>
              <a:t>Liebault</a:t>
            </a:r>
            <a:r>
              <a:rPr lang="tr-TR" sz="2400" dirty="0">
                <a:solidFill>
                  <a:srgbClr val="002060"/>
                </a:solidFill>
              </a:rPr>
              <a:t> ile tanıştı ve onların </a:t>
            </a:r>
            <a:r>
              <a:rPr lang="tr-TR" sz="2400" dirty="0" smtClean="0">
                <a:solidFill>
                  <a:srgbClr val="002060"/>
                </a:solidFill>
              </a:rPr>
              <a:t>hipnoz çalışmalarından </a:t>
            </a:r>
            <a:r>
              <a:rPr lang="tr-TR" sz="2400" dirty="0">
                <a:solidFill>
                  <a:srgbClr val="002060"/>
                </a:solidFill>
              </a:rPr>
              <a:t>çok etkilendi</a:t>
            </a:r>
            <a:r>
              <a:rPr lang="tr-TR" sz="2400" dirty="0" smtClean="0">
                <a:solidFill>
                  <a:srgbClr val="002060"/>
                </a:solidFill>
              </a:rPr>
              <a:t>.</a:t>
            </a:r>
          </a:p>
          <a:p>
            <a:pPr marL="539496" indent="-457200">
              <a:buFont typeface="Wingdings" panose="05000000000000000000" pitchFamily="2" charset="2"/>
              <a:buChar char="v"/>
            </a:pPr>
            <a:r>
              <a:rPr lang="tr-TR" sz="2400" dirty="0">
                <a:solidFill>
                  <a:srgbClr val="002060"/>
                </a:solidFill>
              </a:rPr>
              <a:t>Joseph </a:t>
            </a:r>
            <a:r>
              <a:rPr lang="tr-TR" sz="2400" dirty="0" err="1">
                <a:solidFill>
                  <a:srgbClr val="002060"/>
                </a:solidFill>
              </a:rPr>
              <a:t>Breuer</a:t>
            </a:r>
            <a:r>
              <a:rPr lang="tr-TR" sz="2400" dirty="0">
                <a:solidFill>
                  <a:srgbClr val="002060"/>
                </a:solidFill>
              </a:rPr>
              <a:t>  ile </a:t>
            </a:r>
            <a:r>
              <a:rPr lang="tr-TR" sz="2400" dirty="0" err="1">
                <a:solidFill>
                  <a:srgbClr val="002060"/>
                </a:solidFill>
              </a:rPr>
              <a:t>psikodinamik</a:t>
            </a:r>
            <a:r>
              <a:rPr lang="tr-TR" sz="2400" dirty="0">
                <a:solidFill>
                  <a:srgbClr val="002060"/>
                </a:solidFill>
              </a:rPr>
              <a:t> kavramının temelini atmışlardı</a:t>
            </a:r>
            <a:r>
              <a:rPr lang="tr-TR" sz="2400" dirty="0" smtClean="0">
                <a:solidFill>
                  <a:srgbClr val="002060"/>
                </a:solidFill>
              </a:rPr>
              <a:t>.</a:t>
            </a:r>
          </a:p>
          <a:p>
            <a:pPr marL="539496" indent="-457200">
              <a:buFont typeface="Wingdings" panose="05000000000000000000" pitchFamily="2" charset="2"/>
              <a:buChar char="v"/>
            </a:pPr>
            <a:r>
              <a:rPr lang="tr-TR" sz="2400" dirty="0">
                <a:solidFill>
                  <a:srgbClr val="002060"/>
                </a:solidFill>
              </a:rPr>
              <a:t>Çalışmalarını yalnız sürdüren Freud, giderek hipnoz kullanmaktan vazgeçti </a:t>
            </a:r>
            <a:r>
              <a:rPr lang="tr-TR" sz="2400" dirty="0" smtClean="0">
                <a:solidFill>
                  <a:srgbClr val="002060"/>
                </a:solidFill>
              </a:rPr>
              <a:t>ve </a:t>
            </a:r>
            <a:r>
              <a:rPr lang="tr-TR" sz="2400" dirty="0" err="1" smtClean="0">
                <a:solidFill>
                  <a:srgbClr val="002060"/>
                </a:solidFill>
              </a:rPr>
              <a:t>Psikoanalitik</a:t>
            </a:r>
            <a:r>
              <a:rPr lang="tr-TR" sz="2400" dirty="0" smtClean="0">
                <a:solidFill>
                  <a:srgbClr val="002060"/>
                </a:solidFill>
              </a:rPr>
              <a:t> </a:t>
            </a:r>
            <a:r>
              <a:rPr lang="tr-TR" sz="2400" dirty="0" err="1" smtClean="0">
                <a:solidFill>
                  <a:srgbClr val="002060"/>
                </a:solidFill>
              </a:rPr>
              <a:t>Kuram'ı</a:t>
            </a:r>
            <a:r>
              <a:rPr lang="tr-TR" sz="2400" dirty="0" smtClean="0">
                <a:solidFill>
                  <a:srgbClr val="002060"/>
                </a:solidFill>
              </a:rPr>
              <a:t> geliştirdi. </a:t>
            </a:r>
          </a:p>
          <a:p>
            <a:pPr marL="539496" indent="-457200">
              <a:buFont typeface="Wingdings" panose="05000000000000000000" pitchFamily="2" charset="2"/>
              <a:buChar char="v"/>
            </a:pPr>
            <a:endParaRPr lang="tr-TR" sz="2400" dirty="0">
              <a:solidFill>
                <a:srgbClr val="002060"/>
              </a:solidFill>
            </a:endParaRPr>
          </a:p>
        </p:txBody>
      </p:sp>
    </p:spTree>
    <p:extLst>
      <p:ext uri="{BB962C8B-B14F-4D97-AF65-F5344CB8AC3E}">
        <p14:creationId xmlns:p14="http://schemas.microsoft.com/office/powerpoint/2010/main" val="37454563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92696"/>
            <a:ext cx="8229600" cy="636680"/>
          </a:xfrm>
        </p:spPr>
        <p:txBody>
          <a:bodyPr>
            <a:normAutofit/>
          </a:bodyPr>
          <a:lstStyle/>
          <a:p>
            <a:r>
              <a:rPr lang="tr-TR" sz="3600" dirty="0"/>
              <a:t>GİRİŞ</a:t>
            </a:r>
          </a:p>
        </p:txBody>
      </p:sp>
      <p:sp>
        <p:nvSpPr>
          <p:cNvPr id="3" name="İçerik Yer Tutucusu 2"/>
          <p:cNvSpPr>
            <a:spLocks noGrp="1"/>
          </p:cNvSpPr>
          <p:nvPr>
            <p:ph idx="1"/>
          </p:nvPr>
        </p:nvSpPr>
        <p:spPr>
          <a:xfrm>
            <a:off x="457200" y="1412776"/>
            <a:ext cx="8229600" cy="4911824"/>
          </a:xfrm>
        </p:spPr>
        <p:txBody>
          <a:bodyPr>
            <a:normAutofit/>
          </a:bodyPr>
          <a:lstStyle/>
          <a:p>
            <a:pPr>
              <a:buFont typeface="Wingdings" panose="05000000000000000000" pitchFamily="2" charset="2"/>
              <a:buChar char="ü"/>
            </a:pPr>
            <a:r>
              <a:rPr lang="tr-TR" sz="2000" dirty="0" smtClean="0"/>
              <a:t>İnsan </a:t>
            </a:r>
            <a:r>
              <a:rPr lang="tr-TR" sz="2000" dirty="0"/>
              <a:t>davranışlarını ortaya çıkaran nedenlerin neler olduğu tarih boyunca insanların ilgisini çekmiş, birçok araştırmanın yapılmasına yol açmıştır. 20. yüzyıla kadar özellikle ruhsal davranışlar mantıklı bir nedene bağlanamamış, yeterli açıklamaları yapılamamıştı. </a:t>
            </a:r>
            <a:endParaRPr lang="tr-TR" sz="2000" dirty="0" smtClean="0"/>
          </a:p>
          <a:p>
            <a:pPr>
              <a:buFont typeface="Wingdings" panose="05000000000000000000" pitchFamily="2" charset="2"/>
              <a:buChar char="ü"/>
            </a:pPr>
            <a:r>
              <a:rPr lang="tr-TR" sz="2000" dirty="0" smtClean="0"/>
              <a:t>19 </a:t>
            </a:r>
            <a:r>
              <a:rPr lang="tr-TR" sz="2000" dirty="0"/>
              <a:t>yüzyılın ortalarında "psikoloji" Almanya'da bağımsız bir bilim dalı olarak ortaya </a:t>
            </a:r>
            <a:r>
              <a:rPr lang="tr-TR" sz="2000" dirty="0" smtClean="0"/>
              <a:t>çıktı.</a:t>
            </a:r>
          </a:p>
          <a:p>
            <a:pPr>
              <a:buFont typeface="Wingdings" panose="05000000000000000000" pitchFamily="2" charset="2"/>
              <a:buChar char="ü"/>
            </a:pPr>
            <a:r>
              <a:rPr lang="tr-TR" sz="2000" dirty="0"/>
              <a:t>19. yy sonunda S. Freud öncülüğü ile klinik görüşmeleri incelemeye çalışmışlardır  ve akıl hastalıklarının psikolojik nedenlerini incelerken “Bilinçaltı” </a:t>
            </a:r>
            <a:r>
              <a:rPr lang="tr-TR" sz="2000" dirty="0" err="1"/>
              <a:t>nı</a:t>
            </a:r>
            <a:r>
              <a:rPr lang="tr-TR" sz="2000" dirty="0"/>
              <a:t> </a:t>
            </a:r>
            <a:r>
              <a:rPr lang="tr-TR" sz="2000" dirty="0" smtClean="0"/>
              <a:t>keşfetmiştir.</a:t>
            </a:r>
          </a:p>
          <a:p>
            <a:pPr>
              <a:buFont typeface="Wingdings" panose="05000000000000000000" pitchFamily="2" charset="2"/>
              <a:buChar char="ü"/>
            </a:pPr>
            <a:r>
              <a:rPr lang="tr-TR" sz="2000" dirty="0" smtClean="0"/>
              <a:t>Sigmund </a:t>
            </a:r>
            <a:r>
              <a:rPr lang="tr-TR" sz="2000" dirty="0"/>
              <a:t>Freud tarafından öne sürülen </a:t>
            </a:r>
            <a:r>
              <a:rPr lang="tr-TR" sz="2000" dirty="0" err="1"/>
              <a:t>psikanalitik</a:t>
            </a:r>
            <a:r>
              <a:rPr lang="tr-TR" sz="2000" dirty="0"/>
              <a:t> kuram, bize hem normal, hem de anormal zihinsel süreçlerin işleyişiyle ve bunların somut yansımaları olan davranışlarla ilgili bilgiler verir. </a:t>
            </a:r>
            <a:endParaRPr lang="tr-TR" sz="2000" dirty="0" smtClean="0"/>
          </a:p>
          <a:p>
            <a:pPr>
              <a:buFont typeface="Wingdings" panose="05000000000000000000" pitchFamily="2" charset="2"/>
              <a:buChar char="ü"/>
            </a:pPr>
            <a:r>
              <a:rPr lang="tr-TR" sz="2000" dirty="0" smtClean="0"/>
              <a:t> </a:t>
            </a:r>
            <a:r>
              <a:rPr lang="tr-TR" sz="2000" dirty="0"/>
              <a:t>Bu kuramın da çıkış noktası olarak aldığı ilk varsayım, daha önce </a:t>
            </a:r>
            <a:r>
              <a:rPr lang="tr-TR" sz="2000" dirty="0" err="1"/>
              <a:t>Spinoza</a:t>
            </a:r>
            <a:r>
              <a:rPr lang="tr-TR" sz="2000" dirty="0"/>
              <a:t> tarafından tanımlandığı belirtilen nedensellik varsayımıdır. </a:t>
            </a:r>
          </a:p>
        </p:txBody>
      </p:sp>
    </p:spTree>
    <p:extLst>
      <p:ext uri="{BB962C8B-B14F-4D97-AF65-F5344CB8AC3E}">
        <p14:creationId xmlns:p14="http://schemas.microsoft.com/office/powerpoint/2010/main" val="286751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r>
              <a:rPr lang="tr-TR" sz="4000" dirty="0"/>
              <a:t>PSİKO-ANALİTİK GELİŞİM KURAMI</a:t>
            </a:r>
          </a:p>
        </p:txBody>
      </p:sp>
      <p:sp>
        <p:nvSpPr>
          <p:cNvPr id="3" name="İçerik Yer Tutucusu 2"/>
          <p:cNvSpPr>
            <a:spLocks noGrp="1"/>
          </p:cNvSpPr>
          <p:nvPr>
            <p:ph idx="1"/>
          </p:nvPr>
        </p:nvSpPr>
        <p:spPr>
          <a:xfrm>
            <a:off x="457200" y="1340768"/>
            <a:ext cx="8229600" cy="4983832"/>
          </a:xfrm>
        </p:spPr>
        <p:txBody>
          <a:bodyPr>
            <a:normAutofit/>
          </a:bodyPr>
          <a:lstStyle/>
          <a:p>
            <a:endParaRPr lang="tr-TR" sz="2000" dirty="0" smtClean="0"/>
          </a:p>
          <a:p>
            <a:r>
              <a:rPr lang="tr-TR" sz="2000" dirty="0" smtClean="0"/>
              <a:t>Psikanaliz </a:t>
            </a:r>
            <a:r>
              <a:rPr lang="tr-TR" sz="2000" dirty="0"/>
              <a:t>zihinsel süreçlerin bilinçdışı unsurlarını araştırırken, bunların arasındaki bağlantıyı yakalamaya çalışır ve amaçlarından kuvvetli olanlarından biri, </a:t>
            </a:r>
            <a:r>
              <a:rPr lang="tr-TR" sz="2000" dirty="0" err="1"/>
              <a:t>transferansın</a:t>
            </a:r>
            <a:r>
              <a:rPr lang="tr-TR" sz="2000" dirty="0"/>
              <a:t> bilinçdışı engellerinden serbest kalmasına yardım etmektir</a:t>
            </a:r>
            <a:r>
              <a:rPr lang="tr-TR" sz="2000" dirty="0" smtClean="0"/>
              <a:t>.</a:t>
            </a:r>
          </a:p>
          <a:p>
            <a:r>
              <a:rPr lang="tr-TR" sz="2000" dirty="0" err="1"/>
              <a:t>Freud'e</a:t>
            </a:r>
            <a:r>
              <a:rPr lang="tr-TR" sz="2000" dirty="0"/>
              <a:t> göre, </a:t>
            </a:r>
            <a:r>
              <a:rPr lang="tr-TR" sz="2000" dirty="0" smtClean="0"/>
              <a:t>insanın </a:t>
            </a:r>
            <a:r>
              <a:rPr lang="tr-TR" sz="2000" dirty="0"/>
              <a:t>herhangi bir nedenle tatmin edemediği sevgi (aşk) </a:t>
            </a:r>
            <a:r>
              <a:rPr lang="tr-TR" sz="2000" dirty="0" smtClean="0"/>
              <a:t>yoksunluğu </a:t>
            </a:r>
            <a:r>
              <a:rPr lang="tr-TR" sz="2000" dirty="0"/>
              <a:t>onu bunalımlara ve anormal davranışlara </a:t>
            </a:r>
            <a:r>
              <a:rPr lang="tr-TR" sz="2000" dirty="0" smtClean="0"/>
              <a:t>itmektedir.</a:t>
            </a:r>
          </a:p>
          <a:p>
            <a:r>
              <a:rPr lang="tr-TR" sz="2000" dirty="0"/>
              <a:t>Haz ilkesi: Organizmanın acı ya da ağrıdan kaçarak haz aramasını gösterir. Haz ilkesi doğuştan vardır. Amacı doyuma ulaşmak ve haz sağlamaktır</a:t>
            </a:r>
            <a:r>
              <a:rPr lang="tr-TR" sz="2000" dirty="0" smtClean="0"/>
              <a:t>.</a:t>
            </a:r>
          </a:p>
          <a:p>
            <a:r>
              <a:rPr lang="tr-TR" sz="2000" dirty="0"/>
              <a:t>Gerçeklik ilkesi: Organizmanın gereksinmelerinin dış gerçeklere göre ertelenmesini ya da doyurulmasını sağlar. Doğuştan yoktur.</a:t>
            </a:r>
          </a:p>
        </p:txBody>
      </p:sp>
    </p:spTree>
    <p:extLst>
      <p:ext uri="{BB962C8B-B14F-4D97-AF65-F5344CB8AC3E}">
        <p14:creationId xmlns:p14="http://schemas.microsoft.com/office/powerpoint/2010/main" val="660520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Haz </a:t>
            </a:r>
            <a:r>
              <a:rPr lang="tr-TR" sz="3600" dirty="0"/>
              <a:t>ve </a:t>
            </a:r>
            <a:r>
              <a:rPr lang="tr-TR" sz="3600" dirty="0" smtClean="0"/>
              <a:t>Gerçeklik İlkelerinin </a:t>
            </a:r>
            <a:r>
              <a:rPr lang="tr-TR" sz="3600" dirty="0"/>
              <a:t>E</a:t>
            </a:r>
            <a:r>
              <a:rPr lang="tr-TR" sz="3600" dirty="0" smtClean="0"/>
              <a:t>tkinlikleri</a:t>
            </a:r>
            <a:endParaRPr lang="tr-TR" sz="3600" dirty="0"/>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1988841"/>
            <a:ext cx="7128792" cy="3393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6798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3400" y="836712"/>
            <a:ext cx="7851648" cy="1872208"/>
          </a:xfrm>
        </p:spPr>
        <p:txBody>
          <a:bodyPr>
            <a:noAutofit/>
          </a:bodyPr>
          <a:lstStyle/>
          <a:p>
            <a:pPr algn="just"/>
            <a:r>
              <a:rPr lang="tr-TR" sz="3600" dirty="0"/>
              <a:t>Freud’a göre kişiliğin oluşumuna yön veren üç temel kavram bulunmaktadır.  Bunlar</a:t>
            </a:r>
            <a:r>
              <a:rPr lang="tr-TR" sz="3600" dirty="0" smtClean="0"/>
              <a:t>;</a:t>
            </a:r>
            <a:endParaRPr lang="tr-TR" sz="3600" dirty="0"/>
          </a:p>
        </p:txBody>
      </p:sp>
      <p:sp>
        <p:nvSpPr>
          <p:cNvPr id="3" name="Alt Başlık 2"/>
          <p:cNvSpPr>
            <a:spLocks noGrp="1"/>
          </p:cNvSpPr>
          <p:nvPr>
            <p:ph type="subTitle" idx="1"/>
          </p:nvPr>
        </p:nvSpPr>
        <p:spPr>
          <a:xfrm>
            <a:off x="533400" y="2924944"/>
            <a:ext cx="7854696" cy="3240360"/>
          </a:xfrm>
        </p:spPr>
        <p:txBody>
          <a:bodyPr>
            <a:normAutofit/>
          </a:bodyPr>
          <a:lstStyle/>
          <a:p>
            <a:pPr marL="571500" indent="-571500" algn="l">
              <a:buFont typeface="+mj-lt"/>
              <a:buAutoNum type="romanUcPeriod"/>
            </a:pPr>
            <a:endParaRPr lang="tr-TR" sz="2800" dirty="0" smtClean="0"/>
          </a:p>
          <a:p>
            <a:pPr marL="571500" indent="-571500" algn="l">
              <a:buFont typeface="+mj-lt"/>
              <a:buAutoNum type="romanUcPeriod"/>
            </a:pPr>
            <a:r>
              <a:rPr lang="tr-TR" sz="2800" dirty="0" smtClean="0"/>
              <a:t>Bilinç </a:t>
            </a:r>
            <a:r>
              <a:rPr lang="tr-TR" sz="2800" dirty="0"/>
              <a:t>Sınıflaması (</a:t>
            </a:r>
            <a:r>
              <a:rPr lang="tr-TR" sz="2800" dirty="0" err="1"/>
              <a:t>Topografik</a:t>
            </a:r>
            <a:r>
              <a:rPr lang="tr-TR" sz="2800" dirty="0"/>
              <a:t> kişilik kuramı</a:t>
            </a:r>
            <a:r>
              <a:rPr lang="tr-TR" sz="2800" dirty="0" smtClean="0"/>
              <a:t>)</a:t>
            </a:r>
          </a:p>
          <a:p>
            <a:pPr marL="571500" indent="-571500" algn="l">
              <a:buFont typeface="+mj-lt"/>
              <a:buAutoNum type="romanUcPeriod"/>
            </a:pPr>
            <a:r>
              <a:rPr lang="tr-TR" sz="2800" dirty="0" smtClean="0"/>
              <a:t>Yapısal </a:t>
            </a:r>
            <a:r>
              <a:rPr lang="tr-TR" sz="2800" dirty="0"/>
              <a:t>Kişilik </a:t>
            </a:r>
            <a:r>
              <a:rPr lang="tr-TR" sz="2800" dirty="0" smtClean="0"/>
              <a:t>Kuramı</a:t>
            </a:r>
          </a:p>
          <a:p>
            <a:pPr marL="571500" indent="-571500" algn="l">
              <a:buFont typeface="+mj-lt"/>
              <a:buAutoNum type="romanUcPeriod"/>
            </a:pPr>
            <a:r>
              <a:rPr lang="tr-TR" sz="2800" dirty="0" err="1" smtClean="0"/>
              <a:t>Psiko</a:t>
            </a:r>
            <a:r>
              <a:rPr lang="tr-TR" sz="2800" dirty="0" smtClean="0"/>
              <a:t>-seksüel </a:t>
            </a:r>
            <a:r>
              <a:rPr lang="tr-TR" sz="2800" dirty="0"/>
              <a:t>gelişim dönemidir.</a:t>
            </a:r>
          </a:p>
        </p:txBody>
      </p:sp>
    </p:spTree>
    <p:extLst>
      <p:ext uri="{BB962C8B-B14F-4D97-AF65-F5344CB8AC3E}">
        <p14:creationId xmlns:p14="http://schemas.microsoft.com/office/powerpoint/2010/main" val="1348679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636680"/>
          </a:xfrm>
        </p:spPr>
        <p:txBody>
          <a:bodyPr>
            <a:normAutofit fontScale="90000"/>
          </a:bodyPr>
          <a:lstStyle/>
          <a:p>
            <a:r>
              <a:rPr lang="tr-TR" dirty="0"/>
              <a:t>Bilinç Sınıflaması </a:t>
            </a:r>
          </a:p>
        </p:txBody>
      </p:sp>
      <p:sp>
        <p:nvSpPr>
          <p:cNvPr id="3" name="İçerik Yer Tutucusu 2"/>
          <p:cNvSpPr>
            <a:spLocks noGrp="1"/>
          </p:cNvSpPr>
          <p:nvPr>
            <p:ph idx="1"/>
          </p:nvPr>
        </p:nvSpPr>
        <p:spPr>
          <a:xfrm>
            <a:off x="457200" y="1340768"/>
            <a:ext cx="8229600" cy="4983832"/>
          </a:xfrm>
        </p:spPr>
        <p:txBody>
          <a:bodyPr/>
          <a:lstStyle/>
          <a:p>
            <a:pPr marL="0" indent="0">
              <a:buNone/>
            </a:pPr>
            <a:r>
              <a:rPr lang="tr-TR" dirty="0" smtClean="0"/>
              <a:t>	Bilinçdışı </a:t>
            </a:r>
            <a:r>
              <a:rPr lang="tr-TR" dirty="0"/>
              <a:t>ile dürtülerin farkındalık dışında geliştiği zihnin süreçleridir. </a:t>
            </a:r>
          </a:p>
          <a:p>
            <a:r>
              <a:rPr lang="tr-TR" sz="2000" dirty="0" smtClean="0"/>
              <a:t>Bilinç, farkında olduğumuz yaşantıların bulunduğu yerdir. Organizmanın iç ve dış dünyada olan bitenlerin farkında olabilmesi, seçebilmesi, algılayabilmesi gibi.</a:t>
            </a:r>
          </a:p>
          <a:p>
            <a:r>
              <a:rPr lang="tr-TR" sz="2000" dirty="0" smtClean="0"/>
              <a:t>Bilinç öncesi bilincinde olmadığımız (o anda farkında olmadığımız) ama biraz düşününce ya da ufak bir çabayla hatırladığımız ya da bilince çıkarabildiğimiz yaşantıların bulunduğu yerdir. Örneğin; telefon numarasını hatırlamak.</a:t>
            </a:r>
          </a:p>
          <a:p>
            <a:r>
              <a:rPr lang="tr-TR" sz="2000" dirty="0"/>
              <a:t>Bilinç dışı ise bilincin dışında olan ve </a:t>
            </a:r>
            <a:r>
              <a:rPr lang="tr-TR" sz="2000" dirty="0" err="1"/>
              <a:t>ve</a:t>
            </a:r>
            <a:r>
              <a:rPr lang="tr-TR" sz="2000" dirty="0"/>
              <a:t> özel bir takım tekniklerle bilince çıkarılabilen yaşantıların bulunduğu yerdir. Diğer bir deyişle bilinci tehdit </a:t>
            </a:r>
            <a:r>
              <a:rPr lang="tr-TR" sz="2000" dirty="0" err="1"/>
              <a:t>eden,uzaklaştırılması</a:t>
            </a:r>
            <a:r>
              <a:rPr lang="tr-TR" sz="2000" dirty="0"/>
              <a:t> gereken duygu ve yaşantıları içeren kısımdır. Örneğin; hoşa gitmeyen, toplumca onaylanmayan duygu, düşünce, istek ve arzular.</a:t>
            </a:r>
            <a:endParaRPr lang="tr-TR" sz="2000" dirty="0" smtClean="0"/>
          </a:p>
          <a:p>
            <a:endParaRPr lang="tr-TR" sz="2000" dirty="0" smtClean="0"/>
          </a:p>
          <a:p>
            <a:endParaRPr lang="tr-TR" dirty="0"/>
          </a:p>
          <a:p>
            <a:endParaRPr lang="tr-TR" dirty="0"/>
          </a:p>
        </p:txBody>
      </p:sp>
    </p:spTree>
    <p:extLst>
      <p:ext uri="{BB962C8B-B14F-4D97-AF65-F5344CB8AC3E}">
        <p14:creationId xmlns:p14="http://schemas.microsoft.com/office/powerpoint/2010/main" val="29924976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177</TotalTime>
  <Words>812</Words>
  <Application>Microsoft Office PowerPoint</Application>
  <PresentationFormat>Ekran Gösterisi (4:3)</PresentationFormat>
  <Paragraphs>151</Paragraphs>
  <Slides>23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Calibri</vt:lpstr>
      <vt:lpstr>Constantia</vt:lpstr>
      <vt:lpstr>Courier New</vt:lpstr>
      <vt:lpstr>Times New Roman</vt:lpstr>
      <vt:lpstr>Wingdings</vt:lpstr>
      <vt:lpstr>Wingdings 2</vt:lpstr>
      <vt:lpstr>Akış</vt:lpstr>
      <vt:lpstr>PowerPoint Sunusu</vt:lpstr>
      <vt:lpstr>Psiko-Analitik Kuram</vt:lpstr>
      <vt:lpstr>SIGMUND FREUD</vt:lpstr>
      <vt:lpstr>SIGMUND FREUD</vt:lpstr>
      <vt:lpstr>GİRİŞ</vt:lpstr>
      <vt:lpstr>PSİKO-ANALİTİK GELİŞİM KURAMI</vt:lpstr>
      <vt:lpstr>Haz ve Gerçeklik İlkelerinin Etkinlikleri</vt:lpstr>
      <vt:lpstr>Freud’a göre kişiliğin oluşumuna yön veren üç temel kavram bulunmaktadır.  Bunlar;</vt:lpstr>
      <vt:lpstr>Bilinç Sınıflaması </vt:lpstr>
      <vt:lpstr>BUZ DAĞI BENZETMESİ</vt:lpstr>
      <vt:lpstr>Yapısal Kişilik Kuramı</vt:lpstr>
      <vt:lpstr>İD  EGO SUPEREGO </vt:lpstr>
      <vt:lpstr>PowerPoint Sunusu</vt:lpstr>
      <vt:lpstr>Benlik - Bilinç</vt:lpstr>
      <vt:lpstr>Psiko-Seksüel Gelişim Dönemleri</vt:lpstr>
      <vt:lpstr>PowerPoint Sunusu</vt:lpstr>
      <vt:lpstr>PowerPoint Sunusu</vt:lpstr>
      <vt:lpstr>  SIGMUND FREUD</vt:lpstr>
      <vt:lpstr>FRUED, PSİKODİNAMİK YAKLAŞIM ve ANKSİYETE</vt:lpstr>
      <vt:lpstr>SAVUNMA MEKANİZMALARI</vt:lpstr>
      <vt:lpstr>PSİKANALİTİK KURAMDA TEDAVİ</vt:lpstr>
      <vt:lpstr>PSİKANALİZE YAPILAN ELEŞTİRİLER</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SIGMUND FREUD</dc:title>
  <dc:creator>Windows User</dc:creator>
  <cp:lastModifiedBy>Cenk</cp:lastModifiedBy>
  <cp:revision>29</cp:revision>
  <dcterms:created xsi:type="dcterms:W3CDTF">2013-11-21T12:48:25Z</dcterms:created>
  <dcterms:modified xsi:type="dcterms:W3CDTF">2020-04-30T10:14:38Z</dcterms:modified>
</cp:coreProperties>
</file>