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13"/>
  </p:notesMasterIdLst>
  <p:sldIdLst>
    <p:sldId id="256" r:id="rId2"/>
    <p:sldId id="258" r:id="rId3"/>
    <p:sldId id="281" r:id="rId4"/>
    <p:sldId id="282" r:id="rId5"/>
    <p:sldId id="285" r:id="rId6"/>
    <p:sldId id="283" r:id="rId7"/>
    <p:sldId id="286" r:id="rId8"/>
    <p:sldId id="287" r:id="rId9"/>
    <p:sldId id="292" r:id="rId10"/>
    <p:sldId id="293" r:id="rId11"/>
    <p:sldId id="28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332" autoAdjust="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0499E-C485-46E7-872B-679FD6597752}" type="datetimeFigureOut">
              <a:rPr lang="tr-TR" smtClean="0"/>
              <a:t>9.05.2020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B62DC-6718-4749-A800-34F57CA60BDD}" type="slidenum">
              <a:rPr lang="tr-TR" smtClean="0"/>
              <a:t>‹#›</a:t>
            </a:fld>
            <a:endParaRPr lang="tr-TR"/>
          </a:p>
        </p:txBody>
      </p:sp>
    </p:spTree>
    <p:extLst>
      <p:ext uri="{BB962C8B-B14F-4D97-AF65-F5344CB8AC3E}">
        <p14:creationId xmlns:p14="http://schemas.microsoft.com/office/powerpoint/2010/main" val="68302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DE6118-2437-4B30-8E3C-4D2BE6020583}" type="datetimeFigureOut">
              <a:rPr lang="en-US" smtClean="0"/>
              <a:pPr/>
              <a:t>5/9/2020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9E57DC2-970A-4B3E-BB1C-7A09969E49DF}"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925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6542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90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24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7060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931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012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085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52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2075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25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9871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49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36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5430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35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9950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5/9/2020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430752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144063" y="1871131"/>
            <a:ext cx="1912337" cy="1149531"/>
          </a:xfrm>
          <a:prstGeom prst="rect">
            <a:avLst/>
          </a:prstGeom>
        </p:spPr>
      </p:pic>
      <p:sp>
        <p:nvSpPr>
          <p:cNvPr id="2" name="Unvan 1"/>
          <p:cNvSpPr>
            <a:spLocks noGrp="1"/>
          </p:cNvSpPr>
          <p:nvPr>
            <p:ph type="ctrTitle"/>
          </p:nvPr>
        </p:nvSpPr>
        <p:spPr>
          <a:xfrm>
            <a:off x="2606673" y="1871131"/>
            <a:ext cx="6815669" cy="1515533"/>
          </a:xfrm>
        </p:spPr>
        <p:txBody>
          <a:bodyPr/>
          <a:lstStyle/>
          <a:p>
            <a:r>
              <a:rPr lang="tr-TR" sz="2400" b="1" dirty="0" smtClean="0"/>
              <a:t>COG 338 SİYASİ COĞRAFYA</a:t>
            </a:r>
            <a:endParaRPr lang="tr-TR" sz="2400" b="1" dirty="0"/>
          </a:p>
        </p:txBody>
      </p:sp>
      <p:sp>
        <p:nvSpPr>
          <p:cNvPr id="3" name="Alt Başlık 2"/>
          <p:cNvSpPr>
            <a:spLocks noGrp="1"/>
          </p:cNvSpPr>
          <p:nvPr>
            <p:ph type="subTitle" idx="1"/>
          </p:nvPr>
        </p:nvSpPr>
        <p:spPr/>
        <p:txBody>
          <a:bodyPr>
            <a:normAutofit lnSpcReduction="10000"/>
          </a:bodyPr>
          <a:lstStyle/>
          <a:p>
            <a:r>
              <a:rPr lang="tr-TR" dirty="0" err="1" smtClean="0"/>
              <a:t>Doç.Dr</a:t>
            </a:r>
            <a:r>
              <a:rPr lang="tr-TR" dirty="0" smtClean="0"/>
              <a:t>. Mutlu Yılmaz</a:t>
            </a:r>
          </a:p>
          <a:p>
            <a:r>
              <a:rPr lang="tr-TR" dirty="0" smtClean="0"/>
              <a:t>Anlara Üniversitesi Dil ve Tarih-Coğrafya Fakültesi</a:t>
            </a:r>
          </a:p>
          <a:p>
            <a:r>
              <a:rPr lang="tr-TR" dirty="0" smtClean="0"/>
              <a:t>Coğrafya Bölümü</a:t>
            </a:r>
            <a:endParaRPr lang="tr-TR" dirty="0"/>
          </a:p>
        </p:txBody>
      </p:sp>
    </p:spTree>
    <p:extLst>
      <p:ext uri="{BB962C8B-B14F-4D97-AF65-F5344CB8AC3E}">
        <p14:creationId xmlns:p14="http://schemas.microsoft.com/office/powerpoint/2010/main" val="25216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63040" y="1672045"/>
            <a:ext cx="4833257" cy="3477875"/>
          </a:xfrm>
          <a:prstGeom prst="rect">
            <a:avLst/>
          </a:prstGeom>
        </p:spPr>
        <p:txBody>
          <a:bodyPr wrap="square">
            <a:spAutoFit/>
          </a:bodyPr>
          <a:lstStyle/>
          <a:p>
            <a:pPr algn="just"/>
            <a:endParaRPr lang="tr-TR" altLang="tr-TR" sz="2000" dirty="0"/>
          </a:p>
          <a:p>
            <a:pPr algn="just"/>
            <a:r>
              <a:rPr lang="tr-TR" altLang="tr-TR" sz="2000" dirty="0" smtClean="0"/>
              <a:t>Siyasi coğrafya, siyasi faaliyetlerin mekana bağlı olarak değişimlerini incelemektedir. Bu incelemede yeryüzünü bazen bir bütün olarak ele almakta, bazen de daha küçük siyasi oluşumlar yönünden incelemelerini yapmaktadır. Günümüz dünyasında çok önemli bir yer tutan uluslararası örgütler de siyasi coğrafyanın inceleme alanı içinde yer almaktadır. </a:t>
            </a:r>
          </a:p>
          <a:p>
            <a:pPr algn="just"/>
            <a:endParaRPr lang="tr-TR" altLang="tr-TR" sz="2000" dirty="0"/>
          </a:p>
        </p:txBody>
      </p:sp>
      <p:pic>
        <p:nvPicPr>
          <p:cNvPr id="3" name="Resim 2"/>
          <p:cNvPicPr>
            <a:picLocks noChangeAspect="1"/>
          </p:cNvPicPr>
          <p:nvPr/>
        </p:nvPicPr>
        <p:blipFill>
          <a:blip r:embed="rId2"/>
          <a:stretch>
            <a:fillRect/>
          </a:stretch>
        </p:blipFill>
        <p:spPr>
          <a:xfrm>
            <a:off x="6712318" y="2353900"/>
            <a:ext cx="4677131" cy="2279060"/>
          </a:xfrm>
          <a:prstGeom prst="rect">
            <a:avLst/>
          </a:prstGeom>
        </p:spPr>
      </p:pic>
    </p:spTree>
    <p:extLst>
      <p:ext uri="{BB962C8B-B14F-4D97-AF65-F5344CB8AC3E}">
        <p14:creationId xmlns:p14="http://schemas.microsoft.com/office/powerpoint/2010/main" val="226528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58470" y="1690255"/>
            <a:ext cx="4775200" cy="428002"/>
          </a:xfrm>
          <a:prstGeom prst="rect">
            <a:avLst/>
          </a:prstGeom>
        </p:spPr>
        <p:txBody>
          <a:bodyPr wrap="square">
            <a:spAutoFit/>
          </a:bodyPr>
          <a:lstStyle/>
          <a:p>
            <a:pPr lvl="0">
              <a:lnSpc>
                <a:spcPct val="90000"/>
              </a:lnSpc>
              <a:spcBef>
                <a:spcPct val="20000"/>
              </a:spcBef>
              <a:spcAft>
                <a:spcPts val="600"/>
              </a:spcAft>
              <a:buClr>
                <a:srgbClr val="83992A"/>
              </a:buClr>
              <a:buSzPct val="115000"/>
            </a:pPr>
            <a:endParaRPr lang="tr-TR" sz="2400" dirty="0">
              <a:solidFill>
                <a:prstClr val="black"/>
              </a:solidFill>
            </a:endParaRPr>
          </a:p>
        </p:txBody>
      </p:sp>
      <p:sp>
        <p:nvSpPr>
          <p:cNvPr id="3" name="Dikdörtgen 2"/>
          <p:cNvSpPr/>
          <p:nvPr/>
        </p:nvSpPr>
        <p:spPr>
          <a:xfrm>
            <a:off x="1079861" y="1506583"/>
            <a:ext cx="10023567" cy="3600986"/>
          </a:xfrm>
          <a:prstGeom prst="rect">
            <a:avLst/>
          </a:prstGeom>
        </p:spPr>
        <p:txBody>
          <a:bodyPr wrap="square">
            <a:spAutoFit/>
          </a:bodyPr>
          <a:lstStyle/>
          <a:p>
            <a:pPr>
              <a:lnSpc>
                <a:spcPct val="90000"/>
              </a:lnSpc>
            </a:pPr>
            <a:r>
              <a:rPr lang="tr-TR" altLang="tr-TR" sz="2000" b="1" u="sng" dirty="0" smtClean="0"/>
              <a:t>Jeopolitik ile Siyasi Coğrafya Arasındaki Fark</a:t>
            </a:r>
          </a:p>
          <a:p>
            <a:pPr marL="342900" indent="-342900">
              <a:lnSpc>
                <a:spcPct val="150000"/>
              </a:lnSpc>
              <a:buFont typeface="Arial" panose="020B0604020202020204" pitchFamily="34" charset="0"/>
              <a:buChar char="•"/>
            </a:pPr>
            <a:r>
              <a:rPr lang="tr-TR" altLang="tr-TR" sz="2000" dirty="0"/>
              <a:t>Siyasi coğrafya yalnızca tasvir eder Jeopolitik ise geleceğe ait hükümler çıkarmak </a:t>
            </a:r>
            <a:r>
              <a:rPr lang="tr-TR" altLang="tr-TR" sz="2000" dirty="0" smtClean="0"/>
              <a:t>durumundadır.</a:t>
            </a:r>
          </a:p>
          <a:p>
            <a:pPr marL="342900" indent="-342900">
              <a:lnSpc>
                <a:spcPct val="150000"/>
              </a:lnSpc>
              <a:buFont typeface="Arial" panose="020B0604020202020204" pitchFamily="34" charset="0"/>
              <a:buChar char="•"/>
            </a:pPr>
            <a:r>
              <a:rPr lang="tr-TR" altLang="tr-TR" sz="2000" dirty="0" smtClean="0"/>
              <a:t>Jeopolitik </a:t>
            </a:r>
            <a:r>
              <a:rPr lang="tr-TR" altLang="tr-TR" sz="2000" dirty="0"/>
              <a:t>devletlerin milli politikası ile doğrudan doğruya ilgilenir. </a:t>
            </a:r>
            <a:r>
              <a:rPr lang="tr-TR" altLang="tr-TR" sz="2000" dirty="0" smtClean="0"/>
              <a:t>Dış </a:t>
            </a:r>
            <a:r>
              <a:rPr lang="tr-TR" altLang="tr-TR" sz="2000" dirty="0"/>
              <a:t>politikaların tespitinde ve uygulanmasında coğrafi faktörlerin rolünü inceler</a:t>
            </a:r>
            <a:r>
              <a:rPr lang="tr-TR" altLang="tr-TR" sz="2000" dirty="0" smtClean="0"/>
              <a:t>.</a:t>
            </a:r>
          </a:p>
          <a:p>
            <a:pPr marL="342900" indent="-342900">
              <a:lnSpc>
                <a:spcPct val="150000"/>
              </a:lnSpc>
              <a:buFont typeface="Arial" panose="020B0604020202020204" pitchFamily="34" charset="0"/>
              <a:buChar char="•"/>
            </a:pPr>
            <a:r>
              <a:rPr lang="tr-TR" sz="2000" dirty="0" err="1" smtClean="0"/>
              <a:t>Haushofer’e</a:t>
            </a:r>
            <a:r>
              <a:rPr lang="tr-TR" sz="2000" dirty="0" smtClean="0"/>
              <a:t> </a:t>
            </a:r>
            <a:r>
              <a:rPr lang="tr-TR" sz="2000" dirty="0"/>
              <a:t>göre, siyasî coğrafya statik ve tasviri, (jeopolitik) ise dinamik bir disiplindir. Bir devletin sahası, gelişmesine yetmeyecek kadar küçük ise, genişlemelidir</a:t>
            </a:r>
            <a:r>
              <a:rPr lang="tr-TR" sz="2000" dirty="0" smtClean="0"/>
              <a:t>.</a:t>
            </a:r>
          </a:p>
          <a:p>
            <a:pPr>
              <a:lnSpc>
                <a:spcPct val="150000"/>
              </a:lnSpc>
            </a:pPr>
            <a:endParaRPr lang="tr-TR" sz="2000" dirty="0"/>
          </a:p>
          <a:p>
            <a:pPr marL="342900" indent="-342900">
              <a:lnSpc>
                <a:spcPct val="150000"/>
              </a:lnSpc>
              <a:buFont typeface="Arial" panose="020B0604020202020204" pitchFamily="34" charset="0"/>
              <a:buChar char="•"/>
            </a:pPr>
            <a:endParaRPr lang="tr-TR" altLang="tr-TR" sz="2000" dirty="0"/>
          </a:p>
        </p:txBody>
      </p:sp>
    </p:spTree>
    <p:extLst>
      <p:ext uri="{BB962C8B-B14F-4D97-AF65-F5344CB8AC3E}">
        <p14:creationId xmlns:p14="http://schemas.microsoft.com/office/powerpoint/2010/main" val="58356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ctrTitle"/>
          </p:nvPr>
        </p:nvSpPr>
        <p:spPr>
          <a:xfrm>
            <a:off x="2011679" y="1414464"/>
            <a:ext cx="8577943" cy="3886200"/>
          </a:xfrm>
        </p:spPr>
        <p:txBody>
          <a:bodyPr>
            <a:normAutofit/>
          </a:bodyPr>
          <a:lstStyle/>
          <a:p>
            <a:pPr eaLnBrk="1" hangingPunct="1">
              <a:defRPr/>
            </a:pPr>
            <a:r>
              <a:rPr lang="tr-TR" altLang="tr-TR" sz="3600" dirty="0" smtClean="0">
                <a:solidFill>
                  <a:srgbClr val="002060"/>
                </a:solidFill>
              </a:rPr>
              <a:t>Jeopolitik </a:t>
            </a:r>
            <a:r>
              <a:rPr lang="tr-TR" altLang="tr-TR" sz="3600" dirty="0">
                <a:solidFill>
                  <a:srgbClr val="002060"/>
                </a:solidFill>
              </a:rPr>
              <a:t>ve Siyasi Coğrafya </a:t>
            </a:r>
            <a:r>
              <a:rPr lang="tr-TR" altLang="tr-TR" sz="3600" dirty="0" smtClean="0">
                <a:solidFill>
                  <a:srgbClr val="002060"/>
                </a:solidFill>
              </a:rPr>
              <a:t/>
            </a:r>
            <a:br>
              <a:rPr lang="tr-TR" altLang="tr-TR" sz="3600" dirty="0" smtClean="0">
                <a:solidFill>
                  <a:srgbClr val="002060"/>
                </a:solidFill>
              </a:rPr>
            </a:br>
            <a:r>
              <a:rPr lang="tr-TR" altLang="tr-TR" sz="3600" dirty="0" smtClean="0">
                <a:solidFill>
                  <a:srgbClr val="002060"/>
                </a:solidFill>
              </a:rPr>
              <a:t>Kavramları </a:t>
            </a:r>
            <a:endParaRPr lang="tr-TR" altLang="tr-TR" sz="3600" dirty="0">
              <a:solidFill>
                <a:srgbClr val="002060"/>
              </a:solidFill>
            </a:endParaRPr>
          </a:p>
        </p:txBody>
      </p:sp>
      <p:pic>
        <p:nvPicPr>
          <p:cNvPr id="2" name="Resim 1"/>
          <p:cNvPicPr>
            <a:picLocks noChangeAspect="1"/>
          </p:cNvPicPr>
          <p:nvPr/>
        </p:nvPicPr>
        <p:blipFill>
          <a:blip r:embed="rId2"/>
          <a:stretch>
            <a:fillRect/>
          </a:stretch>
        </p:blipFill>
        <p:spPr>
          <a:xfrm>
            <a:off x="5141893" y="1638344"/>
            <a:ext cx="1908213" cy="1146147"/>
          </a:xfrm>
          <a:prstGeom prst="rect">
            <a:avLst/>
          </a:prstGeom>
        </p:spPr>
      </p:pic>
    </p:spTree>
    <p:extLst>
      <p:ext uri="{BB962C8B-B14F-4D97-AF65-F5344CB8AC3E}">
        <p14:creationId xmlns:p14="http://schemas.microsoft.com/office/powerpoint/2010/main" val="3557421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76275" y="1114425"/>
            <a:ext cx="10915649" cy="1846659"/>
          </a:xfrm>
          <a:prstGeom prst="rect">
            <a:avLst/>
          </a:prstGeom>
        </p:spPr>
        <p:txBody>
          <a:bodyPr wrap="square">
            <a:spAutoFit/>
          </a:bodyPr>
          <a:lstStyle/>
          <a:p>
            <a:r>
              <a:rPr lang="tr-TR" altLang="tr-TR" b="1" dirty="0" smtClean="0"/>
              <a:t>JEOPOLİTİK</a:t>
            </a:r>
            <a:endParaRPr lang="tr-TR" altLang="tr-TR" dirty="0" smtClean="0"/>
          </a:p>
          <a:p>
            <a:r>
              <a:rPr lang="tr-TR" altLang="tr-TR" sz="2400" dirty="0" smtClean="0"/>
              <a:t>Jeopolitik </a:t>
            </a:r>
            <a:r>
              <a:rPr lang="tr-TR" altLang="tr-TR" sz="2400" dirty="0"/>
              <a:t>etimolojik açıdan </a:t>
            </a:r>
            <a:r>
              <a:rPr lang="tr-TR" altLang="tr-TR" sz="2400" dirty="0" err="1"/>
              <a:t>geo</a:t>
            </a:r>
            <a:r>
              <a:rPr lang="tr-TR" altLang="tr-TR" sz="2400" dirty="0"/>
              <a:t> ve politika terimlerinin birleşmesinden meydana gelmiştir. </a:t>
            </a:r>
            <a:r>
              <a:rPr lang="tr-TR" altLang="tr-TR" sz="2400" dirty="0" err="1"/>
              <a:t>Geo</a:t>
            </a:r>
            <a:r>
              <a:rPr lang="tr-TR" altLang="tr-TR" sz="2400" dirty="0"/>
              <a:t> </a:t>
            </a:r>
            <a:r>
              <a:rPr lang="en-US" altLang="tr-TR" sz="2400" dirty="0"/>
              <a:t>-</a:t>
            </a:r>
            <a:r>
              <a:rPr lang="tr-TR" altLang="tr-TR" sz="2400" dirty="0"/>
              <a:t>yer , arz ve dünya demektir. Politika ( </a:t>
            </a:r>
            <a:r>
              <a:rPr lang="tr-TR" altLang="tr-TR" sz="2400" dirty="0" err="1"/>
              <a:t>politikos</a:t>
            </a:r>
            <a:r>
              <a:rPr lang="tr-TR" altLang="tr-TR" sz="2400" dirty="0"/>
              <a:t> ) terimi şehir ve şehir devleti anlamına gelen polis kelimesinden türemiştir.   </a:t>
            </a:r>
            <a:br>
              <a:rPr lang="tr-TR" altLang="tr-TR" sz="2400" dirty="0"/>
            </a:br>
            <a:endParaRPr lang="tr-TR" sz="2400" dirty="0"/>
          </a:p>
        </p:txBody>
      </p:sp>
      <p:pic>
        <p:nvPicPr>
          <p:cNvPr id="3" name="Resim 2"/>
          <p:cNvPicPr>
            <a:picLocks noChangeAspect="1"/>
          </p:cNvPicPr>
          <p:nvPr/>
        </p:nvPicPr>
        <p:blipFill>
          <a:blip r:embed="rId2"/>
          <a:stretch>
            <a:fillRect/>
          </a:stretch>
        </p:blipFill>
        <p:spPr>
          <a:xfrm>
            <a:off x="2676525" y="3208733"/>
            <a:ext cx="6286500" cy="2839641"/>
          </a:xfrm>
          <a:prstGeom prst="rect">
            <a:avLst/>
          </a:prstGeom>
        </p:spPr>
      </p:pic>
    </p:spTree>
    <p:extLst>
      <p:ext uri="{BB962C8B-B14F-4D97-AF65-F5344CB8AC3E}">
        <p14:creationId xmlns:p14="http://schemas.microsoft.com/office/powerpoint/2010/main" val="812765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34142" y="836839"/>
            <a:ext cx="10254344" cy="5262979"/>
          </a:xfrm>
          <a:prstGeom prst="rect">
            <a:avLst/>
          </a:prstGeom>
        </p:spPr>
        <p:txBody>
          <a:bodyPr wrap="square">
            <a:spAutoFit/>
          </a:bodyPr>
          <a:lstStyle/>
          <a:p>
            <a:pPr marL="285750" indent="-285750">
              <a:buFont typeface="Arial" panose="020B0604020202020204" pitchFamily="34" charset="0"/>
              <a:buChar char="•"/>
            </a:pPr>
            <a:r>
              <a:rPr lang="tr-TR" altLang="tr-TR" sz="2400" dirty="0"/>
              <a:t>Jeopolitik kavramı siyasi eylemlik ile eylemliliğin gerçekleştiği </a:t>
            </a:r>
            <a:r>
              <a:rPr lang="tr-TR" altLang="tr-TR" sz="2400" dirty="0" err="1"/>
              <a:t>topraksal</a:t>
            </a:r>
            <a:r>
              <a:rPr lang="tr-TR" altLang="tr-TR" sz="2400" dirty="0"/>
              <a:t> çevre arasındaki özel ilişkiyi vurgulayan terimdir. </a:t>
            </a:r>
          </a:p>
          <a:p>
            <a:endParaRPr lang="tr-TR" altLang="tr-TR" sz="2400" dirty="0"/>
          </a:p>
          <a:p>
            <a:pPr marL="285750" indent="-285750">
              <a:buFont typeface="Arial" panose="020B0604020202020204" pitchFamily="34" charset="0"/>
              <a:buChar char="•"/>
            </a:pPr>
            <a:r>
              <a:rPr lang="tr-TR" altLang="tr-TR" sz="2400" dirty="0"/>
              <a:t> </a:t>
            </a:r>
            <a:r>
              <a:rPr lang="tr-TR" altLang="tr-TR" sz="2400" dirty="0" err="1"/>
              <a:t>Nicholas</a:t>
            </a:r>
            <a:r>
              <a:rPr lang="tr-TR" altLang="tr-TR" sz="2400" dirty="0"/>
              <a:t> </a:t>
            </a:r>
            <a:r>
              <a:rPr lang="tr-TR" altLang="tr-TR" sz="2400" dirty="0" err="1" smtClean="0"/>
              <a:t>Jhon</a:t>
            </a:r>
            <a:r>
              <a:rPr lang="tr-TR" altLang="tr-TR" sz="2400" dirty="0" smtClean="0"/>
              <a:t> </a:t>
            </a:r>
            <a:r>
              <a:rPr lang="tr-TR" altLang="tr-TR" sz="2400" dirty="0" err="1" smtClean="0"/>
              <a:t>Spykman’e</a:t>
            </a:r>
            <a:r>
              <a:rPr lang="tr-TR" altLang="tr-TR" sz="2400" dirty="0" smtClean="0"/>
              <a:t> </a:t>
            </a:r>
            <a:r>
              <a:rPr lang="tr-TR" altLang="tr-TR" sz="2400" dirty="0"/>
              <a:t>göre </a:t>
            </a:r>
            <a:r>
              <a:rPr lang="tr-TR" altLang="tr-TR" sz="2400" dirty="0" smtClean="0"/>
              <a:t>Jeopolitik </a:t>
            </a:r>
            <a:r>
              <a:rPr lang="en-US" altLang="tr-TR" sz="2400" dirty="0"/>
              <a:t>- </a:t>
            </a:r>
            <a:r>
              <a:rPr lang="tr-TR" altLang="tr-TR" sz="2400" dirty="0"/>
              <a:t>bir memleketin güvenlik politikasının coğrafya olaylarına göre planlanmasıdır. </a:t>
            </a:r>
            <a:endParaRPr lang="tr-TR" altLang="tr-TR" sz="2400" dirty="0" smtClean="0"/>
          </a:p>
          <a:p>
            <a:pPr>
              <a:lnSpc>
                <a:spcPct val="80000"/>
              </a:lnSpc>
            </a:pPr>
            <a:endParaRPr lang="tr-TR" altLang="tr-TR" sz="2400" dirty="0" smtClean="0"/>
          </a:p>
          <a:p>
            <a:pPr marL="285750" indent="-285750">
              <a:lnSpc>
                <a:spcPct val="80000"/>
              </a:lnSpc>
              <a:buFont typeface="Arial" panose="020B0604020202020204" pitchFamily="34" charset="0"/>
              <a:buChar char="•"/>
            </a:pPr>
            <a:r>
              <a:rPr lang="tr-TR" altLang="tr-TR" sz="2400" dirty="0" smtClean="0"/>
              <a:t>Suat </a:t>
            </a:r>
            <a:r>
              <a:rPr lang="tr-TR" altLang="tr-TR" sz="2400" dirty="0" err="1"/>
              <a:t>ilhan’a</a:t>
            </a:r>
            <a:r>
              <a:rPr lang="tr-TR" altLang="tr-TR" sz="2400" dirty="0"/>
              <a:t> göre </a:t>
            </a:r>
            <a:r>
              <a:rPr lang="tr-TR" altLang="tr-TR" sz="2400" dirty="0" smtClean="0"/>
              <a:t>jeopolitik </a:t>
            </a:r>
            <a:r>
              <a:rPr lang="en-US" altLang="tr-TR" sz="2400" dirty="0" smtClean="0"/>
              <a:t>- </a:t>
            </a:r>
            <a:r>
              <a:rPr lang="tr-TR" altLang="tr-TR" sz="2400" dirty="0" smtClean="0"/>
              <a:t> </a:t>
            </a:r>
            <a:r>
              <a:rPr lang="tr-TR" altLang="tr-TR" sz="2400" dirty="0"/>
              <a:t>bugünkü ve gelecekteki politik güç politik hedef ilişkisini coğrafi gücü esas alarak inceler. Hedefleri ve hedeflere ulaşma şart ve aşamalarını belirler</a:t>
            </a:r>
            <a:r>
              <a:rPr lang="tr-TR" altLang="tr-TR" sz="2400" dirty="0" smtClean="0"/>
              <a:t>. jeopolitik </a:t>
            </a:r>
            <a:r>
              <a:rPr lang="tr-TR" altLang="tr-TR" sz="2400" dirty="0"/>
              <a:t>coğrafyanın bütün türleri ve verileri ile aktifleştirilmesidir. </a:t>
            </a:r>
            <a:endParaRPr lang="en-US" altLang="tr-TR" sz="2400" dirty="0"/>
          </a:p>
          <a:p>
            <a:pPr>
              <a:lnSpc>
                <a:spcPct val="80000"/>
              </a:lnSpc>
            </a:pPr>
            <a:endParaRPr lang="tr-TR" altLang="tr-TR" sz="2400" dirty="0"/>
          </a:p>
          <a:p>
            <a:pPr marL="285750" indent="-285750">
              <a:lnSpc>
                <a:spcPct val="80000"/>
              </a:lnSpc>
              <a:buFont typeface="Arial" panose="020B0604020202020204" pitchFamily="34" charset="0"/>
              <a:buChar char="•"/>
            </a:pPr>
            <a:r>
              <a:rPr lang="tr-TR" altLang="tr-TR" sz="2400" dirty="0" err="1" smtClean="0"/>
              <a:t>Alexandre</a:t>
            </a:r>
            <a:r>
              <a:rPr lang="tr-TR" altLang="tr-TR" sz="2400" dirty="0" smtClean="0"/>
              <a:t> </a:t>
            </a:r>
            <a:r>
              <a:rPr lang="tr-TR" altLang="tr-TR" sz="2400" dirty="0" err="1" smtClean="0"/>
              <a:t>Defay</a:t>
            </a:r>
            <a:r>
              <a:rPr lang="tr-TR" altLang="tr-TR" sz="2400" dirty="0" smtClean="0"/>
              <a:t> jeopolitik kavramının ortaya çıkışından önce uygulanmaya başladığını belirtmektedir. Antik Çağdan bu yana, fatihler ve imparatorluk kuranlar ele geçirmek yada kendilerine bağlamak amacıyla içinde yaşadıkları ortamın fiziki ve insani kaynaklarından yararlanmışlardır. </a:t>
            </a:r>
            <a:endParaRPr lang="tr-TR" altLang="tr-TR" sz="2400" dirty="0"/>
          </a:p>
          <a:p>
            <a:endParaRPr lang="tr-TR" altLang="tr-TR" sz="2400" dirty="0"/>
          </a:p>
        </p:txBody>
      </p:sp>
    </p:spTree>
    <p:extLst>
      <p:ext uri="{BB962C8B-B14F-4D97-AF65-F5344CB8AC3E}">
        <p14:creationId xmlns:p14="http://schemas.microsoft.com/office/powerpoint/2010/main" val="3447918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315" y="2556932"/>
            <a:ext cx="6259286" cy="3318936"/>
          </a:xfrm>
        </p:spPr>
        <p:txBody>
          <a:bodyPr/>
          <a:lstStyle/>
          <a:p>
            <a:pPr marL="0" indent="0">
              <a:buNone/>
            </a:pPr>
            <a:r>
              <a:rPr lang="tr-TR" dirty="0" smtClean="0">
                <a:latin typeface="Script MT Bold" panose="03040602040607080904" pitchFamily="66" charset="0"/>
              </a:rPr>
              <a:t>Her devlet kendi coğrafyasının siyasetini yapar.</a:t>
            </a:r>
          </a:p>
          <a:p>
            <a:pPr marL="0" indent="0" algn="r">
              <a:buNone/>
            </a:pPr>
            <a:r>
              <a:rPr lang="tr-TR" sz="2000" dirty="0" smtClean="0">
                <a:latin typeface="Script MT Bold" panose="03040602040607080904" pitchFamily="66" charset="0"/>
              </a:rPr>
              <a:t>Napolyon </a:t>
            </a:r>
            <a:r>
              <a:rPr lang="tr-TR" sz="2000" dirty="0" err="1" smtClean="0">
                <a:latin typeface="Script MT Bold" panose="03040602040607080904" pitchFamily="66" charset="0"/>
              </a:rPr>
              <a:t>Bonapart</a:t>
            </a:r>
            <a:r>
              <a:rPr lang="tr-TR" sz="2000" dirty="0" smtClean="0">
                <a:latin typeface="Script MT Bold" panose="03040602040607080904" pitchFamily="66" charset="0"/>
              </a:rPr>
              <a:t> </a:t>
            </a:r>
            <a:endParaRPr lang="tr-TR" sz="2000" dirty="0">
              <a:latin typeface="Script MT Bold" panose="03040602040607080904" pitchFamily="66" charset="0"/>
            </a:endParaRPr>
          </a:p>
        </p:txBody>
      </p:sp>
      <p:pic>
        <p:nvPicPr>
          <p:cNvPr id="4" name="Resim 3"/>
          <p:cNvPicPr>
            <a:picLocks noChangeAspect="1"/>
          </p:cNvPicPr>
          <p:nvPr/>
        </p:nvPicPr>
        <p:blipFill>
          <a:blip r:embed="rId2"/>
          <a:stretch>
            <a:fillRect/>
          </a:stretch>
        </p:blipFill>
        <p:spPr>
          <a:xfrm>
            <a:off x="7215742" y="1142788"/>
            <a:ext cx="4139543" cy="4877223"/>
          </a:xfrm>
          <a:prstGeom prst="rect">
            <a:avLst/>
          </a:prstGeom>
        </p:spPr>
      </p:pic>
    </p:spTree>
    <p:extLst>
      <p:ext uri="{BB962C8B-B14F-4D97-AF65-F5344CB8AC3E}">
        <p14:creationId xmlns:p14="http://schemas.microsoft.com/office/powerpoint/2010/main" val="165105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txBox="1">
            <a:spLocks/>
          </p:cNvSpPr>
          <p:nvPr/>
        </p:nvSpPr>
        <p:spPr>
          <a:xfrm>
            <a:off x="859971" y="892629"/>
            <a:ext cx="5558246" cy="5138057"/>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80000"/>
              </a:lnSpc>
            </a:pPr>
            <a:r>
              <a:rPr lang="tr-TR" altLang="tr-TR" sz="2200" dirty="0" err="1" smtClean="0">
                <a:solidFill>
                  <a:schemeClr val="tx1"/>
                </a:solidFill>
              </a:rPr>
              <a:t>Keiffer’e</a:t>
            </a:r>
            <a:r>
              <a:rPr lang="tr-TR" altLang="tr-TR" sz="2200" dirty="0" smtClean="0">
                <a:solidFill>
                  <a:schemeClr val="tx1"/>
                </a:solidFill>
              </a:rPr>
              <a:t> göre Jeopolitik </a:t>
            </a:r>
            <a:r>
              <a:rPr lang="en-US" altLang="tr-TR" sz="2200" dirty="0" smtClean="0">
                <a:solidFill>
                  <a:schemeClr val="tx1"/>
                </a:solidFill>
              </a:rPr>
              <a:t>- </a:t>
            </a:r>
            <a:r>
              <a:rPr lang="tr-TR" altLang="tr-TR" sz="2200" dirty="0" smtClean="0">
                <a:solidFill>
                  <a:schemeClr val="tx1"/>
                </a:solidFill>
              </a:rPr>
              <a:t>bir devletin sosyal politik ekonomik ve stratejik unsurlarının bu devletin dış politikasının tayin ve izlenmesine uygulanmasıdır.</a:t>
            </a:r>
          </a:p>
          <a:p>
            <a:pPr>
              <a:lnSpc>
                <a:spcPct val="80000"/>
              </a:lnSpc>
            </a:pPr>
            <a:r>
              <a:rPr lang="tr-TR" altLang="tr-TR" sz="2200" dirty="0" smtClean="0">
                <a:solidFill>
                  <a:schemeClr val="tx1"/>
                </a:solidFill>
              </a:rPr>
              <a:t> </a:t>
            </a:r>
            <a:r>
              <a:rPr lang="tr-TR" altLang="tr-TR" sz="2200" dirty="0" err="1" smtClean="0">
                <a:solidFill>
                  <a:schemeClr val="tx1"/>
                </a:solidFill>
              </a:rPr>
              <a:t>Hartshorne’e</a:t>
            </a:r>
            <a:r>
              <a:rPr lang="tr-TR" altLang="tr-TR" sz="2200" dirty="0" smtClean="0">
                <a:solidFill>
                  <a:schemeClr val="tx1"/>
                </a:solidFill>
              </a:rPr>
              <a:t> </a:t>
            </a:r>
            <a:r>
              <a:rPr lang="tr-TR" altLang="tr-TR" sz="2200" dirty="0" smtClean="0">
                <a:solidFill>
                  <a:schemeClr val="tx1"/>
                </a:solidFill>
              </a:rPr>
              <a:t>göre jeopolitik</a:t>
            </a:r>
            <a:r>
              <a:rPr lang="en-US" altLang="tr-TR" sz="2200" dirty="0" smtClean="0">
                <a:solidFill>
                  <a:schemeClr val="tx1"/>
                </a:solidFill>
              </a:rPr>
              <a:t>- </a:t>
            </a:r>
            <a:r>
              <a:rPr lang="tr-TR" altLang="tr-TR" sz="2200" dirty="0" smtClean="0">
                <a:solidFill>
                  <a:schemeClr val="tx1"/>
                </a:solidFill>
              </a:rPr>
              <a:t> coğrafyanın politikaya uyarlanmasıdır ve </a:t>
            </a:r>
            <a:r>
              <a:rPr lang="tr-TR" altLang="tr-TR" sz="2200" dirty="0" err="1" smtClean="0">
                <a:solidFill>
                  <a:schemeClr val="tx1"/>
                </a:solidFill>
              </a:rPr>
              <a:t>degeri</a:t>
            </a:r>
            <a:r>
              <a:rPr lang="tr-TR" altLang="tr-TR" sz="2200" dirty="0" smtClean="0">
                <a:solidFill>
                  <a:schemeClr val="tx1"/>
                </a:solidFill>
              </a:rPr>
              <a:t> ve önemi hizmet etmesi için düzenlemiş siyasal amaca verilen değere bağlıdır.</a:t>
            </a:r>
            <a:endParaRPr lang="en-US" altLang="tr-TR" sz="2200" dirty="0" smtClean="0">
              <a:solidFill>
                <a:schemeClr val="tx1"/>
              </a:solidFill>
            </a:endParaRPr>
          </a:p>
          <a:p>
            <a:pPr>
              <a:lnSpc>
                <a:spcPct val="80000"/>
              </a:lnSpc>
            </a:pPr>
            <a:r>
              <a:rPr lang="tr-TR" altLang="tr-TR" sz="2200" dirty="0" smtClean="0">
                <a:solidFill>
                  <a:schemeClr val="tx1"/>
                </a:solidFill>
              </a:rPr>
              <a:t>Jeopolitik </a:t>
            </a:r>
            <a:r>
              <a:rPr lang="en-US" altLang="tr-TR" sz="2200" dirty="0" smtClean="0">
                <a:solidFill>
                  <a:schemeClr val="tx1"/>
                </a:solidFill>
              </a:rPr>
              <a:t>- </a:t>
            </a:r>
            <a:r>
              <a:rPr lang="tr-TR" altLang="tr-TR" sz="2200" dirty="0" smtClean="0">
                <a:solidFill>
                  <a:schemeClr val="tx1"/>
                </a:solidFill>
              </a:rPr>
              <a:t>insanlığı mekan faktörü ile karşılıklı ilişki içerisinde inceleyen bir disiplindir. </a:t>
            </a:r>
            <a:endParaRPr lang="tr-TR" altLang="tr-TR" sz="2200" dirty="0" smtClean="0">
              <a:solidFill>
                <a:schemeClr val="tx1"/>
              </a:solidFill>
            </a:endParaRPr>
          </a:p>
          <a:p>
            <a:r>
              <a:rPr lang="tr-TR" altLang="tr-TR" sz="2200" dirty="0">
                <a:solidFill>
                  <a:schemeClr val="tx1"/>
                </a:solidFill>
              </a:rPr>
              <a:t>Jeopolitik terimini icat eden kişi olan </a:t>
            </a:r>
            <a:r>
              <a:rPr lang="tr-TR" altLang="tr-TR" sz="2200" dirty="0" err="1">
                <a:solidFill>
                  <a:schemeClr val="tx1"/>
                </a:solidFill>
              </a:rPr>
              <a:t>Rudolf</a:t>
            </a:r>
            <a:r>
              <a:rPr lang="tr-TR" altLang="tr-TR" sz="2200" dirty="0">
                <a:solidFill>
                  <a:schemeClr val="tx1"/>
                </a:solidFill>
              </a:rPr>
              <a:t> </a:t>
            </a:r>
            <a:r>
              <a:rPr lang="tr-TR" altLang="tr-TR" sz="2200" dirty="0" err="1">
                <a:solidFill>
                  <a:schemeClr val="tx1"/>
                </a:solidFill>
              </a:rPr>
              <a:t>Kjellen</a:t>
            </a:r>
            <a:r>
              <a:rPr lang="tr-TR" altLang="tr-TR" sz="2200" dirty="0">
                <a:solidFill>
                  <a:schemeClr val="tx1"/>
                </a:solidFill>
              </a:rPr>
              <a:t>  jeopolitiği coğrafi organizmalar veya mekanda bir olgu olarak devletleri inceleyen bir bilim olarak tanımlamıştır.</a:t>
            </a:r>
          </a:p>
          <a:p>
            <a:endParaRPr lang="tr-TR" altLang="tr-TR" i="1" dirty="0">
              <a:solidFill>
                <a:srgbClr val="002060"/>
              </a:solidFill>
            </a:endParaRPr>
          </a:p>
          <a:p>
            <a:pPr>
              <a:lnSpc>
                <a:spcPct val="80000"/>
              </a:lnSpc>
            </a:pPr>
            <a:endParaRPr lang="tr-TR" altLang="tr-TR" dirty="0" smtClean="0">
              <a:solidFill>
                <a:schemeClr val="tx1"/>
              </a:solidFill>
            </a:endParaRPr>
          </a:p>
          <a:p>
            <a:pPr>
              <a:lnSpc>
                <a:spcPct val="80000"/>
              </a:lnSpc>
            </a:pPr>
            <a:endParaRPr lang="tr-TR" altLang="tr-TR" dirty="0" smtClean="0">
              <a:solidFill>
                <a:schemeClr val="tx1"/>
              </a:solidFill>
            </a:endParaRPr>
          </a:p>
          <a:p>
            <a:pPr>
              <a:lnSpc>
                <a:spcPct val="80000"/>
              </a:lnSpc>
            </a:pPr>
            <a:endParaRPr lang="tr-TR" altLang="tr-TR" dirty="0">
              <a:solidFill>
                <a:schemeClr val="tx1"/>
              </a:solidFill>
            </a:endParaRPr>
          </a:p>
        </p:txBody>
      </p:sp>
      <p:pic>
        <p:nvPicPr>
          <p:cNvPr id="4" name="Resim 3"/>
          <p:cNvPicPr>
            <a:picLocks noChangeAspect="1"/>
          </p:cNvPicPr>
          <p:nvPr/>
        </p:nvPicPr>
        <p:blipFill>
          <a:blip r:embed="rId2"/>
          <a:stretch>
            <a:fillRect/>
          </a:stretch>
        </p:blipFill>
        <p:spPr>
          <a:xfrm>
            <a:off x="6766560" y="1751920"/>
            <a:ext cx="4511040" cy="2971960"/>
          </a:xfrm>
          <a:prstGeom prst="rect">
            <a:avLst/>
          </a:prstGeom>
        </p:spPr>
      </p:pic>
    </p:spTree>
    <p:extLst>
      <p:ext uri="{BB962C8B-B14F-4D97-AF65-F5344CB8AC3E}">
        <p14:creationId xmlns:p14="http://schemas.microsoft.com/office/powerpoint/2010/main" val="2461540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3257" y="1166843"/>
            <a:ext cx="10069286" cy="3785652"/>
          </a:xfrm>
          <a:prstGeom prst="rect">
            <a:avLst/>
          </a:prstGeom>
        </p:spPr>
        <p:txBody>
          <a:bodyPr wrap="square">
            <a:spAutoFit/>
          </a:bodyPr>
          <a:lstStyle/>
          <a:p>
            <a:r>
              <a:rPr lang="tr-TR" sz="2400" dirty="0" smtClean="0"/>
              <a:t>Jeopolitik coğrafi konumu öz önünde bulundurarak </a:t>
            </a:r>
            <a:r>
              <a:rPr lang="tr-TR" sz="2400" dirty="0"/>
              <a:t>politik güce ve güç dağılımına odaklanmaktadır. </a:t>
            </a:r>
            <a:r>
              <a:rPr lang="tr-TR" sz="2400" dirty="0" smtClean="0"/>
              <a:t>Jeopolitik</a:t>
            </a:r>
            <a:r>
              <a:rPr lang="tr-TR" sz="2400" dirty="0"/>
              <a:t>, devletlerin sınırları içerisindeki ve uluslararası arenadaki politik davranışlarını, coğrafi değişkenler aracılığıyla anlamak, açıklamak ve geleceği tahmin etmek üzerine kurulu bir disiplindir. </a:t>
            </a:r>
            <a:endParaRPr lang="tr-TR" sz="2400" dirty="0" smtClean="0"/>
          </a:p>
          <a:p>
            <a:r>
              <a:rPr lang="tr-TR" sz="2400" dirty="0" smtClean="0"/>
              <a:t>Jeopolitik terim olarak ilk defa İsveç </a:t>
            </a:r>
            <a:r>
              <a:rPr lang="tr-TR" sz="2400" dirty="0"/>
              <a:t>kökenli coğrafyacı </a:t>
            </a:r>
            <a:r>
              <a:rPr lang="tr-TR" sz="2400" dirty="0" err="1"/>
              <a:t>Rudolf</a:t>
            </a:r>
            <a:r>
              <a:rPr lang="tr-TR" sz="2400" dirty="0"/>
              <a:t> </a:t>
            </a:r>
            <a:r>
              <a:rPr lang="tr-TR" sz="2400" dirty="0" err="1"/>
              <a:t>Kjellén’in</a:t>
            </a:r>
            <a:r>
              <a:rPr lang="tr-TR" sz="2400" dirty="0"/>
              <a:t> tarafından kullanılmıştır</a:t>
            </a:r>
            <a:r>
              <a:rPr lang="tr-TR" sz="2400" dirty="0" smtClean="0"/>
              <a:t>. Günümüzde jeopolitik; </a:t>
            </a:r>
            <a:r>
              <a:rPr lang="tr-TR" sz="2400" dirty="0"/>
              <a:t>coğrafya </a:t>
            </a:r>
            <a:r>
              <a:rPr lang="tr-TR" sz="2400" dirty="0" smtClean="0"/>
              <a:t>temelinde, </a:t>
            </a:r>
            <a:r>
              <a:rPr lang="tr-TR" sz="2400" dirty="0"/>
              <a:t>uluslararası ilişkiler, siyaset bilimi, </a:t>
            </a:r>
            <a:r>
              <a:rPr lang="tr-TR" sz="2400" dirty="0" err="1" smtClean="0"/>
              <a:t>sosyoloji,dinler</a:t>
            </a:r>
            <a:r>
              <a:rPr lang="tr-TR" sz="2400" dirty="0"/>
              <a:t>, kültürler, </a:t>
            </a:r>
            <a:r>
              <a:rPr lang="tr-TR" sz="2400" dirty="0" smtClean="0"/>
              <a:t>demografi</a:t>
            </a:r>
            <a:r>
              <a:rPr lang="tr-TR" sz="2400" dirty="0"/>
              <a:t>, diller, </a:t>
            </a:r>
            <a:r>
              <a:rPr lang="tr-TR" sz="2400" dirty="0" smtClean="0"/>
              <a:t>ideolojiler</a:t>
            </a:r>
            <a:r>
              <a:rPr lang="tr-TR" sz="2400" dirty="0"/>
              <a:t>, siyasi yapılanmalar, ekonomik faaliyetler, siyasi konjonktür gibi çok sayıda alanı kapsamaktadır. Dolayısıyla her ülkenin jeopolitik tanımlaması, hatta bir ülke içerisinde farklı siyasi grupların jeopolitik algıları da farklı olabilmektedir.</a:t>
            </a:r>
          </a:p>
        </p:txBody>
      </p:sp>
    </p:spTree>
    <p:extLst>
      <p:ext uri="{BB962C8B-B14F-4D97-AF65-F5344CB8AC3E}">
        <p14:creationId xmlns:p14="http://schemas.microsoft.com/office/powerpoint/2010/main" val="2319925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Siyasi Coğrafya</a:t>
            </a:r>
            <a:endParaRPr lang="tr-TR" dirty="0"/>
          </a:p>
        </p:txBody>
      </p:sp>
      <p:sp>
        <p:nvSpPr>
          <p:cNvPr id="3" name="İçerik Yer Tutucusu 2"/>
          <p:cNvSpPr>
            <a:spLocks noGrp="1"/>
          </p:cNvSpPr>
          <p:nvPr>
            <p:ph idx="1"/>
          </p:nvPr>
        </p:nvSpPr>
        <p:spPr>
          <a:xfrm>
            <a:off x="1295401" y="2556932"/>
            <a:ext cx="5497285" cy="3318936"/>
          </a:xfrm>
        </p:spPr>
        <p:txBody>
          <a:bodyPr>
            <a:noAutofit/>
          </a:bodyPr>
          <a:lstStyle/>
          <a:p>
            <a:pPr marL="0" indent="0">
              <a:lnSpc>
                <a:spcPct val="90000"/>
              </a:lnSpc>
              <a:buNone/>
            </a:pPr>
            <a:r>
              <a:rPr lang="tr-TR" altLang="tr-TR" dirty="0">
                <a:solidFill>
                  <a:schemeClr val="tx1"/>
                </a:solidFill>
              </a:rPr>
              <a:t>Siyasi coğrafya </a:t>
            </a:r>
            <a:r>
              <a:rPr lang="tr-TR" altLang="tr-TR" dirty="0" smtClean="0">
                <a:solidFill>
                  <a:schemeClr val="tx1"/>
                </a:solidFill>
              </a:rPr>
              <a:t>beşeri coğrafyanın alt dallarından biridir. Siyasi </a:t>
            </a:r>
            <a:r>
              <a:rPr lang="tr-TR" altLang="tr-TR" dirty="0">
                <a:solidFill>
                  <a:schemeClr val="tx1"/>
                </a:solidFill>
              </a:rPr>
              <a:t>coğrafya devletlerin coğrafi </a:t>
            </a:r>
            <a:r>
              <a:rPr lang="tr-TR" altLang="tr-TR" dirty="0" smtClean="0">
                <a:solidFill>
                  <a:schemeClr val="tx1"/>
                </a:solidFill>
              </a:rPr>
              <a:t>konumunu, şeklini, büyüklüğünü, doğal kaynaklarını, sınırlarını, nüfus yapısını, </a:t>
            </a:r>
            <a:r>
              <a:rPr lang="tr-TR" altLang="tr-TR" dirty="0">
                <a:solidFill>
                  <a:schemeClr val="tx1"/>
                </a:solidFill>
              </a:rPr>
              <a:t>idare sistemini objektif ve tasviri olarak inceler. Ama devletlerce uygulanması gereken politika ile </a:t>
            </a:r>
            <a:r>
              <a:rPr lang="tr-TR" altLang="tr-TR" dirty="0" smtClean="0">
                <a:solidFill>
                  <a:schemeClr val="tx1"/>
                </a:solidFill>
              </a:rPr>
              <a:t>ilgilenmez. </a:t>
            </a:r>
            <a:endParaRPr lang="tr-TR" dirty="0">
              <a:solidFill>
                <a:schemeClr val="tx1"/>
              </a:solidFill>
            </a:endParaRPr>
          </a:p>
        </p:txBody>
      </p:sp>
      <p:pic>
        <p:nvPicPr>
          <p:cNvPr id="4" name="Resim 3"/>
          <p:cNvPicPr>
            <a:picLocks noChangeAspect="1"/>
          </p:cNvPicPr>
          <p:nvPr/>
        </p:nvPicPr>
        <p:blipFill>
          <a:blip r:embed="rId2"/>
          <a:stretch>
            <a:fillRect/>
          </a:stretch>
        </p:blipFill>
        <p:spPr>
          <a:xfrm>
            <a:off x="7581356" y="2556932"/>
            <a:ext cx="3503204" cy="3503204"/>
          </a:xfrm>
          <a:prstGeom prst="rect">
            <a:avLst/>
          </a:prstGeom>
        </p:spPr>
      </p:pic>
    </p:spTree>
    <p:extLst>
      <p:ext uri="{BB962C8B-B14F-4D97-AF65-F5344CB8AC3E}">
        <p14:creationId xmlns:p14="http://schemas.microsoft.com/office/powerpoint/2010/main" val="2552349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1154" y="1167175"/>
            <a:ext cx="5512526" cy="4093428"/>
          </a:xfrm>
          <a:prstGeom prst="rect">
            <a:avLst/>
          </a:prstGeom>
        </p:spPr>
        <p:txBody>
          <a:bodyPr wrap="square">
            <a:spAutoFit/>
          </a:bodyPr>
          <a:lstStyle/>
          <a:p>
            <a:pPr algn="just"/>
            <a:endParaRPr lang="tr-TR" altLang="tr-TR" sz="2000" dirty="0" smtClean="0"/>
          </a:p>
          <a:p>
            <a:pPr algn="just"/>
            <a:endParaRPr lang="tr-TR" altLang="tr-TR" sz="2000" dirty="0"/>
          </a:p>
          <a:p>
            <a:pPr algn="just"/>
            <a:r>
              <a:rPr lang="tr-TR" altLang="tr-TR" sz="2000" dirty="0" smtClean="0"/>
              <a:t>Siyasi </a:t>
            </a:r>
            <a:r>
              <a:rPr lang="tr-TR" altLang="tr-TR" sz="2000" dirty="0"/>
              <a:t>coğrafya, yeryüzünde </a:t>
            </a:r>
            <a:r>
              <a:rPr lang="tr-TR" altLang="tr-TR" sz="2000" dirty="0" smtClean="0"/>
              <a:t>siyasi bölgelerin dağılışını, siyasi bakımdan neden önem kazandıklarını, buna neden olan coğrafi etmenleri,  meydana </a:t>
            </a:r>
            <a:r>
              <a:rPr lang="tr-TR" altLang="tr-TR" sz="2000" dirty="0"/>
              <a:t>gelen siyasi oluşumların ve faaliyetlerin meydana geldikleri yerleri, meydana geliş nedenlerini ve biçimlerini, bulundukları yerlerde ve dünya genelinde yarattıkları etkileri coğrafyanın temel ilkelerine bağlı kalarak araştırıp, inceleyen ve sonuçlarını bir sentez halinde ortaya koyan beşeri  coğrafya dalıdır.</a:t>
            </a:r>
            <a:endParaRPr lang="tr-TR" sz="2000" dirty="0"/>
          </a:p>
          <a:p>
            <a:pPr algn="just"/>
            <a:endParaRPr lang="tr-TR" sz="2000" dirty="0"/>
          </a:p>
          <a:p>
            <a:endParaRPr lang="tr-TR" sz="2000" dirty="0"/>
          </a:p>
        </p:txBody>
      </p:sp>
      <p:pic>
        <p:nvPicPr>
          <p:cNvPr id="3" name="Resim 2"/>
          <p:cNvPicPr>
            <a:picLocks noChangeAspect="1"/>
          </p:cNvPicPr>
          <p:nvPr/>
        </p:nvPicPr>
        <p:blipFill>
          <a:blip r:embed="rId2"/>
          <a:stretch>
            <a:fillRect/>
          </a:stretch>
        </p:blipFill>
        <p:spPr>
          <a:xfrm>
            <a:off x="6505381" y="2044338"/>
            <a:ext cx="4829463" cy="2492828"/>
          </a:xfrm>
          <a:prstGeom prst="rect">
            <a:avLst/>
          </a:prstGeom>
        </p:spPr>
      </p:pic>
    </p:spTree>
    <p:extLst>
      <p:ext uri="{BB962C8B-B14F-4D97-AF65-F5344CB8AC3E}">
        <p14:creationId xmlns:p14="http://schemas.microsoft.com/office/powerpoint/2010/main" val="32158876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200</TotalTime>
  <Words>518</Words>
  <Application>Microsoft Office PowerPoint</Application>
  <PresentationFormat>Geniş ekran</PresentationFormat>
  <Paragraphs>35</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Arial</vt:lpstr>
      <vt:lpstr>Calibri</vt:lpstr>
      <vt:lpstr>Garamond</vt:lpstr>
      <vt:lpstr>Script MT Bold</vt:lpstr>
      <vt:lpstr>Organik</vt:lpstr>
      <vt:lpstr>COG 338 SİYASİ COĞRAFYA</vt:lpstr>
      <vt:lpstr>Jeopolitik ve Siyasi Coğrafya  Kavramları </vt:lpstr>
      <vt:lpstr>PowerPoint Sunusu</vt:lpstr>
      <vt:lpstr>PowerPoint Sunusu</vt:lpstr>
      <vt:lpstr>PowerPoint Sunusu</vt:lpstr>
      <vt:lpstr>PowerPoint Sunusu</vt:lpstr>
      <vt:lpstr>PowerPoint Sunusu</vt:lpstr>
      <vt:lpstr>Siyasi Coğrafya</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 338 SİYASİ COĞRAFYA</dc:title>
  <dc:creator>Windows Kullanıcısı</dc:creator>
  <cp:lastModifiedBy>Windows Kullanıcısı</cp:lastModifiedBy>
  <cp:revision>23</cp:revision>
  <dcterms:created xsi:type="dcterms:W3CDTF">2020-05-08T10:22:32Z</dcterms:created>
  <dcterms:modified xsi:type="dcterms:W3CDTF">2020-05-08T22:29:53Z</dcterms:modified>
</cp:coreProperties>
</file>