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67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 Kültür Sanat Muhabirliği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8.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3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977900"/>
            <a:ext cx="9603275" cy="875854"/>
          </a:xfrm>
        </p:spPr>
        <p:txBody>
          <a:bodyPr/>
          <a:lstStyle/>
          <a:p>
            <a:r>
              <a:rPr lang="tr-TR" dirty="0" smtClean="0"/>
              <a:t>Kavramlar ve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Elitization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Popularization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Commercialization</a:t>
            </a:r>
            <a:endParaRPr lang="tr-TR" dirty="0" smtClean="0"/>
          </a:p>
          <a:p>
            <a:r>
              <a:rPr lang="tr-TR" dirty="0" err="1" smtClean="0"/>
              <a:t>Journalistification</a:t>
            </a:r>
            <a:endParaRPr lang="tr-TR" dirty="0" smtClean="0"/>
          </a:p>
          <a:p>
            <a:r>
              <a:rPr lang="tr-TR" dirty="0" smtClean="0"/>
              <a:t>Professional </a:t>
            </a:r>
            <a:r>
              <a:rPr lang="tr-TR" dirty="0" err="1" smtClean="0"/>
              <a:t>Apathy</a:t>
            </a: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Jaakkola</a:t>
            </a:r>
            <a:r>
              <a:rPr lang="tr-TR" dirty="0" smtClean="0"/>
              <a:t> 2014)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75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u="sng" dirty="0" err="1" smtClean="0"/>
              <a:t>Popularization</a:t>
            </a:r>
            <a:r>
              <a:rPr lang="tr-TR" sz="2400" b="1" u="sng" dirty="0" smtClean="0"/>
              <a:t>: </a:t>
            </a:r>
          </a:p>
          <a:p>
            <a:r>
              <a:rPr lang="tr-TR" sz="2400" dirty="0" smtClean="0"/>
              <a:t>Kültür ve sanatın sınırlarının genişletilmesini anlatan bir kavram. </a:t>
            </a:r>
          </a:p>
          <a:p>
            <a:r>
              <a:rPr lang="tr-TR" sz="2400" dirty="0" smtClean="0"/>
              <a:t>Bu genişleme farklı boyutları içeriyor</a:t>
            </a:r>
          </a:p>
          <a:p>
            <a:pPr lvl="1"/>
            <a:r>
              <a:rPr lang="tr-TR" sz="2000" dirty="0" smtClean="0"/>
              <a:t>Konuların genişlemesi</a:t>
            </a:r>
          </a:p>
          <a:p>
            <a:pPr lvl="1"/>
            <a:r>
              <a:rPr lang="tr-TR" sz="2000" dirty="0" smtClean="0"/>
              <a:t>Hedef kitlenin ve bu alandaki aktörlerin(söz sahibi uzmanların) daha geniş bir kitleye yayılması</a:t>
            </a:r>
          </a:p>
          <a:p>
            <a:pPr lvl="1"/>
            <a:r>
              <a:rPr lang="tr-TR" sz="2000" dirty="0" smtClean="0"/>
              <a:t>Bu alandaki gazeteciliğin sınırlarının genişlemesi</a:t>
            </a:r>
          </a:p>
          <a:p>
            <a:pPr lvl="1"/>
            <a:r>
              <a:rPr lang="tr-TR" sz="2000" dirty="0" smtClean="0"/>
              <a:t>Yorum yapılırken değerlendirme kriterlerinin genişlemesi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604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u="sng" dirty="0" err="1" smtClean="0"/>
              <a:t>Popularization</a:t>
            </a:r>
            <a:r>
              <a:rPr lang="tr-TR" sz="2400" b="1" u="sng" dirty="0" smtClean="0"/>
              <a:t>: </a:t>
            </a:r>
          </a:p>
          <a:p>
            <a:r>
              <a:rPr lang="tr-TR" sz="2400" dirty="0" smtClean="0"/>
              <a:t>Konuların genişlemesi</a:t>
            </a:r>
          </a:p>
          <a:p>
            <a:pPr lvl="1"/>
            <a:r>
              <a:rPr lang="tr-TR" sz="2000" dirty="0" smtClean="0"/>
              <a:t>Sadece yüksek kültür ürünlerinin değil</a:t>
            </a:r>
          </a:p>
          <a:p>
            <a:pPr lvl="1"/>
            <a:r>
              <a:rPr lang="tr-TR" sz="2000" dirty="0" smtClean="0"/>
              <a:t>Örneğin klasik müzik, opera, bale,  resim, güzel sanatlar gibi</a:t>
            </a:r>
          </a:p>
          <a:p>
            <a:pPr lvl="1"/>
            <a:r>
              <a:rPr lang="tr-TR" sz="2000" dirty="0" smtClean="0"/>
              <a:t>Daha popüler temaların ve ürünlerin de dahil edilerek genişletilmesi</a:t>
            </a:r>
          </a:p>
          <a:p>
            <a:pPr lvl="1"/>
            <a:r>
              <a:rPr lang="tr-TR" sz="2000" dirty="0" smtClean="0"/>
              <a:t>Burada yine hiyerarşik bir durum var</a:t>
            </a:r>
          </a:p>
          <a:p>
            <a:pPr lvl="1"/>
            <a:r>
              <a:rPr lang="tr-TR" sz="2000" dirty="0" smtClean="0"/>
              <a:t>Yüksek kültür/popüler kültür</a:t>
            </a:r>
          </a:p>
          <a:p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082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u="sng" dirty="0" err="1" smtClean="0"/>
              <a:t>Popularization</a:t>
            </a:r>
            <a:r>
              <a:rPr lang="tr-TR" b="1" u="sng" dirty="0" smtClean="0"/>
              <a:t>: </a:t>
            </a:r>
          </a:p>
          <a:p>
            <a:r>
              <a:rPr lang="tr-TR" sz="2200" dirty="0" smtClean="0"/>
              <a:t>Sanat ürünlerinin uzmanlar tarafından yapılan ve konu hakkında uzman </a:t>
            </a:r>
            <a:r>
              <a:rPr lang="tr-TR" sz="2200" dirty="0"/>
              <a:t>d</a:t>
            </a:r>
            <a:r>
              <a:rPr lang="tr-TR" sz="2200" dirty="0" smtClean="0"/>
              <a:t>üzeyinde bilgiye sahip olanların tam olarak anlayabileceği türden eleştiri ve yorumların yerine</a:t>
            </a:r>
          </a:p>
          <a:p>
            <a:r>
              <a:rPr lang="tr-TR" sz="2200" dirty="0" smtClean="0"/>
              <a:t>daha geniş bir kitleye hitap eden</a:t>
            </a:r>
          </a:p>
          <a:p>
            <a:r>
              <a:rPr lang="tr-TR" sz="2200" dirty="0"/>
              <a:t>d</a:t>
            </a:r>
            <a:r>
              <a:rPr lang="tr-TR" sz="2200" dirty="0" smtClean="0"/>
              <a:t>aha anlaşılır bir dil kullanan</a:t>
            </a:r>
          </a:p>
          <a:p>
            <a:r>
              <a:rPr lang="tr-TR" sz="2200" dirty="0" smtClean="0"/>
              <a:t>Ve daha popüler konu ve ürünleri de dahil eden yorum ve eleştirinin geliştirilmesi</a:t>
            </a:r>
          </a:p>
          <a:p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9429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Kavramlar ve 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err="1" smtClean="0"/>
              <a:t>Popularization</a:t>
            </a:r>
            <a:r>
              <a:rPr lang="tr-TR" b="1" u="sng" dirty="0" smtClean="0"/>
              <a:t>: </a:t>
            </a:r>
          </a:p>
          <a:p>
            <a:r>
              <a:rPr lang="tr-TR" dirty="0" smtClean="0"/>
              <a:t>Dolayısıyla iki alanda bir genişleme oluyor</a:t>
            </a:r>
          </a:p>
          <a:p>
            <a:r>
              <a:rPr lang="tr-TR" dirty="0" smtClean="0"/>
              <a:t>Dahil edilen konular, ürünler genişliyor, böylece üretim sürecine dahil olan aktörler de artıyor</a:t>
            </a:r>
          </a:p>
          <a:p>
            <a:r>
              <a:rPr lang="tr-TR" dirty="0" smtClean="0"/>
              <a:t>İkinci olarak da bu konuda konuşan, söz söyleyip yorum yapabilenler de sayıca artıyor. </a:t>
            </a:r>
          </a:p>
          <a:p>
            <a:r>
              <a:rPr lang="tr-TR" dirty="0" smtClean="0"/>
              <a:t>Ve bunun gazeteciler açısından da sonuçları oluyor.</a:t>
            </a:r>
          </a:p>
          <a:p>
            <a:r>
              <a:rPr lang="tr-TR" dirty="0" smtClean="0"/>
              <a:t>Kısaca entelektüel üretim sürecine dahil olanlar artıyor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141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Soruları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Eleştiri ve yorum habere dahil edilmeli midir?</a:t>
            </a:r>
          </a:p>
          <a:p>
            <a:r>
              <a:rPr lang="tr-TR" dirty="0" smtClean="0"/>
              <a:t>Kültür ve Sanat alanın gazetecilik yaparken bu konuda bir farklılık sergilenebilir mi?</a:t>
            </a:r>
          </a:p>
          <a:p>
            <a:r>
              <a:rPr lang="tr-TR" dirty="0" smtClean="0"/>
              <a:t>Kültür ve sanat alanındaki haberlerde kullanılan dil nasıl olmalıdır?</a:t>
            </a:r>
          </a:p>
          <a:p>
            <a:r>
              <a:rPr lang="tr-TR" dirty="0" smtClean="0"/>
              <a:t>Nasıl bir hedef kitleye hitap edilmelidir?</a:t>
            </a:r>
          </a:p>
          <a:p>
            <a:r>
              <a:rPr lang="tr-TR" dirty="0" smtClean="0"/>
              <a:t>Sadece haber verme amaçlı mı olmalıdır, eser ya da etkinlik ile ilgili daha ayrıntılı bir bilgi içermeli midir?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190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gazetelerinden konuyla ilgili bir haber seçilip bu ilkeler çerçevesinde değerlendirilerek tartışılır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22681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458146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Chalaby</a:t>
            </a:r>
            <a:r>
              <a:rPr lang="tr-TR" dirty="0" smtClean="0"/>
              <a:t> JK (1996) </a:t>
            </a:r>
            <a:r>
              <a:rPr lang="tr-TR" dirty="0" err="1" smtClean="0"/>
              <a:t>Journalism</a:t>
            </a:r>
            <a:r>
              <a:rPr lang="tr-TR" dirty="0" smtClean="0"/>
              <a:t> as an </a:t>
            </a:r>
            <a:r>
              <a:rPr lang="tr-TR" dirty="0" err="1" smtClean="0"/>
              <a:t>anglo-American</a:t>
            </a:r>
            <a:r>
              <a:rPr lang="tr-TR" dirty="0" smtClean="0"/>
              <a:t> </a:t>
            </a:r>
            <a:r>
              <a:rPr lang="tr-TR" dirty="0" err="1" smtClean="0"/>
              <a:t>invention:a</a:t>
            </a:r>
            <a:r>
              <a:rPr lang="tr-TR" dirty="0" smtClean="0"/>
              <a:t> </a:t>
            </a:r>
            <a:r>
              <a:rPr lang="tr-TR" dirty="0" err="1" smtClean="0"/>
              <a:t>comparison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of French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Anglo-American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, 1830s-1920s.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Communication</a:t>
            </a:r>
            <a:r>
              <a:rPr lang="tr-TR" dirty="0" smtClean="0"/>
              <a:t> 11(3):303-326 </a:t>
            </a:r>
          </a:p>
          <a:p>
            <a:r>
              <a:rPr lang="tr-TR" dirty="0" err="1" smtClean="0"/>
              <a:t>Esser</a:t>
            </a:r>
            <a:r>
              <a:rPr lang="tr-TR" dirty="0" smtClean="0"/>
              <a:t> F (1998) </a:t>
            </a:r>
            <a:r>
              <a:rPr lang="tr-TR" dirty="0" err="1" smtClean="0"/>
              <a:t>Editorial</a:t>
            </a:r>
            <a:r>
              <a:rPr lang="tr-TR" dirty="0" smtClean="0"/>
              <a:t> </a:t>
            </a:r>
            <a:r>
              <a:rPr lang="tr-TR" dirty="0" err="1" smtClean="0"/>
              <a:t>structures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principles</a:t>
            </a:r>
            <a:r>
              <a:rPr lang="tr-TR" dirty="0" smtClean="0"/>
              <a:t> in British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German</a:t>
            </a:r>
            <a:r>
              <a:rPr lang="tr-TR" dirty="0" smtClean="0"/>
              <a:t> </a:t>
            </a:r>
            <a:r>
              <a:rPr lang="tr-TR" dirty="0" err="1" smtClean="0"/>
              <a:t>newsrooms</a:t>
            </a:r>
            <a:r>
              <a:rPr lang="tr-TR" dirty="0" smtClean="0"/>
              <a:t>. </a:t>
            </a:r>
            <a:r>
              <a:rPr lang="tr-TR" dirty="0" err="1" smtClean="0"/>
              <a:t>European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Communication</a:t>
            </a:r>
            <a:r>
              <a:rPr lang="tr-TR" dirty="0" smtClean="0"/>
              <a:t> 13(3): 375-405</a:t>
            </a:r>
          </a:p>
          <a:p>
            <a:r>
              <a:rPr lang="tr-TR" dirty="0" smtClean="0"/>
              <a:t>Hallin DC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Mancii</a:t>
            </a:r>
            <a:r>
              <a:rPr lang="tr-TR" dirty="0" smtClean="0"/>
              <a:t> P (2004) </a:t>
            </a:r>
            <a:r>
              <a:rPr lang="tr-TR" dirty="0" err="1" smtClean="0"/>
              <a:t>Comparing</a:t>
            </a:r>
            <a:r>
              <a:rPr lang="tr-TR" dirty="0" smtClean="0"/>
              <a:t> Media </a:t>
            </a:r>
            <a:r>
              <a:rPr lang="tr-TR" dirty="0" err="1" smtClean="0"/>
              <a:t>Systems</a:t>
            </a:r>
            <a:r>
              <a:rPr lang="tr-TR" dirty="0" smtClean="0"/>
              <a:t>: Three </a:t>
            </a:r>
            <a:r>
              <a:rPr lang="tr-TR" dirty="0" err="1" smtClean="0"/>
              <a:t>Models</a:t>
            </a:r>
            <a:r>
              <a:rPr lang="tr-TR" dirty="0" smtClean="0"/>
              <a:t> of Media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Politics</a:t>
            </a:r>
            <a:r>
              <a:rPr lang="tr-TR" dirty="0" smtClean="0"/>
              <a:t>. Cambridge: </a:t>
            </a:r>
            <a:r>
              <a:rPr lang="tr-TR" dirty="0" err="1" smtClean="0"/>
              <a:t>Canbridge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Jaakkola</a:t>
            </a:r>
            <a:r>
              <a:rPr lang="tr-TR" dirty="0" smtClean="0"/>
              <a:t> M (2012) </a:t>
            </a:r>
            <a:r>
              <a:rPr lang="tr-TR" dirty="0" err="1" smtClean="0"/>
              <a:t>Promoting</a:t>
            </a:r>
            <a:r>
              <a:rPr lang="tr-TR" dirty="0" smtClean="0"/>
              <a:t> </a:t>
            </a:r>
            <a:r>
              <a:rPr lang="tr-TR" dirty="0" err="1" smtClean="0"/>
              <a:t>aesthetic</a:t>
            </a:r>
            <a:r>
              <a:rPr lang="tr-TR" dirty="0" smtClean="0"/>
              <a:t> </a:t>
            </a:r>
            <a:r>
              <a:rPr lang="tr-TR" dirty="0" err="1" smtClean="0"/>
              <a:t>tourism</a:t>
            </a:r>
            <a:r>
              <a:rPr lang="tr-TR" dirty="0" smtClean="0"/>
              <a:t>: </a:t>
            </a:r>
            <a:r>
              <a:rPr lang="tr-TR" dirty="0" err="1" smtClean="0"/>
              <a:t>transgressions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generalist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specialist</a:t>
            </a:r>
            <a:r>
              <a:rPr lang="tr-TR" dirty="0" smtClean="0"/>
              <a:t> </a:t>
            </a:r>
            <a:r>
              <a:rPr lang="tr-TR" dirty="0" err="1" smtClean="0"/>
              <a:t>subfields</a:t>
            </a:r>
            <a:r>
              <a:rPr lang="tr-TR" dirty="0" smtClean="0"/>
              <a:t> in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journalism</a:t>
            </a:r>
            <a:r>
              <a:rPr lang="tr-TR" dirty="0" smtClean="0"/>
              <a:t>. </a:t>
            </a:r>
            <a:r>
              <a:rPr lang="tr-TR" dirty="0" err="1" smtClean="0"/>
              <a:t>Journalism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6(4):482-496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3436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</TotalTime>
  <Words>391</Words>
  <Application>Microsoft Office PowerPoint</Application>
  <PresentationFormat>Geniş ekran</PresentationFormat>
  <Paragraphs>51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Eğitim Kültür Sanat Muhabirliği</vt:lpstr>
      <vt:lpstr>Kavramlar ve tartışma</vt:lpstr>
      <vt:lpstr>Kavramlar ve tartışma</vt:lpstr>
      <vt:lpstr>Kavramlar ve tartışma</vt:lpstr>
      <vt:lpstr>Kavramlar ve tartışma</vt:lpstr>
      <vt:lpstr>Kavramlar ve tartışma</vt:lpstr>
      <vt:lpstr>Tartışma Soruları </vt:lpstr>
      <vt:lpstr>Tartışma ve Uygulama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Kültür Sanat Muhabirliği</dc:title>
  <dc:creator>OZGUN DINCER</dc:creator>
  <cp:lastModifiedBy>OZGUN DINCER</cp:lastModifiedBy>
  <cp:revision>10</cp:revision>
  <dcterms:created xsi:type="dcterms:W3CDTF">2019-04-22T11:47:35Z</dcterms:created>
  <dcterms:modified xsi:type="dcterms:W3CDTF">2019-04-22T12:12:27Z</dcterms:modified>
</cp:coreProperties>
</file>