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82" r:id="rId3"/>
    <p:sldId id="283" r:id="rId4"/>
    <p:sldId id="284" r:id="rId5"/>
    <p:sldId id="285" r:id="rId6"/>
    <p:sldId id="286" r:id="rId7"/>
    <p:sldId id="287" r:id="rId8"/>
    <p:sldId id="267" r:id="rId9"/>
    <p:sldId id="279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7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E3C1-DBE1-495D-B57B-2849774B866A}" type="datetimeFigureOut">
              <a:rPr lang="en-US" dirty="0"/>
              <a:t>4/22/2019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C117F-5CCF-4837-BE5F-2B92066CAFAF}" type="datetimeFigureOut">
              <a:rPr lang="en-US" dirty="0"/>
              <a:t>4/22/2019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B90BD-B6CE-46B7-997F-7313B992CCDC}" type="datetimeFigureOut">
              <a:rPr lang="en-US" dirty="0"/>
              <a:t>4/22/2019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9D11F-B188-461D-B23F-39381795C052}" type="datetimeFigureOut">
              <a:rPr lang="en-US" dirty="0"/>
              <a:t>4/22/2019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6D8D9-55A2-4063-B0F3-121F44549695}" type="datetimeFigureOut">
              <a:rPr lang="en-US" dirty="0"/>
              <a:t>4/22/2019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24536-994D-4021-A283-9F449C0DB509}" type="datetimeFigureOut">
              <a:rPr lang="en-US" dirty="0"/>
              <a:t>4/22/2019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BBB78-C96F-47B7-AB17-D852CA960AC9}" type="datetimeFigureOut">
              <a:rPr lang="en-US" dirty="0"/>
              <a:t>4/22/2019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3F48C-C7C6-4055-9F49-3777875E72AE}" type="datetimeFigureOut">
              <a:rPr lang="en-US" dirty="0"/>
              <a:t>4/22/2019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6178E61D-D431-422C-9764-11DAFE33AB63}" type="datetimeFigureOut">
              <a:rPr lang="en-US" dirty="0"/>
              <a:t>4/22/2019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E42F4-6EEF-4EF7-8ED4-2208F0F89A08}" type="datetimeFigureOut">
              <a:rPr lang="en-US" dirty="0"/>
              <a:t>4/22/2019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78ACC-22D6-47C1-A373-4FD133E34F3C}" type="datetimeFigureOut">
              <a:rPr lang="en-US" dirty="0"/>
              <a:t>4/22/2019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6C69-6797-4E8A-BF37-F2C3751466E9}" type="datetimeFigureOut">
              <a:rPr lang="en-US" dirty="0"/>
              <a:t>4/22/2019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014A1-A632-4878-A0D3-F52BA7563730}" type="datetimeFigureOut">
              <a:rPr lang="en-US" dirty="0"/>
              <a:t>4/22/2019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9F462-093F-4566-844B-4C71F2739DA5}" type="datetimeFigureOut">
              <a:rPr lang="en-US" dirty="0"/>
              <a:t>4/22/2019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4A7AC-904D-4781-85BA-7D10C17ED021}" type="datetimeFigureOut">
              <a:rPr lang="en-US" dirty="0"/>
              <a:t>4/22/2019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1444B-B92B-4E27-8C94-BB93EAF5CB18}" type="datetimeFigureOut">
              <a:rPr lang="en-US" dirty="0"/>
              <a:t>4/22/2019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EFA5E-FA76-400D-B3DC-F0BA90E6D107}" type="datetimeFigureOut">
              <a:rPr lang="en-US" dirty="0"/>
              <a:t>4/22/2019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6E9DEC-419B-4CC5-A080-3B06BD5A8291}" type="datetimeFigureOut">
              <a:rPr lang="en-US" dirty="0"/>
              <a:t>4/22/2019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Eğitim Kültür Sanat Muhabirliği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smtClean="0"/>
              <a:t>8. </a:t>
            </a:r>
            <a:r>
              <a:rPr lang="tr-TR" dirty="0" smtClean="0"/>
              <a:t>Hafta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643330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451579" y="977900"/>
            <a:ext cx="9603275" cy="875854"/>
          </a:xfrm>
        </p:spPr>
        <p:txBody>
          <a:bodyPr/>
          <a:lstStyle/>
          <a:p>
            <a:r>
              <a:rPr lang="tr-TR" dirty="0" smtClean="0"/>
              <a:t>Kavramlar ve tartışma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Elitization</a:t>
            </a:r>
            <a:r>
              <a:rPr lang="tr-TR" dirty="0" smtClean="0"/>
              <a:t> </a:t>
            </a:r>
          </a:p>
          <a:p>
            <a:r>
              <a:rPr lang="tr-TR" dirty="0" err="1" smtClean="0"/>
              <a:t>Popularization</a:t>
            </a:r>
            <a:r>
              <a:rPr lang="tr-TR" dirty="0" smtClean="0"/>
              <a:t> </a:t>
            </a:r>
          </a:p>
          <a:p>
            <a:r>
              <a:rPr lang="tr-TR" dirty="0" err="1" smtClean="0"/>
              <a:t>Commercialization</a:t>
            </a:r>
            <a:endParaRPr lang="tr-TR" dirty="0" smtClean="0"/>
          </a:p>
          <a:p>
            <a:r>
              <a:rPr lang="tr-TR" dirty="0" err="1" smtClean="0"/>
              <a:t>Journalistification</a:t>
            </a:r>
            <a:endParaRPr lang="tr-TR" dirty="0" smtClean="0"/>
          </a:p>
          <a:p>
            <a:r>
              <a:rPr lang="tr-TR" dirty="0" smtClean="0"/>
              <a:t>Professional </a:t>
            </a:r>
            <a:r>
              <a:rPr lang="tr-TR" dirty="0" err="1" smtClean="0"/>
              <a:t>Apathy</a:t>
            </a:r>
            <a:endParaRPr lang="tr-TR" dirty="0" smtClean="0"/>
          </a:p>
          <a:p>
            <a:pPr marL="0" indent="0" algn="r">
              <a:buNone/>
            </a:pPr>
            <a:r>
              <a:rPr lang="tr-TR" dirty="0" smtClean="0"/>
              <a:t>(</a:t>
            </a:r>
            <a:r>
              <a:rPr lang="tr-TR" dirty="0" err="1" smtClean="0"/>
              <a:t>Jaakkola</a:t>
            </a:r>
            <a:r>
              <a:rPr lang="tr-TR" dirty="0" smtClean="0"/>
              <a:t> 2014)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317564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Kavramlar ve tartışma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b="1" u="sng" dirty="0" err="1" smtClean="0"/>
              <a:t>Popularization</a:t>
            </a:r>
            <a:r>
              <a:rPr lang="tr-TR" sz="2400" b="1" u="sng" dirty="0" smtClean="0"/>
              <a:t>: </a:t>
            </a:r>
          </a:p>
          <a:p>
            <a:r>
              <a:rPr lang="tr-TR" sz="2400" dirty="0" smtClean="0"/>
              <a:t>Kültür ve sanatın sınırlarının genişletilmesini anlatan bir kavram. </a:t>
            </a:r>
          </a:p>
          <a:p>
            <a:r>
              <a:rPr lang="tr-TR" sz="2400" dirty="0" smtClean="0"/>
              <a:t>Bu genişleme farklı boyutları içeriyor</a:t>
            </a:r>
          </a:p>
          <a:p>
            <a:pPr lvl="1"/>
            <a:r>
              <a:rPr lang="tr-TR" sz="2000" dirty="0" smtClean="0"/>
              <a:t>Konuların genişlemesi</a:t>
            </a:r>
          </a:p>
          <a:p>
            <a:pPr lvl="1"/>
            <a:r>
              <a:rPr lang="tr-TR" sz="2000" dirty="0" smtClean="0"/>
              <a:t>Hedef kitlenin ve bu alandaki aktörlerin(söz sahibi uzmanların) daha geniş bir kitleye yayılması</a:t>
            </a:r>
          </a:p>
          <a:p>
            <a:pPr lvl="1"/>
            <a:r>
              <a:rPr lang="tr-TR" sz="2000" dirty="0" smtClean="0"/>
              <a:t>Bu alandaki gazeteciliğin sınırlarının genişlemesi</a:t>
            </a:r>
          </a:p>
          <a:p>
            <a:pPr lvl="1"/>
            <a:r>
              <a:rPr lang="tr-TR" sz="2000" dirty="0" smtClean="0"/>
              <a:t>Yorum yapılırken değerlendirme kriterlerinin genişlemesi</a:t>
            </a:r>
          </a:p>
          <a:p>
            <a:pPr marL="457200" lvl="1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060429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Kavramlar ve tartışma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2400" b="1" u="sng" dirty="0" err="1" smtClean="0"/>
              <a:t>Popularization</a:t>
            </a:r>
            <a:r>
              <a:rPr lang="tr-TR" sz="2400" b="1" u="sng" dirty="0" smtClean="0"/>
              <a:t>: </a:t>
            </a:r>
          </a:p>
          <a:p>
            <a:r>
              <a:rPr lang="tr-TR" sz="2400" dirty="0" smtClean="0"/>
              <a:t>Konuların genişlemesi</a:t>
            </a:r>
          </a:p>
          <a:p>
            <a:pPr lvl="1"/>
            <a:r>
              <a:rPr lang="tr-TR" sz="2000" dirty="0" smtClean="0"/>
              <a:t>Sadece yüksek kültür ürünlerinin değil</a:t>
            </a:r>
          </a:p>
          <a:p>
            <a:pPr lvl="1"/>
            <a:r>
              <a:rPr lang="tr-TR" sz="2000" dirty="0" smtClean="0"/>
              <a:t>Örneğin klasik müzik, opera, bale,  resim, güzel sanatlar gibi</a:t>
            </a:r>
          </a:p>
          <a:p>
            <a:pPr lvl="1"/>
            <a:r>
              <a:rPr lang="tr-TR" sz="2000" dirty="0" smtClean="0"/>
              <a:t>Daha popüler temaların ve ürünlerin de dahil edilerek genişletilmesi</a:t>
            </a:r>
          </a:p>
          <a:p>
            <a:pPr lvl="1"/>
            <a:r>
              <a:rPr lang="tr-TR" sz="2000" dirty="0" smtClean="0"/>
              <a:t>Burada yine hiyerarşik bir durum var</a:t>
            </a:r>
          </a:p>
          <a:p>
            <a:pPr lvl="1"/>
            <a:r>
              <a:rPr lang="tr-TR" sz="2000" dirty="0" smtClean="0"/>
              <a:t>Yüksek kültür/popüler kültür</a:t>
            </a:r>
          </a:p>
          <a:p>
            <a:endParaRPr lang="tr-TR" dirty="0" smtClean="0"/>
          </a:p>
          <a:p>
            <a:pPr marL="457200" lvl="1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808291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Kavramlar ve tartışma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b="1" u="sng" dirty="0" err="1" smtClean="0"/>
              <a:t>Popularization</a:t>
            </a:r>
            <a:r>
              <a:rPr lang="tr-TR" b="1" u="sng" dirty="0" smtClean="0"/>
              <a:t>: </a:t>
            </a:r>
          </a:p>
          <a:p>
            <a:r>
              <a:rPr lang="tr-TR" sz="2200" dirty="0" smtClean="0"/>
              <a:t>Sanat ürünlerinin uzmanlar tarafından yapılan ve konu hakkında uzman </a:t>
            </a:r>
            <a:r>
              <a:rPr lang="tr-TR" sz="2200" dirty="0"/>
              <a:t>d</a:t>
            </a:r>
            <a:r>
              <a:rPr lang="tr-TR" sz="2200" dirty="0" smtClean="0"/>
              <a:t>üzeyinde bilgiye sahip olanların tam olarak anlayabileceği türden eleştiri ve yorumların yerine</a:t>
            </a:r>
          </a:p>
          <a:p>
            <a:r>
              <a:rPr lang="tr-TR" sz="2200" dirty="0" smtClean="0"/>
              <a:t>daha geniş bir kitleye hitap eden</a:t>
            </a:r>
          </a:p>
          <a:p>
            <a:r>
              <a:rPr lang="tr-TR" sz="2200" dirty="0"/>
              <a:t>d</a:t>
            </a:r>
            <a:r>
              <a:rPr lang="tr-TR" sz="2200" dirty="0" smtClean="0"/>
              <a:t>aha anlaşılır bir dil kullanan</a:t>
            </a:r>
          </a:p>
          <a:p>
            <a:r>
              <a:rPr lang="tr-TR" sz="2200" dirty="0" smtClean="0"/>
              <a:t>Ve daha popüler konu ve ürünleri de dahil eden yorum ve eleştirinin geliştirilmesi</a:t>
            </a:r>
          </a:p>
          <a:p>
            <a:endParaRPr lang="tr-TR" dirty="0" smtClean="0"/>
          </a:p>
          <a:p>
            <a:pPr marL="457200" lvl="1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694298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Kavramlar ve tartışma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u="sng" dirty="0" err="1" smtClean="0"/>
              <a:t>Popularization</a:t>
            </a:r>
            <a:r>
              <a:rPr lang="tr-TR" b="1" u="sng" dirty="0" smtClean="0"/>
              <a:t>: </a:t>
            </a:r>
          </a:p>
          <a:p>
            <a:r>
              <a:rPr lang="tr-TR" dirty="0" smtClean="0"/>
              <a:t>Dolayısıyla iki alanda bir genişleme oluyor</a:t>
            </a:r>
          </a:p>
          <a:p>
            <a:r>
              <a:rPr lang="tr-TR" dirty="0" smtClean="0"/>
              <a:t>Dahil edilen konular, ürünler genişliyor, böylece üretim sürecine dahil olan aktörler de artıyor</a:t>
            </a:r>
          </a:p>
          <a:p>
            <a:r>
              <a:rPr lang="tr-TR" dirty="0" smtClean="0"/>
              <a:t>İkinci olarak da bu konuda konuşan, söz söyleyip yorum yapabilenler de sayıca artıyor. </a:t>
            </a:r>
          </a:p>
          <a:p>
            <a:r>
              <a:rPr lang="tr-TR" dirty="0" smtClean="0"/>
              <a:t>Ve bunun gazeteciler açısından da sonuçları oluyor.</a:t>
            </a:r>
          </a:p>
          <a:p>
            <a:r>
              <a:rPr lang="tr-TR" dirty="0" smtClean="0"/>
              <a:t>Kısaca entelektüel üretim sürecine dahil olanlar artıyor</a:t>
            </a:r>
          </a:p>
          <a:p>
            <a:pPr marL="457200" lvl="1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214168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Tartışma Soruları</a:t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Eleştiri ve yorum habere dahil edilmeli midir?</a:t>
            </a:r>
          </a:p>
          <a:p>
            <a:r>
              <a:rPr lang="tr-TR" dirty="0" smtClean="0"/>
              <a:t>Kültür ve Sanat alanın gazetecilik yaparken bu konuda bir farklılık sergilenebilir mi?</a:t>
            </a:r>
          </a:p>
          <a:p>
            <a:r>
              <a:rPr lang="tr-TR" dirty="0" smtClean="0"/>
              <a:t>Kültür ve sanat alanındaki haberlerde kullanılan dil nasıl olmalıdır?</a:t>
            </a:r>
          </a:p>
          <a:p>
            <a:r>
              <a:rPr lang="tr-TR" dirty="0" smtClean="0"/>
              <a:t>Nasıl bir hedef kitleye hitap edilmelidir?</a:t>
            </a:r>
          </a:p>
          <a:p>
            <a:r>
              <a:rPr lang="tr-TR" dirty="0" smtClean="0"/>
              <a:t>Sadece haber verme amaçlı mı olmalıdır, eser ya da etkinlik ile ilgili daha ayrıntılı bir bilgi içermeli midir?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419029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Tartışma ve Uygulama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Günün gazetelerinden konuyla ilgili bir haber seçilip bu ilkeler çerçevesinde değerlendirilerek tartışılır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06529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922681"/>
          </a:xfrm>
        </p:spPr>
        <p:txBody>
          <a:bodyPr/>
          <a:lstStyle/>
          <a:p>
            <a:r>
              <a:rPr lang="tr-TR" dirty="0" smtClean="0"/>
              <a:t>KAYNAKÇA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451579" y="1853754"/>
            <a:ext cx="9603275" cy="4458146"/>
          </a:xfrm>
        </p:spPr>
        <p:txBody>
          <a:bodyPr>
            <a:normAutofit lnSpcReduction="10000"/>
          </a:bodyPr>
          <a:lstStyle/>
          <a:p>
            <a:r>
              <a:rPr lang="tr-TR" dirty="0" err="1" smtClean="0"/>
              <a:t>Chalaby</a:t>
            </a:r>
            <a:r>
              <a:rPr lang="tr-TR" dirty="0" smtClean="0"/>
              <a:t> JK (1996) </a:t>
            </a:r>
            <a:r>
              <a:rPr lang="tr-TR" dirty="0" err="1" smtClean="0"/>
              <a:t>Journalism</a:t>
            </a:r>
            <a:r>
              <a:rPr lang="tr-TR" dirty="0" smtClean="0"/>
              <a:t> as an </a:t>
            </a:r>
            <a:r>
              <a:rPr lang="tr-TR" dirty="0" err="1" smtClean="0"/>
              <a:t>anglo-American</a:t>
            </a:r>
            <a:r>
              <a:rPr lang="tr-TR" dirty="0" smtClean="0"/>
              <a:t> </a:t>
            </a:r>
            <a:r>
              <a:rPr lang="tr-TR" dirty="0" err="1" smtClean="0"/>
              <a:t>invention:a</a:t>
            </a:r>
            <a:r>
              <a:rPr lang="tr-TR" dirty="0" smtClean="0"/>
              <a:t> </a:t>
            </a:r>
            <a:r>
              <a:rPr lang="tr-TR" dirty="0" err="1" smtClean="0"/>
              <a:t>comparison</a:t>
            </a:r>
            <a:r>
              <a:rPr lang="tr-TR" dirty="0" smtClean="0"/>
              <a:t> of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development</a:t>
            </a:r>
            <a:r>
              <a:rPr lang="tr-TR" dirty="0" smtClean="0"/>
              <a:t> of French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Anglo-American</a:t>
            </a:r>
            <a:r>
              <a:rPr lang="tr-TR" dirty="0" smtClean="0"/>
              <a:t> </a:t>
            </a:r>
            <a:r>
              <a:rPr lang="tr-TR" dirty="0" err="1" smtClean="0"/>
              <a:t>journalism</a:t>
            </a:r>
            <a:r>
              <a:rPr lang="tr-TR" dirty="0" smtClean="0"/>
              <a:t>, 1830s-1920s. </a:t>
            </a:r>
            <a:r>
              <a:rPr lang="tr-TR" dirty="0" err="1" smtClean="0"/>
              <a:t>European</a:t>
            </a:r>
            <a:r>
              <a:rPr lang="tr-TR" dirty="0" smtClean="0"/>
              <a:t> </a:t>
            </a:r>
            <a:r>
              <a:rPr lang="tr-TR" dirty="0" err="1" smtClean="0"/>
              <a:t>Journal</a:t>
            </a:r>
            <a:r>
              <a:rPr lang="tr-TR" dirty="0" smtClean="0"/>
              <a:t> of </a:t>
            </a:r>
            <a:r>
              <a:rPr lang="tr-TR" dirty="0" err="1" smtClean="0"/>
              <a:t>Communication</a:t>
            </a:r>
            <a:r>
              <a:rPr lang="tr-TR" dirty="0" smtClean="0"/>
              <a:t> 11(3):303-326 </a:t>
            </a:r>
          </a:p>
          <a:p>
            <a:r>
              <a:rPr lang="tr-TR" dirty="0" err="1" smtClean="0"/>
              <a:t>Esser</a:t>
            </a:r>
            <a:r>
              <a:rPr lang="tr-TR" dirty="0" smtClean="0"/>
              <a:t> F (1998) </a:t>
            </a:r>
            <a:r>
              <a:rPr lang="tr-TR" dirty="0" err="1" smtClean="0"/>
              <a:t>Editorial</a:t>
            </a:r>
            <a:r>
              <a:rPr lang="tr-TR" dirty="0" smtClean="0"/>
              <a:t> </a:t>
            </a:r>
            <a:r>
              <a:rPr lang="tr-TR" dirty="0" err="1" smtClean="0"/>
              <a:t>structures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work</a:t>
            </a:r>
            <a:r>
              <a:rPr lang="tr-TR" dirty="0" smtClean="0"/>
              <a:t> </a:t>
            </a:r>
            <a:r>
              <a:rPr lang="tr-TR" dirty="0" err="1" smtClean="0"/>
              <a:t>principles</a:t>
            </a:r>
            <a:r>
              <a:rPr lang="tr-TR" dirty="0" smtClean="0"/>
              <a:t> in British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German</a:t>
            </a:r>
            <a:r>
              <a:rPr lang="tr-TR" dirty="0" smtClean="0"/>
              <a:t> </a:t>
            </a:r>
            <a:r>
              <a:rPr lang="tr-TR" dirty="0" err="1" smtClean="0"/>
              <a:t>newsrooms</a:t>
            </a:r>
            <a:r>
              <a:rPr lang="tr-TR" dirty="0" smtClean="0"/>
              <a:t>. </a:t>
            </a:r>
            <a:r>
              <a:rPr lang="tr-TR" dirty="0" err="1" smtClean="0"/>
              <a:t>European</a:t>
            </a:r>
            <a:r>
              <a:rPr lang="tr-TR" dirty="0" smtClean="0"/>
              <a:t> </a:t>
            </a:r>
            <a:r>
              <a:rPr lang="tr-TR" dirty="0" err="1" smtClean="0"/>
              <a:t>Journal</a:t>
            </a:r>
            <a:r>
              <a:rPr lang="tr-TR" dirty="0" smtClean="0"/>
              <a:t> of </a:t>
            </a:r>
            <a:r>
              <a:rPr lang="tr-TR" dirty="0" err="1" smtClean="0"/>
              <a:t>Communication</a:t>
            </a:r>
            <a:r>
              <a:rPr lang="tr-TR" dirty="0" smtClean="0"/>
              <a:t> 13(3): 375-405</a:t>
            </a:r>
          </a:p>
          <a:p>
            <a:r>
              <a:rPr lang="tr-TR" dirty="0" smtClean="0"/>
              <a:t>Hallin DC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Mancii</a:t>
            </a:r>
            <a:r>
              <a:rPr lang="tr-TR" dirty="0" smtClean="0"/>
              <a:t> P (2004) </a:t>
            </a:r>
            <a:r>
              <a:rPr lang="tr-TR" dirty="0" err="1" smtClean="0"/>
              <a:t>Comparing</a:t>
            </a:r>
            <a:r>
              <a:rPr lang="tr-TR" dirty="0" smtClean="0"/>
              <a:t> Media </a:t>
            </a:r>
            <a:r>
              <a:rPr lang="tr-TR" dirty="0" err="1" smtClean="0"/>
              <a:t>Systems</a:t>
            </a:r>
            <a:r>
              <a:rPr lang="tr-TR" dirty="0" smtClean="0"/>
              <a:t>: Three </a:t>
            </a:r>
            <a:r>
              <a:rPr lang="tr-TR" dirty="0" err="1" smtClean="0"/>
              <a:t>Models</a:t>
            </a:r>
            <a:r>
              <a:rPr lang="tr-TR" dirty="0" smtClean="0"/>
              <a:t> of Media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Politics</a:t>
            </a:r>
            <a:r>
              <a:rPr lang="tr-TR" dirty="0" smtClean="0"/>
              <a:t>. Cambridge: </a:t>
            </a:r>
            <a:r>
              <a:rPr lang="tr-TR" dirty="0" err="1" smtClean="0"/>
              <a:t>Canbridge</a:t>
            </a:r>
            <a:r>
              <a:rPr lang="tr-TR" dirty="0" smtClean="0"/>
              <a:t> </a:t>
            </a:r>
            <a:r>
              <a:rPr lang="tr-TR" dirty="0" err="1" smtClean="0"/>
              <a:t>University</a:t>
            </a:r>
            <a:r>
              <a:rPr lang="tr-TR" dirty="0" smtClean="0"/>
              <a:t> </a:t>
            </a:r>
            <a:r>
              <a:rPr lang="tr-TR" dirty="0" err="1" smtClean="0"/>
              <a:t>Press</a:t>
            </a:r>
            <a:r>
              <a:rPr lang="tr-TR" dirty="0" smtClean="0"/>
              <a:t>. </a:t>
            </a:r>
          </a:p>
          <a:p>
            <a:r>
              <a:rPr lang="tr-TR" dirty="0" err="1" smtClean="0"/>
              <a:t>Jaakkola</a:t>
            </a:r>
            <a:r>
              <a:rPr lang="tr-TR" dirty="0" smtClean="0"/>
              <a:t> M (2012) </a:t>
            </a:r>
            <a:r>
              <a:rPr lang="tr-TR" dirty="0" err="1" smtClean="0"/>
              <a:t>Promoting</a:t>
            </a:r>
            <a:r>
              <a:rPr lang="tr-TR" dirty="0" smtClean="0"/>
              <a:t> </a:t>
            </a:r>
            <a:r>
              <a:rPr lang="tr-TR" dirty="0" err="1" smtClean="0"/>
              <a:t>aesthetic</a:t>
            </a:r>
            <a:r>
              <a:rPr lang="tr-TR" dirty="0" smtClean="0"/>
              <a:t> </a:t>
            </a:r>
            <a:r>
              <a:rPr lang="tr-TR" dirty="0" err="1" smtClean="0"/>
              <a:t>tourism</a:t>
            </a:r>
            <a:r>
              <a:rPr lang="tr-TR" dirty="0" smtClean="0"/>
              <a:t>: </a:t>
            </a:r>
            <a:r>
              <a:rPr lang="tr-TR" dirty="0" err="1" smtClean="0"/>
              <a:t>transgressions</a:t>
            </a:r>
            <a:r>
              <a:rPr lang="tr-TR" dirty="0" smtClean="0"/>
              <a:t> </a:t>
            </a:r>
            <a:r>
              <a:rPr lang="tr-TR" dirty="0" err="1" smtClean="0"/>
              <a:t>between</a:t>
            </a:r>
            <a:r>
              <a:rPr lang="tr-TR" dirty="0" smtClean="0"/>
              <a:t> </a:t>
            </a:r>
            <a:r>
              <a:rPr lang="tr-TR" dirty="0" err="1" smtClean="0"/>
              <a:t>generalist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specialist</a:t>
            </a:r>
            <a:r>
              <a:rPr lang="tr-TR" dirty="0" smtClean="0"/>
              <a:t> </a:t>
            </a:r>
            <a:r>
              <a:rPr lang="tr-TR" dirty="0" err="1" smtClean="0"/>
              <a:t>subfields</a:t>
            </a:r>
            <a:r>
              <a:rPr lang="tr-TR" dirty="0" smtClean="0"/>
              <a:t> in </a:t>
            </a:r>
            <a:r>
              <a:rPr lang="tr-TR" dirty="0" err="1" smtClean="0"/>
              <a:t>cultural</a:t>
            </a:r>
            <a:r>
              <a:rPr lang="tr-TR" dirty="0" smtClean="0"/>
              <a:t> </a:t>
            </a:r>
            <a:r>
              <a:rPr lang="tr-TR" dirty="0" err="1" smtClean="0"/>
              <a:t>journalism</a:t>
            </a:r>
            <a:r>
              <a:rPr lang="tr-TR" dirty="0" smtClean="0"/>
              <a:t>. </a:t>
            </a:r>
            <a:r>
              <a:rPr lang="tr-TR" dirty="0" err="1" smtClean="0"/>
              <a:t>Journalism</a:t>
            </a:r>
            <a:r>
              <a:rPr lang="tr-TR" dirty="0" smtClean="0"/>
              <a:t> </a:t>
            </a:r>
            <a:r>
              <a:rPr lang="tr-TR" dirty="0" err="1" smtClean="0"/>
              <a:t>Practice</a:t>
            </a:r>
            <a:r>
              <a:rPr lang="tr-TR" dirty="0" smtClean="0"/>
              <a:t> 6(4):482-496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55343688"/>
      </p:ext>
    </p:extLst>
  </p:cSld>
  <p:clrMapOvr>
    <a:masterClrMapping/>
  </p:clrMapOvr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TM04033917[[fn=Berlin]]</Template>
  <TotalTime>24</TotalTime>
  <Words>391</Words>
  <Application>Microsoft Office PowerPoint</Application>
  <PresentationFormat>Geniş ekran</PresentationFormat>
  <Paragraphs>51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2" baseType="lpstr">
      <vt:lpstr>Arial</vt:lpstr>
      <vt:lpstr>Trebuchet MS</vt:lpstr>
      <vt:lpstr>Berlin</vt:lpstr>
      <vt:lpstr>Eğitim Kültür Sanat Muhabirliği</vt:lpstr>
      <vt:lpstr>Kavramlar ve tartışma</vt:lpstr>
      <vt:lpstr>Kavramlar ve tartışma</vt:lpstr>
      <vt:lpstr>Kavramlar ve tartışma</vt:lpstr>
      <vt:lpstr>Kavramlar ve tartışma</vt:lpstr>
      <vt:lpstr>Kavramlar ve tartışma</vt:lpstr>
      <vt:lpstr>Tartışma Soruları </vt:lpstr>
      <vt:lpstr>Tartışma ve Uygulama</vt:lpstr>
      <vt:lpstr>KAYNAKÇA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Eğitim Kültür Sanat Muhabirliği</dc:title>
  <dc:creator>OZGUN DINCER</dc:creator>
  <cp:lastModifiedBy>OZGUN DINCER</cp:lastModifiedBy>
  <cp:revision>10</cp:revision>
  <dcterms:created xsi:type="dcterms:W3CDTF">2019-04-22T11:47:35Z</dcterms:created>
  <dcterms:modified xsi:type="dcterms:W3CDTF">2019-04-22T12:12:27Z</dcterms:modified>
</cp:coreProperties>
</file>