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9">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CA106AC-F03A-4DB7-9F6F-7301A0E3552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518577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CA106AC-F03A-4DB7-9F6F-7301A0E3552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2180732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CA106AC-F03A-4DB7-9F6F-7301A0E3552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CCAD4-624D-4537-B890-E3556532EAE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8618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CA106AC-F03A-4DB7-9F6F-7301A0E3552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219417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CA106AC-F03A-4DB7-9F6F-7301A0E3552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CCAD4-624D-4537-B890-E3556532EAE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4720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CA106AC-F03A-4DB7-9F6F-7301A0E3552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3826946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CA106AC-F03A-4DB7-9F6F-7301A0E3552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506160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CA106AC-F03A-4DB7-9F6F-7301A0E3552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206977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CA106AC-F03A-4DB7-9F6F-7301A0E3552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2713648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CA106AC-F03A-4DB7-9F6F-7301A0E3552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3934896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CA106AC-F03A-4DB7-9F6F-7301A0E3552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598693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CA106AC-F03A-4DB7-9F6F-7301A0E35522}"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428953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CA106AC-F03A-4DB7-9F6F-7301A0E35522}"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262659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A106AC-F03A-4DB7-9F6F-7301A0E35522}"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2565174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CA106AC-F03A-4DB7-9F6F-7301A0E3552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4040886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CA106AC-F03A-4DB7-9F6F-7301A0E3552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CCAD4-624D-4537-B890-E3556532EAE2}" type="slidenum">
              <a:rPr lang="tr-TR" smtClean="0"/>
              <a:t>‹#›</a:t>
            </a:fld>
            <a:endParaRPr lang="tr-TR"/>
          </a:p>
        </p:txBody>
      </p:sp>
    </p:spTree>
    <p:extLst>
      <p:ext uri="{BB962C8B-B14F-4D97-AF65-F5344CB8AC3E}">
        <p14:creationId xmlns:p14="http://schemas.microsoft.com/office/powerpoint/2010/main" val="3959999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CA106AC-F03A-4DB7-9F6F-7301A0E35522}"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06CCAD4-624D-4537-B890-E3556532EAE2}" type="slidenum">
              <a:rPr lang="tr-TR" smtClean="0"/>
              <a:t>‹#›</a:t>
            </a:fld>
            <a:endParaRPr lang="tr-TR"/>
          </a:p>
        </p:txBody>
      </p:sp>
    </p:spTree>
    <p:extLst>
      <p:ext uri="{BB962C8B-B14F-4D97-AF65-F5344CB8AC3E}">
        <p14:creationId xmlns:p14="http://schemas.microsoft.com/office/powerpoint/2010/main" val="4135659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2000" b="1" dirty="0"/>
              <a:t>OKUL YÖNETİCİLERİNİN NASIL BİR ÖĞRETMEN İSTEDİĞİ İLE İLGİLİ BİR ARAŞTIRMA ÖRNEĞİ</a:t>
            </a:r>
            <a:br>
              <a:rPr lang="tr-TR" sz="2000" b="1" dirty="0"/>
            </a:br>
            <a:r>
              <a:rPr lang="tr-TR" sz="2000" dirty="0"/>
              <a:t>Bu başlık altında; ilk olarak araştırmaya katılan okul yöneticilerinin kişisel özellikleri verilmiş, ardından okul yöneticilerinin nasıl bir öğretmen istediklerine yönelik ankette yer alan sorulara verdikleri yanıtlar tablolar ile sunulmuş ve elde edilen veriler yorumlanmıştır (Gökçe, 2015):</a:t>
            </a:r>
            <a:br>
              <a:rPr lang="tr-TR" sz="2000" dirty="0"/>
            </a:br>
            <a:endParaRPr lang="tr-TR" sz="20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752944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83492" y="255620"/>
            <a:ext cx="8911687" cy="1280890"/>
          </a:xfrm>
        </p:spPr>
        <p:txBody>
          <a:bodyPr>
            <a:noAutofit/>
          </a:bodyPr>
          <a:lstStyle/>
          <a:p>
            <a:r>
              <a:rPr lang="tr-TR" sz="1800" b="1" dirty="0"/>
              <a:t>5. Okul Yöneticisi-Öğretmen Etkileşimine İlişkin Olarak Okul Yöneticileri Tarafından Belirtilen Görüşlerin Dağılımı</a:t>
            </a:r>
            <a:br>
              <a:rPr lang="tr-TR" sz="1800" b="1" dirty="0"/>
            </a:br>
            <a:r>
              <a:rPr lang="tr-TR" sz="1800" dirty="0"/>
              <a:t>Araştırma kapsamında okul yöneticisi-öğretmen etkileşimine ilişkin olarak okul yöneticileri tarafından belirtilen görüşlerin dağılımı Tablo 23'te sunulmuştur:</a:t>
            </a:r>
            <a:br>
              <a:rPr lang="tr-TR" sz="1800" dirty="0"/>
            </a:br>
            <a:endParaRPr lang="tr-TR" sz="1800" dirty="0"/>
          </a:p>
        </p:txBody>
      </p:sp>
      <p:sp>
        <p:nvSpPr>
          <p:cNvPr id="3" name="İçerik Yer Tutucusu 2"/>
          <p:cNvSpPr>
            <a:spLocks noGrp="1"/>
          </p:cNvSpPr>
          <p:nvPr>
            <p:ph idx="1"/>
          </p:nvPr>
        </p:nvSpPr>
        <p:spPr>
          <a:xfrm>
            <a:off x="2183492" y="1536510"/>
            <a:ext cx="8915400" cy="3777622"/>
          </a:xfrm>
        </p:spPr>
        <p:txBody>
          <a:bodyPr/>
          <a:lstStyle/>
          <a:p>
            <a:r>
              <a:rPr lang="tr-TR" b="1" dirty="0"/>
              <a:t>Tablo 23. </a:t>
            </a:r>
            <a:r>
              <a:rPr lang="tr-TR" dirty="0"/>
              <a:t>Okul yöneticisi-öğretmen etkileşimine ilişkin olarak </a:t>
            </a:r>
            <a:br>
              <a:rPr lang="tr-TR" dirty="0"/>
            </a:br>
            <a:r>
              <a:rPr lang="tr-TR" dirty="0"/>
              <a:t>okul yöneticileri tarafından belirtilen görüşlerin dağılımı</a:t>
            </a:r>
            <a:endParaRPr lang="tr-TR" b="1" dirty="0"/>
          </a:p>
          <a:p>
            <a:endParaRPr lang="tr-TR" dirty="0"/>
          </a:p>
        </p:txBody>
      </p:sp>
      <p:pic>
        <p:nvPicPr>
          <p:cNvPr id="5" name="Resim 4"/>
          <p:cNvPicPr>
            <a:picLocks noChangeAspect="1"/>
          </p:cNvPicPr>
          <p:nvPr/>
        </p:nvPicPr>
        <p:blipFill>
          <a:blip r:embed="rId2"/>
          <a:stretch>
            <a:fillRect/>
          </a:stretch>
        </p:blipFill>
        <p:spPr>
          <a:xfrm>
            <a:off x="702468" y="2414175"/>
            <a:ext cx="5761815" cy="4443825"/>
          </a:xfrm>
          <a:prstGeom prst="rect">
            <a:avLst/>
          </a:prstGeom>
        </p:spPr>
      </p:pic>
      <p:pic>
        <p:nvPicPr>
          <p:cNvPr id="7" name="Resim 6"/>
          <p:cNvPicPr>
            <a:picLocks noChangeAspect="1"/>
          </p:cNvPicPr>
          <p:nvPr/>
        </p:nvPicPr>
        <p:blipFill>
          <a:blip r:embed="rId3"/>
          <a:stretch>
            <a:fillRect/>
          </a:stretch>
        </p:blipFill>
        <p:spPr>
          <a:xfrm>
            <a:off x="6203952" y="2817400"/>
            <a:ext cx="5761815" cy="3012840"/>
          </a:xfrm>
          <a:prstGeom prst="rect">
            <a:avLst/>
          </a:prstGeom>
        </p:spPr>
      </p:pic>
    </p:spTree>
    <p:extLst>
      <p:ext uri="{BB962C8B-B14F-4D97-AF65-F5344CB8AC3E}">
        <p14:creationId xmlns:p14="http://schemas.microsoft.com/office/powerpoint/2010/main" val="231466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69743" y="641445"/>
            <a:ext cx="9634869" cy="5269777"/>
          </a:xfrm>
        </p:spPr>
        <p:txBody>
          <a:bodyPr>
            <a:normAutofit/>
          </a:bodyPr>
          <a:lstStyle/>
          <a:p>
            <a:r>
              <a:rPr lang="tr-TR" dirty="0"/>
              <a:t>Tablo 23'teki veriler incelendiğinde; okul yöneticisi - öğretmen etkileşimine ilişkin olarak okul yöneticilerinin büyük çoğunluğu; öğretmenleri ile çalışmaktan memnun olduğunu, öğretmenlerini dinleyerek onların görüşlerini aldığını, öğretmenlerin velilerle olumlu ve yapıcı iletişim kurduklarını, görev ve sorumlulukları konusunda duyarlı olduklarını, düzenli olarak zümre çalışmaları yaptıklarını, öğrencilerin ilgi, ihtiyaç ve beklentilerini dikkate aldıklarını, her öğrenciye eşit mesafede olduklarını, okulunu temsil etme sorumluluğunu taşıdığını, meslek etiğine uygun davrandığını belirtmişlerdir</a:t>
            </a:r>
            <a:r>
              <a:rPr lang="tr-TR"/>
              <a:t>. </a:t>
            </a:r>
            <a:endParaRPr lang="tr-TR" dirty="0"/>
          </a:p>
        </p:txBody>
      </p:sp>
    </p:spTree>
    <p:extLst>
      <p:ext uri="{BB962C8B-B14F-4D97-AF65-F5344CB8AC3E}">
        <p14:creationId xmlns:p14="http://schemas.microsoft.com/office/powerpoint/2010/main" val="967915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6" name="İçerik Yer Tutucusu 5"/>
          <p:cNvPicPr>
            <a:picLocks noGrp="1" noChangeAspect="1"/>
          </p:cNvPicPr>
          <p:nvPr>
            <p:ph idx="1"/>
          </p:nvPr>
        </p:nvPicPr>
        <p:blipFill>
          <a:blip r:embed="rId2"/>
          <a:stretch>
            <a:fillRect/>
          </a:stretch>
        </p:blipFill>
        <p:spPr>
          <a:xfrm>
            <a:off x="1828800" y="1905001"/>
            <a:ext cx="9548457" cy="4669606"/>
          </a:xfrm>
          <a:prstGeom prst="rect">
            <a:avLst/>
          </a:prstGeom>
        </p:spPr>
      </p:pic>
    </p:spTree>
    <p:extLst>
      <p:ext uri="{BB962C8B-B14F-4D97-AF65-F5344CB8AC3E}">
        <p14:creationId xmlns:p14="http://schemas.microsoft.com/office/powerpoint/2010/main" val="469297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01606" y="255621"/>
            <a:ext cx="8911687" cy="1280890"/>
          </a:xfrm>
        </p:spPr>
        <p:txBody>
          <a:bodyPr>
            <a:noAutofit/>
          </a:bodyPr>
          <a:lstStyle/>
          <a:p>
            <a:r>
              <a:rPr lang="tr-TR" sz="1400" b="1" dirty="0"/>
              <a:t>2. “Öğretmenleriniz Ne Yaparsa Sizi Mutlu Eder?” Sorusuna İlişkin Okul Yöneticilerinin Görüşlerinin Dağılımı</a:t>
            </a:r>
            <a:br>
              <a:rPr lang="tr-TR" sz="1400" b="1" dirty="0"/>
            </a:br>
            <a:r>
              <a:rPr lang="tr-TR" sz="1400" dirty="0"/>
              <a:t>Araştırma kapsamında okul yöneticilerine yöneltilen </a:t>
            </a:r>
            <a:r>
              <a:rPr lang="tr-TR" sz="1400" i="1" dirty="0"/>
              <a:t>“Öğretmenleriniz ne yaparsa sizi mutlu eder?”</a:t>
            </a:r>
            <a:r>
              <a:rPr lang="tr-TR" sz="1400" dirty="0"/>
              <a:t> sorusuna okul yöneticilerinin verdiği yanıtların dağılımı Tablo 20'de sunulmuştur:</a:t>
            </a:r>
            <a:br>
              <a:rPr lang="tr-TR" sz="1400" dirty="0"/>
            </a:br>
            <a:r>
              <a:rPr lang="tr-TR" sz="1400" dirty="0"/>
              <a:t/>
            </a:r>
            <a:br>
              <a:rPr lang="tr-TR" sz="1400" dirty="0"/>
            </a:br>
            <a:endParaRPr lang="tr-TR" sz="1400" dirty="0"/>
          </a:p>
        </p:txBody>
      </p:sp>
      <p:sp>
        <p:nvSpPr>
          <p:cNvPr id="3" name="İçerik Yer Tutucusu 2"/>
          <p:cNvSpPr>
            <a:spLocks noGrp="1"/>
          </p:cNvSpPr>
          <p:nvPr>
            <p:ph idx="1"/>
          </p:nvPr>
        </p:nvSpPr>
        <p:spPr>
          <a:xfrm>
            <a:off x="1975062" y="1273791"/>
            <a:ext cx="8915400" cy="3777622"/>
          </a:xfrm>
        </p:spPr>
        <p:txBody>
          <a:bodyPr/>
          <a:lstStyle/>
          <a:p>
            <a:r>
              <a:rPr lang="tr-TR" b="1" dirty="0"/>
              <a:t>Tablo 20. </a:t>
            </a:r>
            <a:r>
              <a:rPr lang="tr-TR" dirty="0"/>
              <a:t>“Öğretmenleriniz ne yaparsa sizi mutlu eder?” sorusuna ilişkin okul yöneticilerinin görüşlerinin dağılımı</a:t>
            </a:r>
            <a:endParaRPr lang="tr-TR" b="1" dirty="0"/>
          </a:p>
          <a:p>
            <a:endParaRPr lang="tr-TR" dirty="0"/>
          </a:p>
        </p:txBody>
      </p:sp>
      <p:pic>
        <p:nvPicPr>
          <p:cNvPr id="5" name="Resim 4"/>
          <p:cNvPicPr>
            <a:picLocks noChangeAspect="1"/>
          </p:cNvPicPr>
          <p:nvPr/>
        </p:nvPicPr>
        <p:blipFill>
          <a:blip r:embed="rId2"/>
          <a:stretch>
            <a:fillRect/>
          </a:stretch>
        </p:blipFill>
        <p:spPr>
          <a:xfrm>
            <a:off x="3215092" y="2208442"/>
            <a:ext cx="5761815" cy="4649558"/>
          </a:xfrm>
          <a:prstGeom prst="rect">
            <a:avLst/>
          </a:prstGeom>
        </p:spPr>
      </p:pic>
    </p:spTree>
    <p:extLst>
      <p:ext uri="{BB962C8B-B14F-4D97-AF65-F5344CB8AC3E}">
        <p14:creationId xmlns:p14="http://schemas.microsoft.com/office/powerpoint/2010/main" val="1666740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2322" y="423081"/>
            <a:ext cx="9812290" cy="5488141"/>
          </a:xfrm>
        </p:spPr>
        <p:txBody>
          <a:bodyPr>
            <a:normAutofit/>
          </a:bodyPr>
          <a:lstStyle/>
          <a:p>
            <a:r>
              <a:rPr lang="tr-TR" dirty="0"/>
              <a:t>Tablo 20 incelendiğinde, okul yöneticilerinin öğretmenlerin kişisel ve mesleki özellikleri, öğrencilere, velilere, meslektaşlarına ve yönetime karşı yaklaşımı, ayrıca öğretim sürecine yönelik yeterlikleri konularında görüşlerini belirttiği görülmektedir. </a:t>
            </a:r>
          </a:p>
          <a:p>
            <a:r>
              <a:rPr lang="tr-TR" dirty="0"/>
              <a:t>Tablo 20'deki verilere göre, okul yöneticileri, öğretmenlerin kişisel ve mesleki özellikleri konusunda;  alan bilgisine hâkim olması, okul etkinliklerine aktif katılması, meslek etiğine uygun davranması, çözüm odaklı çalışması, tutum ve davranışlarıyla olumlu rol model olması, eğitim-öğretimde yeni yöntem ve teknikleri kullanması, disiplinli olması, güler yüzlü / kibar olması, kişisel ve mesleki açıdan kendini sürekli geliştirmesinden mutlu olacaklarını belirtmişlerdir</a:t>
            </a:r>
            <a:r>
              <a:rPr lang="tr-TR" dirty="0" smtClean="0"/>
              <a:t>.</a:t>
            </a:r>
            <a:endParaRPr lang="tr-TR" dirty="0"/>
          </a:p>
        </p:txBody>
      </p:sp>
    </p:spTree>
    <p:extLst>
      <p:ext uri="{BB962C8B-B14F-4D97-AF65-F5344CB8AC3E}">
        <p14:creationId xmlns:p14="http://schemas.microsoft.com/office/powerpoint/2010/main" val="2309692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2322" y="504967"/>
            <a:ext cx="9812290" cy="5406255"/>
          </a:xfrm>
        </p:spPr>
        <p:txBody>
          <a:bodyPr>
            <a:normAutofit/>
          </a:bodyPr>
          <a:lstStyle/>
          <a:p>
            <a:r>
              <a:rPr lang="tr-TR" dirty="0"/>
              <a:t>Okul müdürlerinin, öğretmenlerin öğrencilerle olumlu bir iletişim kurmasını, onların bireysel farklılıklarına uygun olarak gelişimlerini desteklemelerini önemsedikleri görülmektedir. Eğitim-öğretim süreci bir iletişim süreci olduğuna göre, okul yöneticilerinin de en etkili öğrenme sürecinin olumlu bir iletişim sürecinde gerçekleştiğini bildikleri söylenebilir. Okul yöneticileri her öğrencinin birey olarak kabul edilip kendi özelliklerine uygun biçimde desteklendiğinde gelişimine katkı sağlanacağını bilmektedir. Bu doğrultuda öğretmenlerin de öğrencilerin gelişimine katkı sağlamalarını istemektedirler.</a:t>
            </a:r>
          </a:p>
          <a:p>
            <a:r>
              <a:rPr lang="tr-TR" dirty="0"/>
              <a:t>Okul yöneticileri öğretmenlerin velilere yaklaşımı konusunda, öğretmenler velilerle olumlu ve yapıcı iletişim kurarsa, meslektaşlarına yaklaşımı konusunda meslektaşlarıyla olumlu ve yapıcı iletişim kurarsa, yönetime karşı yaklaşımı konusunda görev ve sorumluluklarını yerine getirirse, okul yönetimiyle işbirliği yaparsa, resmi yazışma ve evrakları takip ederse, okulu doğru ve etkili bir biçimde temsil ederse mutlu olacaklarını belirtmişlerdir</a:t>
            </a:r>
            <a:r>
              <a:rPr lang="tr-TR" dirty="0" smtClean="0"/>
              <a:t>.</a:t>
            </a:r>
            <a:endParaRPr lang="tr-TR" dirty="0"/>
          </a:p>
        </p:txBody>
      </p:sp>
    </p:spTree>
    <p:extLst>
      <p:ext uri="{BB962C8B-B14F-4D97-AF65-F5344CB8AC3E}">
        <p14:creationId xmlns:p14="http://schemas.microsoft.com/office/powerpoint/2010/main" val="2841232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6197" y="296564"/>
            <a:ext cx="8911687" cy="1280890"/>
          </a:xfrm>
        </p:spPr>
        <p:txBody>
          <a:bodyPr>
            <a:noAutofit/>
          </a:bodyPr>
          <a:lstStyle/>
          <a:p>
            <a:r>
              <a:rPr lang="tr-TR" sz="1600" b="1" dirty="0"/>
              <a:t>3. “Öğretmenleriniz Ne Yaparsa Sizi Üzer?” Sorusuna İlişkin Okul Yöneticilerinin Görüşlerinin Dağılımı</a:t>
            </a:r>
            <a:br>
              <a:rPr lang="tr-TR" sz="1600" b="1" dirty="0"/>
            </a:br>
            <a:r>
              <a:rPr lang="tr-TR" sz="1600" dirty="0"/>
              <a:t>Araştırma kapsamında okul yöneticilerine yöneltilen </a:t>
            </a:r>
            <a:r>
              <a:rPr lang="tr-TR" sz="1600" i="1" dirty="0"/>
              <a:t>“Öğretmeniniz ne yaparsa sizi üzer?”</a:t>
            </a:r>
            <a:r>
              <a:rPr lang="tr-TR" sz="1600" dirty="0"/>
              <a:t> sorusuna okul yöneticilerinin verdiği yanıtların dağılımı Tablo 21’de sunulmuştur:</a:t>
            </a:r>
            <a:br>
              <a:rPr lang="tr-TR" sz="1600" dirty="0"/>
            </a:br>
            <a:endParaRPr lang="tr-TR" sz="1600" dirty="0"/>
          </a:p>
        </p:txBody>
      </p:sp>
      <p:sp>
        <p:nvSpPr>
          <p:cNvPr id="3" name="İçerik Yer Tutucusu 2"/>
          <p:cNvSpPr>
            <a:spLocks noGrp="1"/>
          </p:cNvSpPr>
          <p:nvPr>
            <p:ph idx="1"/>
          </p:nvPr>
        </p:nvSpPr>
        <p:spPr>
          <a:xfrm>
            <a:off x="2152484" y="1577454"/>
            <a:ext cx="8915400" cy="3777622"/>
          </a:xfrm>
        </p:spPr>
        <p:txBody>
          <a:bodyPr/>
          <a:lstStyle/>
          <a:p>
            <a:r>
              <a:rPr lang="tr-TR" b="1" dirty="0"/>
              <a:t>Tablo 21</a:t>
            </a:r>
            <a:r>
              <a:rPr lang="tr-TR" dirty="0"/>
              <a:t>.</a:t>
            </a:r>
            <a:r>
              <a:rPr lang="tr-TR" b="1" dirty="0"/>
              <a:t> </a:t>
            </a:r>
            <a:r>
              <a:rPr lang="tr-TR" dirty="0"/>
              <a:t>“Öğretmeniniz ne yaparsa sizi üzer?” sorusuna ilişkin </a:t>
            </a:r>
            <a:br>
              <a:rPr lang="tr-TR" dirty="0"/>
            </a:br>
            <a:r>
              <a:rPr lang="tr-TR" dirty="0"/>
              <a:t>okul yöneticilerinin görüşlerinin dağılımı</a:t>
            </a:r>
            <a:endParaRPr lang="tr-TR" b="1" dirty="0"/>
          </a:p>
          <a:p>
            <a:endParaRPr lang="tr-TR" dirty="0"/>
          </a:p>
        </p:txBody>
      </p:sp>
      <p:pic>
        <p:nvPicPr>
          <p:cNvPr id="5" name="Resim 4"/>
          <p:cNvPicPr>
            <a:picLocks noChangeAspect="1"/>
          </p:cNvPicPr>
          <p:nvPr/>
        </p:nvPicPr>
        <p:blipFill>
          <a:blip r:embed="rId2"/>
          <a:stretch>
            <a:fillRect/>
          </a:stretch>
        </p:blipFill>
        <p:spPr>
          <a:xfrm>
            <a:off x="2955784" y="2671722"/>
            <a:ext cx="5761815" cy="4186278"/>
          </a:xfrm>
          <a:prstGeom prst="rect">
            <a:avLst/>
          </a:prstGeom>
        </p:spPr>
      </p:pic>
    </p:spTree>
    <p:extLst>
      <p:ext uri="{BB962C8B-B14F-4D97-AF65-F5344CB8AC3E}">
        <p14:creationId xmlns:p14="http://schemas.microsoft.com/office/powerpoint/2010/main" val="334005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1504" y="504967"/>
            <a:ext cx="9703108" cy="5841242"/>
          </a:xfrm>
        </p:spPr>
        <p:txBody>
          <a:bodyPr>
            <a:normAutofit/>
          </a:bodyPr>
          <a:lstStyle/>
          <a:p>
            <a:r>
              <a:rPr lang="tr-TR" dirty="0"/>
              <a:t>Tablo 21 incelendiğinde, okul yöneticilerini üzen öğretmen davranışlarının sınıf içi süreçler, okula karşı sorumlulukları, veliler ve meslektaşlarıyla ilişkileri boyutlarında olduğu görülmektedir. Bu doğrultuda sınıf içi süreçler kapsamında okul yöneticilerini üzen öğretmen davranışları; öğrencilerin ihtiyaç ve beklentilerinin dikkate alınmaması, eğitim-öğretim etkinliklerini aksatması, öğretmenlik mesleğine uygun tutum ve davranışlar göstermemesi, öğrencilerin öğrenme ve gelişimini önemsememesi, öğrencileriyle olumlu ve yapıcı ilişkiler kurmaması, öğrencilere kızıp bağırması, disiplinsiz davranışlar göstermesi, kişisel ve mesleki gelişime açık olmaması şeklinde belirtilmiştir. </a:t>
            </a:r>
          </a:p>
          <a:p>
            <a:r>
              <a:rPr lang="tr-TR" dirty="0"/>
              <a:t>Okula karşı sorumlulukları kapsamında okul yöneticilerini üzen öğretmen davranışları; öğretmenin görev ve sorumluluklarını aksatması, okul yönetimi tarafından belirlenen kurallara uygun davranmaması, okul yönetimine destek olmaması ve okuldaki sosyal etkinliklere katılmaması olarak belirtilmiştir. Diğer yandan öğretmenler velileriyle ilişkilerinde sorun yaşarsa ve meslektaşlarıyla işbirliği halinde çalışmazsa da okul yöneticileri üzüldüklerini belirtmişlerdir. </a:t>
            </a:r>
          </a:p>
          <a:p>
            <a:endParaRPr lang="tr-TR" dirty="0"/>
          </a:p>
        </p:txBody>
      </p:sp>
    </p:spTree>
    <p:extLst>
      <p:ext uri="{BB962C8B-B14F-4D97-AF65-F5344CB8AC3E}">
        <p14:creationId xmlns:p14="http://schemas.microsoft.com/office/powerpoint/2010/main" val="3434140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19719" y="187382"/>
            <a:ext cx="8911687" cy="1280890"/>
          </a:xfrm>
        </p:spPr>
        <p:txBody>
          <a:bodyPr>
            <a:noAutofit/>
          </a:bodyPr>
          <a:lstStyle/>
          <a:p>
            <a:r>
              <a:rPr lang="tr-TR" sz="1600" b="1" dirty="0"/>
              <a:t>4. “Öğretmenleriniz Okul Yönetimine Karşı Nasıl Bir Yaklaşım İçerisindedir?” Sorusuna İlişkin Okul Yöneticilerinin Görüşlerinin Dağılımı</a:t>
            </a:r>
            <a:br>
              <a:rPr lang="tr-TR" sz="1600" b="1" dirty="0"/>
            </a:br>
            <a:r>
              <a:rPr lang="tr-TR" sz="1600" dirty="0"/>
              <a:t>Araştırma kapsamında okul yöneticilerine yöneltilen </a:t>
            </a:r>
            <a:r>
              <a:rPr lang="tr-TR" sz="1600" i="1" dirty="0"/>
              <a:t>“Öğretmeniniz okul yönetimine karşı nasıl bir yaklaşım içerisindedir ?” </a:t>
            </a:r>
            <a:r>
              <a:rPr lang="tr-TR" sz="1600" dirty="0"/>
              <a:t>sorusuna okul yöneticilerinin verdiği yanıtların dağılımı Tablo 22'de sunulmuştur:</a:t>
            </a:r>
            <a:br>
              <a:rPr lang="tr-TR" sz="1600" dirty="0"/>
            </a:br>
            <a:endParaRPr lang="tr-TR" sz="1600" dirty="0"/>
          </a:p>
        </p:txBody>
      </p:sp>
      <p:sp>
        <p:nvSpPr>
          <p:cNvPr id="3" name="İçerik Yer Tutucusu 2"/>
          <p:cNvSpPr>
            <a:spLocks noGrp="1"/>
          </p:cNvSpPr>
          <p:nvPr>
            <p:ph idx="1"/>
          </p:nvPr>
        </p:nvSpPr>
        <p:spPr>
          <a:xfrm>
            <a:off x="2138836" y="1574042"/>
            <a:ext cx="8915400" cy="3777622"/>
          </a:xfrm>
        </p:spPr>
        <p:txBody>
          <a:bodyPr/>
          <a:lstStyle/>
          <a:p>
            <a:r>
              <a:rPr lang="tr-TR" b="1" dirty="0"/>
              <a:t>Tablo 22. </a:t>
            </a:r>
            <a:r>
              <a:rPr lang="tr-TR" dirty="0"/>
              <a:t>“Öğretmeniniz okul yönetimine karşı nasıl bir yaklaşım içerisindedir?” sorusuna ilişkin okul yöneticilerinin görüşlerinin dağılımı</a:t>
            </a:r>
            <a:endParaRPr lang="tr-TR" b="1" dirty="0"/>
          </a:p>
          <a:p>
            <a:endParaRPr lang="tr-TR" dirty="0"/>
          </a:p>
        </p:txBody>
      </p:sp>
      <p:pic>
        <p:nvPicPr>
          <p:cNvPr id="5" name="Resim 4"/>
          <p:cNvPicPr>
            <a:picLocks noChangeAspect="1"/>
          </p:cNvPicPr>
          <p:nvPr/>
        </p:nvPicPr>
        <p:blipFill>
          <a:blip r:embed="rId2"/>
          <a:stretch>
            <a:fillRect/>
          </a:stretch>
        </p:blipFill>
        <p:spPr>
          <a:xfrm>
            <a:off x="3187796" y="2480885"/>
            <a:ext cx="5761815" cy="4134464"/>
          </a:xfrm>
          <a:prstGeom prst="rect">
            <a:avLst/>
          </a:prstGeom>
        </p:spPr>
      </p:pic>
    </p:spTree>
    <p:extLst>
      <p:ext uri="{BB962C8B-B14F-4D97-AF65-F5344CB8AC3E}">
        <p14:creationId xmlns:p14="http://schemas.microsoft.com/office/powerpoint/2010/main" val="4283675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15403" y="900752"/>
            <a:ext cx="9389209" cy="5010470"/>
          </a:xfrm>
        </p:spPr>
        <p:txBody>
          <a:bodyPr>
            <a:normAutofit/>
          </a:bodyPr>
          <a:lstStyle/>
          <a:p>
            <a:r>
              <a:rPr lang="tr-TR" dirty="0"/>
              <a:t>Tablo 22 incelendiğinde, okul yöneticilerinin çoğunluğunun görüşlerine göre; öğretmenler okul yönetimine karşı olumlu tutum ve davranış göstermekte, okul yönetimine destek olmakta, okulda işbirliği içerisinde çalışmakta, değişim ve gelişime açık, öğrenci başarısını artırmaya önem vermekte, çözüm odaklı çalışmakta, saygılı davranmakta ve sorumluluk almaktadır. Bunların yanında okul yöneticileri öğretmenlerin fikir ve öneri geliştirdiklerini, velilerle olumlu ve yapıcı iletişim kurduklarını, şikâyetçi oldukları konuları dile getirdiklerini, okulunu temsil ettiklerini, okul yönetimi tarafından organize edilen etkinliklere katıldıklarını belirtmişlerdir.</a:t>
            </a:r>
          </a:p>
          <a:p>
            <a:endParaRPr lang="tr-TR" dirty="0"/>
          </a:p>
        </p:txBody>
      </p:sp>
    </p:spTree>
    <p:extLst>
      <p:ext uri="{BB962C8B-B14F-4D97-AF65-F5344CB8AC3E}">
        <p14:creationId xmlns:p14="http://schemas.microsoft.com/office/powerpoint/2010/main" val="314570636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TotalTime>
  <Words>664</Words>
  <Application>Microsoft Office PowerPoint</Application>
  <PresentationFormat>Geniş ekran</PresentationFormat>
  <Paragraphs>17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OKUL YÖNETİCİLERİNİN NASIL BİR ÖĞRETMEN İSTEDİĞİ İLE İLGİLİ BİR ARAŞTIRMA ÖRNEĞİ Bu başlık altında; ilk olarak araştırmaya katılan okul yöneticilerinin kişisel özellikleri verilmiş, ardından okul yöneticilerinin nasıl bir öğretmen istediklerine yönelik ankette yer alan sorulara verdikleri yanıtlar tablolar ile sunulmuş ve elde edilen veriler yorumlanmıştır (Gökçe, 2015): </vt:lpstr>
      <vt:lpstr>PowerPoint Sunusu</vt:lpstr>
      <vt:lpstr>2. “Öğretmenleriniz Ne Yaparsa Sizi Mutlu Eder?” Sorusuna İlişkin Okul Yöneticilerinin Görüşlerinin Dağılımı Araştırma kapsamında okul yöneticilerine yöneltilen “Öğretmenleriniz ne yaparsa sizi mutlu eder?” sorusuna okul yöneticilerinin verdiği yanıtların dağılımı Tablo 20'de sunulmuştur:  </vt:lpstr>
      <vt:lpstr>PowerPoint Sunusu</vt:lpstr>
      <vt:lpstr>PowerPoint Sunusu</vt:lpstr>
      <vt:lpstr>3. “Öğretmenleriniz Ne Yaparsa Sizi Üzer?” Sorusuna İlişkin Okul Yöneticilerinin Görüşlerinin Dağılımı Araştırma kapsamında okul yöneticilerine yöneltilen “Öğretmeniniz ne yaparsa sizi üzer?” sorusuna okul yöneticilerinin verdiği yanıtların dağılımı Tablo 21’de sunulmuştur: </vt:lpstr>
      <vt:lpstr>PowerPoint Sunusu</vt:lpstr>
      <vt:lpstr>4. “Öğretmenleriniz Okul Yönetimine Karşı Nasıl Bir Yaklaşım İçerisindedir?” Sorusuna İlişkin Okul Yöneticilerinin Görüşlerinin Dağılımı Araştırma kapsamında okul yöneticilerine yöneltilen “Öğretmeniniz okul yönetimine karşı nasıl bir yaklaşım içerisindedir ?” sorusuna okul yöneticilerinin verdiği yanıtların dağılımı Tablo 22'de sunulmuştur: </vt:lpstr>
      <vt:lpstr>PowerPoint Sunusu</vt:lpstr>
      <vt:lpstr>5. Okul Yöneticisi-Öğretmen Etkileşimine İlişkin Olarak Okul Yöneticileri Tarafından Belirtilen Görüşlerin Dağılımı Araştırma kapsamında okul yöneticisi-öğretmen etkileşimine ilişkin olarak okul yöneticileri tarafından belirtilen görüşlerin dağılımı Tablo 23'te sunulmuştur: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YÖNETİCİLERİNİN NASIL BİR ÖĞRETMEN İSTEDİĞİ İLE İLGİLİ BİR ARAŞTIRMA ÖRNEĞİ Bu başlık altında; ilk olarak araştırmaya katılan okul yöneticilerinin kişisel özellikleri verilmiş, ardından okul yöneticilerinin nasıl bir öğretmen istediklerine yönelik ankette yer alan sorulara verdikleri yanıtlar tablolar ile sunulmuş ve elde edilen veriler yorumlanmıştır (Gökçe, 2015): </dc:title>
  <dc:creator>Windows Kullanıcısı</dc:creator>
  <cp:lastModifiedBy>ERTEN_GÖKÇE</cp:lastModifiedBy>
  <cp:revision>2</cp:revision>
  <dcterms:created xsi:type="dcterms:W3CDTF">2018-05-18T11:51:24Z</dcterms:created>
  <dcterms:modified xsi:type="dcterms:W3CDTF">2018-05-23T09:11:12Z</dcterms:modified>
</cp:coreProperties>
</file>