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428792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10750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737787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54119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466941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509357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017968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6575921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534139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1997807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07139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182623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6C41098-F4A2-4181-A7C4-EC33153C9EC0}" type="datetimeFigureOut">
              <a:rPr lang="tr-TR" smtClean="0"/>
              <a:t>16.1.2018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522178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296892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02992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4289251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C41098-F4A2-4181-A7C4-EC33153C9EC0}" type="datetimeFigureOut">
              <a:rPr lang="tr-TR" smtClean="0"/>
              <a:t>16.1.2018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7C52A1-FF1D-437E-95A1-36593A3C3352}" type="slidenum">
              <a:rPr lang="tr-TR" smtClean="0"/>
              <a:t>‹#›</a:t>
            </a:fld>
            <a:endParaRPr lang="tr-TR"/>
          </a:p>
        </p:txBody>
      </p:sp>
    </p:spTree>
    <p:extLst>
      <p:ext uri="{BB962C8B-B14F-4D97-AF65-F5344CB8AC3E}">
        <p14:creationId xmlns:p14="http://schemas.microsoft.com/office/powerpoint/2010/main" val="3898403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6C41098-F4A2-4181-A7C4-EC33153C9EC0}" type="datetimeFigureOut">
              <a:rPr lang="tr-TR" smtClean="0"/>
              <a:t>16.1.2018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E7C52A1-FF1D-437E-95A1-36593A3C3352}" type="slidenum">
              <a:rPr lang="tr-TR" smtClean="0"/>
              <a:t>‹#›</a:t>
            </a:fld>
            <a:endParaRPr lang="tr-TR"/>
          </a:p>
        </p:txBody>
      </p:sp>
    </p:spTree>
    <p:extLst>
      <p:ext uri="{BB962C8B-B14F-4D97-AF65-F5344CB8AC3E}">
        <p14:creationId xmlns:p14="http://schemas.microsoft.com/office/powerpoint/2010/main" val="2741702081"/>
      </p:ext>
    </p:extLst>
  </p:cSld>
  <p:clrMap bg1="dk1" tx1="lt1" bg2="dk2" tx2="lt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MİRAS KAVRAMI</a:t>
            </a:r>
            <a:endParaRPr lang="tr-TR" dirty="0"/>
          </a:p>
        </p:txBody>
      </p:sp>
      <p:sp>
        <p:nvSpPr>
          <p:cNvPr id="3" name="İçerik Yer Tutucusu 2"/>
          <p:cNvSpPr>
            <a:spLocks noGrp="1"/>
          </p:cNvSpPr>
          <p:nvPr>
            <p:ph idx="1"/>
          </p:nvPr>
        </p:nvSpPr>
        <p:spPr/>
        <p:txBody>
          <a:bodyPr/>
          <a:lstStyle/>
          <a:p>
            <a:endParaRPr lang="tr-TR" dirty="0" smtClean="0"/>
          </a:p>
          <a:p>
            <a:r>
              <a:rPr lang="tr-TR" dirty="0" smtClean="0"/>
              <a:t>Miras Hukuku bir gerçek kişinin ölmesi halinde onun malvarlığının kimlere hangi kurallara göre geçeceğini düzenler. </a:t>
            </a:r>
          </a:p>
          <a:p>
            <a:endParaRPr lang="tr-TR" dirty="0" smtClean="0"/>
          </a:p>
          <a:p>
            <a:r>
              <a:rPr lang="tr-TR" dirty="0" smtClean="0"/>
              <a:t>Malvarlığı geçecek olan ölen gerçek kişiye miras bırakan (muris), ölenin malvarlığına tereke (miras), hak kazanacak kişilere mirasçı (varis)denir.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52249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MİRASÇILIK</a:t>
            </a:r>
            <a:endParaRPr lang="tr-TR" dirty="0"/>
          </a:p>
        </p:txBody>
      </p:sp>
      <p:sp>
        <p:nvSpPr>
          <p:cNvPr id="3" name="İçerik Yer Tutucusu 2"/>
          <p:cNvSpPr>
            <a:spLocks noGrp="1"/>
          </p:cNvSpPr>
          <p:nvPr>
            <p:ph idx="1"/>
          </p:nvPr>
        </p:nvSpPr>
        <p:spPr/>
        <p:txBody>
          <a:bodyPr/>
          <a:lstStyle/>
          <a:p>
            <a:pPr marL="0" indent="0">
              <a:buNone/>
            </a:pPr>
            <a:r>
              <a:rPr lang="tr-TR" dirty="0" smtClean="0"/>
              <a:t>Türk Hukukunda iki </a:t>
            </a:r>
            <a:r>
              <a:rPr lang="tr-TR" dirty="0"/>
              <a:t>t</a:t>
            </a:r>
            <a:r>
              <a:rPr lang="tr-TR" dirty="0" smtClean="0"/>
              <a:t>ür </a:t>
            </a:r>
            <a:r>
              <a:rPr lang="tr-TR" dirty="0"/>
              <a:t>m</a:t>
            </a:r>
            <a:r>
              <a:rPr lang="tr-TR" dirty="0" smtClean="0"/>
              <a:t>irasçılık vardır: Yasal Mirasçılık ve Atanmış Mirasçılık.</a:t>
            </a:r>
          </a:p>
          <a:p>
            <a:pPr marL="0" indent="0">
              <a:buNone/>
            </a:pPr>
            <a:r>
              <a:rPr lang="tr-TR" dirty="0" smtClean="0"/>
              <a:t>YASAL MİRASÇI: Doğrudan kanunun mirasçı olarak belirlediği kişilerdir. </a:t>
            </a:r>
          </a:p>
          <a:p>
            <a:pPr marL="0" indent="0">
              <a:buNone/>
            </a:pPr>
            <a:endParaRPr lang="tr-TR" dirty="0"/>
          </a:p>
          <a:p>
            <a:pPr marL="0" indent="0">
              <a:buNone/>
            </a:pPr>
            <a:r>
              <a:rPr lang="tr-TR" dirty="0" smtClean="0"/>
              <a:t>Yasal Mirasçılık, zümre sistemi adı verilen ve kan hısımlığının dikkate alındığı sistemdir. Birinci, ikinci ve üçüncü derece ve bunlarla birlikte eşin mirasçılığı yasal mirasçılık kurallarına göre belirlenir. </a:t>
            </a:r>
            <a:endParaRPr lang="tr-TR" dirty="0"/>
          </a:p>
        </p:txBody>
      </p:sp>
    </p:spTree>
    <p:extLst>
      <p:ext uri="{BB962C8B-B14F-4D97-AF65-F5344CB8AC3E}">
        <p14:creationId xmlns:p14="http://schemas.microsoft.com/office/powerpoint/2010/main" val="72500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YASAL MİRASÇILIK</a:t>
            </a:r>
            <a:endParaRPr lang="tr-TR" dirty="0"/>
          </a:p>
        </p:txBody>
      </p:sp>
      <p:sp>
        <p:nvSpPr>
          <p:cNvPr id="3" name="İçerik Yer Tutucusu 2"/>
          <p:cNvSpPr>
            <a:spLocks noGrp="1"/>
          </p:cNvSpPr>
          <p:nvPr>
            <p:ph idx="1"/>
          </p:nvPr>
        </p:nvSpPr>
        <p:spPr>
          <a:xfrm>
            <a:off x="1103311" y="1271040"/>
            <a:ext cx="8946541" cy="5262282"/>
          </a:xfrm>
        </p:spPr>
        <p:txBody>
          <a:bodyPr/>
          <a:lstStyle/>
          <a:p>
            <a:pPr marL="0" indent="0" algn="ctr">
              <a:buNone/>
            </a:pPr>
            <a:r>
              <a:rPr lang="tr-TR" dirty="0" smtClean="0"/>
              <a:t>1. Derece (Altsoy) + Sağ Kalan Eş</a:t>
            </a:r>
          </a:p>
          <a:p>
            <a:pPr marL="0" indent="0" algn="ctr">
              <a:buNone/>
            </a:pPr>
            <a:endParaRPr lang="tr-TR" dirty="0" smtClean="0"/>
          </a:p>
          <a:p>
            <a:pPr marL="0" indent="0" algn="ctr">
              <a:buNone/>
            </a:pPr>
            <a:endParaRPr lang="tr-TR" dirty="0"/>
          </a:p>
          <a:p>
            <a:pPr marL="0" indent="0" algn="ctr">
              <a:buNone/>
            </a:pPr>
            <a:r>
              <a:rPr lang="tr-TR" dirty="0" smtClean="0"/>
              <a:t>2. Derece (Anne ve baba) + Sağ Kalan Eş</a:t>
            </a:r>
          </a:p>
          <a:p>
            <a:pPr marL="0" indent="0" algn="ctr">
              <a:buNone/>
            </a:pPr>
            <a:r>
              <a:rPr lang="tr-TR" dirty="0" smtClean="0"/>
              <a:t> </a:t>
            </a:r>
          </a:p>
          <a:p>
            <a:pPr marL="0" indent="0" algn="ctr">
              <a:buNone/>
            </a:pPr>
            <a:endParaRPr lang="tr-TR" dirty="0" smtClean="0"/>
          </a:p>
          <a:p>
            <a:pPr marL="0" indent="0" algn="ctr">
              <a:buNone/>
            </a:pPr>
            <a:r>
              <a:rPr lang="tr-TR" dirty="0" smtClean="0"/>
              <a:t>3. Derece (</a:t>
            </a:r>
            <a:r>
              <a:rPr lang="tr-TR" dirty="0" err="1" smtClean="0"/>
              <a:t>Büyükanna</a:t>
            </a:r>
            <a:r>
              <a:rPr lang="tr-TR" dirty="0" smtClean="0"/>
              <a:t> ve büyük baba) + Sağ Kalan Eş</a:t>
            </a:r>
          </a:p>
          <a:p>
            <a:pPr marL="0" indent="0" algn="ctr">
              <a:buNone/>
            </a:pPr>
            <a:endParaRPr lang="tr-TR" dirty="0"/>
          </a:p>
          <a:p>
            <a:pPr marL="0" indent="0" algn="just">
              <a:buNone/>
            </a:pPr>
            <a:r>
              <a:rPr lang="tr-TR" dirty="0" smtClean="0"/>
              <a:t>Evlatlık ve altsoyu, evlat edinene kan hışmı gibi birinci dereceden mirasçı olur. </a:t>
            </a:r>
            <a:r>
              <a:rPr lang="tr-TR" dirty="0"/>
              <a:t>F</a:t>
            </a:r>
            <a:r>
              <a:rPr lang="tr-TR" dirty="0" smtClean="0"/>
              <a:t>akat evlat edinen evlatlığa mirasçı olamaz (Tek taraflı).</a:t>
            </a:r>
          </a:p>
          <a:p>
            <a:pPr marL="0" indent="0" algn="just">
              <a:buNone/>
            </a:pPr>
            <a:r>
              <a:rPr lang="tr-TR" dirty="0" smtClean="0"/>
              <a:t>Mirasçısı olmadan ölen kişinin mirası Devlete geçer (Devletin Mirasçılığı).</a:t>
            </a:r>
          </a:p>
          <a:p>
            <a:pPr marL="0" indent="0" algn="just">
              <a:buNone/>
            </a:pPr>
            <a:endParaRPr lang="tr-TR" dirty="0" smtClean="0"/>
          </a:p>
          <a:p>
            <a:pPr marL="0" indent="0" algn="just">
              <a:buNone/>
            </a:pPr>
            <a:endParaRPr lang="tr-TR" dirty="0"/>
          </a:p>
        </p:txBody>
      </p:sp>
      <p:cxnSp>
        <p:nvCxnSpPr>
          <p:cNvPr id="5" name="Düz Ok Bağlayıcısı 4"/>
          <p:cNvCxnSpPr/>
          <p:nvPr/>
        </p:nvCxnSpPr>
        <p:spPr>
          <a:xfrm>
            <a:off x="5576582" y="2517913"/>
            <a:ext cx="0" cy="5698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5576582" y="3869635"/>
            <a:ext cx="0" cy="6361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9574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ATANMIŞ MİRASÇILIK</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Ölüme bağlı tasarruflar yoluyla kanunen mirasçı olarak belirlenmeyen kimselerin mirasçı olmasıdır. </a:t>
            </a:r>
          </a:p>
          <a:p>
            <a:pPr>
              <a:buFontTx/>
              <a:buChar char="-"/>
            </a:pPr>
            <a:r>
              <a:rPr lang="tr-TR" dirty="0" smtClean="0"/>
              <a:t>Mirasçı atama</a:t>
            </a:r>
          </a:p>
          <a:p>
            <a:pPr>
              <a:buFontTx/>
              <a:buChar char="-"/>
            </a:pPr>
            <a:r>
              <a:rPr lang="tr-TR" dirty="0" smtClean="0"/>
              <a:t>Vasiyet (Belirli mal bırakma) olarak iki şekilde gerçekleştirilebilir. </a:t>
            </a:r>
          </a:p>
          <a:p>
            <a:pPr marL="0" indent="0">
              <a:buNone/>
            </a:pPr>
            <a:endParaRPr lang="tr-TR" dirty="0"/>
          </a:p>
          <a:p>
            <a:pPr marL="0" indent="0">
              <a:buNone/>
            </a:pPr>
            <a:r>
              <a:rPr lang="tr-TR" dirty="0" smtClean="0"/>
              <a:t>Ölüme bağlı tasarruflar ise mirasçı atamasında kullanılan hukuki işlem çeşididir. Bunlar;</a:t>
            </a:r>
          </a:p>
          <a:p>
            <a:pPr marL="0" indent="0">
              <a:buNone/>
            </a:pPr>
            <a:r>
              <a:rPr lang="tr-TR" dirty="0" smtClean="0"/>
              <a:t>Vasiyetname: Miras bırakanın iradesiyle oluşan tek taraflı hukuki işlemlerdir.</a:t>
            </a:r>
          </a:p>
          <a:p>
            <a:pPr marL="0" indent="0">
              <a:buNone/>
            </a:pPr>
            <a:r>
              <a:rPr lang="tr-TR" dirty="0" smtClean="0"/>
              <a:t>Miras Sözleşmesi: İki taraflı olarak gerçekleştirilen ölüme bağlı tasarruf </a:t>
            </a:r>
            <a:r>
              <a:rPr lang="tr-TR" dirty="0" err="1" smtClean="0"/>
              <a:t>çeşitidir</a:t>
            </a:r>
            <a:r>
              <a:rPr lang="tr-TR" dirty="0" smtClean="0"/>
              <a:t>. </a:t>
            </a:r>
            <a:endParaRPr lang="tr-TR" dirty="0"/>
          </a:p>
        </p:txBody>
      </p:sp>
    </p:spTree>
    <p:extLst>
      <p:ext uri="{BB962C8B-B14F-4D97-AF65-F5344CB8AC3E}">
        <p14:creationId xmlns:p14="http://schemas.microsoft.com/office/powerpoint/2010/main" val="400023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MİRAS BIRAKANIN TASARRUF YETKİSİNİN SINIRI: SAKLI PAY</a:t>
            </a:r>
            <a:endParaRPr lang="tr-TR" dirty="0"/>
          </a:p>
        </p:txBody>
      </p:sp>
      <p:sp>
        <p:nvSpPr>
          <p:cNvPr id="3" name="İçerik Yer Tutucusu 2"/>
          <p:cNvSpPr>
            <a:spLocks noGrp="1"/>
          </p:cNvSpPr>
          <p:nvPr>
            <p:ph idx="1"/>
          </p:nvPr>
        </p:nvSpPr>
        <p:spPr/>
        <p:txBody>
          <a:bodyPr/>
          <a:lstStyle/>
          <a:p>
            <a:pPr marL="0" indent="0">
              <a:buNone/>
            </a:pPr>
            <a:r>
              <a:rPr lang="tr-TR" dirty="0" smtClean="0"/>
              <a:t>Miras bırakan ölüme bağlı tasarruflar yoluyla sınırsız bir işlem özgürlüğüne sahip değildir. Yasal mirasçıların miras payları belirli oranda korunur ve miras bırakan bu paylar üzerinde işlem yapamaz. Buna saklı pay denir. </a:t>
            </a:r>
          </a:p>
          <a:p>
            <a:pPr marL="0" indent="0">
              <a:buNone/>
            </a:pPr>
            <a:r>
              <a:rPr lang="tr-TR" dirty="0" smtClean="0"/>
              <a:t>Saklı paylar;</a:t>
            </a:r>
          </a:p>
          <a:p>
            <a:pPr>
              <a:buFontTx/>
              <a:buChar char="-"/>
            </a:pPr>
            <a:r>
              <a:rPr lang="tr-TR" dirty="0" smtClean="0"/>
              <a:t>Altsoy için yasal miras payının yarısı,</a:t>
            </a:r>
          </a:p>
          <a:p>
            <a:pPr>
              <a:buFontTx/>
              <a:buChar char="-"/>
            </a:pPr>
            <a:r>
              <a:rPr lang="tr-TR" dirty="0" smtClean="0"/>
              <a:t>Anne-babanın her biri için yasal miras payının dörtte biri,</a:t>
            </a:r>
          </a:p>
          <a:p>
            <a:pPr>
              <a:buFontTx/>
              <a:buChar char="-"/>
            </a:pPr>
            <a:r>
              <a:rPr lang="tr-TR" dirty="0" smtClean="0"/>
              <a:t>Sağ kalan eş için 1 ve 2. zümre ile birlikte mirasçılıkta yasal miras payının tamamı, diğer hallerde yasal miras payının dörtte üçü</a:t>
            </a:r>
          </a:p>
          <a:p>
            <a:pPr marL="0" indent="0">
              <a:buNone/>
            </a:pPr>
            <a:r>
              <a:rPr lang="tr-TR" dirty="0" smtClean="0"/>
              <a:t>Ayrıca mirasçılar muvazaalı işlemlere karşı bu işlemler geçersiz sayılmak suretiyle de korunmaktadır. </a:t>
            </a:r>
            <a:endParaRPr lang="tr-TR" dirty="0"/>
          </a:p>
        </p:txBody>
      </p:sp>
    </p:spTree>
    <p:extLst>
      <p:ext uri="{BB962C8B-B14F-4D97-AF65-F5344CB8AC3E}">
        <p14:creationId xmlns:p14="http://schemas.microsoft.com/office/powerpoint/2010/main" val="1617529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Mirasın geçişi için;</a:t>
            </a:r>
          </a:p>
          <a:p>
            <a:pPr>
              <a:buFontTx/>
              <a:buChar char="-"/>
            </a:pPr>
            <a:r>
              <a:rPr lang="tr-TR" dirty="0" smtClean="0"/>
              <a:t>Mirasın açılması</a:t>
            </a:r>
          </a:p>
          <a:p>
            <a:pPr>
              <a:buFontTx/>
              <a:buChar char="-"/>
            </a:pPr>
            <a:r>
              <a:rPr lang="tr-TR" dirty="0" smtClean="0"/>
              <a:t>Mirasçıların mirasa ehil olması gerekir (Miras bırakanın ölümü anında sağ olmak, mirastan toksun olmamak)</a:t>
            </a:r>
          </a:p>
          <a:p>
            <a:pPr marL="0" indent="0">
              <a:buNone/>
            </a:pPr>
            <a:endParaRPr lang="tr-TR" dirty="0"/>
          </a:p>
          <a:p>
            <a:pPr marL="0" indent="0">
              <a:buNone/>
            </a:pPr>
            <a:r>
              <a:rPr lang="tr-TR" dirty="0" smtClean="0"/>
              <a:t>Mirastan yoksunluk;</a:t>
            </a:r>
          </a:p>
          <a:p>
            <a:pPr marL="0" indent="0">
              <a:buNone/>
            </a:pPr>
            <a:r>
              <a:rPr lang="tr-TR" dirty="0" smtClean="0"/>
              <a:t>1. </a:t>
            </a:r>
            <a:r>
              <a:rPr lang="tr-TR" dirty="0" err="1" smtClean="0"/>
              <a:t>Mirasbırakanı</a:t>
            </a:r>
            <a:r>
              <a:rPr lang="tr-TR" dirty="0" smtClean="0"/>
              <a:t> </a:t>
            </a:r>
            <a:r>
              <a:rPr lang="tr-TR" dirty="0"/>
              <a:t>kasten ve hukuka aykırı olarak öldüren veya öldürmeye teşebbüs </a:t>
            </a:r>
            <a:r>
              <a:rPr lang="tr-TR" dirty="0" smtClean="0"/>
              <a:t>edenler</a:t>
            </a:r>
            <a:endParaRPr lang="tr-TR" dirty="0"/>
          </a:p>
          <a:p>
            <a:pPr marL="0" indent="0">
              <a:buNone/>
            </a:pPr>
            <a:r>
              <a:rPr lang="tr-TR" dirty="0"/>
              <a:t>2. </a:t>
            </a:r>
            <a:r>
              <a:rPr lang="tr-TR" dirty="0" err="1"/>
              <a:t>Mirasbırakanı</a:t>
            </a:r>
            <a:r>
              <a:rPr lang="tr-TR" dirty="0"/>
              <a:t> kasten ve hukuka aykırı olarak sürekli şekilde ölüme bağlı tasarruf yapamayacak duruma getirenler</a:t>
            </a:r>
            <a:r>
              <a:rPr lang="tr-TR" dirty="0" smtClean="0"/>
              <a:t>,</a:t>
            </a:r>
            <a:endParaRPr lang="tr-TR" dirty="0"/>
          </a:p>
          <a:p>
            <a:pPr marL="0" indent="0">
              <a:buNone/>
            </a:pPr>
            <a:r>
              <a:rPr lang="tr-TR" dirty="0"/>
              <a:t>3. </a:t>
            </a:r>
            <a:r>
              <a:rPr lang="tr-TR" dirty="0" err="1"/>
              <a:t>Mirasbırakanın</a:t>
            </a:r>
            <a:r>
              <a:rPr lang="tr-TR" dirty="0"/>
              <a:t> ölüme bağlı bir tasarruf yapmasını veya böyle bir tasarruftan dönmesini aldatma, zorlama veya korkutma yoluyla sağlayanlar ve engelleyenler</a:t>
            </a:r>
            <a:r>
              <a:rPr lang="tr-TR" dirty="0" smtClean="0"/>
              <a:t>,</a:t>
            </a:r>
            <a:endParaRPr lang="tr-TR" dirty="0"/>
          </a:p>
          <a:p>
            <a:pPr marL="0" indent="0">
              <a:buNone/>
            </a:pPr>
            <a:r>
              <a:rPr lang="tr-TR" dirty="0"/>
              <a:t>4. </a:t>
            </a:r>
            <a:r>
              <a:rPr lang="tr-TR" dirty="0" err="1"/>
              <a:t>Mirasbırakanın</a:t>
            </a:r>
            <a:r>
              <a:rPr lang="tr-TR" dirty="0"/>
              <a:t> artık yeniden yapamayacağı bir durumda ve zamanda ölüme bağlı bir tasarrufu kasten ve hukuka aykırı olarak ortadan kaldıranlar veya </a:t>
            </a:r>
            <a:r>
              <a:rPr lang="tr-TR" dirty="0" smtClean="0"/>
              <a:t>bozanlar için söz konusudur. </a:t>
            </a:r>
            <a:endParaRPr lang="tr-TR" dirty="0"/>
          </a:p>
        </p:txBody>
      </p:sp>
    </p:spTree>
    <p:extLst>
      <p:ext uri="{BB962C8B-B14F-4D97-AF65-F5344CB8AC3E}">
        <p14:creationId xmlns:p14="http://schemas.microsoft.com/office/powerpoint/2010/main" val="54870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Mirasçılıktan çıkarma ise yoksunluktan farklı olarak;</a:t>
            </a:r>
          </a:p>
          <a:p>
            <a:pPr marL="0" indent="0">
              <a:buNone/>
            </a:pPr>
            <a:endParaRPr lang="tr-TR" dirty="0" smtClean="0"/>
          </a:p>
          <a:p>
            <a:pPr marL="0" indent="0">
              <a:buNone/>
            </a:pPr>
            <a:r>
              <a:rPr lang="tr-TR" dirty="0" smtClean="0"/>
              <a:t>1. Mirasçı</a:t>
            </a:r>
            <a:r>
              <a:rPr lang="tr-TR" dirty="0"/>
              <a:t>, </a:t>
            </a:r>
            <a:r>
              <a:rPr lang="tr-TR" dirty="0" err="1"/>
              <a:t>mirasbırakana</a:t>
            </a:r>
            <a:r>
              <a:rPr lang="tr-TR" dirty="0"/>
              <a:t> veya </a:t>
            </a:r>
            <a:r>
              <a:rPr lang="tr-TR" dirty="0" err="1"/>
              <a:t>mirasbırakanın</a:t>
            </a:r>
            <a:r>
              <a:rPr lang="tr-TR" dirty="0"/>
              <a:t> yakınlarından birine karşı ağır bir suç işlemişse,</a:t>
            </a:r>
          </a:p>
          <a:p>
            <a:pPr marL="0" indent="0">
              <a:buNone/>
            </a:pPr>
            <a:r>
              <a:rPr lang="tr-TR" dirty="0"/>
              <a:t>2. Mirasçı, </a:t>
            </a:r>
            <a:r>
              <a:rPr lang="tr-TR" dirty="0" err="1"/>
              <a:t>mirasbırakana</a:t>
            </a:r>
            <a:r>
              <a:rPr lang="tr-TR" dirty="0"/>
              <a:t> veya </a:t>
            </a:r>
            <a:r>
              <a:rPr lang="tr-TR" dirty="0" err="1"/>
              <a:t>mirasbırakanın</a:t>
            </a:r>
            <a:r>
              <a:rPr lang="tr-TR" dirty="0"/>
              <a:t> ailesi üyelerine karşı aile hukukundan doğan yükümlülüklerini önemli ölçüde yerine getirmemişse </a:t>
            </a:r>
            <a:r>
              <a:rPr lang="tr-TR" dirty="0"/>
              <a:t> </a:t>
            </a:r>
            <a:r>
              <a:rPr lang="tr-TR" dirty="0" smtClean="0"/>
              <a:t>söz konusu olur.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929139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Miras bir bütün olarak, miras bırakanın ölümüyle derhal kazanılır. </a:t>
            </a:r>
            <a:endParaRPr lang="tr-TR" dirty="0"/>
          </a:p>
          <a:p>
            <a:pPr marL="0" indent="0">
              <a:buNone/>
            </a:pPr>
            <a:r>
              <a:rPr lang="tr-TR" dirty="0" smtClean="0"/>
              <a:t>Miras, miras bırakanın hakları ve borçlarıyla geçer. Mirasçılar miras üzerinde elbirliğiyle malik olurlar ve borçlardan </a:t>
            </a:r>
            <a:r>
              <a:rPr lang="tr-TR" dirty="0" err="1" smtClean="0"/>
              <a:t>müteselsilen</a:t>
            </a:r>
            <a:r>
              <a:rPr lang="tr-TR" dirty="0" smtClean="0"/>
              <a:t> sorumlu olurlar. </a:t>
            </a:r>
          </a:p>
          <a:p>
            <a:pPr marL="0" indent="0">
              <a:buNone/>
            </a:pPr>
            <a:r>
              <a:rPr lang="tr-TR" dirty="0" smtClean="0"/>
              <a:t>Mirasçılık hakimden ya da noterden alınacak mirasçılık belgesiyle tespit edilir. </a:t>
            </a:r>
          </a:p>
          <a:p>
            <a:pPr marL="0" indent="0">
              <a:buNone/>
            </a:pPr>
            <a:r>
              <a:rPr lang="tr-TR" dirty="0" smtClean="0"/>
              <a:t>Mirasçılardan birinin talebiyle miras </a:t>
            </a:r>
            <a:r>
              <a:rPr lang="tr-TR" smtClean="0"/>
              <a:t>paylaştırılır.</a:t>
            </a:r>
          </a:p>
          <a:p>
            <a:pPr marL="0" indent="0">
              <a:buNone/>
            </a:pPr>
            <a:endParaRPr lang="tr-TR" dirty="0" smtClean="0"/>
          </a:p>
          <a:p>
            <a:pPr marL="0" indent="0">
              <a:buNone/>
            </a:pPr>
            <a:r>
              <a:rPr lang="tr-TR" dirty="0" smtClean="0"/>
              <a:t> </a:t>
            </a:r>
            <a:endParaRPr lang="tr-TR" dirty="0"/>
          </a:p>
        </p:txBody>
      </p:sp>
    </p:spTree>
    <p:extLst>
      <p:ext uri="{BB962C8B-B14F-4D97-AF65-F5344CB8AC3E}">
        <p14:creationId xmlns:p14="http://schemas.microsoft.com/office/powerpoint/2010/main" val="33433533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340</TotalTime>
  <Words>532</Words>
  <Application>Microsoft Office PowerPoint</Application>
  <PresentationFormat>Geniş ekran</PresentationFormat>
  <Paragraphs>55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İyon</vt:lpstr>
      <vt:lpstr>MİRAS KAVRAMI</vt:lpstr>
      <vt:lpstr>MİRASÇILIK</vt:lpstr>
      <vt:lpstr>YASAL MİRASÇILIK</vt:lpstr>
      <vt:lpstr>ATANMIŞ MİRASÇILIK</vt:lpstr>
      <vt:lpstr>MİRAS BIRAKANIN TASARRUF YETKİSİNİN SINIRI: SAKLI PAY</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BİLGİ KAYNAKLARI</dc:title>
  <dc:creator>duygu</dc:creator>
  <cp:lastModifiedBy>duygu</cp:lastModifiedBy>
  <cp:revision>41</cp:revision>
  <dcterms:created xsi:type="dcterms:W3CDTF">2018-01-14T22:14:10Z</dcterms:created>
  <dcterms:modified xsi:type="dcterms:W3CDTF">2018-01-16T01:58:42Z</dcterms:modified>
</cp:coreProperties>
</file>