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68" r:id="rId4"/>
    <p:sldId id="269" r:id="rId5"/>
    <p:sldId id="270" r:id="rId6"/>
    <p:sldId id="272" r:id="rId7"/>
    <p:sldId id="271" r:id="rId8"/>
    <p:sldId id="273" r:id="rId9"/>
    <p:sldId id="27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5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4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0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8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1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6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1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3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2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32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2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2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9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00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14387E-42A6-42CE-9959-D3C04CFBAF3C}" type="datetimeFigureOut">
              <a:rPr lang="tr-TR" smtClean="0"/>
              <a:t>30.07.2018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7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111827"/>
            <a:ext cx="6815669" cy="2545770"/>
          </a:xfrm>
        </p:spPr>
        <p:txBody>
          <a:bodyPr/>
          <a:lstStyle/>
          <a:p>
            <a:r>
              <a:rPr lang="tr-TR" sz="4400" dirty="0" smtClean="0"/>
              <a:t>GELİŞME VE AZGELİŞME SOSYOLOJİSİ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HAYRİYE ERBAŞ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91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2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Erbaş, Hayriye, Der. (2018</a:t>
            </a:r>
            <a:r>
              <a:rPr lang="tr-TR" sz="2200" dirty="0">
                <a:latin typeface="Garamond" panose="02020404030301010803" pitchFamily="18" charset="0"/>
                <a:ea typeface="Times New Roman" panose="02020603050405020304" pitchFamily="18" charset="0"/>
              </a:rPr>
              <a:t>) Türkiye’de Gelişme/Kalınma Yazınından Bir Seçki, Ankara: </a:t>
            </a:r>
            <a:r>
              <a:rPr lang="tr-TR" sz="2200" dirty="0" err="1">
                <a:latin typeface="Garamond" panose="02020404030301010803" pitchFamily="18" charset="0"/>
                <a:ea typeface="Times New Roman" panose="02020603050405020304" pitchFamily="18" charset="0"/>
              </a:rPr>
              <a:t>Palme</a:t>
            </a:r>
            <a:r>
              <a:rPr lang="tr-TR" sz="2200" dirty="0">
                <a:latin typeface="Garamond" panose="02020404030301010803" pitchFamily="18" charset="0"/>
                <a:ea typeface="Times New Roman" panose="02020603050405020304" pitchFamily="18" charset="0"/>
              </a:rPr>
              <a:t> Yayınevi.</a:t>
            </a:r>
            <a:endParaRPr lang="tr-TR" sz="22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tr-TR" sz="2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Erbaş, Hayriye (2018) “Gelişme Sorunsalı: Unut(tur)ulan Ancak Terk Etmeyen ve Kanayan Yara”</a:t>
            </a:r>
            <a:r>
              <a:rPr lang="tr-TR" sz="2200" dirty="0">
                <a:latin typeface="Garamond" panose="02020404030301010803" pitchFamily="18" charset="0"/>
                <a:ea typeface="Times New Roman" panose="02020603050405020304" pitchFamily="18" charset="0"/>
              </a:rPr>
              <a:t> iç Hayriye Erbaş (Der.) Türkiye’de Gelişme/Kalınma Yazınından Bir Seçki, Ankara: </a:t>
            </a:r>
            <a:r>
              <a:rPr lang="tr-TR" sz="2200" dirty="0" err="1">
                <a:latin typeface="Garamond" panose="02020404030301010803" pitchFamily="18" charset="0"/>
                <a:ea typeface="Times New Roman" panose="02020603050405020304" pitchFamily="18" charset="0"/>
              </a:rPr>
              <a:t>Palme</a:t>
            </a:r>
            <a:r>
              <a:rPr lang="tr-TR" sz="2200" dirty="0">
                <a:latin typeface="Garamond" panose="02020404030301010803" pitchFamily="18" charset="0"/>
                <a:ea typeface="Times New Roman" panose="02020603050405020304" pitchFamily="18" charset="0"/>
              </a:rPr>
              <a:t> Yayınevi</a:t>
            </a:r>
            <a:r>
              <a:rPr lang="tr-TR" sz="22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tr-TR" sz="22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Toprak, Zafer (2018) «Osmanlı’dan Cumhuriyet Türkiye’sine Sosyolojinin Evrimi: 1908-1945», iç. Hayriye Erbaş Der. Sosyal Bilimler tarihini Keşfediyor: DTCF Bilim Çevresi ve Sonrası, Ankara: </a:t>
            </a:r>
            <a:r>
              <a:rPr lang="tr-TR" sz="2200" dirty="0" err="1" smtClean="0">
                <a:latin typeface="Garamond" panose="02020404030301010803" pitchFamily="18" charset="0"/>
                <a:ea typeface="Times New Roman" panose="02020603050405020304" pitchFamily="18" charset="0"/>
              </a:rPr>
              <a:t>Palme</a:t>
            </a:r>
            <a:r>
              <a:rPr lang="tr-TR" sz="22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 Yayıncılık, </a:t>
            </a:r>
            <a:r>
              <a:rPr lang="tr-TR" sz="2200" dirty="0" err="1" smtClean="0">
                <a:latin typeface="Garamond" panose="02020404030301010803" pitchFamily="18" charset="0"/>
                <a:ea typeface="Times New Roman" panose="02020603050405020304" pitchFamily="18" charset="0"/>
              </a:rPr>
              <a:t>ss</a:t>
            </a:r>
            <a:r>
              <a:rPr lang="tr-TR" sz="22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. 43-75. </a:t>
            </a:r>
            <a:endParaRPr lang="tr-TR" sz="22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71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15835" y="3244334"/>
            <a:ext cx="8811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smtClean="0"/>
              <a:t>Türkiye’de Gelişme </a:t>
            </a:r>
            <a:r>
              <a:rPr lang="tr-TR" sz="4400" smtClean="0"/>
              <a:t>Yazını</a:t>
            </a:r>
          </a:p>
          <a:p>
            <a:r>
              <a:rPr lang="tr-TR" sz="4400" smtClean="0"/>
              <a:t>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3612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Gelişme Konusuna İlgi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bir değerlendirme ile Türkiye’de gelişme konusu ile Batılılaşma</a:t>
            </a:r>
          </a:p>
          <a:p>
            <a:r>
              <a:rPr lang="tr-TR" dirty="0" smtClean="0"/>
              <a:t>Sonraki yıllarda da ulusal bağımsızlık süreci arasında önemli bir ilişki olduğu söylenebilir.</a:t>
            </a:r>
          </a:p>
          <a:p>
            <a:r>
              <a:rPr lang="tr-TR" dirty="0" smtClean="0"/>
              <a:t>Bu ilişki açısından Tanzimat'la başlayarak Osmanlı’nın batılılaşma serüveni Türkiye nasıl ilerler ve Batı ülkeleri düzeyine ulaşır sorunsalı etrafında biçimlenmiştir.  </a:t>
            </a:r>
          </a:p>
        </p:txBody>
      </p:sp>
    </p:spTree>
    <p:extLst>
      <p:ext uri="{BB962C8B-B14F-4D97-AF65-F5344CB8AC3E}">
        <p14:creationId xmlns:p14="http://schemas.microsoft.com/office/powerpoint/2010/main" val="22318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Gelişme Konusuna İlgi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dönemde de karşıt anlayışlar bulunmaktadır.</a:t>
            </a:r>
          </a:p>
          <a:p>
            <a:r>
              <a:rPr lang="tr-TR" dirty="0" smtClean="0"/>
              <a:t>Bazı düşünürler Batı’nın geçtiği aynı yoldan geçerek kalkınmanın/gelişmenin gerekliliğini savunurken, bazıları sadece batının tekniğini alarak gelişmenin gerekliliğini savunmuşlardır.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84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Gelişme Konusuna İlgi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anlamda:</a:t>
            </a:r>
          </a:p>
          <a:p>
            <a:r>
              <a:rPr lang="tr-TR" dirty="0" smtClean="0"/>
              <a:t>Batıcılık,</a:t>
            </a:r>
          </a:p>
          <a:p>
            <a:r>
              <a:rPr lang="tr-TR" dirty="0" smtClean="0"/>
              <a:t>İslamcılık, Türkçülük başta olmak üzere farklı kalkınma/gelişme modelleri önerileri bulunmaktadır.  </a:t>
            </a:r>
          </a:p>
          <a:p>
            <a:r>
              <a:rPr lang="tr-TR" dirty="0" smtClean="0"/>
              <a:t>Bu akımların dışında ise, Osmanlıcılık ve sosyalizm de kalkınma/gelişme yazınında yer bulmuş düşüncelerdir.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562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Cumhuriyet Dönemi Türkiye’sinde Gelişme  </a:t>
            </a:r>
            <a:r>
              <a:rPr lang="tr-TR" dirty="0" err="1"/>
              <a:t>Gelişme</a:t>
            </a:r>
            <a:r>
              <a:rPr lang="tr-TR" dirty="0"/>
              <a:t> Konusuna İlgi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Türkiye’de 1970’li </a:t>
            </a:r>
            <a:r>
              <a:rPr lang="tr-TR" dirty="0"/>
              <a:t>yıllarda kapitalizmin yaşamış olduğu kriz </a:t>
            </a:r>
            <a:r>
              <a:rPr lang="tr-TR" dirty="0" smtClean="0"/>
              <a:t>(</a:t>
            </a:r>
            <a:r>
              <a:rPr lang="tr-TR" dirty="0" smtClean="0"/>
              <a:t>petrol, </a:t>
            </a:r>
            <a:r>
              <a:rPr lang="tr-TR" dirty="0"/>
              <a:t>savaşlar , politik antlaşmalar vs. ) ve ‘ yeni sağ ‘ ideolojisinin sunduğu Yeni Liberalizm günümüz dünyasının siyasi , sosyal ve ekonomik tablosunu oluşturmuştur. </a:t>
            </a:r>
          </a:p>
          <a:p>
            <a:r>
              <a:rPr lang="tr-TR" dirty="0"/>
              <a:t>Tüm bunların sonucunda </a:t>
            </a:r>
            <a:r>
              <a:rPr lang="tr-TR" dirty="0" smtClean="0"/>
              <a:t>da; </a:t>
            </a:r>
            <a:r>
              <a:rPr lang="tr-TR" dirty="0"/>
              <a:t>devlet ve devlet </a:t>
            </a:r>
            <a:r>
              <a:rPr lang="tr-TR" dirty="0" err="1" smtClean="0"/>
              <a:t>ethosu</a:t>
            </a:r>
            <a:r>
              <a:rPr lang="tr-TR" dirty="0" smtClean="0"/>
              <a:t>, </a:t>
            </a:r>
            <a:r>
              <a:rPr lang="tr-TR" dirty="0"/>
              <a:t>hukukun üstünlüğü ve toplumsal adalet ve etik gibi konular tartışılmıştır. Bunlar da günlük yaşama olumsuz bir biçimde yansımıştır.</a:t>
            </a:r>
          </a:p>
        </p:txBody>
      </p:sp>
    </p:spTree>
    <p:extLst>
      <p:ext uri="{BB962C8B-B14F-4D97-AF65-F5344CB8AC3E}">
        <p14:creationId xmlns:p14="http://schemas.microsoft.com/office/powerpoint/2010/main" val="72248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Cumhuriyet Dönemi Türkiye’sinde Gelişme  </a:t>
            </a:r>
            <a:r>
              <a:rPr lang="tr-TR" dirty="0"/>
              <a:t>Gelişme Konusuna İlgi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Osmanlı’da ve Cumhuriyet Dönemi’nde kalkınma/gelişme konusu dönemin egemen bilim paradigması olan ve 1970’lere kadar devam eden pozitivist anlayışla biçimlenmiştir. </a:t>
            </a:r>
          </a:p>
          <a:p>
            <a:r>
              <a:rPr lang="tr-TR" dirty="0" smtClean="0"/>
              <a:t>1970’ler sonrasında ise </a:t>
            </a:r>
            <a:r>
              <a:rPr lang="tr-TR" dirty="0" err="1" smtClean="0"/>
              <a:t>düzçizgisel</a:t>
            </a:r>
            <a:r>
              <a:rPr lang="tr-TR" dirty="0" smtClean="0"/>
              <a:t> bir gelişme anlayışından uzaklaşılmış, ancak bu kez de ilerleme ve gelişme konularından tamamen uzaklaşılmıştır. </a:t>
            </a:r>
          </a:p>
          <a:p>
            <a:r>
              <a:rPr lang="tr-TR" dirty="0" smtClean="0"/>
              <a:t>Dünyada da durum böyle olsa da Türkiye’de bu daha da etkili olmuştur.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953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Cumhuriyet Dönemi Türkiye’sinde Gelişme Yazını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Cumhuriyet döneminde Osmanlı’da mevcut olan düşünce akımları etkisini sürdürürken yeni düşünceler de oluşmuştur. </a:t>
            </a:r>
          </a:p>
          <a:p>
            <a:r>
              <a:rPr lang="tr-TR" dirty="0" smtClean="0"/>
              <a:t>Gelişme yazını konusu ilk dönem DTCF sosyoloji geleneği içinde ve sonrasında ODTÜ’de yer bulurken zaman içinde daha makro alanlara </a:t>
            </a:r>
            <a:r>
              <a:rPr lang="tr-TR" dirty="0" err="1" smtClean="0"/>
              <a:t>yönelinmiş</a:t>
            </a:r>
            <a:r>
              <a:rPr lang="tr-TR" dirty="0" smtClean="0"/>
              <a:t> ve alan daha çok iktisatçılar tarafından ekonomik gelişme biçiminde kavranmaya başlanmıştır.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725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Gelişme Yazınında Belli Başlı Çevreler ve Düşünürler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Kadro Çevresi</a:t>
            </a:r>
          </a:p>
          <a:p>
            <a:r>
              <a:rPr lang="tr-TR" dirty="0"/>
              <a:t>DTCF Çevresi</a:t>
            </a:r>
          </a:p>
          <a:p>
            <a:r>
              <a:rPr lang="tr-TR" dirty="0"/>
              <a:t>İdris </a:t>
            </a:r>
            <a:r>
              <a:rPr lang="tr-TR" dirty="0" err="1"/>
              <a:t>Küçükömer</a:t>
            </a:r>
            <a:endParaRPr lang="tr-TR" dirty="0"/>
          </a:p>
          <a:p>
            <a:r>
              <a:rPr lang="tr-TR" dirty="0"/>
              <a:t>Şerif Mardin</a:t>
            </a:r>
          </a:p>
          <a:p>
            <a:r>
              <a:rPr lang="tr-TR" dirty="0"/>
              <a:t>Sencer </a:t>
            </a:r>
            <a:r>
              <a:rPr lang="tr-TR" dirty="0" err="1"/>
              <a:t>Divitçioğlu</a:t>
            </a:r>
            <a:endParaRPr lang="tr-TR" dirty="0"/>
          </a:p>
          <a:p>
            <a:r>
              <a:rPr lang="tr-TR" dirty="0"/>
              <a:t>Doğan Avcıoğlu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Baykan Sezer</a:t>
            </a:r>
          </a:p>
          <a:p>
            <a:r>
              <a:rPr lang="tr-TR" dirty="0" smtClean="0"/>
              <a:t>Haldun </a:t>
            </a:r>
            <a:r>
              <a:rPr lang="tr-TR" dirty="0" err="1" smtClean="0"/>
              <a:t>Gülalp</a:t>
            </a:r>
            <a:endParaRPr lang="tr-TR" dirty="0" smtClean="0"/>
          </a:p>
          <a:p>
            <a:r>
              <a:rPr lang="tr-TR" dirty="0" smtClean="0"/>
              <a:t>Korkut </a:t>
            </a:r>
            <a:r>
              <a:rPr lang="tr-TR" dirty="0" err="1" smtClean="0"/>
              <a:t>Boratav</a:t>
            </a:r>
            <a:endParaRPr lang="tr-TR" dirty="0" smtClean="0"/>
          </a:p>
          <a:p>
            <a:r>
              <a:rPr lang="tr-TR" dirty="0" smtClean="0"/>
              <a:t>Bahattin Akşit</a:t>
            </a:r>
          </a:p>
          <a:p>
            <a:r>
              <a:rPr lang="tr-TR" dirty="0" smtClean="0"/>
              <a:t>Çağlar </a:t>
            </a:r>
            <a:r>
              <a:rPr lang="tr-TR" dirty="0" err="1" smtClean="0"/>
              <a:t>Keyder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491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554</TotalTime>
  <Words>433</Words>
  <Application>Microsoft Office PowerPoint</Application>
  <PresentationFormat>Geniş ekran</PresentationFormat>
  <Paragraphs>42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Organik</vt:lpstr>
      <vt:lpstr>GELİŞME VE AZGELİŞME SOSYOLOJİSİ</vt:lpstr>
      <vt:lpstr>PowerPoint Sunusu</vt:lpstr>
      <vt:lpstr>Türkiye’de Gelişme Konusuna İlgi</vt:lpstr>
      <vt:lpstr>Türkiye’de Gelişme Konusuna İlgi</vt:lpstr>
      <vt:lpstr>Türkiye’de Gelişme Konusuna İlgi</vt:lpstr>
      <vt:lpstr>Cumhuriyet Dönemi Türkiye’sinde Gelişme  Gelişme Konusuna İlgi</vt:lpstr>
      <vt:lpstr>Cumhuriyet Dönemi Türkiye’sinde Gelişme  Gelişme Konusuna İlgi</vt:lpstr>
      <vt:lpstr>Cumhuriyet Dönemi Türkiye’sinde Gelişme Yazını</vt:lpstr>
      <vt:lpstr>Gelişme Yazınında Belli Başlı Çevreler ve Düşünürler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GELİŞME VE AZGELİŞME SOSYOLOJİSİ</dc:title>
  <dc:creator>Kullanıcı</dc:creator>
  <cp:lastModifiedBy>Kullanıcı</cp:lastModifiedBy>
  <cp:revision>26</cp:revision>
  <dcterms:created xsi:type="dcterms:W3CDTF">2018-07-23T14:29:22Z</dcterms:created>
  <dcterms:modified xsi:type="dcterms:W3CDTF">2018-07-30T13:16:27Z</dcterms:modified>
</cp:coreProperties>
</file>