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0"/>
  </p:notesMasterIdLst>
  <p:sldIdLst>
    <p:sldId id="304" r:id="rId2"/>
    <p:sldId id="298" r:id="rId3"/>
    <p:sldId id="326" r:id="rId4"/>
    <p:sldId id="334" r:id="rId5"/>
    <p:sldId id="330" r:id="rId6"/>
    <p:sldId id="317" r:id="rId7"/>
    <p:sldId id="320" r:id="rId8"/>
    <p:sldId id="343" r:id="rId9"/>
    <p:sldId id="329" r:id="rId10"/>
    <p:sldId id="355" r:id="rId11"/>
    <p:sldId id="335" r:id="rId12"/>
    <p:sldId id="336" r:id="rId13"/>
    <p:sldId id="344" r:id="rId14"/>
    <p:sldId id="356" r:id="rId15"/>
    <p:sldId id="357" r:id="rId16"/>
    <p:sldId id="345" r:id="rId17"/>
    <p:sldId id="349" r:id="rId18"/>
    <p:sldId id="350" r:id="rId19"/>
    <p:sldId id="351" r:id="rId20"/>
    <p:sldId id="352" r:id="rId21"/>
    <p:sldId id="353" r:id="rId22"/>
    <p:sldId id="346" r:id="rId23"/>
    <p:sldId id="348" r:id="rId24"/>
    <p:sldId id="354" r:id="rId25"/>
    <p:sldId id="347" r:id="rId26"/>
    <p:sldId id="333" r:id="rId27"/>
    <p:sldId id="305" r:id="rId28"/>
    <p:sldId id="286" r:id="rId2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1680" y="2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742535-FA3B-4094-A21E-D97A3347E0AD}" type="datetimeFigureOut">
              <a:rPr lang="tr-TR" smtClean="0"/>
              <a:t>22 Mar 2021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CF65F-87A3-4AF3-8479-D8A5ED88A7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62596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530A9B-D354-4426-AB0E-1E968149D152}" type="slidenum">
              <a:rPr lang="tr-TR"/>
              <a:pPr/>
              <a:t>1</a:t>
            </a:fld>
            <a:endParaRPr lang="tr-TR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162B5-4F57-491D-B976-F11D203EF6F9}" type="datetime1">
              <a:rPr lang="tr-TR" smtClean="0"/>
              <a:t>22 Mar 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9845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367B0-6554-4CF3-BDB5-CB01A18843FC}" type="datetime1">
              <a:rPr lang="tr-TR" smtClean="0"/>
              <a:t>22 Mar 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9060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829E7-03E2-4943-A801-5DEC43DD5DF9}" type="datetime1">
              <a:rPr lang="tr-TR" smtClean="0"/>
              <a:t>22 Mar 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5503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92101"/>
            <a:ext cx="8229600" cy="13843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4648200" y="1905000"/>
            <a:ext cx="4038600" cy="1981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4648200" y="4038600"/>
            <a:ext cx="4038600" cy="1981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89C39-F7E9-448A-8B99-A0847A206F18}" type="datetime1">
              <a:rPr lang="tr-TR" smtClean="0"/>
              <a:t>22 Mar 2021</a:t>
            </a:fld>
            <a:endParaRPr lang="tr-T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7E1B45-460E-4E6E-8133-F54D62CB62C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458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0AC7C-ECBF-4C24-9F54-C6BDD2AAC72C}" type="datetime1">
              <a:rPr lang="tr-TR" smtClean="0"/>
              <a:t>22 Mar 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235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1BFEE-F028-4282-B2AF-9675CA6D9EEF}" type="datetime1">
              <a:rPr lang="tr-TR" smtClean="0"/>
              <a:t>22 Mar 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0879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780A4-856F-4918-BCC7-59804CD3E104}" type="datetime1">
              <a:rPr lang="tr-TR" smtClean="0"/>
              <a:t>22 Mar 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3916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F4558-1BBF-4B02-816E-95C0F47FA6C1}" type="datetime1">
              <a:rPr lang="tr-TR" smtClean="0"/>
              <a:t>22 Mar 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7078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855A1-B995-45EE-88F0-B6B4233832D8}" type="datetime1">
              <a:rPr lang="tr-TR" smtClean="0"/>
              <a:t>22 Mar 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932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1AEC9-47D2-4908-BBA0-144AF56BA367}" type="datetime1">
              <a:rPr lang="tr-TR" smtClean="0"/>
              <a:t>22 Mar 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4607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2F9B-B6BF-4EBE-9FAC-02E2222819AC}" type="datetime1">
              <a:rPr lang="tr-TR" smtClean="0"/>
              <a:t>22 Mar 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9904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6B0F2-C7F1-406A-9876-DA0712959907}" type="datetime1">
              <a:rPr lang="tr-TR" smtClean="0"/>
              <a:t>22 Mar 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2006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alpha val="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BDFDF-B1D2-4588-A4AC-7E72AFB18226}" type="datetime1">
              <a:rPr lang="tr-TR" smtClean="0"/>
              <a:t>22 Mar 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55456D-EDC7-4268-BE3E-5964AA3AA6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5926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40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288032" y="96713"/>
            <a:ext cx="8748464" cy="1316063"/>
          </a:xfrm>
        </p:spPr>
        <p:txBody>
          <a:bodyPr>
            <a:noAutofit/>
          </a:bodyPr>
          <a:lstStyle/>
          <a:p>
            <a:pPr algn="ctr">
              <a:buNone/>
              <a:defRPr/>
            </a:pPr>
            <a:r>
              <a:rPr lang="tr-TR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«Tarım Ekonomisi Alanında</a:t>
            </a:r>
          </a:p>
          <a:p>
            <a:pPr algn="ctr">
              <a:buNone/>
              <a:defRPr/>
            </a:pPr>
            <a:r>
              <a:rPr lang="tr-TR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Nitel ve Nicel Araştırmalar»</a:t>
            </a:r>
          </a:p>
        </p:txBody>
      </p:sp>
      <p:sp>
        <p:nvSpPr>
          <p:cNvPr id="142341" name="Rectangle 5"/>
          <p:cNvSpPr>
            <a:spLocks noChangeArrowheads="1"/>
          </p:cNvSpPr>
          <p:nvPr/>
        </p:nvSpPr>
        <p:spPr bwMode="auto">
          <a:xfrm>
            <a:off x="4823965" y="4977169"/>
            <a:ext cx="4356547" cy="1908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0" algn="r"/>
            <a:r>
              <a:rPr lang="tr-TR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Doç. Dr. Yener ATASEVEN</a:t>
            </a:r>
          </a:p>
          <a:p>
            <a:pPr lvl="0" algn="r"/>
            <a:r>
              <a:rPr lang="tr-TR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Ankara Üniversitesi</a:t>
            </a:r>
          </a:p>
          <a:p>
            <a:pPr lvl="0" algn="r"/>
            <a:r>
              <a:rPr lang="tr-TR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Ziraat Fakültesi</a:t>
            </a:r>
          </a:p>
          <a:p>
            <a:pPr lvl="0" algn="r"/>
            <a:r>
              <a:rPr lang="tr-TR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Tarım Ekonomisi Bölümü</a:t>
            </a:r>
          </a:p>
          <a:p>
            <a:pPr algn="r">
              <a:defRPr/>
            </a:pPr>
            <a:r>
              <a:rPr lang="en-US" sz="1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yenerataseven</a:t>
            </a:r>
            <a:r>
              <a:rPr lang="en-US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@</a:t>
            </a:r>
            <a:r>
              <a:rPr lang="tr-TR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hotmail.com</a:t>
            </a:r>
          </a:p>
          <a:p>
            <a:pPr algn="r">
              <a:defRPr/>
            </a:pPr>
            <a:endParaRPr lang="en-US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r">
              <a:defRPr/>
            </a:pPr>
            <a:r>
              <a:rPr lang="tr-TR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22 MART 2021</a:t>
            </a:r>
            <a:endParaRPr lang="en-US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AutoShape 2" descr="http://www.gthbhaber.com/wp-content/uploads/2015/05/%C3%BC%C3%BC%C3%BC%C3%BC%C3%BC%C3%BC%C3%BC%C3%BC%C3%BC%C3%BC%C3%BC%C3%BC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" name="AutoShape 4" descr="http://www.gthbhaber.com/wp-content/uploads/2015/05/%C3%BC%C3%BC%C3%BC%C3%BC%C3%BC%C3%BC%C3%BC%C3%BC%C3%BC%C3%BC%C3%BC%C3%BC.jpg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4" name="AutoShape 6" descr="http://www.gthbhaber.com/wp-content/uploads/2015/05/%C3%BC%C3%BC%C3%BC%C3%BC%C3%BC%C3%BC%C3%BC%C3%BC%C3%BC%C3%BC%C3%BC%C3%BC.jpg"/>
          <p:cNvSpPr>
            <a:spLocks noChangeAspect="1" noChangeArrowheads="1"/>
          </p:cNvSpPr>
          <p:nvPr/>
        </p:nvSpPr>
        <p:spPr bwMode="auto">
          <a:xfrm>
            <a:off x="460375" y="1603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5" name="Picture 2" descr="İlgili resi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1988840"/>
            <a:ext cx="4416425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İlgili resi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988840"/>
            <a:ext cx="4356547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1462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562670"/>
            <a:ext cx="8229600" cy="490066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tr-TR" altLang="tr-TR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Arial" charset="0"/>
              </a:rPr>
              <a:t>Nitel Araştırmada AMAÇ?</a:t>
            </a:r>
          </a:p>
        </p:txBody>
      </p:sp>
      <p:sp>
        <p:nvSpPr>
          <p:cNvPr id="5" name="Dikdörtgen 4"/>
          <p:cNvSpPr/>
          <p:nvPr/>
        </p:nvSpPr>
        <p:spPr>
          <a:xfrm>
            <a:off x="467544" y="1873275"/>
            <a:ext cx="8352928" cy="423705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ts val="800"/>
              </a:spcBef>
            </a:pPr>
            <a:r>
              <a:rPr lang="tr-TR" sz="3600" dirty="0"/>
              <a:t>İnsanların kendi toplumsal dünyalarını nasıl kurmakta, oluşturmakta olduğunu anlamak ve;</a:t>
            </a:r>
          </a:p>
          <a:p>
            <a:pPr algn="just">
              <a:spcBef>
                <a:spcPts val="800"/>
              </a:spcBef>
            </a:pPr>
            <a:endParaRPr lang="tr-TR" sz="3600" dirty="0"/>
          </a:p>
          <a:p>
            <a:pPr algn="just">
              <a:spcBef>
                <a:spcPts val="800"/>
              </a:spcBef>
            </a:pPr>
            <a:r>
              <a:rPr lang="tr-TR" sz="3600" dirty="0"/>
              <a:t>İçinde yaşadıkları toplumsal dünyayı nasıl algıladıklarını </a:t>
            </a:r>
            <a:r>
              <a:rPr lang="tr-TR" sz="4000" b="1" i="1" u="sng" dirty="0">
                <a:solidFill>
                  <a:srgbClr val="FF0000"/>
                </a:solidFill>
              </a:rPr>
              <a:t>yorumlamaya</a:t>
            </a:r>
            <a:r>
              <a:rPr lang="tr-TR" sz="4000" dirty="0"/>
              <a:t> </a:t>
            </a:r>
            <a:r>
              <a:rPr lang="tr-TR" sz="3600" dirty="0"/>
              <a:t>çalışmaktadır.</a:t>
            </a:r>
            <a:endParaRPr lang="tr-TR" altLang="tr-TR" sz="3600" dirty="0">
              <a:solidFill>
                <a:srgbClr val="FF0000"/>
              </a:solidFill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1431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2"/>
          <p:cNvSpPr txBox="1">
            <a:spLocks/>
          </p:cNvSpPr>
          <p:nvPr/>
        </p:nvSpPr>
        <p:spPr>
          <a:xfrm>
            <a:off x="179512" y="440668"/>
            <a:ext cx="8712968" cy="684076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90000"/>
              </a:lnSpc>
              <a:buNone/>
            </a:pPr>
            <a:r>
              <a:rPr lang="tr-TR" altLang="tr-TR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Tarım Ekonomisi alanında nitel araştırma;</a:t>
            </a:r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67544" y="1628800"/>
            <a:ext cx="8229600" cy="13681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tr-TR" sz="2800" dirty="0"/>
              <a:t>Tarım Ekonomisi alanında nicel araştırma yöntemleri kadar nitel araştırma yöntemlerinin de önemli bir yeri vardır. </a:t>
            </a:r>
          </a:p>
        </p:txBody>
      </p:sp>
      <p:sp>
        <p:nvSpPr>
          <p:cNvPr id="10" name="Slayt Numarası Yer Tutucus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11</a:t>
            </a:fld>
            <a:endParaRPr lang="tr-TR"/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467544" y="3140968"/>
            <a:ext cx="8229600" cy="187220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tr-TR" sz="2800" dirty="0"/>
              <a:t>Nicel araştırmada, sorunlar </a:t>
            </a:r>
            <a:r>
              <a:rPr lang="tr-TR" sz="2800" dirty="0" err="1"/>
              <a:t>genellenebilir</a:t>
            </a:r>
            <a:r>
              <a:rPr lang="tr-TR" sz="2800" dirty="0"/>
              <a:t> ve </a:t>
            </a:r>
            <a:r>
              <a:rPr lang="tr-TR" sz="2800" b="1" i="1" u="sng" dirty="0">
                <a:solidFill>
                  <a:srgbClr val="FF0000"/>
                </a:solidFill>
              </a:rPr>
              <a:t>sayılarla desteklenmiş </a:t>
            </a:r>
            <a:r>
              <a:rPr lang="tr-TR" sz="2800" dirty="0"/>
              <a:t>sonuçlara ulaşmaya çalışılabilir.</a:t>
            </a:r>
          </a:p>
          <a:p>
            <a:pPr marL="0" indent="0" algn="ctr">
              <a:buNone/>
            </a:pPr>
            <a:r>
              <a:rPr lang="tr-TR" sz="2800" dirty="0"/>
              <a:t>Ölçümler bize kaç kişinin nasıl davrandığını gösterir, ama </a:t>
            </a:r>
            <a:r>
              <a:rPr lang="tr-TR" b="1" i="1" u="sng" dirty="0">
                <a:solidFill>
                  <a:srgbClr val="FF0000"/>
                </a:solidFill>
              </a:rPr>
              <a:t>“niçin?” </a:t>
            </a:r>
            <a:r>
              <a:rPr lang="tr-TR" sz="2800" dirty="0"/>
              <a:t>sorusuna cevap veremez.</a:t>
            </a: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467544" y="5373216"/>
            <a:ext cx="8229600" cy="1008112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altLang="tr-TR" b="1" dirty="0">
                <a:solidFill>
                  <a:schemeClr val="tx1"/>
                </a:solidFill>
              </a:rPr>
              <a:t>Nitel araştırma ise bizi </a:t>
            </a:r>
            <a:r>
              <a:rPr lang="tr-TR" altLang="tr-TR" b="1" i="1" u="sng" dirty="0">
                <a:solidFill>
                  <a:srgbClr val="FF0000"/>
                </a:solidFill>
              </a:rPr>
              <a:t>üreticilerin davranışlarının nedenlerine </a:t>
            </a:r>
            <a:r>
              <a:rPr lang="tr-TR" altLang="tr-TR" b="1" dirty="0">
                <a:solidFill>
                  <a:schemeClr val="tx1"/>
                </a:solidFill>
              </a:rPr>
              <a:t>götürmeye çalışır. </a:t>
            </a:r>
            <a:endParaRPr lang="tr-TR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540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490662"/>
            <a:ext cx="8229600" cy="490066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tr-TR" altLang="tr-TR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Arial" charset="0"/>
              </a:rPr>
              <a:t>Tarım Ekonomisi alanında;</a:t>
            </a:r>
          </a:p>
        </p:txBody>
      </p:sp>
      <p:sp>
        <p:nvSpPr>
          <p:cNvPr id="5" name="Dikdörtgen 4"/>
          <p:cNvSpPr/>
          <p:nvPr/>
        </p:nvSpPr>
        <p:spPr>
          <a:xfrm>
            <a:off x="467544" y="1940639"/>
            <a:ext cx="8352928" cy="12003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Bef>
                <a:spcPts val="800"/>
              </a:spcBef>
            </a:pPr>
            <a:r>
              <a:rPr lang="tr-TR" altLang="tr-TR" sz="3600" b="1" dirty="0">
                <a:solidFill>
                  <a:srgbClr val="C00000"/>
                </a:solidFill>
              </a:rPr>
              <a:t>Çiftçi davranışlarının nedenlerini öğrenme ihtiyacımız vardır. Çünkü;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12</a:t>
            </a:fld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467544" y="3790781"/>
            <a:ext cx="8352928" cy="6463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tr-TR" altLang="tr-TR" sz="3600" dirty="0">
                <a:solidFill>
                  <a:schemeClr val="tx1"/>
                </a:solidFill>
              </a:rPr>
              <a:t>Çiftçilerin eğitim durumları</a:t>
            </a:r>
          </a:p>
        </p:txBody>
      </p:sp>
      <p:sp>
        <p:nvSpPr>
          <p:cNvPr id="9" name="Dikdörtgen 8"/>
          <p:cNvSpPr/>
          <p:nvPr/>
        </p:nvSpPr>
        <p:spPr>
          <a:xfrm>
            <a:off x="467544" y="4654877"/>
            <a:ext cx="835292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tr-TR" altLang="tr-TR" sz="3600" dirty="0">
                <a:solidFill>
                  <a:schemeClr val="tx1"/>
                </a:solidFill>
              </a:rPr>
              <a:t>Çiftçilerin kendilerine özgü özellikleri</a:t>
            </a:r>
          </a:p>
        </p:txBody>
      </p:sp>
      <p:sp>
        <p:nvSpPr>
          <p:cNvPr id="10" name="Dikdörtgen 9"/>
          <p:cNvSpPr/>
          <p:nvPr/>
        </p:nvSpPr>
        <p:spPr>
          <a:xfrm>
            <a:off x="467544" y="5436513"/>
            <a:ext cx="8352928" cy="64633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tr-TR" altLang="tr-TR" sz="3600" dirty="0">
                <a:solidFill>
                  <a:schemeClr val="tx1"/>
                </a:solidFill>
              </a:rPr>
              <a:t>Sürekli değişme özelliğinde olan davranışlar</a:t>
            </a:r>
          </a:p>
        </p:txBody>
      </p:sp>
    </p:spTree>
    <p:extLst>
      <p:ext uri="{BB962C8B-B14F-4D97-AF65-F5344CB8AC3E}">
        <p14:creationId xmlns:p14="http://schemas.microsoft.com/office/powerpoint/2010/main" val="1566557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418654"/>
            <a:ext cx="8229600" cy="490066"/>
          </a:xfrm>
        </p:spPr>
        <p:txBody>
          <a:bodyPr>
            <a:noAutofit/>
          </a:bodyPr>
          <a:lstStyle/>
          <a:p>
            <a:pPr lvl="0"/>
            <a:r>
              <a:rPr lang="tr-TR" altLang="tr-TR" sz="28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TARIM EKONOMİSİ ALANINDA NİTEL ARAŞTIRMA YÖNTEMLERİ SORULARI</a:t>
            </a:r>
            <a:endParaRPr lang="tr-TR" sz="2800" b="1" u="sng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467544" y="1630541"/>
            <a:ext cx="8352928" cy="7822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lnSpc>
                <a:spcPct val="140000"/>
              </a:lnSpc>
            </a:pPr>
            <a:r>
              <a:rPr lang="tr-TR" sz="3600" b="1" dirty="0">
                <a:solidFill>
                  <a:schemeClr val="tx1"/>
                </a:solidFill>
              </a:rPr>
              <a:t>1- </a:t>
            </a:r>
            <a:r>
              <a:rPr lang="tr-TR" altLang="tr-TR" sz="3600" dirty="0">
                <a:solidFill>
                  <a:schemeClr val="tx1"/>
                </a:solidFill>
              </a:rPr>
              <a:t>Çiftçiler</a:t>
            </a:r>
            <a:r>
              <a:rPr lang="tr-TR" altLang="tr-TR" sz="3600" dirty="0">
                <a:solidFill>
                  <a:srgbClr val="000000"/>
                </a:solidFill>
              </a:rPr>
              <a:t> neden böyle davranır?</a:t>
            </a:r>
          </a:p>
        </p:txBody>
      </p:sp>
      <p:sp>
        <p:nvSpPr>
          <p:cNvPr id="8" name="Dikdörtgen 7"/>
          <p:cNvSpPr/>
          <p:nvPr/>
        </p:nvSpPr>
        <p:spPr>
          <a:xfrm>
            <a:off x="467544" y="3717032"/>
            <a:ext cx="8352928" cy="62889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40000"/>
              </a:lnSpc>
            </a:pPr>
            <a:r>
              <a:rPr lang="tr-TR" sz="2800" b="1" dirty="0">
                <a:solidFill>
                  <a:schemeClr val="tx1"/>
                </a:solidFill>
              </a:rPr>
              <a:t>3- </a:t>
            </a:r>
            <a:r>
              <a:rPr lang="tr-TR" altLang="tr-TR" sz="2800" dirty="0">
                <a:solidFill>
                  <a:schemeClr val="tx1"/>
                </a:solidFill>
              </a:rPr>
              <a:t>Çiftçiler</a:t>
            </a:r>
            <a:r>
              <a:rPr lang="tr-TR" altLang="tr-TR" sz="2800" dirty="0">
                <a:solidFill>
                  <a:srgbClr val="000000"/>
                </a:solidFill>
              </a:rPr>
              <a:t> çevrelerinde olup bitenden nasıl etkilenir?</a:t>
            </a:r>
          </a:p>
        </p:txBody>
      </p:sp>
      <p:sp>
        <p:nvSpPr>
          <p:cNvPr id="9" name="Dikdörtgen 8"/>
          <p:cNvSpPr/>
          <p:nvPr/>
        </p:nvSpPr>
        <p:spPr>
          <a:xfrm>
            <a:off x="467544" y="2718806"/>
            <a:ext cx="8352928" cy="70557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40000"/>
              </a:lnSpc>
            </a:pPr>
            <a:r>
              <a:rPr lang="tr-TR" sz="2900" b="1" dirty="0">
                <a:solidFill>
                  <a:schemeClr val="tx1"/>
                </a:solidFill>
              </a:rPr>
              <a:t>2- </a:t>
            </a:r>
            <a:r>
              <a:rPr lang="tr-TR" altLang="tr-TR" sz="3200" dirty="0">
                <a:solidFill>
                  <a:schemeClr val="tx1"/>
                </a:solidFill>
              </a:rPr>
              <a:t>Çiftçilerin</a:t>
            </a:r>
            <a:r>
              <a:rPr lang="tr-TR" altLang="tr-TR" sz="2900" dirty="0">
                <a:solidFill>
                  <a:srgbClr val="000000"/>
                </a:solidFill>
              </a:rPr>
              <a:t> düşünceleri ve davranışları nasıl oluşur?</a:t>
            </a:r>
          </a:p>
        </p:txBody>
      </p:sp>
      <p:sp>
        <p:nvSpPr>
          <p:cNvPr id="10" name="Dikdörtgen 9"/>
          <p:cNvSpPr/>
          <p:nvPr/>
        </p:nvSpPr>
        <p:spPr>
          <a:xfrm>
            <a:off x="467544" y="4591014"/>
            <a:ext cx="8352928" cy="62889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40000"/>
              </a:lnSpc>
            </a:pPr>
            <a:r>
              <a:rPr lang="tr-TR" sz="2800" b="1" dirty="0">
                <a:solidFill>
                  <a:schemeClr val="tx1"/>
                </a:solidFill>
              </a:rPr>
              <a:t>4-</a:t>
            </a:r>
            <a:r>
              <a:rPr lang="tr-TR" altLang="tr-TR" sz="2800" dirty="0">
                <a:solidFill>
                  <a:srgbClr val="000000"/>
                </a:solidFill>
              </a:rPr>
              <a:t> </a:t>
            </a:r>
            <a:r>
              <a:rPr lang="tr-TR" altLang="tr-TR" sz="2800" dirty="0">
                <a:solidFill>
                  <a:schemeClr val="tx1"/>
                </a:solidFill>
              </a:rPr>
              <a:t>Çiftçiler</a:t>
            </a:r>
            <a:r>
              <a:rPr lang="tr-TR" altLang="tr-TR" sz="2800" dirty="0">
                <a:solidFill>
                  <a:srgbClr val="000000"/>
                </a:solidFill>
              </a:rPr>
              <a:t> politika değişikliklerine nasıl tepki verirler??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13</a:t>
            </a:fld>
            <a:endParaRPr lang="tr-TR"/>
          </a:p>
        </p:txBody>
      </p:sp>
      <p:sp>
        <p:nvSpPr>
          <p:cNvPr id="11" name="Dikdörtgen 10"/>
          <p:cNvSpPr/>
          <p:nvPr/>
        </p:nvSpPr>
        <p:spPr>
          <a:xfrm>
            <a:off x="467544" y="5580529"/>
            <a:ext cx="8352928" cy="6155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tr-TR" sz="3400" b="1" dirty="0">
                <a:solidFill>
                  <a:schemeClr val="tx1"/>
                </a:solidFill>
              </a:rPr>
              <a:t>5- </a:t>
            </a:r>
            <a:r>
              <a:rPr lang="tr-TR" altLang="tr-TR" sz="3400" dirty="0">
                <a:solidFill>
                  <a:srgbClr val="000000"/>
                </a:solidFill>
              </a:rPr>
              <a:t>Sosyal gruplar arasındaki farklar nelerdir?</a:t>
            </a:r>
          </a:p>
        </p:txBody>
      </p:sp>
    </p:spTree>
    <p:extLst>
      <p:ext uri="{BB962C8B-B14F-4D97-AF65-F5344CB8AC3E}">
        <p14:creationId xmlns:p14="http://schemas.microsoft.com/office/powerpoint/2010/main" val="1496766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418654"/>
            <a:ext cx="8229600" cy="490066"/>
          </a:xfrm>
        </p:spPr>
        <p:txBody>
          <a:bodyPr>
            <a:noAutofit/>
          </a:bodyPr>
          <a:lstStyle/>
          <a:p>
            <a:pPr lvl="0"/>
            <a:r>
              <a:rPr lang="tr-TR" altLang="tr-TR" sz="28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NİTEL ARAŞTIRMA YÖNTEMLERİ</a:t>
            </a:r>
            <a:endParaRPr lang="tr-TR" sz="2800" b="1" u="sng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539552" y="1702001"/>
            <a:ext cx="8352928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fontAlgn="base"/>
            <a:r>
              <a:rPr lang="tr-TR" sz="3200" b="1" dirty="0">
                <a:solidFill>
                  <a:schemeClr val="tx1"/>
                </a:solidFill>
              </a:rPr>
              <a:t>1- </a:t>
            </a:r>
            <a:r>
              <a:rPr lang="tr-TR" sz="3200" b="1" dirty="0">
                <a:solidFill>
                  <a:schemeClr val="dk1"/>
                </a:solidFill>
              </a:rPr>
              <a:t>Örnek Olay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14</a:t>
            </a:fld>
            <a:endParaRPr lang="tr-TR"/>
          </a:p>
        </p:txBody>
      </p:sp>
      <p:sp>
        <p:nvSpPr>
          <p:cNvPr id="14" name="Dikdörtgen 13"/>
          <p:cNvSpPr/>
          <p:nvPr/>
        </p:nvSpPr>
        <p:spPr>
          <a:xfrm>
            <a:off x="539552" y="3083462"/>
            <a:ext cx="8352928" cy="70557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base">
              <a:lnSpc>
                <a:spcPct val="140000"/>
              </a:lnSpc>
            </a:pPr>
            <a:r>
              <a:rPr lang="tr-TR" sz="3200" b="1" dirty="0"/>
              <a:t>3- </a:t>
            </a:r>
            <a:r>
              <a:rPr lang="tr-TR" sz="3200" b="1" dirty="0" err="1"/>
              <a:t>Etnografi</a:t>
            </a:r>
            <a:r>
              <a:rPr lang="tr-TR" sz="3200" b="1" dirty="0"/>
              <a:t>  </a:t>
            </a:r>
          </a:p>
        </p:txBody>
      </p:sp>
      <p:sp>
        <p:nvSpPr>
          <p:cNvPr id="15" name="Dikdörtgen 14"/>
          <p:cNvSpPr/>
          <p:nvPr/>
        </p:nvSpPr>
        <p:spPr>
          <a:xfrm>
            <a:off x="539552" y="2358766"/>
            <a:ext cx="8352928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base"/>
            <a:r>
              <a:rPr lang="tr-TR" sz="3200" b="1" dirty="0">
                <a:solidFill>
                  <a:schemeClr val="tx1"/>
                </a:solidFill>
              </a:rPr>
              <a:t>2- </a:t>
            </a:r>
            <a:r>
              <a:rPr lang="tr-TR" sz="3200" b="1" dirty="0"/>
              <a:t>Fenomenoloji  </a:t>
            </a:r>
          </a:p>
        </p:txBody>
      </p:sp>
      <p:sp>
        <p:nvSpPr>
          <p:cNvPr id="16" name="Dikdörtgen 15"/>
          <p:cNvSpPr/>
          <p:nvPr/>
        </p:nvSpPr>
        <p:spPr>
          <a:xfrm>
            <a:off x="539552" y="3924345"/>
            <a:ext cx="8352928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base"/>
            <a:r>
              <a:rPr lang="tr-TR" sz="3200" b="1" dirty="0">
                <a:solidFill>
                  <a:schemeClr val="tx1"/>
                </a:solidFill>
              </a:rPr>
              <a:t>4-</a:t>
            </a:r>
            <a:r>
              <a:rPr lang="tr-TR" altLang="tr-TR" sz="3200" dirty="0">
                <a:solidFill>
                  <a:srgbClr val="000000"/>
                </a:solidFill>
              </a:rPr>
              <a:t> </a:t>
            </a:r>
            <a:r>
              <a:rPr lang="tr-TR" sz="3200" b="1" dirty="0"/>
              <a:t>Gömülü Teori</a:t>
            </a:r>
          </a:p>
        </p:txBody>
      </p:sp>
      <p:sp>
        <p:nvSpPr>
          <p:cNvPr id="17" name="Dikdörtgen 16"/>
          <p:cNvSpPr/>
          <p:nvPr/>
        </p:nvSpPr>
        <p:spPr>
          <a:xfrm>
            <a:off x="539552" y="4644425"/>
            <a:ext cx="8352928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base"/>
            <a:r>
              <a:rPr lang="tr-TR" sz="3200" b="1" dirty="0">
                <a:solidFill>
                  <a:schemeClr val="tx1"/>
                </a:solidFill>
              </a:rPr>
              <a:t>5-</a:t>
            </a:r>
            <a:r>
              <a:rPr lang="tr-TR" altLang="tr-TR" sz="3200" b="1" dirty="0">
                <a:solidFill>
                  <a:schemeClr val="tx1"/>
                </a:solidFill>
              </a:rPr>
              <a:t> Odak Grup Toplantıları Yöntemi</a:t>
            </a:r>
            <a:endParaRPr lang="tr-TR" sz="3200" b="1" dirty="0">
              <a:solidFill>
                <a:schemeClr val="tx1"/>
              </a:solidFill>
            </a:endParaRPr>
          </a:p>
        </p:txBody>
      </p:sp>
      <p:sp>
        <p:nvSpPr>
          <p:cNvPr id="18" name="Dikdörtgen 17"/>
          <p:cNvSpPr/>
          <p:nvPr/>
        </p:nvSpPr>
        <p:spPr>
          <a:xfrm>
            <a:off x="539552" y="5364505"/>
            <a:ext cx="8352928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base"/>
            <a:r>
              <a:rPr lang="tr-TR" sz="3200" b="1" dirty="0">
                <a:solidFill>
                  <a:schemeClr val="tx1"/>
                </a:solidFill>
              </a:rPr>
              <a:t>6-</a:t>
            </a:r>
            <a:r>
              <a:rPr lang="tr-TR" altLang="tr-TR" sz="3200" b="1" dirty="0">
                <a:solidFill>
                  <a:schemeClr val="tx1"/>
                </a:solidFill>
              </a:rPr>
              <a:t> Doküman analizi</a:t>
            </a:r>
            <a:endParaRPr lang="tr-TR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7108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418654"/>
            <a:ext cx="8229600" cy="490066"/>
          </a:xfrm>
        </p:spPr>
        <p:txBody>
          <a:bodyPr>
            <a:noAutofit/>
          </a:bodyPr>
          <a:lstStyle/>
          <a:p>
            <a:pPr lvl="0"/>
            <a:r>
              <a:rPr lang="tr-TR" altLang="tr-TR" sz="28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NİTEL ARAŞTIRMA YÖNTEMLERİ</a:t>
            </a:r>
            <a:endParaRPr lang="tr-TR" sz="2800" b="1" u="sng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539552" y="1923797"/>
            <a:ext cx="8352928" cy="4247317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fontAlgn="base"/>
            <a:r>
              <a:rPr lang="tr-TR" sz="4400" b="1" dirty="0">
                <a:solidFill>
                  <a:srgbClr val="C00000"/>
                </a:solidFill>
              </a:rPr>
              <a:t>BU YÖNTEMLER;</a:t>
            </a:r>
          </a:p>
          <a:p>
            <a:pPr algn="ctr" fontAlgn="base"/>
            <a:endParaRPr lang="tr-TR" sz="5400" b="1" dirty="0">
              <a:solidFill>
                <a:srgbClr val="C00000"/>
              </a:solidFill>
            </a:endParaRPr>
          </a:p>
          <a:p>
            <a:pPr algn="ctr" fontAlgn="base"/>
            <a:r>
              <a:rPr lang="tr-TR" sz="5400" b="1" dirty="0">
                <a:solidFill>
                  <a:srgbClr val="C00000"/>
                </a:solidFill>
              </a:rPr>
              <a:t>GELECEK DERS AYRINTILARIYLA ANLATILACAK…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0860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346646"/>
            <a:ext cx="8229600" cy="49006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tr-TR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NİCEL ARAŞTIRMA</a:t>
            </a:r>
          </a:p>
        </p:txBody>
      </p:sp>
      <p:sp>
        <p:nvSpPr>
          <p:cNvPr id="5" name="Dikdörtgen 4"/>
          <p:cNvSpPr/>
          <p:nvPr/>
        </p:nvSpPr>
        <p:spPr>
          <a:xfrm>
            <a:off x="467544" y="2075364"/>
            <a:ext cx="8352928" cy="169277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spcAft>
                <a:spcPct val="0"/>
              </a:spcAft>
            </a:pPr>
            <a:r>
              <a:rPr lang="tr-TR" altLang="tr-TR" sz="3200" dirty="0">
                <a:solidFill>
                  <a:srgbClr val="000000"/>
                </a:solidFill>
              </a:rPr>
              <a:t>Biyoloji, kimya, fizik, mühendislik gibi doğa bilimleri alanlarında araştırmalardır, </a:t>
            </a:r>
            <a:r>
              <a:rPr lang="tr-TR" altLang="tr-TR" sz="3600" b="1" i="1" u="sng" dirty="0">
                <a:solidFill>
                  <a:srgbClr val="FF0000"/>
                </a:solidFill>
              </a:rPr>
              <a:t>gözlem ve ölçmeye</a:t>
            </a:r>
            <a:r>
              <a:rPr lang="tr-TR" altLang="tr-TR" sz="3200" dirty="0">
                <a:solidFill>
                  <a:srgbClr val="000000"/>
                </a:solidFill>
              </a:rPr>
              <a:t> dayanır.</a:t>
            </a:r>
          </a:p>
        </p:txBody>
      </p:sp>
      <p:sp>
        <p:nvSpPr>
          <p:cNvPr id="6" name="Dikdörtgen 5"/>
          <p:cNvSpPr/>
          <p:nvPr/>
        </p:nvSpPr>
        <p:spPr>
          <a:xfrm>
            <a:off x="467544" y="4595644"/>
            <a:ext cx="8352928" cy="1569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spcAft>
                <a:spcPct val="0"/>
              </a:spcAft>
            </a:pPr>
            <a:r>
              <a:rPr lang="tr-TR" altLang="tr-TR" sz="3200" dirty="0">
                <a:solidFill>
                  <a:srgbClr val="000000"/>
                </a:solidFill>
              </a:rPr>
              <a:t>Gözlem ve ölçmelerin tekrarlanabildiği ve objektif yapıldığı araştırmalara </a:t>
            </a:r>
            <a:r>
              <a:rPr lang="tr-TR" altLang="tr-TR" sz="3200" b="1" u="sng" dirty="0">
                <a:solidFill>
                  <a:srgbClr val="FF0000"/>
                </a:solidFill>
              </a:rPr>
              <a:t>niceliksel, sayısal (</a:t>
            </a:r>
            <a:r>
              <a:rPr lang="tr-TR" altLang="tr-TR" sz="3200" b="1" u="sng" dirty="0">
                <a:solidFill>
                  <a:srgbClr val="FF0000"/>
                </a:solidFill>
                <a:cs typeface="Times New Roman" pitchFamily="18" charset="0"/>
              </a:rPr>
              <a:t>“</a:t>
            </a:r>
            <a:r>
              <a:rPr lang="tr-TR" altLang="tr-TR" sz="3200" b="1" u="sng" dirty="0" err="1">
                <a:solidFill>
                  <a:srgbClr val="FF0000"/>
                </a:solidFill>
                <a:cs typeface="Times New Roman" pitchFamily="18" charset="0"/>
              </a:rPr>
              <a:t>quantitative</a:t>
            </a:r>
            <a:r>
              <a:rPr lang="tr-TR" altLang="tr-TR" sz="3200" b="1" u="sng" dirty="0">
                <a:solidFill>
                  <a:srgbClr val="FF0000"/>
                </a:solidFill>
                <a:cs typeface="Times New Roman" pitchFamily="18" charset="0"/>
              </a:rPr>
              <a:t>”</a:t>
            </a:r>
            <a:r>
              <a:rPr lang="tr-TR" altLang="tr-TR" sz="3200" b="1" u="sng" dirty="0">
                <a:solidFill>
                  <a:srgbClr val="FF0000"/>
                </a:solidFill>
              </a:rPr>
              <a:t>)</a:t>
            </a:r>
            <a:r>
              <a:rPr lang="tr-TR" altLang="tr-TR" sz="3200" b="1" u="sng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tr-TR" altLang="tr-TR" sz="3200" b="1" u="sng" dirty="0">
                <a:solidFill>
                  <a:srgbClr val="FF0000"/>
                </a:solidFill>
              </a:rPr>
              <a:t>araştırma</a:t>
            </a:r>
            <a:r>
              <a:rPr lang="tr-TR" altLang="tr-TR" sz="3200" u="sng" dirty="0">
                <a:solidFill>
                  <a:srgbClr val="FF0000"/>
                </a:solidFill>
              </a:rPr>
              <a:t> </a:t>
            </a:r>
            <a:r>
              <a:rPr lang="tr-TR" altLang="tr-TR" sz="3200" dirty="0">
                <a:solidFill>
                  <a:srgbClr val="000000"/>
                </a:solidFill>
              </a:rPr>
              <a:t>denir</a:t>
            </a:r>
            <a:r>
              <a:rPr lang="tr-TR" altLang="tr-TR" sz="3200" dirty="0">
                <a:solidFill>
                  <a:srgbClr val="000000"/>
                </a:solidFill>
                <a:cs typeface="Times New Roman" pitchFamily="18" charset="0"/>
              </a:rPr>
              <a:t>. 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0128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346646"/>
            <a:ext cx="8229600" cy="49006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tr-TR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NİCEL ARAŞTIRMA</a:t>
            </a:r>
          </a:p>
        </p:txBody>
      </p:sp>
      <p:sp>
        <p:nvSpPr>
          <p:cNvPr id="5" name="Dikdörtgen 4"/>
          <p:cNvSpPr/>
          <p:nvPr/>
        </p:nvSpPr>
        <p:spPr>
          <a:xfrm>
            <a:off x="467544" y="1940639"/>
            <a:ext cx="8352928" cy="13234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"/>
            <a:r>
              <a:rPr lang="tr-TR" sz="2400" dirty="0"/>
              <a:t>Sayısal araştırma düzenekleri bir </a:t>
            </a:r>
            <a:r>
              <a:rPr lang="tr-TR" sz="2800" b="1" i="1" u="sng" dirty="0">
                <a:solidFill>
                  <a:srgbClr val="FF0000"/>
                </a:solidFill>
              </a:rPr>
              <a:t>rakam kökenlidir </a:t>
            </a:r>
            <a:r>
              <a:rPr lang="tr-TR" sz="2400" dirty="0"/>
              <a:t>ve genellikle </a:t>
            </a:r>
            <a:r>
              <a:rPr lang="tr-TR" sz="2800" b="1" i="1" u="sng" dirty="0">
                <a:solidFill>
                  <a:srgbClr val="FF0000"/>
                </a:solidFill>
              </a:rPr>
              <a:t>istatistik analizlerle </a:t>
            </a:r>
            <a:r>
              <a:rPr lang="tr-TR" sz="2400" dirty="0"/>
              <a:t>değerlendirilebilecek olan çok miktardaki sayıların toplanmasını gerektirmektedir. </a:t>
            </a:r>
          </a:p>
        </p:txBody>
      </p:sp>
      <p:sp>
        <p:nvSpPr>
          <p:cNvPr id="6" name="Dikdörtgen 5"/>
          <p:cNvSpPr/>
          <p:nvPr/>
        </p:nvSpPr>
        <p:spPr>
          <a:xfrm>
            <a:off x="467544" y="3429000"/>
            <a:ext cx="8352928" cy="126188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"/>
            <a:r>
              <a:rPr lang="tr-TR" sz="2400" dirty="0"/>
              <a:t>Sayısal araştırmalar belli bir boyut içinde çeşitli grupların </a:t>
            </a:r>
            <a:r>
              <a:rPr lang="tr-TR" sz="2800" b="1" i="1" u="sng" dirty="0">
                <a:solidFill>
                  <a:srgbClr val="FF0000"/>
                </a:solidFill>
              </a:rPr>
              <a:t>benzerliklerinin, oranlarının veya farklılıklarının </a:t>
            </a:r>
            <a:r>
              <a:rPr lang="tr-TR" sz="2400" dirty="0"/>
              <a:t>belirlenmelerini sağlamaktadır.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17</a:t>
            </a:fld>
            <a:endParaRPr lang="tr-TR"/>
          </a:p>
        </p:txBody>
      </p:sp>
      <p:sp>
        <p:nvSpPr>
          <p:cNvPr id="7" name="Dikdörtgen 6"/>
          <p:cNvSpPr/>
          <p:nvPr/>
        </p:nvSpPr>
        <p:spPr>
          <a:xfrm>
            <a:off x="467544" y="4892967"/>
            <a:ext cx="8352928" cy="13234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"/>
            <a:r>
              <a:rPr lang="tr-TR" sz="2400" dirty="0"/>
              <a:t>Bir teoriyi test etmek üzere, </a:t>
            </a:r>
            <a:r>
              <a:rPr lang="tr-TR" sz="2800" b="1" i="1" u="sng" dirty="0">
                <a:solidFill>
                  <a:srgbClr val="FF0000"/>
                </a:solidFill>
              </a:rPr>
              <a:t>sayısal ölçümler ve istatistiki teknikler </a:t>
            </a:r>
            <a:r>
              <a:rPr lang="tr-TR" sz="2400" dirty="0"/>
              <a:t>kullanılarak analiz edilebilecek bir problem durumunu araştırmayı ifade etmektedir.</a:t>
            </a:r>
          </a:p>
        </p:txBody>
      </p:sp>
    </p:spTree>
    <p:extLst>
      <p:ext uri="{BB962C8B-B14F-4D97-AF65-F5344CB8AC3E}">
        <p14:creationId xmlns:p14="http://schemas.microsoft.com/office/powerpoint/2010/main" val="1179555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346646"/>
            <a:ext cx="8229600" cy="49006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tr-TR" sz="28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NİCEL ARAŞTIRMADA TEMEL AMAÇ</a:t>
            </a:r>
          </a:p>
        </p:txBody>
      </p:sp>
      <p:sp>
        <p:nvSpPr>
          <p:cNvPr id="5" name="Dikdörtgen 4"/>
          <p:cNvSpPr/>
          <p:nvPr/>
        </p:nvSpPr>
        <p:spPr>
          <a:xfrm>
            <a:off x="467544" y="2075364"/>
            <a:ext cx="8352928" cy="120032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"/>
            <a:r>
              <a:rPr lang="tr-TR" sz="3200" dirty="0"/>
              <a:t>Elde edilen bulguların </a:t>
            </a:r>
            <a:r>
              <a:rPr lang="tr-TR" sz="3600" b="1" i="1" u="sng" dirty="0">
                <a:solidFill>
                  <a:srgbClr val="FF0000"/>
                </a:solidFill>
              </a:rPr>
              <a:t>sayısal değerlerle</a:t>
            </a:r>
            <a:r>
              <a:rPr lang="tr-TR" sz="3600" dirty="0"/>
              <a:t> </a:t>
            </a:r>
            <a:r>
              <a:rPr lang="tr-TR" sz="3200" dirty="0"/>
              <a:t>ifade edilmesi ve bunların </a:t>
            </a:r>
            <a:r>
              <a:rPr lang="tr-TR" sz="3600" b="1" i="1" u="sng" dirty="0">
                <a:solidFill>
                  <a:srgbClr val="FF0000"/>
                </a:solidFill>
              </a:rPr>
              <a:t>ölçülebilmesidir</a:t>
            </a:r>
            <a:r>
              <a:rPr lang="tr-TR" sz="3200" dirty="0"/>
              <a:t>.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18</a:t>
            </a:fld>
            <a:endParaRPr lang="tr-TR"/>
          </a:p>
        </p:txBody>
      </p:sp>
      <p:sp>
        <p:nvSpPr>
          <p:cNvPr id="7" name="Dikdörtgen 6"/>
          <p:cNvSpPr/>
          <p:nvPr/>
        </p:nvSpPr>
        <p:spPr>
          <a:xfrm>
            <a:off x="467544" y="3536429"/>
            <a:ext cx="8352928" cy="169277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"/>
            <a:r>
              <a:rPr lang="tr-TR" sz="3200" dirty="0"/>
              <a:t>Bireylerin toplumsal davranışlarını </a:t>
            </a:r>
            <a:r>
              <a:rPr lang="tr-TR" sz="3600" b="1" i="1" u="sng" dirty="0">
                <a:solidFill>
                  <a:srgbClr val="FF0000"/>
                </a:solidFill>
              </a:rPr>
              <a:t>gözlem, deney ve test yoluyla</a:t>
            </a:r>
            <a:r>
              <a:rPr lang="tr-TR" sz="3200" dirty="0"/>
              <a:t> nesnel bir şekilde ölçmek ve sayısal verilerle açıklamaktır.</a:t>
            </a:r>
          </a:p>
        </p:txBody>
      </p:sp>
    </p:spTree>
    <p:extLst>
      <p:ext uri="{BB962C8B-B14F-4D97-AF65-F5344CB8AC3E}">
        <p14:creationId xmlns:p14="http://schemas.microsoft.com/office/powerpoint/2010/main" val="961187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346646"/>
            <a:ext cx="8229600" cy="99412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tr-TR" sz="28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NİCEL ARAŞTIRMADA KULLANILAN BAZI KAVRAMLAR</a:t>
            </a:r>
          </a:p>
        </p:txBody>
      </p:sp>
      <p:sp>
        <p:nvSpPr>
          <p:cNvPr id="5" name="Dikdörtgen 4"/>
          <p:cNvSpPr/>
          <p:nvPr/>
        </p:nvSpPr>
        <p:spPr>
          <a:xfrm>
            <a:off x="467544" y="2075364"/>
            <a:ext cx="8352928" cy="30469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57200" lvl="0" indent="-457200" algn="just">
              <a:buFont typeface="Wingdings" panose="05000000000000000000" pitchFamily="2" charset="2"/>
              <a:buChar char="q"/>
            </a:pPr>
            <a:r>
              <a:rPr lang="tr-TR" sz="3200" dirty="0"/>
              <a:t>Evren</a:t>
            </a:r>
          </a:p>
          <a:p>
            <a:pPr marL="457200" lvl="0" indent="-457200" algn="just">
              <a:buFont typeface="Wingdings" panose="05000000000000000000" pitchFamily="2" charset="2"/>
              <a:buChar char="q"/>
            </a:pPr>
            <a:r>
              <a:rPr lang="tr-TR" sz="3200" dirty="0"/>
              <a:t>Örneklem</a:t>
            </a:r>
          </a:p>
          <a:p>
            <a:pPr marL="457200" lvl="0" indent="-457200" algn="just">
              <a:buFont typeface="Wingdings" panose="05000000000000000000" pitchFamily="2" charset="2"/>
              <a:buChar char="q"/>
            </a:pPr>
            <a:r>
              <a:rPr lang="tr-TR" sz="3200" dirty="0"/>
              <a:t>Örnekleme</a:t>
            </a:r>
          </a:p>
          <a:p>
            <a:pPr marL="457200" lvl="0" indent="-457200" algn="just">
              <a:buFont typeface="Wingdings" panose="05000000000000000000" pitchFamily="2" charset="2"/>
              <a:buChar char="q"/>
            </a:pPr>
            <a:r>
              <a:rPr lang="tr-TR" sz="3200" dirty="0"/>
              <a:t>Değişken</a:t>
            </a:r>
          </a:p>
          <a:p>
            <a:pPr marL="457200" lvl="0" indent="-457200" algn="just">
              <a:buFont typeface="Wingdings" panose="05000000000000000000" pitchFamily="2" charset="2"/>
              <a:buChar char="q"/>
            </a:pPr>
            <a:r>
              <a:rPr lang="tr-TR" sz="3200" dirty="0"/>
              <a:t>Kontrol-Deney grubu</a:t>
            </a:r>
          </a:p>
          <a:p>
            <a:pPr marL="457200" lvl="0" indent="-457200" algn="just">
              <a:buFont typeface="Wingdings" panose="05000000000000000000" pitchFamily="2" charset="2"/>
              <a:buChar char="q"/>
            </a:pPr>
            <a:r>
              <a:rPr lang="tr-TR" sz="3200" dirty="0"/>
              <a:t>Hipotez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7250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tr-TR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SUNUM PLANI</a:t>
            </a:r>
            <a:endParaRPr lang="en-US" b="1" u="sng" dirty="0">
              <a:solidFill>
                <a:srgbClr val="FF010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591522" y="1772816"/>
            <a:ext cx="8229600" cy="27363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buNone/>
            </a:pPr>
            <a:r>
              <a:rPr lang="tr-TR" sz="4400" dirty="0"/>
              <a:t>Tarım Ekonomisi alanında;</a:t>
            </a:r>
          </a:p>
          <a:p>
            <a:pPr algn="just"/>
            <a:r>
              <a:rPr lang="tr-TR" sz="4800" b="1" i="1" u="sng" dirty="0">
                <a:solidFill>
                  <a:srgbClr val="0070C0"/>
                </a:solidFill>
              </a:rPr>
              <a:t>Nitel</a:t>
            </a:r>
            <a:r>
              <a:rPr lang="tr-TR" sz="4800" dirty="0">
                <a:solidFill>
                  <a:srgbClr val="0070C0"/>
                </a:solidFill>
              </a:rPr>
              <a:t>;</a:t>
            </a:r>
          </a:p>
          <a:p>
            <a:pPr algn="just"/>
            <a:r>
              <a:rPr lang="tr-TR" sz="4800" b="1" i="1" u="sng" dirty="0">
                <a:solidFill>
                  <a:srgbClr val="0070C0"/>
                </a:solidFill>
              </a:rPr>
              <a:t>Nicel</a:t>
            </a:r>
            <a:r>
              <a:rPr lang="tr-TR" sz="4800" dirty="0">
                <a:solidFill>
                  <a:srgbClr val="0070C0"/>
                </a:solidFill>
              </a:rPr>
              <a:t> </a:t>
            </a:r>
            <a:r>
              <a:rPr lang="tr-TR" sz="4400" dirty="0"/>
              <a:t>araştırmalar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7109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346646"/>
            <a:ext cx="8229600" cy="49006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tr-TR" sz="28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NİCEL ARAŞTIRMADA KULLANILAN BAZI YÖNTEMLER ve VERİ TOPLAMA ARAÇLARI</a:t>
            </a:r>
          </a:p>
        </p:txBody>
      </p:sp>
      <p:sp>
        <p:nvSpPr>
          <p:cNvPr id="5" name="Dikdörtgen 4"/>
          <p:cNvSpPr/>
          <p:nvPr/>
        </p:nvSpPr>
        <p:spPr>
          <a:xfrm>
            <a:off x="467544" y="1556792"/>
            <a:ext cx="8352928" cy="23083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"/>
            <a:r>
              <a:rPr lang="tr-TR" sz="2400" dirty="0"/>
              <a:t>*Deneysel yöntem</a:t>
            </a:r>
          </a:p>
          <a:p>
            <a:pPr lvl="0" algn="just"/>
            <a:r>
              <a:rPr lang="tr-TR" sz="2400" dirty="0"/>
              <a:t>*Tarama yöntemi</a:t>
            </a:r>
          </a:p>
          <a:p>
            <a:pPr lvl="0" algn="just"/>
            <a:r>
              <a:rPr lang="tr-TR" sz="2400" dirty="0"/>
              <a:t>*Betimleme yöntemi</a:t>
            </a:r>
          </a:p>
          <a:p>
            <a:pPr lvl="0" algn="just"/>
            <a:r>
              <a:rPr lang="tr-TR" sz="2400" dirty="0"/>
              <a:t>*Yöneylem araştırması</a:t>
            </a:r>
          </a:p>
          <a:p>
            <a:pPr lvl="0" algn="just"/>
            <a:r>
              <a:rPr lang="tr-TR" sz="2400" dirty="0"/>
              <a:t>*Tarihsel yöntem</a:t>
            </a:r>
          </a:p>
          <a:p>
            <a:pPr lvl="0" algn="just"/>
            <a:r>
              <a:rPr lang="tr-TR" sz="2400" dirty="0"/>
              <a:t>…….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20</a:t>
            </a:fld>
            <a:endParaRPr lang="tr-TR"/>
          </a:p>
        </p:txBody>
      </p:sp>
      <p:sp>
        <p:nvSpPr>
          <p:cNvPr id="6" name="Dikdörtgen 5"/>
          <p:cNvSpPr/>
          <p:nvPr/>
        </p:nvSpPr>
        <p:spPr>
          <a:xfrm>
            <a:off x="467544" y="4000996"/>
            <a:ext cx="8352928" cy="23083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"/>
            <a:r>
              <a:rPr lang="tr-TR" sz="2400" dirty="0"/>
              <a:t>*Anket</a:t>
            </a:r>
          </a:p>
          <a:p>
            <a:pPr lvl="0" algn="just"/>
            <a:r>
              <a:rPr lang="tr-TR" sz="2400" dirty="0"/>
              <a:t>*Ölçek</a:t>
            </a:r>
          </a:p>
          <a:p>
            <a:pPr lvl="0" algn="just"/>
            <a:r>
              <a:rPr lang="tr-TR" sz="2400" dirty="0"/>
              <a:t>*Test</a:t>
            </a:r>
          </a:p>
          <a:p>
            <a:pPr lvl="0" algn="just"/>
            <a:r>
              <a:rPr lang="tr-TR" sz="2400" dirty="0"/>
              <a:t>*Odak Grup Toplantıları</a:t>
            </a:r>
          </a:p>
          <a:p>
            <a:pPr lvl="0" algn="just"/>
            <a:r>
              <a:rPr lang="tr-TR" sz="2400" dirty="0"/>
              <a:t>*Gözlem</a:t>
            </a:r>
          </a:p>
          <a:p>
            <a:pPr lvl="0" algn="just"/>
            <a:r>
              <a:rPr lang="tr-TR" sz="2400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291884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346646"/>
            <a:ext cx="8229600" cy="49006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tr-TR" sz="28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NİCEL VERİ TOPLAMA AŞAMALARI</a:t>
            </a:r>
          </a:p>
        </p:txBody>
      </p:sp>
      <p:sp>
        <p:nvSpPr>
          <p:cNvPr id="5" name="Dikdörtgen 4"/>
          <p:cNvSpPr/>
          <p:nvPr/>
        </p:nvSpPr>
        <p:spPr>
          <a:xfrm>
            <a:off x="467544" y="1556792"/>
            <a:ext cx="8352928" cy="35394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57200" lvl="0" indent="-457200" algn="just">
              <a:buFont typeface="Wingdings" panose="05000000000000000000" pitchFamily="2" charset="2"/>
              <a:buChar char="v"/>
            </a:pPr>
            <a:r>
              <a:rPr lang="tr-TR" sz="3200" dirty="0"/>
              <a:t>Amaca uygun ölçme araçlarının belirlenmesi</a:t>
            </a:r>
          </a:p>
          <a:p>
            <a:pPr marL="457200" lvl="0" indent="-457200" algn="just">
              <a:buFont typeface="Wingdings" panose="05000000000000000000" pitchFamily="2" charset="2"/>
              <a:buChar char="v"/>
            </a:pPr>
            <a:r>
              <a:rPr lang="tr-TR" sz="3200" dirty="0"/>
              <a:t>Ölçme araçlarının geliştirilmesi</a:t>
            </a:r>
          </a:p>
          <a:p>
            <a:pPr marL="457200" lvl="0" indent="-457200" algn="just">
              <a:buFont typeface="Wingdings" panose="05000000000000000000" pitchFamily="2" charset="2"/>
              <a:buChar char="v"/>
            </a:pPr>
            <a:r>
              <a:rPr lang="tr-TR" sz="3200" dirty="0"/>
              <a:t>Ölçme araçlarının kullanılması</a:t>
            </a:r>
          </a:p>
          <a:p>
            <a:pPr marL="457200" lvl="0" indent="-457200" algn="just">
              <a:buFont typeface="Wingdings" panose="05000000000000000000" pitchFamily="2" charset="2"/>
              <a:buChar char="v"/>
            </a:pPr>
            <a:r>
              <a:rPr lang="tr-TR" sz="3200" dirty="0"/>
              <a:t>Verilerin işlenmesi</a:t>
            </a:r>
          </a:p>
          <a:p>
            <a:pPr marL="1371600" lvl="2" indent="-457200" algn="just">
              <a:buFont typeface="Wingdings" panose="05000000000000000000" pitchFamily="2" charset="2"/>
              <a:buChar char="v"/>
            </a:pPr>
            <a:r>
              <a:rPr lang="tr-TR" sz="3200" dirty="0"/>
              <a:t>Verilerin bilgisayara girilmesi, verilerin düzeltilmesi</a:t>
            </a:r>
          </a:p>
          <a:p>
            <a:pPr marL="1371600" lvl="2" indent="-457200" algn="just">
              <a:buFont typeface="Wingdings" panose="05000000000000000000" pitchFamily="2" charset="2"/>
              <a:buChar char="v"/>
            </a:pPr>
            <a:r>
              <a:rPr lang="tr-TR" sz="3200" dirty="0"/>
              <a:t>Analiz aşamasına gelinmesi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0159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346646"/>
            <a:ext cx="8229600" cy="49006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tr-TR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NİCEL ARAŞTIRMA</a:t>
            </a:r>
          </a:p>
        </p:txBody>
      </p:sp>
      <p:sp>
        <p:nvSpPr>
          <p:cNvPr id="5" name="Dikdörtgen 4"/>
          <p:cNvSpPr/>
          <p:nvPr/>
        </p:nvSpPr>
        <p:spPr>
          <a:xfrm>
            <a:off x="467544" y="1412776"/>
            <a:ext cx="8352928" cy="35394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tr-TR" sz="3200" i="1" u="sng" dirty="0" err="1">
                <a:solidFill>
                  <a:srgbClr val="FF0000"/>
                </a:solidFill>
              </a:rPr>
              <a:t>Psikometristler</a:t>
            </a:r>
            <a:r>
              <a:rPr lang="tr-TR" sz="3200" dirty="0">
                <a:solidFill>
                  <a:srgbClr val="FF0000"/>
                </a:solidFill>
              </a:rPr>
              <a:t> </a:t>
            </a:r>
            <a:r>
              <a:rPr lang="tr-TR" sz="3200" dirty="0"/>
              <a:t>onu ölçmeye çalışır (istatistik yöntemlerinin psikolojiye uygulanması)</a:t>
            </a:r>
          </a:p>
          <a:p>
            <a:pPr algn="just"/>
            <a:r>
              <a:rPr lang="tr-TR" sz="3200" i="1" u="sng" dirty="0" err="1">
                <a:solidFill>
                  <a:srgbClr val="FF0000"/>
                </a:solidFill>
              </a:rPr>
              <a:t>Deneyselciler</a:t>
            </a:r>
            <a:r>
              <a:rPr lang="tr-TR" sz="3200" dirty="0">
                <a:solidFill>
                  <a:srgbClr val="FF0000"/>
                </a:solidFill>
              </a:rPr>
              <a:t> </a:t>
            </a:r>
            <a:r>
              <a:rPr lang="tr-TR" sz="3200" dirty="0"/>
              <a:t>onu kontrol etmeye çalışır.</a:t>
            </a:r>
          </a:p>
          <a:p>
            <a:pPr algn="just"/>
            <a:r>
              <a:rPr lang="tr-TR" sz="3200" i="1" u="sng" dirty="0">
                <a:solidFill>
                  <a:srgbClr val="FF0000"/>
                </a:solidFill>
              </a:rPr>
              <a:t>Mülakatçılar</a:t>
            </a:r>
            <a:r>
              <a:rPr lang="tr-TR" sz="3200" dirty="0"/>
              <a:t> onunla ilgili sorular sorar.</a:t>
            </a:r>
          </a:p>
          <a:p>
            <a:pPr algn="just"/>
            <a:r>
              <a:rPr lang="tr-TR" sz="3200" i="1" u="sng" dirty="0">
                <a:solidFill>
                  <a:srgbClr val="FF0000"/>
                </a:solidFill>
              </a:rPr>
              <a:t>Gözlemciler</a:t>
            </a:r>
            <a:r>
              <a:rPr lang="tr-TR" sz="3200" dirty="0"/>
              <a:t> onu izler.</a:t>
            </a:r>
          </a:p>
          <a:p>
            <a:pPr algn="just"/>
            <a:r>
              <a:rPr lang="tr-TR" sz="3200" i="1" u="sng" dirty="0">
                <a:solidFill>
                  <a:srgbClr val="FF0000"/>
                </a:solidFill>
              </a:rPr>
              <a:t>Katılımcı</a:t>
            </a:r>
            <a:r>
              <a:rPr lang="tr-TR" sz="3200" dirty="0"/>
              <a:t> gözlemciler onu yapar.</a:t>
            </a:r>
          </a:p>
          <a:p>
            <a:pPr algn="just"/>
            <a:r>
              <a:rPr lang="tr-TR" sz="3200" i="1" u="sng" dirty="0" err="1">
                <a:solidFill>
                  <a:srgbClr val="FF0000"/>
                </a:solidFill>
              </a:rPr>
              <a:t>Değerlendirmeciler</a:t>
            </a:r>
            <a:r>
              <a:rPr lang="tr-TR" sz="3200" dirty="0">
                <a:solidFill>
                  <a:srgbClr val="FF0000"/>
                </a:solidFill>
              </a:rPr>
              <a:t> </a:t>
            </a:r>
            <a:r>
              <a:rPr lang="tr-TR" sz="3200" dirty="0"/>
              <a:t>onu değerlendirir.</a:t>
            </a:r>
          </a:p>
        </p:txBody>
      </p:sp>
      <p:sp>
        <p:nvSpPr>
          <p:cNvPr id="6" name="Dikdörtgen 5"/>
          <p:cNvSpPr/>
          <p:nvPr/>
        </p:nvSpPr>
        <p:spPr>
          <a:xfrm>
            <a:off x="467544" y="5157192"/>
            <a:ext cx="8352928" cy="1200329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tr-TR" sz="3200" dirty="0"/>
              <a:t>İstatistikçiler onu </a:t>
            </a:r>
            <a:r>
              <a:rPr lang="tr-TR" sz="3600" b="1" i="1" u="sng" dirty="0">
                <a:solidFill>
                  <a:srgbClr val="FF0000"/>
                </a:solidFill>
              </a:rPr>
              <a:t>sayar</a:t>
            </a:r>
            <a:r>
              <a:rPr lang="tr-TR" sz="3200" dirty="0"/>
              <a:t>.</a:t>
            </a:r>
          </a:p>
          <a:p>
            <a:pPr algn="ctr"/>
            <a:r>
              <a:rPr lang="tr-TR" sz="3200" dirty="0"/>
              <a:t>Nitel araştırmacılar onun içerisinde </a:t>
            </a:r>
            <a:r>
              <a:rPr lang="tr-TR" sz="3600" b="1" i="1" u="sng" dirty="0">
                <a:solidFill>
                  <a:srgbClr val="FF0000"/>
                </a:solidFill>
              </a:rPr>
              <a:t>anlam arar.</a:t>
            </a:r>
            <a:endParaRPr lang="tr-TR" sz="3200" b="1" i="1" u="sng" dirty="0">
              <a:solidFill>
                <a:srgbClr val="FF0000"/>
              </a:solidFill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8397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23</a:t>
            </a:fld>
            <a:endParaRPr lang="tr-TR"/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67544" y="404664"/>
            <a:ext cx="2880320" cy="15121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Bef>
                <a:spcPct val="50000"/>
              </a:spcBef>
              <a:spcAft>
                <a:spcPts val="0"/>
              </a:spcAft>
              <a:buNone/>
              <a:defRPr/>
            </a:pPr>
            <a:r>
              <a:rPr lang="tr-TR" altLang="tr-TR" sz="3600" b="1" u="sng" kern="0" dirty="0">
                <a:solidFill>
                  <a:srgbClr val="000099"/>
                </a:solidFill>
              </a:rPr>
              <a:t>Nitel araştırma</a:t>
            </a:r>
          </a:p>
        </p:txBody>
      </p:sp>
      <p:sp>
        <p:nvSpPr>
          <p:cNvPr id="19" name="İçerik Yer Tutucusu 2"/>
          <p:cNvSpPr txBox="1">
            <a:spLocks/>
          </p:cNvSpPr>
          <p:nvPr/>
        </p:nvSpPr>
        <p:spPr>
          <a:xfrm>
            <a:off x="251520" y="3284984"/>
            <a:ext cx="1584176" cy="72008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altLang="tr-TR" kern="0" dirty="0">
                <a:solidFill>
                  <a:srgbClr val="000099"/>
                </a:solidFill>
              </a:rPr>
              <a:t>Niçin?</a:t>
            </a:r>
            <a:endParaRPr lang="tr-TR" b="1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2123728" y="3284984"/>
            <a:ext cx="1224136" cy="72008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tr-TR" altLang="tr-TR" kern="0" dirty="0">
                <a:solidFill>
                  <a:srgbClr val="000099"/>
                </a:solidFill>
              </a:rPr>
              <a:t>Nasıl? </a:t>
            </a:r>
          </a:p>
        </p:txBody>
      </p:sp>
      <p:sp>
        <p:nvSpPr>
          <p:cNvPr id="3" name="Aşağı Ok 2"/>
          <p:cNvSpPr/>
          <p:nvPr/>
        </p:nvSpPr>
        <p:spPr>
          <a:xfrm>
            <a:off x="467544" y="2186350"/>
            <a:ext cx="576064" cy="864096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FF0000"/>
              </a:solidFill>
            </a:endParaRPr>
          </a:p>
        </p:txBody>
      </p:sp>
      <p:sp>
        <p:nvSpPr>
          <p:cNvPr id="8" name="Aşağı Ok 7"/>
          <p:cNvSpPr/>
          <p:nvPr/>
        </p:nvSpPr>
        <p:spPr>
          <a:xfrm>
            <a:off x="2318079" y="2289889"/>
            <a:ext cx="576064" cy="864096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Aşağı Ok 12"/>
          <p:cNvSpPr/>
          <p:nvPr/>
        </p:nvSpPr>
        <p:spPr>
          <a:xfrm>
            <a:off x="1742015" y="4293096"/>
            <a:ext cx="576064" cy="864096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İçerik Yer Tutucusu 2"/>
          <p:cNvSpPr txBox="1">
            <a:spLocks/>
          </p:cNvSpPr>
          <p:nvPr/>
        </p:nvSpPr>
        <p:spPr>
          <a:xfrm>
            <a:off x="1129947" y="5373216"/>
            <a:ext cx="1929886" cy="7200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tr-TR" altLang="tr-TR" sz="2800" kern="0" dirty="0">
                <a:solidFill>
                  <a:srgbClr val="000099"/>
                </a:solidFill>
              </a:rPr>
              <a:t>Ne şekilde? </a:t>
            </a:r>
          </a:p>
        </p:txBody>
      </p:sp>
      <p:sp>
        <p:nvSpPr>
          <p:cNvPr id="15" name="İçerik Yer Tutucusu 2"/>
          <p:cNvSpPr txBox="1">
            <a:spLocks/>
          </p:cNvSpPr>
          <p:nvPr/>
        </p:nvSpPr>
        <p:spPr>
          <a:xfrm>
            <a:off x="5580112" y="404664"/>
            <a:ext cx="2880320" cy="15121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Bef>
                <a:spcPct val="50000"/>
              </a:spcBef>
              <a:spcAft>
                <a:spcPts val="0"/>
              </a:spcAft>
              <a:buNone/>
              <a:defRPr/>
            </a:pPr>
            <a:r>
              <a:rPr lang="tr-TR" altLang="tr-TR" sz="3600" b="1" u="sng" kern="0" dirty="0">
                <a:solidFill>
                  <a:srgbClr val="FF0000"/>
                </a:solidFill>
              </a:rPr>
              <a:t>Nicel araştırma</a:t>
            </a:r>
          </a:p>
        </p:txBody>
      </p:sp>
      <p:sp>
        <p:nvSpPr>
          <p:cNvPr id="16" name="Aşağı Ok 15"/>
          <p:cNvSpPr/>
          <p:nvPr/>
        </p:nvSpPr>
        <p:spPr>
          <a:xfrm>
            <a:off x="5580112" y="2289889"/>
            <a:ext cx="576064" cy="864096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7" name="İçerik Yer Tutucusu 2"/>
          <p:cNvSpPr txBox="1">
            <a:spLocks/>
          </p:cNvSpPr>
          <p:nvPr/>
        </p:nvSpPr>
        <p:spPr>
          <a:xfrm>
            <a:off x="4903201" y="3361730"/>
            <a:ext cx="1929886" cy="9313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tr-TR" altLang="tr-TR" sz="2800" kern="0" dirty="0">
                <a:solidFill>
                  <a:srgbClr val="000000"/>
                </a:solidFill>
              </a:rPr>
              <a:t>Ne kadar? </a:t>
            </a:r>
          </a:p>
        </p:txBody>
      </p:sp>
      <p:sp>
        <p:nvSpPr>
          <p:cNvPr id="18" name="Aşağı Ok 17"/>
          <p:cNvSpPr/>
          <p:nvPr/>
        </p:nvSpPr>
        <p:spPr>
          <a:xfrm>
            <a:off x="7884368" y="2406445"/>
            <a:ext cx="576064" cy="864096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İçerik Yer Tutucusu 2"/>
          <p:cNvSpPr txBox="1">
            <a:spLocks/>
          </p:cNvSpPr>
          <p:nvPr/>
        </p:nvSpPr>
        <p:spPr>
          <a:xfrm>
            <a:off x="7020272" y="3375914"/>
            <a:ext cx="1929886" cy="91718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tr-TR" altLang="tr-TR" sz="2800" kern="0" dirty="0">
                <a:solidFill>
                  <a:srgbClr val="000000"/>
                </a:solidFill>
              </a:rPr>
              <a:t>Ne miktarda? </a:t>
            </a:r>
          </a:p>
        </p:txBody>
      </p:sp>
      <p:sp>
        <p:nvSpPr>
          <p:cNvPr id="21" name="Aşağı Ok 20"/>
          <p:cNvSpPr/>
          <p:nvPr/>
        </p:nvSpPr>
        <p:spPr>
          <a:xfrm>
            <a:off x="6660232" y="4509120"/>
            <a:ext cx="576064" cy="864096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2" name="İçerik Yer Tutucusu 2"/>
          <p:cNvSpPr txBox="1">
            <a:spLocks/>
          </p:cNvSpPr>
          <p:nvPr/>
        </p:nvSpPr>
        <p:spPr>
          <a:xfrm>
            <a:off x="6098498" y="5517232"/>
            <a:ext cx="1929886" cy="93610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tr-TR" altLang="tr-TR" sz="2800" kern="0" dirty="0">
                <a:solidFill>
                  <a:srgbClr val="000000"/>
                </a:solidFill>
              </a:rPr>
              <a:t>Ne kadar sık? </a:t>
            </a:r>
          </a:p>
        </p:txBody>
      </p:sp>
    </p:spTree>
    <p:extLst>
      <p:ext uri="{BB962C8B-B14F-4D97-AF65-F5344CB8AC3E}">
        <p14:creationId xmlns:p14="http://schemas.microsoft.com/office/powerpoint/2010/main" val="2881477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9" grpId="0" animBg="1"/>
      <p:bldP spid="7" grpId="0" animBg="1"/>
      <p:bldP spid="3" grpId="0" animBg="1"/>
      <p:bldP spid="8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20" grpId="0" animBg="1"/>
      <p:bldP spid="21" grpId="0" animBg="1"/>
      <p:bldP spid="2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24</a:t>
            </a:fld>
            <a:endParaRPr lang="tr-TR"/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67544" y="404663"/>
            <a:ext cx="2880320" cy="324036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Bef>
                <a:spcPct val="50000"/>
              </a:spcBef>
              <a:spcAft>
                <a:spcPts val="0"/>
              </a:spcAft>
              <a:buNone/>
              <a:defRPr/>
            </a:pPr>
            <a:r>
              <a:rPr lang="tr-TR" altLang="tr-TR" sz="3600" b="1" u="sng" kern="0" dirty="0">
                <a:solidFill>
                  <a:srgbClr val="000099"/>
                </a:solidFill>
              </a:rPr>
              <a:t>Nitel araştırma</a:t>
            </a:r>
          </a:p>
          <a:p>
            <a:pPr marL="0" indent="0" algn="ctr" fontAlgn="auto">
              <a:spcBef>
                <a:spcPct val="50000"/>
              </a:spcBef>
              <a:spcAft>
                <a:spcPts val="0"/>
              </a:spcAft>
              <a:buNone/>
              <a:defRPr/>
            </a:pPr>
            <a:r>
              <a:rPr lang="tr-TR" altLang="tr-TR" sz="3600" kern="0" dirty="0">
                <a:solidFill>
                  <a:srgbClr val="FF0000"/>
                </a:solidFill>
              </a:rPr>
              <a:t>Niçin, Nasıl, Ne şekilde?</a:t>
            </a:r>
          </a:p>
        </p:txBody>
      </p:sp>
      <p:sp>
        <p:nvSpPr>
          <p:cNvPr id="15" name="İçerik Yer Tutucusu 2"/>
          <p:cNvSpPr txBox="1">
            <a:spLocks/>
          </p:cNvSpPr>
          <p:nvPr/>
        </p:nvSpPr>
        <p:spPr>
          <a:xfrm>
            <a:off x="5580112" y="404664"/>
            <a:ext cx="2880320" cy="32403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Bef>
                <a:spcPct val="50000"/>
              </a:spcBef>
              <a:spcAft>
                <a:spcPts val="0"/>
              </a:spcAft>
              <a:buNone/>
              <a:defRPr/>
            </a:pPr>
            <a:r>
              <a:rPr lang="tr-TR" altLang="tr-TR" sz="3600" b="1" u="sng" kern="0" dirty="0">
                <a:solidFill>
                  <a:srgbClr val="FF0000"/>
                </a:solidFill>
              </a:rPr>
              <a:t>Nicel araştırma</a:t>
            </a:r>
          </a:p>
          <a:p>
            <a:pPr marL="0" indent="0" algn="ctr" fontAlgn="auto">
              <a:spcBef>
                <a:spcPct val="50000"/>
              </a:spcBef>
              <a:spcAft>
                <a:spcPts val="0"/>
              </a:spcAft>
              <a:buNone/>
              <a:defRPr/>
            </a:pPr>
            <a:r>
              <a:rPr lang="tr-TR" altLang="tr-TR" sz="3600" kern="0" dirty="0">
                <a:solidFill>
                  <a:srgbClr val="0070C0"/>
                </a:solidFill>
              </a:rPr>
              <a:t>Ne kadar, Ne miktarda, Ne kadar sık?</a:t>
            </a:r>
          </a:p>
        </p:txBody>
      </p:sp>
      <p:sp>
        <p:nvSpPr>
          <p:cNvPr id="2" name="Sağ Ayraç 1"/>
          <p:cNvSpPr/>
          <p:nvPr/>
        </p:nvSpPr>
        <p:spPr>
          <a:xfrm rot="5400000">
            <a:off x="3743908" y="2816932"/>
            <a:ext cx="1368152" cy="345638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3" name="İçerik Yer Tutucusu 2"/>
          <p:cNvSpPr txBox="1">
            <a:spLocks/>
          </p:cNvSpPr>
          <p:nvPr/>
        </p:nvSpPr>
        <p:spPr>
          <a:xfrm>
            <a:off x="2267744" y="5422912"/>
            <a:ext cx="4392488" cy="7423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Bef>
                <a:spcPct val="50000"/>
              </a:spcBef>
              <a:spcAft>
                <a:spcPts val="0"/>
              </a:spcAft>
              <a:buNone/>
              <a:defRPr/>
            </a:pPr>
            <a:r>
              <a:rPr lang="tr-TR" altLang="tr-TR" sz="3600" b="1" u="sng" kern="0" dirty="0">
                <a:solidFill>
                  <a:srgbClr val="FF0000"/>
                </a:solidFill>
              </a:rPr>
              <a:t>KARMA araştırma</a:t>
            </a:r>
            <a:endParaRPr lang="tr-TR" altLang="tr-TR" sz="3600" kern="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728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5" grpId="0" animBg="1"/>
      <p:bldP spid="2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490662"/>
            <a:ext cx="8229600" cy="490066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tr-TR" altLang="tr-TR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Arial" charset="0"/>
              </a:rPr>
              <a:t>Tarım Ekonomisi alanında;</a:t>
            </a:r>
          </a:p>
        </p:txBody>
      </p:sp>
      <p:sp>
        <p:nvSpPr>
          <p:cNvPr id="5" name="Dikdörtgen 4"/>
          <p:cNvSpPr/>
          <p:nvPr/>
        </p:nvSpPr>
        <p:spPr>
          <a:xfrm>
            <a:off x="467544" y="1268760"/>
            <a:ext cx="8352928" cy="5539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ts val="800"/>
              </a:spcBef>
            </a:pPr>
            <a:r>
              <a:rPr lang="tr-TR" sz="3000" dirty="0"/>
              <a:t>Nitel yöntemler nicel yöntemlerin yerine </a:t>
            </a:r>
            <a:r>
              <a:rPr lang="tr-TR" sz="3000" i="1" u="sng" dirty="0">
                <a:solidFill>
                  <a:srgbClr val="FF0000"/>
                </a:solidFill>
              </a:rPr>
              <a:t>geçemez</a:t>
            </a:r>
            <a:r>
              <a:rPr lang="tr-TR" sz="3000" dirty="0"/>
              <a:t>.</a:t>
            </a:r>
            <a:endParaRPr lang="tr-TR" altLang="tr-TR" sz="3000" dirty="0">
              <a:solidFill>
                <a:srgbClr val="FF0000"/>
              </a:solidFill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25</a:t>
            </a:fld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467544" y="1988840"/>
            <a:ext cx="8352928" cy="1569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tr-TR" sz="3200" dirty="0">
                <a:solidFill>
                  <a:schemeClr val="tx1"/>
                </a:solidFill>
              </a:rPr>
              <a:t>Her iki araştırma biçiminin Tarım Ekonomisi alanı için sunduğu önemli avantajlar vardır ve bu yöntemler </a:t>
            </a:r>
            <a:r>
              <a:rPr lang="tr-TR" sz="3200" i="1" u="sng" dirty="0">
                <a:solidFill>
                  <a:srgbClr val="FF0000"/>
                </a:solidFill>
              </a:rPr>
              <a:t>birbiri yerine kullanılamaz</a:t>
            </a:r>
            <a:r>
              <a:rPr lang="tr-TR" sz="3200" dirty="0">
                <a:solidFill>
                  <a:schemeClr val="tx1"/>
                </a:solidFill>
              </a:rPr>
              <a:t>. </a:t>
            </a:r>
            <a:endParaRPr lang="tr-TR" altLang="tr-TR" sz="3200" dirty="0">
              <a:solidFill>
                <a:schemeClr val="tx1"/>
              </a:solidFill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467544" y="3668831"/>
            <a:ext cx="8352928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tr-TR" sz="3600" dirty="0">
                <a:solidFill>
                  <a:schemeClr val="tx1"/>
                </a:solidFill>
              </a:rPr>
              <a:t>Her iki araştırma biçimi birbirini destekleyici nitelikte </a:t>
            </a:r>
            <a:r>
              <a:rPr lang="tr-TR" sz="3600" i="1" u="sng" dirty="0">
                <a:solidFill>
                  <a:srgbClr val="FF0000"/>
                </a:solidFill>
              </a:rPr>
              <a:t>birlikte kullanılabilir</a:t>
            </a:r>
            <a:r>
              <a:rPr lang="tr-TR" sz="3600" dirty="0">
                <a:solidFill>
                  <a:schemeClr val="tx1"/>
                </a:solidFill>
              </a:rPr>
              <a:t>. </a:t>
            </a:r>
            <a:endParaRPr lang="tr-TR" altLang="tr-TR" sz="3600" dirty="0">
              <a:solidFill>
                <a:schemeClr val="tx1"/>
              </a:solidFill>
            </a:endParaRPr>
          </a:p>
        </p:txBody>
      </p:sp>
      <p:sp>
        <p:nvSpPr>
          <p:cNvPr id="10" name="Dikdörtgen 9"/>
          <p:cNvSpPr/>
          <p:nvPr/>
        </p:nvSpPr>
        <p:spPr>
          <a:xfrm>
            <a:off x="467544" y="5013176"/>
            <a:ext cx="8352928" cy="13388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tr-TR" sz="2700" dirty="0">
                <a:solidFill>
                  <a:schemeClr val="tx1"/>
                </a:solidFill>
              </a:rPr>
              <a:t>Bu nedenle Tarım Ekonomisi alanındaki araştırmacıların nicel yöntemler yanında nitel yöntemler konusunda da </a:t>
            </a:r>
            <a:r>
              <a:rPr lang="tr-TR" sz="2700" i="1" u="sng" dirty="0">
                <a:solidFill>
                  <a:srgbClr val="FF0000"/>
                </a:solidFill>
              </a:rPr>
              <a:t>bilgi ve beceri sahibi olması </a:t>
            </a:r>
            <a:r>
              <a:rPr lang="tr-TR" sz="2700" dirty="0">
                <a:solidFill>
                  <a:schemeClr val="tx1"/>
                </a:solidFill>
              </a:rPr>
              <a:t>gittikçe önem kazanmaktadır.</a:t>
            </a:r>
            <a:endParaRPr lang="tr-TR" altLang="tr-TR" sz="27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7568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832648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indent="0" algn="r">
              <a:buNone/>
            </a:pPr>
            <a:r>
              <a:rPr lang="tr-TR" sz="3600" b="1" dirty="0">
                <a:solidFill>
                  <a:srgbClr val="C00000"/>
                </a:solidFill>
              </a:rPr>
              <a:t>Sayılabilen her şey önemli değildir ve önemli olan her şey sayılamayabilir.</a:t>
            </a:r>
          </a:p>
          <a:p>
            <a:pPr marL="0" indent="0" algn="r">
              <a:buNone/>
            </a:pPr>
            <a:r>
              <a:rPr lang="tr-TR" sz="3600" b="1" dirty="0">
                <a:solidFill>
                  <a:srgbClr val="C00000"/>
                </a:solidFill>
              </a:rPr>
              <a:t>				Albert Einstein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26</a:t>
            </a:fld>
            <a:endParaRPr lang="tr-TR"/>
          </a:p>
        </p:txBody>
      </p:sp>
      <p:sp>
        <p:nvSpPr>
          <p:cNvPr id="2" name="Dikdörtgen 1"/>
          <p:cNvSpPr/>
          <p:nvPr/>
        </p:nvSpPr>
        <p:spPr>
          <a:xfrm>
            <a:off x="513519" y="3519006"/>
            <a:ext cx="820891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400" i="1" dirty="0" err="1"/>
              <a:t>Quote</a:t>
            </a:r>
            <a:r>
              <a:rPr lang="tr-TR" sz="2400" i="1" dirty="0"/>
              <a:t> </a:t>
            </a:r>
            <a:r>
              <a:rPr lang="tr-TR" sz="2400" i="1" dirty="0" err="1"/>
              <a:t>Investigator</a:t>
            </a:r>
            <a:r>
              <a:rPr lang="tr-TR" sz="2400" dirty="0"/>
              <a:t> sitesi, 1963 yılında sosyolog William Bruce </a:t>
            </a:r>
            <a:r>
              <a:rPr lang="tr-TR" sz="2400" dirty="0" err="1"/>
              <a:t>Cameron’un</a:t>
            </a:r>
            <a:r>
              <a:rPr lang="tr-TR" sz="2400" dirty="0"/>
              <a:t> şu sözüne dayandığını belirtmiş:</a:t>
            </a:r>
            <a:r>
              <a:rPr lang="tr-TR" sz="2400" i="1" dirty="0"/>
              <a:t> “Sosyologların bildiği her şeyin sayılara dökülmesi mümkün olsaydı keşke, böylece bu sayıları ekonomistlerin yaptığı gibi IBM’lerde hesaplatıp grafikler oluşturabilirdik. </a:t>
            </a:r>
            <a:r>
              <a:rPr lang="tr-TR" sz="2800" b="1" i="1" u="sng" dirty="0">
                <a:solidFill>
                  <a:srgbClr val="C00000"/>
                </a:solidFill>
              </a:rPr>
              <a:t>Sayılması mümkün olan her şey önemli olmayabilir. Her önemli şey ise sayılamayabilir</a:t>
            </a:r>
            <a:r>
              <a:rPr lang="tr-TR" sz="2400" i="1" dirty="0"/>
              <a:t>”.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0107896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Arial" charset="0"/>
              </a:rPr>
              <a:t>KAYNAKLAR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dirty="0"/>
              <a:t>Yrd. Doç. Dr. Hakan TÜZÜN: Nitel Araştırmalar-Bilimsel Araştırma Yöntemleri</a:t>
            </a:r>
          </a:p>
          <a:p>
            <a:pPr algn="just"/>
            <a:r>
              <a:rPr lang="tr-TR" sz="3600" dirty="0" err="1"/>
              <a:t>A.Hilal</a:t>
            </a:r>
            <a:r>
              <a:rPr lang="tr-TR" sz="3600" dirty="0"/>
              <a:t> Batı: Nitel Araştırma Yöntemleri</a:t>
            </a:r>
          </a:p>
          <a:p>
            <a:pPr algn="just"/>
            <a:r>
              <a:rPr lang="tr-TR" sz="3600"/>
              <a:t>EDİTÖR </a:t>
            </a:r>
            <a:r>
              <a:rPr lang="tr-TR" sz="3600" dirty="0"/>
              <a:t>Remzi Y. </a:t>
            </a:r>
            <a:r>
              <a:rPr lang="tr-TR" sz="3600" dirty="0" err="1"/>
              <a:t>Kıncal</a:t>
            </a:r>
            <a:r>
              <a:rPr lang="tr-TR" sz="3600" dirty="0"/>
              <a:t>: Bilimsel Araştırma Yöntemleri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27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248926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F1A69-B5AE-471A-9B8E-FACBB2E35586}" type="slidenum">
              <a:rPr lang="tr-TR" altLang="tr-TR"/>
              <a:pPr/>
              <a:t>28</a:t>
            </a:fld>
            <a:endParaRPr lang="tr-TR" altLang="tr-TR"/>
          </a:p>
        </p:txBody>
      </p:sp>
      <p:pic>
        <p:nvPicPr>
          <p:cNvPr id="2052" name="Picture 4" descr="TEŞEKKÜRLER ile ilgili görsel sonucu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171" y="188640"/>
            <a:ext cx="8845317" cy="6480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63743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tr-TR" sz="48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Nitel – Nicel Araştırma ?</a:t>
            </a:r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482468" y="1916832"/>
            <a:ext cx="8229600" cy="7920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sz="4000" dirty="0"/>
              <a:t>NİTEL ?</a:t>
            </a:r>
            <a:endParaRPr lang="tr-TR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3</a:t>
            </a:fld>
            <a:endParaRPr lang="tr-TR"/>
          </a:p>
        </p:txBody>
      </p:sp>
      <p:sp>
        <p:nvSpPr>
          <p:cNvPr id="10" name="İçerik Yer Tutucusu 2"/>
          <p:cNvSpPr txBox="1">
            <a:spLocks/>
          </p:cNvSpPr>
          <p:nvPr/>
        </p:nvSpPr>
        <p:spPr>
          <a:xfrm>
            <a:off x="482468" y="3573016"/>
            <a:ext cx="8229600" cy="792088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sz="4000" dirty="0"/>
              <a:t>NİCEL ?</a:t>
            </a:r>
            <a:endParaRPr lang="tr-TR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6689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202630"/>
            <a:ext cx="8229600" cy="490066"/>
          </a:xfrm>
        </p:spPr>
        <p:txBody>
          <a:bodyPr>
            <a:noAutofit/>
          </a:bodyPr>
          <a:lstStyle/>
          <a:p>
            <a:r>
              <a:rPr lang="tr-TR" sz="40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Nitel araştırma nedir?</a:t>
            </a:r>
          </a:p>
        </p:txBody>
      </p:sp>
      <p:sp>
        <p:nvSpPr>
          <p:cNvPr id="5" name="Dikdörtgen 4"/>
          <p:cNvSpPr/>
          <p:nvPr/>
        </p:nvSpPr>
        <p:spPr>
          <a:xfrm>
            <a:off x="467544" y="1991742"/>
            <a:ext cx="8352928" cy="13234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ctr"/>
            <a:r>
              <a:rPr lang="tr-TR" sz="4000" dirty="0">
                <a:solidFill>
                  <a:schemeClr val="tx1"/>
                </a:solidFill>
              </a:rPr>
              <a:t>Birçok kavram var ve değişik disiplinlerle yakından ilişkili</a:t>
            </a:r>
            <a:endParaRPr lang="tr-TR" sz="4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467544" y="3854658"/>
            <a:ext cx="8352928" cy="1938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tr-TR" sz="4000" dirty="0">
                <a:solidFill>
                  <a:schemeClr val="tx1"/>
                </a:solidFill>
              </a:rPr>
              <a:t>Bu nedenle de;</a:t>
            </a:r>
          </a:p>
          <a:p>
            <a:pPr algn="ctr"/>
            <a:r>
              <a:rPr lang="tr-TR" sz="4000" dirty="0">
                <a:solidFill>
                  <a:schemeClr val="tx1"/>
                </a:solidFill>
              </a:rPr>
              <a:t>Herkes tarafından kabul edilen bir tanımını yapmak güç 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55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tr-TR" sz="48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Nitel araştırma nedir?</a:t>
            </a:r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482468" y="1340768"/>
            <a:ext cx="8229600" cy="136815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sz="4000" dirty="0"/>
              <a:t>Ne olduğuna dair;</a:t>
            </a:r>
          </a:p>
          <a:p>
            <a:pPr marL="0" indent="0" algn="ctr">
              <a:buNone/>
            </a:pPr>
            <a:r>
              <a:rPr lang="tr-TR" sz="4000" dirty="0"/>
              <a:t>2 YAKLAŞIM ESAS ALINABİLİR:</a:t>
            </a:r>
            <a:endParaRPr lang="tr-TR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492736" y="4077072"/>
            <a:ext cx="3600400" cy="22322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dirty="0"/>
              <a:t>1-Nicel araştırma kavramından </a:t>
            </a:r>
            <a:r>
              <a:rPr lang="tr-TR" sz="3600" b="1" i="1" u="sng" dirty="0">
                <a:solidFill>
                  <a:srgbClr val="FF0000"/>
                </a:solidFill>
              </a:rPr>
              <a:t>farklılıkların</a:t>
            </a:r>
            <a:r>
              <a:rPr lang="tr-TR" sz="3600" dirty="0">
                <a:solidFill>
                  <a:srgbClr val="FF0000"/>
                </a:solidFill>
              </a:rPr>
              <a:t> </a:t>
            </a:r>
            <a:r>
              <a:rPr lang="tr-TR" dirty="0"/>
              <a:t>vurgulanması</a:t>
            </a:r>
            <a:endParaRPr lang="tr-TR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İçerik Yer Tutucusu 2"/>
          <p:cNvSpPr txBox="1">
            <a:spLocks/>
          </p:cNvSpPr>
          <p:nvPr/>
        </p:nvSpPr>
        <p:spPr>
          <a:xfrm>
            <a:off x="4298892" y="4077072"/>
            <a:ext cx="4737604" cy="223224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sz="3600" dirty="0"/>
              <a:t>2-Araştırma </a:t>
            </a:r>
            <a:r>
              <a:rPr lang="tr-TR" sz="4000" b="1" i="1" u="sng" dirty="0">
                <a:solidFill>
                  <a:srgbClr val="FF0000"/>
                </a:solidFill>
              </a:rPr>
              <a:t>sürecinin</a:t>
            </a:r>
            <a:r>
              <a:rPr lang="tr-TR" sz="4000" dirty="0">
                <a:solidFill>
                  <a:srgbClr val="FF0000"/>
                </a:solidFill>
              </a:rPr>
              <a:t> </a:t>
            </a:r>
            <a:r>
              <a:rPr lang="tr-TR" sz="3600" dirty="0"/>
              <a:t>ve </a:t>
            </a:r>
            <a:r>
              <a:rPr lang="tr-TR" sz="4000" b="1" i="1" u="sng" dirty="0">
                <a:solidFill>
                  <a:srgbClr val="FF0000"/>
                </a:solidFill>
              </a:rPr>
              <a:t>yöntemsel</a:t>
            </a:r>
            <a:r>
              <a:rPr lang="tr-TR" sz="4000" dirty="0">
                <a:solidFill>
                  <a:srgbClr val="FF0000"/>
                </a:solidFill>
              </a:rPr>
              <a:t> </a:t>
            </a:r>
            <a:r>
              <a:rPr lang="tr-TR" sz="3600" dirty="0"/>
              <a:t>özelliklerin vurgulanması</a:t>
            </a:r>
            <a:endParaRPr lang="tr-TR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şağı Ok 2"/>
          <p:cNvSpPr/>
          <p:nvPr/>
        </p:nvSpPr>
        <p:spPr>
          <a:xfrm>
            <a:off x="1907704" y="3068960"/>
            <a:ext cx="648072" cy="720080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Aşağı Ok 10"/>
          <p:cNvSpPr/>
          <p:nvPr/>
        </p:nvSpPr>
        <p:spPr>
          <a:xfrm>
            <a:off x="6181444" y="3068960"/>
            <a:ext cx="648072" cy="720080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3525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3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202630"/>
            <a:ext cx="8229600" cy="490066"/>
          </a:xfrm>
        </p:spPr>
        <p:txBody>
          <a:bodyPr>
            <a:noAutofit/>
          </a:bodyPr>
          <a:lstStyle/>
          <a:p>
            <a:r>
              <a:rPr lang="tr-TR" sz="40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Nitel araştırma nedir?</a:t>
            </a:r>
          </a:p>
        </p:txBody>
      </p:sp>
      <p:sp>
        <p:nvSpPr>
          <p:cNvPr id="5" name="Dikdörtgen 4"/>
          <p:cNvSpPr/>
          <p:nvPr/>
        </p:nvSpPr>
        <p:spPr>
          <a:xfrm>
            <a:off x="467544" y="1642155"/>
            <a:ext cx="8352928" cy="113877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ctr"/>
            <a:r>
              <a:rPr lang="tr-TR" altLang="tr-TR" sz="3600" b="1" i="1" u="sng" dirty="0">
                <a:solidFill>
                  <a:srgbClr val="FF0000"/>
                </a:solidFill>
              </a:rPr>
              <a:t>Gözlem, görüşme ve doküman analizi </a:t>
            </a:r>
            <a:r>
              <a:rPr lang="tr-TR" altLang="tr-TR" sz="3200" b="1" dirty="0">
                <a:solidFill>
                  <a:srgbClr val="000000"/>
                </a:solidFill>
              </a:rPr>
              <a:t>gibi nitel veri toplama yöntemlerinin kullanıldığı</a:t>
            </a:r>
            <a:endParaRPr lang="tr-TR" sz="3200" b="1" u="sng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467544" y="3682767"/>
            <a:ext cx="8352928" cy="255454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tr-TR" altLang="tr-TR" sz="4000" b="1" i="1" u="sng" dirty="0">
                <a:solidFill>
                  <a:srgbClr val="FF0000"/>
                </a:solidFill>
              </a:rPr>
              <a:t>algıların ve olayların </a:t>
            </a:r>
            <a:r>
              <a:rPr lang="tr-TR" altLang="tr-TR" sz="4000" dirty="0">
                <a:solidFill>
                  <a:srgbClr val="000000"/>
                </a:solidFill>
              </a:rPr>
              <a:t>doğal ortamda gerçekçi ve bütüncül bir biçimde ortaya konmasına yönelik bir sürecin izlendiği araştırma türüdür.</a:t>
            </a:r>
            <a:endParaRPr lang="tr-TR" sz="4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cs typeface="Times New Roman" panose="02020603050405020304" pitchFamily="18" charset="0"/>
            </a:endParaRPr>
          </a:p>
        </p:txBody>
      </p:sp>
      <p:sp>
        <p:nvSpPr>
          <p:cNvPr id="9" name="Aşağı Ok 8"/>
          <p:cNvSpPr/>
          <p:nvPr/>
        </p:nvSpPr>
        <p:spPr>
          <a:xfrm>
            <a:off x="4139952" y="2972564"/>
            <a:ext cx="1008112" cy="5284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1871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490066"/>
          </a:xfrm>
        </p:spPr>
        <p:txBody>
          <a:bodyPr>
            <a:noAutofit/>
          </a:bodyPr>
          <a:lstStyle/>
          <a:p>
            <a:r>
              <a:rPr lang="tr-TR" sz="40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NİTEL ARAŞTIRMA</a:t>
            </a:r>
          </a:p>
        </p:txBody>
      </p:sp>
      <p:sp>
        <p:nvSpPr>
          <p:cNvPr id="5" name="Dikdörtgen 4"/>
          <p:cNvSpPr/>
          <p:nvPr/>
        </p:nvSpPr>
        <p:spPr>
          <a:xfrm>
            <a:off x="467544" y="764704"/>
            <a:ext cx="8352928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tr-TR" altLang="tr-TR" sz="2400" kern="0" dirty="0">
                <a:solidFill>
                  <a:srgbClr val="000000"/>
                </a:solidFill>
              </a:rPr>
              <a:t>Daha çok psikoloji, sosyoloji, antropoloji, eğitim gibi </a:t>
            </a:r>
            <a:r>
              <a:rPr lang="tr-TR" altLang="tr-TR" sz="2400" b="1" i="1" u="sng" kern="0" dirty="0">
                <a:solidFill>
                  <a:srgbClr val="FF0000"/>
                </a:solidFill>
              </a:rPr>
              <a:t>sosyal bilim alanlarında</a:t>
            </a:r>
            <a:r>
              <a:rPr lang="tr-TR" altLang="tr-TR" sz="2400" kern="0" dirty="0">
                <a:solidFill>
                  <a:srgbClr val="000000"/>
                </a:solidFill>
              </a:rPr>
              <a:t> insan ve toplum davranışları inceleyen araştırmalardır</a:t>
            </a:r>
            <a:r>
              <a:rPr lang="tr-TR" altLang="tr-TR" sz="2400" kern="0" dirty="0">
                <a:solidFill>
                  <a:srgbClr val="000000"/>
                </a:solidFill>
                <a:cs typeface="Times New Roman" pitchFamily="18" charset="0"/>
              </a:rPr>
              <a:t>. </a:t>
            </a:r>
          </a:p>
        </p:txBody>
      </p:sp>
      <p:sp>
        <p:nvSpPr>
          <p:cNvPr id="6" name="Dikdörtgen 5"/>
          <p:cNvSpPr/>
          <p:nvPr/>
        </p:nvSpPr>
        <p:spPr>
          <a:xfrm>
            <a:off x="467544" y="2545740"/>
            <a:ext cx="8352928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tr-TR" altLang="tr-TR" sz="2800" kern="0" dirty="0">
                <a:solidFill>
                  <a:srgbClr val="000000"/>
                </a:solidFill>
              </a:rPr>
              <a:t>Bu davranışları </a:t>
            </a:r>
            <a:r>
              <a:rPr lang="tr-TR" altLang="tr-TR" sz="3200" b="1" i="1" u="sng" kern="0" dirty="0">
                <a:solidFill>
                  <a:srgbClr val="FF0000"/>
                </a:solidFill>
              </a:rPr>
              <a:t>sayılarla</a:t>
            </a:r>
            <a:r>
              <a:rPr lang="tr-TR" altLang="tr-TR" sz="3200" kern="0" dirty="0">
                <a:solidFill>
                  <a:srgbClr val="000000"/>
                </a:solidFill>
              </a:rPr>
              <a:t> </a:t>
            </a:r>
            <a:r>
              <a:rPr lang="tr-TR" altLang="tr-TR" sz="2800" kern="0" dirty="0">
                <a:solidFill>
                  <a:srgbClr val="000000"/>
                </a:solidFill>
              </a:rPr>
              <a:t>açıklamak zordur</a:t>
            </a:r>
            <a:r>
              <a:rPr lang="tr-TR" altLang="tr-TR" sz="2800" kern="0" dirty="0">
                <a:solidFill>
                  <a:srgbClr val="000000"/>
                </a:solidFill>
                <a:cs typeface="Times New Roman" pitchFamily="18" charset="0"/>
              </a:rPr>
              <a:t>. </a:t>
            </a:r>
          </a:p>
        </p:txBody>
      </p:sp>
      <p:sp>
        <p:nvSpPr>
          <p:cNvPr id="7" name="Dikdörtgen 6"/>
          <p:cNvSpPr/>
          <p:nvPr/>
        </p:nvSpPr>
        <p:spPr>
          <a:xfrm>
            <a:off x="467544" y="3637473"/>
            <a:ext cx="8352928" cy="113877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tr-TR" altLang="tr-TR" sz="2800" kern="0" dirty="0">
                <a:solidFill>
                  <a:srgbClr val="000000"/>
                </a:solidFill>
                <a:cs typeface="Times New Roman" pitchFamily="18" charset="0"/>
              </a:rPr>
              <a:t>Ölçümler bize kaç kişinin nasıl davrandığını gösterir, ama </a:t>
            </a:r>
            <a:r>
              <a:rPr lang="tr-TR" altLang="tr-TR" sz="4000" b="1" u="sng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“niçin?” </a:t>
            </a:r>
            <a:r>
              <a:rPr lang="tr-TR" altLang="tr-TR" sz="2800" kern="0" dirty="0">
                <a:solidFill>
                  <a:srgbClr val="000000"/>
                </a:solidFill>
                <a:cs typeface="Times New Roman" pitchFamily="18" charset="0"/>
              </a:rPr>
              <a:t>sorusuna cevap veremez.</a:t>
            </a:r>
          </a:p>
        </p:txBody>
      </p:sp>
      <p:sp>
        <p:nvSpPr>
          <p:cNvPr id="9" name="Aşağı Ok 8"/>
          <p:cNvSpPr/>
          <p:nvPr/>
        </p:nvSpPr>
        <p:spPr>
          <a:xfrm>
            <a:off x="4139952" y="1964452"/>
            <a:ext cx="504056" cy="5284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Aşağı Ok 9"/>
          <p:cNvSpPr/>
          <p:nvPr/>
        </p:nvSpPr>
        <p:spPr>
          <a:xfrm>
            <a:off x="4139952" y="3044572"/>
            <a:ext cx="504056" cy="5284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7</a:t>
            </a:fld>
            <a:endParaRPr lang="tr-TR"/>
          </a:p>
        </p:txBody>
      </p:sp>
      <p:sp>
        <p:nvSpPr>
          <p:cNvPr id="11" name="Aşağı Ok 10"/>
          <p:cNvSpPr/>
          <p:nvPr/>
        </p:nvSpPr>
        <p:spPr>
          <a:xfrm>
            <a:off x="4139952" y="4772764"/>
            <a:ext cx="504056" cy="5284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Dikdörtgen 11"/>
          <p:cNvSpPr/>
          <p:nvPr/>
        </p:nvSpPr>
        <p:spPr>
          <a:xfrm>
            <a:off x="467544" y="5301208"/>
            <a:ext cx="8352928" cy="150810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tr-TR" altLang="tr-TR" sz="2800" kern="0" dirty="0">
                <a:solidFill>
                  <a:srgbClr val="000000"/>
                </a:solidFill>
              </a:rPr>
              <a:t>İnsan ve grup davranışlarının “</a:t>
            </a:r>
            <a:r>
              <a:rPr lang="tr-TR" altLang="tr-TR" sz="2800" kern="0" dirty="0" err="1">
                <a:solidFill>
                  <a:srgbClr val="000000"/>
                </a:solidFill>
              </a:rPr>
              <a:t>niçin”ini</a:t>
            </a:r>
            <a:r>
              <a:rPr lang="tr-TR" altLang="tr-TR" sz="2800" kern="0" dirty="0">
                <a:solidFill>
                  <a:srgbClr val="000000"/>
                </a:solidFill>
              </a:rPr>
              <a:t> anlamaya yönelik araştırmalara </a:t>
            </a:r>
            <a:r>
              <a:rPr lang="tr-TR" altLang="tr-TR" sz="3200" b="1" u="sng" dirty="0">
                <a:solidFill>
                  <a:srgbClr val="FF0000"/>
                </a:solidFill>
                <a:cs typeface="Times New Roman" pitchFamily="18" charset="0"/>
              </a:rPr>
              <a:t>niteliksel (“</a:t>
            </a:r>
            <a:r>
              <a:rPr lang="tr-TR" altLang="tr-TR" sz="3200" b="1" u="sng" dirty="0" err="1">
                <a:solidFill>
                  <a:srgbClr val="FF0000"/>
                </a:solidFill>
                <a:cs typeface="Times New Roman" pitchFamily="18" charset="0"/>
              </a:rPr>
              <a:t>qualitative</a:t>
            </a:r>
            <a:r>
              <a:rPr lang="tr-TR" altLang="tr-TR" sz="3200" b="1" u="sng" dirty="0">
                <a:solidFill>
                  <a:srgbClr val="FF0000"/>
                </a:solidFill>
                <a:cs typeface="Times New Roman" pitchFamily="18" charset="0"/>
              </a:rPr>
              <a:t>”) araştırma </a:t>
            </a:r>
            <a:r>
              <a:rPr lang="tr-TR" altLang="tr-TR" sz="2800" kern="0" dirty="0">
                <a:solidFill>
                  <a:srgbClr val="000000"/>
                </a:solidFill>
              </a:rPr>
              <a:t>denir</a:t>
            </a:r>
            <a:r>
              <a:rPr lang="tr-TR" altLang="tr-TR" sz="2800" kern="0" dirty="0">
                <a:solidFill>
                  <a:srgbClr val="000000"/>
                </a:solidFill>
                <a:cs typeface="Times New Roman" pitchFamily="18" charset="0"/>
              </a:rPr>
              <a:t>.</a:t>
            </a:r>
            <a:r>
              <a:rPr lang="tr-TR" altLang="tr-TR" sz="2800" kern="0" dirty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60329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Arial" charset="0"/>
              </a:rPr>
              <a:t>Nitel araştırmanın ortaya çıkışı;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773016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dirty="0"/>
              <a:t>20. yüzyılın başları…</a:t>
            </a:r>
          </a:p>
          <a:p>
            <a:pPr algn="just"/>
            <a:r>
              <a:rPr lang="tr-TR" dirty="0"/>
              <a:t>İlk örnekler, </a:t>
            </a:r>
            <a:r>
              <a:rPr lang="tr-TR" b="1" i="1" u="sng" dirty="0">
                <a:solidFill>
                  <a:srgbClr val="FF0000"/>
                </a:solidFill>
              </a:rPr>
              <a:t>antropoloji ve sosyoloji </a:t>
            </a:r>
            <a:r>
              <a:rPr lang="tr-TR" dirty="0"/>
              <a:t>alanlarında</a:t>
            </a:r>
          </a:p>
          <a:p>
            <a:pPr algn="just"/>
            <a:r>
              <a:rPr lang="tr-TR" b="1" i="1" u="sng" dirty="0">
                <a:solidFill>
                  <a:srgbClr val="FF0000"/>
                </a:solidFill>
              </a:rPr>
              <a:t>İnsan yaşamının </a:t>
            </a:r>
            <a:r>
              <a:rPr lang="tr-TR" dirty="0"/>
              <a:t>incelendiği alan araştırmaları </a:t>
            </a:r>
          </a:p>
          <a:p>
            <a:pPr algn="just"/>
            <a:r>
              <a:rPr lang="tr-TR" dirty="0"/>
              <a:t>Daha sonra </a:t>
            </a:r>
            <a:r>
              <a:rPr lang="tr-TR" b="1" i="1" u="sng" dirty="0">
                <a:solidFill>
                  <a:srgbClr val="FF0000"/>
                </a:solidFill>
              </a:rPr>
              <a:t>eğitim, sosyal çalışma ve iletişim</a:t>
            </a:r>
            <a:r>
              <a:rPr lang="tr-TR" dirty="0"/>
              <a:t> gibi sosyal bilimlerde kullanılmaya başlanmıştır.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60606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490066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tr-TR" altLang="tr-TR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Arial" charset="0"/>
              </a:rPr>
              <a:t>Nitel Araştırmada AMAÇ?</a:t>
            </a:r>
          </a:p>
        </p:txBody>
      </p:sp>
      <p:sp>
        <p:nvSpPr>
          <p:cNvPr id="5" name="Dikdörtgen 4"/>
          <p:cNvSpPr/>
          <p:nvPr/>
        </p:nvSpPr>
        <p:spPr>
          <a:xfrm>
            <a:off x="467544" y="1052736"/>
            <a:ext cx="8352928" cy="1569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ts val="800"/>
              </a:spcBef>
            </a:pPr>
            <a:r>
              <a:rPr lang="tr-TR" altLang="tr-TR" sz="3200" b="1" dirty="0">
                <a:solidFill>
                  <a:srgbClr val="000000"/>
                </a:solidFill>
              </a:rPr>
              <a:t>Olayları ve olaylar arasındaki ilişkileri </a:t>
            </a:r>
            <a:r>
              <a:rPr lang="tr-TR" altLang="tr-TR" sz="3200" b="1" i="1" u="sng" dirty="0">
                <a:solidFill>
                  <a:srgbClr val="FF0000"/>
                </a:solidFill>
              </a:rPr>
              <a:t>tanımlama, betimleme ve açıklama </a:t>
            </a:r>
            <a:r>
              <a:rPr lang="tr-TR" altLang="tr-TR" sz="3200" b="1" dirty="0">
                <a:solidFill>
                  <a:srgbClr val="000000"/>
                </a:solidFill>
              </a:rPr>
              <a:t>amaçlarını gerçekleştirmek için yapılır.</a:t>
            </a:r>
            <a:endParaRPr lang="tr-TR" altLang="tr-TR" sz="3200" dirty="0">
              <a:solidFill>
                <a:srgbClr val="FF0000"/>
              </a:solidFill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9</a:t>
            </a:fld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467544" y="2780928"/>
            <a:ext cx="8352928" cy="6463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tr-TR" altLang="tr-TR" sz="3600" dirty="0">
                <a:solidFill>
                  <a:schemeClr val="tx1"/>
                </a:solidFill>
              </a:rPr>
              <a:t>Ancak, nicel araştırmalardan farklı olarak;</a:t>
            </a:r>
          </a:p>
        </p:txBody>
      </p:sp>
      <p:sp>
        <p:nvSpPr>
          <p:cNvPr id="9" name="Dikdörtgen 8"/>
          <p:cNvSpPr/>
          <p:nvPr/>
        </p:nvSpPr>
        <p:spPr>
          <a:xfrm>
            <a:off x="467544" y="3573016"/>
            <a:ext cx="8352928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tr-TR" altLang="tr-TR" sz="3600" dirty="0">
                <a:solidFill>
                  <a:schemeClr val="tx1"/>
                </a:solidFill>
              </a:rPr>
              <a:t>Bunları istatistiki yollarla ve nicel verilerle değil </a:t>
            </a:r>
            <a:r>
              <a:rPr lang="tr-TR" altLang="tr-TR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nitel veriler </a:t>
            </a:r>
            <a:r>
              <a:rPr lang="tr-TR" altLang="tr-TR" sz="3600" dirty="0">
                <a:solidFill>
                  <a:schemeClr val="tx1"/>
                </a:solidFill>
              </a:rPr>
              <a:t>ve </a:t>
            </a:r>
            <a:r>
              <a:rPr lang="tr-TR" altLang="tr-TR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kavramsal yollarla </a:t>
            </a:r>
            <a:r>
              <a:rPr lang="tr-TR" altLang="tr-TR" sz="3600" dirty="0">
                <a:solidFill>
                  <a:schemeClr val="tx1"/>
                </a:solidFill>
              </a:rPr>
              <a:t>yapar.</a:t>
            </a:r>
          </a:p>
        </p:txBody>
      </p:sp>
      <p:sp>
        <p:nvSpPr>
          <p:cNvPr id="10" name="Dikdörtgen 9"/>
          <p:cNvSpPr/>
          <p:nvPr/>
        </p:nvSpPr>
        <p:spPr>
          <a:xfrm>
            <a:off x="453541" y="5517232"/>
            <a:ext cx="8352928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tr-TR" altLang="tr-TR" sz="3200" b="1" dirty="0">
                <a:solidFill>
                  <a:srgbClr val="C00000"/>
                </a:solidFill>
              </a:rPr>
              <a:t>AMAÇ; </a:t>
            </a:r>
            <a:r>
              <a:rPr lang="tr-TR" altLang="tr-TR" sz="4000" b="1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«NASIL»</a:t>
            </a:r>
            <a:r>
              <a:rPr lang="tr-TR" altLang="tr-TR" sz="4000" b="1" dirty="0">
                <a:solidFill>
                  <a:srgbClr val="002060"/>
                </a:solidFill>
              </a:rPr>
              <a:t> </a:t>
            </a:r>
            <a:r>
              <a:rPr lang="tr-TR" altLang="tr-TR" sz="3200" b="1" dirty="0">
                <a:solidFill>
                  <a:srgbClr val="C00000"/>
                </a:solidFill>
              </a:rPr>
              <a:t>SORUSUNA CEVAP ARAMAKTIR…</a:t>
            </a:r>
          </a:p>
        </p:txBody>
      </p:sp>
    </p:spTree>
    <p:extLst>
      <p:ext uri="{BB962C8B-B14F-4D97-AF65-F5344CB8AC3E}">
        <p14:creationId xmlns:p14="http://schemas.microsoft.com/office/powerpoint/2010/main" val="2954697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 animBg="1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 Klasik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1716</TotalTime>
  <Words>950</Words>
  <Application>Microsoft Office PowerPoint</Application>
  <PresentationFormat>Ekran Gösterisi (4:3)</PresentationFormat>
  <Paragraphs>173</Paragraphs>
  <Slides>28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28</vt:i4>
      </vt:variant>
    </vt:vector>
  </HeadingPairs>
  <TitlesOfParts>
    <vt:vector size="33" baseType="lpstr">
      <vt:lpstr>Arial</vt:lpstr>
      <vt:lpstr>Calibri</vt:lpstr>
      <vt:lpstr>Times New Roman</vt:lpstr>
      <vt:lpstr>Wingdings</vt:lpstr>
      <vt:lpstr>Ofis Teması</vt:lpstr>
      <vt:lpstr>PowerPoint Sunusu</vt:lpstr>
      <vt:lpstr>SUNUM PLANI</vt:lpstr>
      <vt:lpstr>Nitel – Nicel Araştırma ?</vt:lpstr>
      <vt:lpstr>Nitel araştırma nedir?</vt:lpstr>
      <vt:lpstr>Nitel araştırma nedir?</vt:lpstr>
      <vt:lpstr>Nitel araştırma nedir?</vt:lpstr>
      <vt:lpstr>NİTEL ARAŞTIRMA</vt:lpstr>
      <vt:lpstr>Nitel araştırmanın ortaya çıkışı;</vt:lpstr>
      <vt:lpstr>Nitel Araştırmada AMAÇ?</vt:lpstr>
      <vt:lpstr>Nitel Araştırmada AMAÇ?</vt:lpstr>
      <vt:lpstr>PowerPoint Sunusu</vt:lpstr>
      <vt:lpstr>Tarım Ekonomisi alanında;</vt:lpstr>
      <vt:lpstr>TARIM EKONOMİSİ ALANINDA NİTEL ARAŞTIRMA YÖNTEMLERİ SORULARI</vt:lpstr>
      <vt:lpstr>NİTEL ARAŞTIRMA YÖNTEMLERİ</vt:lpstr>
      <vt:lpstr>NİTEL ARAŞTIRMA YÖNTEMLERİ</vt:lpstr>
      <vt:lpstr>NİCEL ARAŞTIRMA</vt:lpstr>
      <vt:lpstr>NİCEL ARAŞTIRMA</vt:lpstr>
      <vt:lpstr>NİCEL ARAŞTIRMADA TEMEL AMAÇ</vt:lpstr>
      <vt:lpstr>NİCEL ARAŞTIRMADA KULLANILAN BAZI KAVRAMLAR</vt:lpstr>
      <vt:lpstr>NİCEL ARAŞTIRMADA KULLANILAN BAZI YÖNTEMLER ve VERİ TOPLAMA ARAÇLARI</vt:lpstr>
      <vt:lpstr>NİCEL VERİ TOPLAMA AŞAMALARI</vt:lpstr>
      <vt:lpstr>NİCEL ARAŞTIRMA</vt:lpstr>
      <vt:lpstr>PowerPoint Sunusu</vt:lpstr>
      <vt:lpstr>PowerPoint Sunusu</vt:lpstr>
      <vt:lpstr>Tarım Ekonomisi alanında;</vt:lpstr>
      <vt:lpstr>PowerPoint Sunusu</vt:lpstr>
      <vt:lpstr>KAYNAKLAR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yenerataseven</dc:creator>
  <cp:lastModifiedBy>Doç. Dr. Yener ATASEVEN</cp:lastModifiedBy>
  <cp:revision>129</cp:revision>
  <dcterms:created xsi:type="dcterms:W3CDTF">2017-05-18T11:05:24Z</dcterms:created>
  <dcterms:modified xsi:type="dcterms:W3CDTF">2021-03-22T10:15:42Z</dcterms:modified>
</cp:coreProperties>
</file>