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9" r:id="rId2"/>
    <p:sldId id="260" r:id="rId3"/>
    <p:sldId id="256" r:id="rId4"/>
    <p:sldId id="259" r:id="rId5"/>
    <p:sldId id="261" r:id="rId6"/>
    <p:sldId id="262" r:id="rId7"/>
    <p:sldId id="263" r:id="rId8"/>
    <p:sldId id="264" r:id="rId9"/>
    <p:sldId id="265" r:id="rId10"/>
    <p:sldId id="266" r:id="rId11"/>
    <p:sldId id="267" r:id="rId12"/>
    <p:sldId id="268" r:id="rId13"/>
    <p:sldId id="27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tr-TR"/>
              <a:t>Asıl başlık stili için tıklatın</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3240118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428790" y="994410"/>
            <a:ext cx="2401784" cy="1306956"/>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617655" y="857251"/>
            <a:ext cx="1526345" cy="1445456"/>
          </a:xfrm>
          <a:prstGeom prst="rect">
            <a:avLst/>
          </a:prstGeom>
        </p:spPr>
      </p:pic>
      <p:sp>
        <p:nvSpPr>
          <p:cNvPr id="6" name="Akış Çizelgesi: Delikli Teyp 5"/>
          <p:cNvSpPr/>
          <p:nvPr/>
        </p:nvSpPr>
        <p:spPr>
          <a:xfrm>
            <a:off x="1740877" y="1297613"/>
            <a:ext cx="5465300" cy="1382315"/>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000" b="1" dirty="0">
                <a:solidFill>
                  <a:schemeClr val="tx1"/>
                </a:solidFill>
                <a:latin typeface="Arial Rounded MT Bold" pitchFamily="34" charset="0"/>
              </a:rPr>
              <a:t>ZİHİNSEL ENGELLİ ÇOCUKLAR</a:t>
            </a:r>
          </a:p>
        </p:txBody>
      </p:sp>
      <p:sp>
        <p:nvSpPr>
          <p:cNvPr id="17" name="Dikdörtgen 16"/>
          <p:cNvSpPr/>
          <p:nvPr/>
        </p:nvSpPr>
        <p:spPr>
          <a:xfrm>
            <a:off x="2103651" y="2990893"/>
            <a:ext cx="4858702" cy="1177245"/>
          </a:xfrm>
          <a:prstGeom prst="rect">
            <a:avLst/>
          </a:prstGeom>
          <a:noFill/>
        </p:spPr>
        <p:txBody>
          <a:bodyPr wrap="none" lIns="68580" tIns="34290" rIns="68580" bIns="34290">
            <a:spAutoFit/>
          </a:bodyPr>
          <a:lstStyle/>
          <a:p>
            <a:pPr algn="ctr"/>
            <a:r>
              <a:rPr lang="tr-TR" sz="3600" b="1" dirty="0"/>
              <a:t>Sağlık Bilimleri Fakültesi </a:t>
            </a:r>
          </a:p>
          <a:p>
            <a:pPr algn="ctr"/>
            <a:r>
              <a:rPr lang="tr-TR" sz="3600" b="1" dirty="0"/>
              <a:t>Çocuk Gelişimi Bölümü</a:t>
            </a:r>
          </a:p>
        </p:txBody>
      </p:sp>
    </p:spTree>
    <p:extLst>
      <p:ext uri="{BB962C8B-B14F-4D97-AF65-F5344CB8AC3E}">
        <p14:creationId xmlns:p14="http://schemas.microsoft.com/office/powerpoint/2010/main" val="911010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291264" cy="1684784"/>
          </a:xfrm>
        </p:spPr>
        <p:txBody>
          <a:bodyPr>
            <a:normAutofit/>
          </a:bodyPr>
          <a:lstStyle/>
          <a:p>
            <a:pPr algn="just">
              <a:buFont typeface="Wingdings" pitchFamily="2" charset="2"/>
              <a:buChar char="Ø"/>
            </a:pPr>
            <a:r>
              <a:rPr lang="tr-TR" sz="2400" dirty="0">
                <a:latin typeface="Arial Rounded MT Bold" pitchFamily="34" charset="0"/>
              </a:rPr>
              <a:t>Genel eğitim programından yararlanamayan,okul öncesi ve zorunlu ilköğretim çağındaki, ağır düzeyde zihinsel engelli olan çocuklar için gündüzlü özel eğitim kurumları bulunmaktadır.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340768"/>
            <a:ext cx="8892480" cy="4873752"/>
          </a:xfrm>
        </p:spPr>
        <p:txBody>
          <a:bodyPr>
            <a:normAutofit/>
          </a:bodyPr>
          <a:lstStyle/>
          <a:p>
            <a:pPr algn="just"/>
            <a:r>
              <a:rPr lang="tr-TR" sz="2400" dirty="0">
                <a:latin typeface="Arial Rounded MT Bold" pitchFamily="34" charset="0"/>
              </a:rPr>
              <a:t>Bu okullarda çocukların,öz bakım ve temel yaşam becerileri ile işlevsel akademik becerilerini geliştirmek ve topluma uyumlarını sağlamak amacıyla gelişimsel eğitim programları uygulanmakta  ve çocuğun çevresine en az bağımlı bir şekilde yaşamını sürdürmesi öncelikli hedef olmaktadır.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124744"/>
            <a:ext cx="8568952" cy="4873752"/>
          </a:xfrm>
        </p:spPr>
        <p:txBody>
          <a:bodyPr/>
          <a:lstStyle/>
          <a:p>
            <a:pPr algn="just">
              <a:buFont typeface="Wingdings" pitchFamily="2" charset="2"/>
              <a:buChar char="Ø"/>
            </a:pPr>
            <a:r>
              <a:rPr lang="tr-TR" dirty="0">
                <a:latin typeface="Arial Rounded MT Bold" pitchFamily="34" charset="0"/>
              </a:rPr>
              <a:t> </a:t>
            </a:r>
            <a:r>
              <a:rPr lang="tr-TR" sz="2400" dirty="0">
                <a:latin typeface="Arial Rounded MT Bold" pitchFamily="34" charset="0"/>
              </a:rPr>
              <a:t>Bu çocuklarda sıklıkla görülen uyumsuz davranışların azaltılmasında yaygın olarak davranış değiştirme yöntemi kullanılmaktadır.</a:t>
            </a:r>
          </a:p>
        </p:txBody>
      </p:sp>
      <p:sp>
        <p:nvSpPr>
          <p:cNvPr id="4" name="3 Yuvarlatılmış Dikdörtgen"/>
          <p:cNvSpPr/>
          <p:nvPr/>
        </p:nvSpPr>
        <p:spPr>
          <a:xfrm>
            <a:off x="2627784" y="2636912"/>
            <a:ext cx="3744416" cy="648072"/>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YÖNTEMDE:</a:t>
            </a:r>
          </a:p>
        </p:txBody>
      </p:sp>
      <p:sp>
        <p:nvSpPr>
          <p:cNvPr id="6" name="5 Aşağı Ok"/>
          <p:cNvSpPr/>
          <p:nvPr/>
        </p:nvSpPr>
        <p:spPr>
          <a:xfrm>
            <a:off x="4283968" y="3789040"/>
            <a:ext cx="360040" cy="432048"/>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0" name="9 Dikdörtgen"/>
          <p:cNvSpPr/>
          <p:nvPr/>
        </p:nvSpPr>
        <p:spPr>
          <a:xfrm>
            <a:off x="2195736" y="4365104"/>
            <a:ext cx="4572000" cy="830997"/>
          </a:xfrm>
          <a:prstGeom prst="rect">
            <a:avLst/>
          </a:prstGeom>
        </p:spPr>
        <p:txBody>
          <a:bodyPr>
            <a:spAutoFit/>
          </a:bodyPr>
          <a:lstStyle/>
          <a:p>
            <a:pPr algn="ctr"/>
            <a:r>
              <a:rPr lang="tr-TR" sz="2400" dirty="0">
                <a:latin typeface="Arial Rounded MT Bold" pitchFamily="34" charset="0"/>
              </a:rPr>
              <a:t>Pekiştireç ve cezalandırma süreçleri uygulanmaktadır.</a:t>
            </a:r>
            <a:endParaRPr lang="tr-T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7B7D9-CFA5-0B46-80CF-41ACD194D1D5}"/>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2C762CB0-387E-0540-BC6E-0DC73BFC1D71}"/>
              </a:ext>
            </a:extLst>
          </p:cNvPr>
          <p:cNvGraphicFramePr>
            <a:graphicFrameLocks noGrp="1"/>
          </p:cNvGraphicFramePr>
          <p:nvPr/>
        </p:nvGraphicFramePr>
        <p:xfrm>
          <a:off x="628650" y="3138131"/>
          <a:ext cx="7886700" cy="1493520"/>
        </p:xfrm>
        <a:graphic>
          <a:graphicData uri="http://schemas.openxmlformats.org/drawingml/2006/table">
            <a:tbl>
              <a:tblPr/>
              <a:tblGrid>
                <a:gridCol w="7886700">
                  <a:extLst>
                    <a:ext uri="{9D8B030D-6E8A-4147-A177-3AD203B41FA5}">
                      <a16:colId xmlns:a16="http://schemas.microsoft.com/office/drawing/2014/main" val="854030760"/>
                    </a:ext>
                  </a:extLst>
                </a:gridCol>
              </a:tblGrid>
              <a:tr h="205740">
                <a:tc>
                  <a:txBody>
                    <a:bodyPr/>
                    <a:lstStyle/>
                    <a:p>
                      <a:r>
                        <a:rPr lang="tr-TR" sz="1400">
                          <a:effectLst/>
                        </a:rPr>
                        <a:t>Anonim. 2003. Farklı gelişen çocuklar. (Edt. Adnan Kulaksızoğlu). Epsilon Yayıncılık, İstanbul. </a:t>
                      </a:r>
                    </a:p>
                  </a:txBody>
                  <a:tcPr marL="0" marR="0" marT="0" marB="0" anchor="ctr">
                    <a:lnL>
                      <a:noFill/>
                    </a:lnL>
                    <a:lnR>
                      <a:noFill/>
                    </a:lnR>
                    <a:lnT>
                      <a:noFill/>
                    </a:lnT>
                    <a:lnB>
                      <a:noFill/>
                    </a:lnB>
                  </a:tcPr>
                </a:tc>
                <a:extLst>
                  <a:ext uri="{0D108BD9-81ED-4DB2-BD59-A6C34878D82A}">
                    <a16:rowId xmlns:a16="http://schemas.microsoft.com/office/drawing/2014/main" val="581513140"/>
                  </a:ext>
                </a:extLst>
              </a:tr>
              <a:tr h="205740">
                <a:tc>
                  <a:txBody>
                    <a:bodyPr/>
                    <a:lstStyle/>
                    <a:p>
                      <a:r>
                        <a:rPr lang="tr-TR" sz="1400">
                          <a:effectLst/>
                        </a:rPr>
                        <a:t>Özsoy, Yahya. Özyürek, M. ve Eripek, S. 2001.Özel Eğitime Giriş. Karatepe Yayınları, Ankara. </a:t>
                      </a:r>
                    </a:p>
                  </a:txBody>
                  <a:tcPr marL="0" marR="0" marT="0" marB="0" anchor="ctr">
                    <a:lnL>
                      <a:noFill/>
                    </a:lnL>
                    <a:lnR>
                      <a:noFill/>
                    </a:lnR>
                    <a:lnT>
                      <a:noFill/>
                    </a:lnT>
                    <a:lnB>
                      <a:noFill/>
                    </a:lnB>
                  </a:tcPr>
                </a:tc>
                <a:extLst>
                  <a:ext uri="{0D108BD9-81ED-4DB2-BD59-A6C34878D82A}">
                    <a16:rowId xmlns:a16="http://schemas.microsoft.com/office/drawing/2014/main" val="408406873"/>
                  </a:ext>
                </a:extLst>
              </a:tr>
              <a:tr h="205740">
                <a:tc>
                  <a:txBody>
                    <a:bodyPr/>
                    <a:lstStyle/>
                    <a:p>
                      <a:r>
                        <a:rPr lang="tr-TR" sz="1400">
                          <a:effectLst/>
                        </a:rPr>
                        <a:t>Anonim. 2003. Özel eğitime giriş. (Edt. Ayşegül Ataman). Gündüz Eğitim ve Yayıncılık, Ankara. </a:t>
                      </a:r>
                    </a:p>
                  </a:txBody>
                  <a:tcPr marL="0" marR="0" marT="0" marB="0" anchor="ctr">
                    <a:lnL>
                      <a:noFill/>
                    </a:lnL>
                    <a:lnR>
                      <a:noFill/>
                    </a:lnR>
                    <a:lnT>
                      <a:noFill/>
                    </a:lnT>
                    <a:lnB>
                      <a:noFill/>
                    </a:lnB>
                  </a:tcPr>
                </a:tc>
                <a:extLst>
                  <a:ext uri="{0D108BD9-81ED-4DB2-BD59-A6C34878D82A}">
                    <a16:rowId xmlns:a16="http://schemas.microsoft.com/office/drawing/2014/main" val="2084592128"/>
                  </a:ext>
                </a:extLst>
              </a:tr>
              <a:tr h="411480">
                <a:tc>
                  <a:txBody>
                    <a:bodyPr/>
                    <a:lstStyle/>
                    <a:p>
                      <a:r>
                        <a:rPr lang="tr-TR" sz="1400">
                          <a:effectLst/>
                        </a:rPr>
                        <a:t>Ceylan, R. ve N. Aral, “Entegre Eğitim”. Erken Çocukluk Gelişimi ve Eğitim, ed.Y.Fazlıoğlu, 437-462, Kriter Yayınları, İstanbul, 2009 </a:t>
                      </a:r>
                    </a:p>
                  </a:txBody>
                  <a:tcPr marL="0" marR="0" marT="0" marB="0" anchor="ctr">
                    <a:lnL>
                      <a:noFill/>
                    </a:lnL>
                    <a:lnR>
                      <a:noFill/>
                    </a:lnR>
                    <a:lnT>
                      <a:noFill/>
                    </a:lnT>
                    <a:lnB>
                      <a:noFill/>
                    </a:lnB>
                  </a:tcPr>
                </a:tc>
                <a:extLst>
                  <a:ext uri="{0D108BD9-81ED-4DB2-BD59-A6C34878D82A}">
                    <a16:rowId xmlns:a16="http://schemas.microsoft.com/office/drawing/2014/main" val="1022684162"/>
                  </a:ext>
                </a:extLst>
              </a:tr>
              <a:tr h="205740">
                <a:tc>
                  <a:txBody>
                    <a:bodyPr/>
                    <a:lstStyle/>
                    <a:p>
                      <a:r>
                        <a:rPr lang="tr-TR" sz="1400">
                          <a:effectLst/>
                        </a:rPr>
                        <a:t>Eripek.2010. Zihinsel Yetersizliği Olan Çocuklar.Maya Akademi Yayıncılık, Ankara </a:t>
                      </a:r>
                    </a:p>
                  </a:txBody>
                  <a:tcPr marL="0" marR="0" marT="0" marB="0" anchor="ctr">
                    <a:lnL>
                      <a:noFill/>
                    </a:lnL>
                    <a:lnR>
                      <a:noFill/>
                    </a:lnR>
                    <a:lnT>
                      <a:noFill/>
                    </a:lnT>
                    <a:lnB>
                      <a:noFill/>
                    </a:lnB>
                  </a:tcPr>
                </a:tc>
                <a:extLst>
                  <a:ext uri="{0D108BD9-81ED-4DB2-BD59-A6C34878D82A}">
                    <a16:rowId xmlns:a16="http://schemas.microsoft.com/office/drawing/2014/main" val="553831987"/>
                  </a:ext>
                </a:extLst>
              </a:tr>
              <a:tr h="205740">
                <a:tc>
                  <a:txBody>
                    <a:bodyPr/>
                    <a:lstStyle/>
                    <a:p>
                      <a:r>
                        <a:rPr lang="tr-TR" sz="1400" dirty="0">
                          <a:effectLst/>
                        </a:rPr>
                        <a:t>Yörükoğlu, A. 1997. Çocuk ruh sağlığı. Özgür Yayınları, İstanbul. </a:t>
                      </a:r>
                    </a:p>
                  </a:txBody>
                  <a:tcPr marL="0" marR="0" marT="0" marB="0" anchor="ctr">
                    <a:lnL>
                      <a:noFill/>
                    </a:lnL>
                    <a:lnR>
                      <a:noFill/>
                    </a:lnR>
                    <a:lnT>
                      <a:noFill/>
                    </a:lnT>
                    <a:lnB>
                      <a:noFill/>
                    </a:lnB>
                  </a:tcPr>
                </a:tc>
                <a:extLst>
                  <a:ext uri="{0D108BD9-81ED-4DB2-BD59-A6C34878D82A}">
                    <a16:rowId xmlns:a16="http://schemas.microsoft.com/office/drawing/2014/main" val="2973600387"/>
                  </a:ext>
                </a:extLst>
              </a:tr>
            </a:tbl>
          </a:graphicData>
        </a:graphic>
      </p:graphicFrame>
    </p:spTree>
    <p:extLst>
      <p:ext uri="{BB962C8B-B14F-4D97-AF65-F5344CB8AC3E}">
        <p14:creationId xmlns:p14="http://schemas.microsoft.com/office/powerpoint/2010/main" val="191667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Oval"/>
          <p:cNvSpPr/>
          <p:nvPr/>
        </p:nvSpPr>
        <p:spPr>
          <a:xfrm>
            <a:off x="1907704" y="1196752"/>
            <a:ext cx="5760640" cy="3384376"/>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ZİHİNSEL ENGELLİ ÇOCUKLARA YÖNELİK EĞİTİM YAKLAŞIMLARI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971600" y="980728"/>
            <a:ext cx="7560840" cy="4431983"/>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Zihinsel engelli çocukların eğitimiyle ilgili pek çok yaklaşım bulunmaktadır. Programlar da bu yaklaşımlara göre çeşitlendirilmiştir.Genel olarak örgün eğitimde;</a:t>
            </a:r>
          </a:p>
          <a:p>
            <a:pPr marL="457200" indent="-457200" algn="just">
              <a:buFont typeface="+mj-lt"/>
              <a:buAutoNum type="arabicPeriod"/>
            </a:pPr>
            <a:r>
              <a:rPr lang="tr-TR" sz="2400" dirty="0">
                <a:latin typeface="Arial Rounded MT Bold" pitchFamily="34" charset="0"/>
              </a:rPr>
              <a:t>Derslere göre düzenlenen program</a:t>
            </a:r>
          </a:p>
          <a:p>
            <a:pPr marL="457200" indent="-457200" algn="just">
              <a:buFont typeface="+mj-lt"/>
              <a:buAutoNum type="arabicPeriod"/>
            </a:pPr>
            <a:r>
              <a:rPr lang="tr-TR" sz="2400" dirty="0">
                <a:latin typeface="Arial Rounded MT Bold" pitchFamily="34" charset="0"/>
              </a:rPr>
              <a:t>Aktivite ilkesine göre düzenlenen program,</a:t>
            </a:r>
          </a:p>
          <a:p>
            <a:pPr marL="457200" indent="-457200" algn="just">
              <a:buFont typeface="+mj-lt"/>
              <a:buAutoNum type="arabicPeriod"/>
            </a:pPr>
            <a:r>
              <a:rPr lang="tr-TR" sz="2400" dirty="0">
                <a:latin typeface="Arial Rounded MT Bold" pitchFamily="34" charset="0"/>
              </a:rPr>
              <a:t>Problemlere göre düzenlenen program olmak üzere üç programdan söz edilmektedir.</a:t>
            </a:r>
          </a:p>
          <a:p>
            <a:pPr marL="457200" indent="-457200" algn="just">
              <a:buFont typeface="+mj-lt"/>
              <a:buAutoNum type="arabicPeriod"/>
            </a:pPr>
            <a:endParaRPr lang="tr-TR" sz="2400" dirty="0">
              <a:latin typeface="Arial Rounded MT Bold" pitchFamily="34" charset="0"/>
            </a:endParaRPr>
          </a:p>
          <a:p>
            <a:pPr marL="457200" indent="-457200" algn="just">
              <a:buFont typeface="+mj-lt"/>
              <a:buAutoNum type="arabicPeriod"/>
            </a:pPr>
            <a:endParaRPr lang="tr-TR" sz="2400" b="1" dirty="0">
              <a:latin typeface="Arial Rounded MT Bold" pitchFamily="34" charset="0"/>
            </a:endParaRPr>
          </a:p>
          <a:p>
            <a:pPr>
              <a:buFont typeface="Wingdings" pitchFamily="2" charset="2"/>
              <a:buChar char="Ø"/>
            </a:pPr>
            <a:endParaRPr lang="tr-TR" sz="2400" b="1" dirty="0">
              <a:latin typeface="Arial Rounded MT Bold" pitchFamily="34" charset="0"/>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988840"/>
            <a:ext cx="7848872" cy="2016224"/>
          </a:xfrm>
        </p:spPr>
        <p:txBody>
          <a:bodyPr>
            <a:normAutofit/>
          </a:bodyPr>
          <a:lstStyle/>
          <a:p>
            <a:pPr algn="just">
              <a:buFont typeface="Wingdings" pitchFamily="2" charset="2"/>
              <a:buChar char="Ø"/>
            </a:pPr>
            <a:r>
              <a:rPr lang="tr-TR" sz="2400" dirty="0">
                <a:latin typeface="Arial Rounded MT Bold" pitchFamily="34" charset="0"/>
              </a:rPr>
              <a:t>Konuya ağırlık verilmektedir,dersler birbirinden bağımsız olarak ele alınmaktadır.</a:t>
            </a:r>
          </a:p>
          <a:p>
            <a:pPr algn="just">
              <a:buFont typeface="Wingdings" pitchFamily="2" charset="2"/>
              <a:buChar char="Ø"/>
            </a:pPr>
            <a:r>
              <a:rPr lang="tr-TR" sz="2400" dirty="0">
                <a:latin typeface="Arial Rounded MT Bold" pitchFamily="34" charset="0"/>
              </a:rPr>
              <a:t>Genellikle soru cevap, yazılı alıştırma, sözlü test metotları kullanılmakta,konular kolaydan zora doğru sıralanmaktadır. </a:t>
            </a:r>
          </a:p>
        </p:txBody>
      </p:sp>
      <p:sp>
        <p:nvSpPr>
          <p:cNvPr id="6" name="5 Yuvarlatılmış Dikdörtgen"/>
          <p:cNvSpPr/>
          <p:nvPr/>
        </p:nvSpPr>
        <p:spPr>
          <a:xfrm>
            <a:off x="1763688" y="908720"/>
            <a:ext cx="5832648" cy="79208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DERSLERE GÖRE DÜZENLENEN PROGRAM</a:t>
            </a:r>
            <a:endParaRPr lang="tr-TR" sz="2400"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6" y="1844824"/>
            <a:ext cx="7704856" cy="2160239"/>
          </a:xfrm>
        </p:spPr>
        <p:txBody>
          <a:bodyPr>
            <a:normAutofit lnSpcReduction="10000"/>
          </a:bodyPr>
          <a:lstStyle/>
          <a:p>
            <a:pPr algn="just">
              <a:buFont typeface="Wingdings" pitchFamily="2" charset="2"/>
              <a:buChar char="Ø"/>
            </a:pPr>
            <a:r>
              <a:rPr lang="tr-TR" sz="2400" dirty="0">
                <a:latin typeface="Arial Rounded MT Bold" pitchFamily="34" charset="0"/>
              </a:rPr>
              <a:t>Hazırlanan programın ağırlık merkezi çocuk olup içerik çocuğun ilgi ve ihtiyaçlarına göre düzenlenmekte ve problem çözme metodu kullanılmaktadır.</a:t>
            </a:r>
          </a:p>
          <a:p>
            <a:pPr algn="just">
              <a:buFont typeface="Wingdings" pitchFamily="2" charset="2"/>
              <a:buChar char="Ø"/>
            </a:pPr>
            <a:r>
              <a:rPr lang="tr-TR" sz="2400" dirty="0">
                <a:latin typeface="Arial Rounded MT Bold" pitchFamily="34" charset="0"/>
              </a:rPr>
              <a:t>Öğretmen ve öğrenciler ders konularını birlikte seçmekte, planlamakta ve bili toplamaktadır.</a:t>
            </a:r>
          </a:p>
        </p:txBody>
      </p:sp>
      <p:sp>
        <p:nvSpPr>
          <p:cNvPr id="4" name="3 Yuvarlatılmış Dikdörtgen"/>
          <p:cNvSpPr/>
          <p:nvPr/>
        </p:nvSpPr>
        <p:spPr>
          <a:xfrm>
            <a:off x="1115616" y="548680"/>
            <a:ext cx="7128792" cy="79208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AKTİVİTE İLKESİNE GÖRE DÜZENLENEN PROGRAM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556792"/>
            <a:ext cx="8352928" cy="3168352"/>
          </a:xfrm>
        </p:spPr>
        <p:txBody>
          <a:bodyPr>
            <a:normAutofit/>
          </a:bodyPr>
          <a:lstStyle/>
          <a:p>
            <a:pPr algn="just"/>
            <a:r>
              <a:rPr lang="tr-TR" sz="2400" dirty="0">
                <a:latin typeface="Arial Rounded MT Bold" pitchFamily="34" charset="0"/>
              </a:rPr>
              <a:t>Ağırlık merkezi daha çok sosyal problemler ve ihtiyaçlardır.</a:t>
            </a:r>
          </a:p>
          <a:p>
            <a:pPr algn="just"/>
            <a:r>
              <a:rPr lang="tr-TR" sz="2400" dirty="0">
                <a:latin typeface="Arial Rounded MT Bold" pitchFamily="34" charset="0"/>
              </a:rPr>
              <a:t>Sosyal değerlere önem verilmekte,bütün öğrencilerin öğrenmeleri gereken öğrenim yaşantıları merkeze alınmaktadır.</a:t>
            </a:r>
          </a:p>
          <a:p>
            <a:pPr algn="just"/>
            <a:r>
              <a:rPr lang="tr-TR" sz="2400" dirty="0">
                <a:latin typeface="Arial Rounded MT Bold" pitchFamily="34" charset="0"/>
              </a:rPr>
              <a:t>Bireysel ve grup problemlerini çözmeyi hedef alan rehberlik çalışmaları programın önemli bir kısmını içermektedir.</a:t>
            </a:r>
          </a:p>
        </p:txBody>
      </p:sp>
      <p:sp>
        <p:nvSpPr>
          <p:cNvPr id="4" name="3 Yuvarlatılmış Dikdörtgen"/>
          <p:cNvSpPr/>
          <p:nvPr/>
        </p:nvSpPr>
        <p:spPr>
          <a:xfrm>
            <a:off x="1331640" y="548680"/>
            <a:ext cx="6696744"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PROBLEMLERE GÖRE DÜZENLENEN PROGRAM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2132856"/>
            <a:ext cx="8208912" cy="2016224"/>
          </a:xfrm>
        </p:spPr>
        <p:txBody>
          <a:bodyPr/>
          <a:lstStyle/>
          <a:p>
            <a:pPr algn="just">
              <a:buFont typeface="Wingdings" pitchFamily="2" charset="2"/>
              <a:buChar char="Ø"/>
            </a:pPr>
            <a:r>
              <a:rPr lang="tr-TR" sz="2400" dirty="0">
                <a:latin typeface="Arial Rounded MT Bold" pitchFamily="34" charset="0"/>
              </a:rPr>
              <a:t>Hafif derecede zihinsel engelli çocukların eğitimleri genellikle normal ve özel sınıflarda yapılmaktadır.</a:t>
            </a:r>
          </a:p>
          <a:p>
            <a:pPr algn="just">
              <a:buFont typeface="Wingdings" pitchFamily="2" charset="2"/>
              <a:buChar char="Ø"/>
            </a:pPr>
            <a:r>
              <a:rPr lang="tr-TR" sz="2400" dirty="0">
                <a:latin typeface="Arial Rounded MT Bold" pitchFamily="34" charset="0"/>
              </a:rPr>
              <a:t>Normal ve özel eğitim sınıflarında genellikle okul öncesi, ilköğretim ve lise düzeylerinde eğitim sağlanmaktadır.</a:t>
            </a:r>
          </a:p>
          <a:p>
            <a:pPr>
              <a:buFont typeface="Wingdings" pitchFamily="2" charset="2"/>
              <a:buChar char="Ø"/>
            </a:pPr>
            <a:endParaRPr lang="tr-TR" dirty="0"/>
          </a:p>
          <a:p>
            <a:pPr>
              <a:buNone/>
            </a:pPr>
            <a:endParaRPr lang="tr-TR" dirty="0"/>
          </a:p>
        </p:txBody>
      </p:sp>
      <p:sp>
        <p:nvSpPr>
          <p:cNvPr id="8" name="7 Yuvarlatılmış Dikdörtgen"/>
          <p:cNvSpPr/>
          <p:nvPr/>
        </p:nvSpPr>
        <p:spPr>
          <a:xfrm>
            <a:off x="1259632" y="476672"/>
            <a:ext cx="6840760" cy="79208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HAFİF DERECEDE ZİHİNSEL ENGELLİ ÇOCUKLARIN EĞİTİMİ</a:t>
            </a:r>
          </a:p>
        </p:txBody>
      </p:sp>
      <p:sp>
        <p:nvSpPr>
          <p:cNvPr id="9" name="8 Aşağı Ok"/>
          <p:cNvSpPr/>
          <p:nvPr/>
        </p:nvSpPr>
        <p:spPr>
          <a:xfrm>
            <a:off x="4499992" y="1484784"/>
            <a:ext cx="432048" cy="504056"/>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2276872"/>
            <a:ext cx="7560840" cy="2088232"/>
          </a:xfrm>
        </p:spPr>
        <p:txBody>
          <a:bodyPr>
            <a:normAutofit/>
          </a:bodyPr>
          <a:lstStyle/>
          <a:p>
            <a:pPr algn="just">
              <a:buFont typeface="Wingdings" pitchFamily="2" charset="2"/>
              <a:buChar char="Ø"/>
            </a:pPr>
            <a:r>
              <a:rPr lang="tr-TR" sz="2400" dirty="0">
                <a:latin typeface="Arial Rounded MT Bold" pitchFamily="34" charset="0"/>
              </a:rPr>
              <a:t>Orta derecede zihinsel engelli çocukların eğitim programlarında akademik konulara daha az yer verilirken sosyal çevreye uyum becerilerinin kazanılmasına yönelik etkinliklere daha fazla yer verilmektedir.</a:t>
            </a:r>
          </a:p>
        </p:txBody>
      </p:sp>
      <p:sp>
        <p:nvSpPr>
          <p:cNvPr id="4" name="3 Yuvarlatılmış Dikdörtgen"/>
          <p:cNvSpPr/>
          <p:nvPr/>
        </p:nvSpPr>
        <p:spPr>
          <a:xfrm>
            <a:off x="1259632" y="476672"/>
            <a:ext cx="6840760" cy="79208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ORTA DERECEDE ZİHİNSEL ENGELLİ ÇOCUKLARIN EĞİTİMİ</a:t>
            </a:r>
          </a:p>
        </p:txBody>
      </p:sp>
      <p:sp>
        <p:nvSpPr>
          <p:cNvPr id="5" name="4 Aşağı Ok"/>
          <p:cNvSpPr/>
          <p:nvPr/>
        </p:nvSpPr>
        <p:spPr>
          <a:xfrm>
            <a:off x="4499992" y="1484784"/>
            <a:ext cx="432048" cy="576064"/>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71600" y="404664"/>
            <a:ext cx="7467600" cy="114300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AĞIR VE ÇOK AĞIR DERECEDE ZİHİNSEL ENGELLİ ÇOCUKLARIN EĞİTİMİ</a:t>
            </a:r>
          </a:p>
        </p:txBody>
      </p:sp>
      <p:sp>
        <p:nvSpPr>
          <p:cNvPr id="3" name="2 İçerik Yer Tutucusu"/>
          <p:cNvSpPr>
            <a:spLocks noGrp="1"/>
          </p:cNvSpPr>
          <p:nvPr>
            <p:ph idx="1"/>
          </p:nvPr>
        </p:nvSpPr>
        <p:spPr>
          <a:xfrm>
            <a:off x="395536" y="2420888"/>
            <a:ext cx="8352928" cy="2448272"/>
          </a:xfrm>
        </p:spPr>
        <p:txBody>
          <a:bodyPr>
            <a:normAutofit/>
          </a:bodyPr>
          <a:lstStyle/>
          <a:p>
            <a:pPr algn="just">
              <a:buFont typeface="Wingdings" pitchFamily="2" charset="2"/>
              <a:buChar char="Ø"/>
            </a:pPr>
            <a:r>
              <a:rPr lang="tr-TR" sz="2400" dirty="0">
                <a:latin typeface="Arial Rounded MT Bold" pitchFamily="34" charset="0"/>
              </a:rPr>
              <a:t>Bu çocukların eğitimleri daha çok gündüzlü ya da yatılı okullarda sağlanmaktadır.</a:t>
            </a:r>
          </a:p>
          <a:p>
            <a:pPr algn="just">
              <a:buFont typeface="Wingdings" pitchFamily="2" charset="2"/>
              <a:buChar char="Ø"/>
            </a:pPr>
            <a:r>
              <a:rPr lang="tr-TR" sz="2400" dirty="0">
                <a:latin typeface="Arial Rounded MT Bold" pitchFamily="34" charset="0"/>
              </a:rPr>
              <a:t>Ağır ve çok ağır derecede zihinsel engelli çocukların düşük düzeydeki zihinsel işlevleri nedeniyle eğitim programlarında öz bakım, dil ve hareket becerilerine daha fazla önem verilmektedir.</a:t>
            </a:r>
          </a:p>
        </p:txBody>
      </p:sp>
      <p:sp>
        <p:nvSpPr>
          <p:cNvPr id="5" name="4 Aşağı Ok"/>
          <p:cNvSpPr/>
          <p:nvPr/>
        </p:nvSpPr>
        <p:spPr>
          <a:xfrm>
            <a:off x="4427984" y="1700808"/>
            <a:ext cx="432048" cy="576064"/>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TotalTime>
  <Words>497</Words>
  <Application>Microsoft Macintosh PowerPoint</Application>
  <PresentationFormat>Ekran Gösterisi (4:3)</PresentationFormat>
  <Paragraphs>40</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AĞIR VE ÇOK AĞIR DERECEDE ZİHİNSEL ENGELLİ ÇOCUKLARIN EĞİTİMİ</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Taşkın TAŞTEPE</cp:lastModifiedBy>
  <cp:revision>19</cp:revision>
  <dcterms:created xsi:type="dcterms:W3CDTF">2017-12-10T18:53:20Z</dcterms:created>
  <dcterms:modified xsi:type="dcterms:W3CDTF">2020-05-04T20:54:12Z</dcterms:modified>
</cp:coreProperties>
</file>