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2" r:id="rId3"/>
    <p:sldId id="258" r:id="rId4"/>
    <p:sldId id="260" r:id="rId5"/>
    <p:sldId id="277" r:id="rId6"/>
    <p:sldId id="276" r:id="rId7"/>
    <p:sldId id="279" r:id="rId8"/>
    <p:sldId id="275" r:id="rId9"/>
    <p:sldId id="316" r:id="rId10"/>
    <p:sldId id="317" r:id="rId11"/>
    <p:sldId id="326" r:id="rId12"/>
    <p:sldId id="278" r:id="rId13"/>
    <p:sldId id="325" r:id="rId14"/>
    <p:sldId id="286" r:id="rId15"/>
    <p:sldId id="280" r:id="rId16"/>
    <p:sldId id="282" r:id="rId17"/>
    <p:sldId id="327" r:id="rId18"/>
    <p:sldId id="313" r:id="rId19"/>
    <p:sldId id="31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16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70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63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2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7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38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73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002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82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36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34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9561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BÜYÜK SELÇUKLULAR DÖNEMİ SANATI VE KÜLTÜRÜ</a:t>
            </a:r>
            <a:endParaRPr lang="tr-TR" sz="40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</a:t>
            </a:r>
            <a:r>
              <a:rPr lang="tr-TR"/>
              <a:t>Sanatları ve </a:t>
            </a:r>
            <a:r>
              <a:rPr lang="tr-TR" dirty="0"/>
              <a:t>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15F8EAB-9CAA-052C-44B8-B43A88A0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93" y="1238282"/>
            <a:ext cx="6216428" cy="421382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6C3B013-2FC4-4704-1CBF-08409E81E04B}"/>
              </a:ext>
            </a:extLst>
          </p:cNvPr>
          <p:cNvSpPr txBox="1"/>
          <p:nvPr/>
        </p:nvSpPr>
        <p:spPr>
          <a:xfrm>
            <a:off x="344801" y="923338"/>
            <a:ext cx="51934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Sultan Sencer Türbesi</a:t>
            </a:r>
          </a:p>
          <a:p>
            <a:pPr algn="l"/>
            <a:r>
              <a:rPr lang="tr-TR" sz="1800" b="0" i="0" u="none" strike="noStrike" baseline="0" dirty="0" err="1">
                <a:latin typeface="Fd1366323-Identity-H"/>
              </a:rPr>
              <a:t>Merv</a:t>
            </a:r>
            <a:r>
              <a:rPr lang="tr-TR" sz="1800" b="0" i="0" u="none" strike="noStrike" baseline="0" dirty="0">
                <a:latin typeface="Fd1366323-Identity-H"/>
              </a:rPr>
              <a:t>, </a:t>
            </a:r>
            <a:r>
              <a:rPr lang="tr-TR" sz="1800" b="0" i="0" u="none" strike="noStrike" baseline="0" dirty="0">
                <a:latin typeface="Fd1258791-Identity-H"/>
              </a:rPr>
              <a:t>12. </a:t>
            </a:r>
            <a:r>
              <a:rPr lang="tr-TR" sz="1800" b="0" i="0" u="none" strike="noStrike" baseline="0" dirty="0">
                <a:latin typeface="Fd1366323-Identity-H"/>
              </a:rPr>
              <a:t>yüzyıl</a:t>
            </a:r>
          </a:p>
          <a:p>
            <a:pPr algn="l"/>
            <a:endParaRPr lang="tr-TR" dirty="0">
              <a:latin typeface="Fd1366323-Identity-H"/>
            </a:endParaRPr>
          </a:p>
          <a:p>
            <a:pPr algn="l"/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Sultan Sencer Türbesi olarak bilinen bu yapı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muhtemelen Büyük Selçuklu sarayının divanhanesiydi.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Restorasyon çalışmaları sırasında,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cephelerine sonradan inşa edilmiş olabilecek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yapıların izleri ortaya çıkarıldı. İlk haliyle divanhanenin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turkuaz çinilerle bezenmiş olan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dönemin kaynaklarına göre birkaç günlük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yolculuk mesafesinden görülebilen bir dış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kubbesi vardı. Ortaçağda "Sencer Türbesi"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Doğu'da varlığı bilinen en büyük yapı sayılmaktaydı.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04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AED89062-8704-2D82-CDBC-FF2EABE43AE0}"/>
              </a:ext>
            </a:extLst>
          </p:cNvPr>
          <p:cNvSpPr txBox="1"/>
          <p:nvPr/>
        </p:nvSpPr>
        <p:spPr>
          <a:xfrm>
            <a:off x="838201" y="852755"/>
            <a:ext cx="32098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dirty="0">
                <a:effectLst/>
                <a:latin typeface="Calibri" panose="020F0502020204030204" pitchFamily="34" charset="0"/>
              </a:rPr>
              <a:t>1135’te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Zevvâre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Cuma Camii’nde uygulanan mihrap önü kubbeli ve dört eyvanlı revaklı avlulu şema İsfahan’da ve diğer yapılarda da uygulanmıştır.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Gülpâyigân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Cuma Camii (1108-1118, XIX. yüzyılda dört eyvanlı avlulu),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Kazvin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Cuma Camii (1113 veya 1119),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Kazvin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Haydariye Camii (1105-1118) ve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Erdistan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Cuma Camii’nde (1158-1160) bu şema görülmektedir.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Bersiyân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Cuma Camii’nde ise (1134) mihrap önü kubbeli mekânı üç yönde üçlü açıklıklıdır. </a:t>
            </a:r>
            <a:endParaRPr lang="tr-T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9B7CDA-1872-BF27-7CDE-9DC23D95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19" y="365560"/>
            <a:ext cx="7877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0B6C210-01CA-FE7E-B017-86F923ECEF92}"/>
              </a:ext>
            </a:extLst>
          </p:cNvPr>
          <p:cNvSpPr txBox="1"/>
          <p:nvPr/>
        </p:nvSpPr>
        <p:spPr>
          <a:xfrm rot="10800000" flipV="1">
            <a:off x="4274049" y="5804316"/>
            <a:ext cx="765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dirty="0">
                <a:effectLst/>
                <a:latin typeface="Calibri" panose="020F0502020204030204" pitchFamily="34" charset="0"/>
              </a:rPr>
              <a:t>Selçuklu mimarisinde dört eyvanlı cami planının</a:t>
            </a:r>
            <a:br>
              <a:rPr lang="tr-TR" dirty="0"/>
            </a:br>
            <a:r>
              <a:rPr lang="tr-TR" b="0" i="0" dirty="0">
                <a:effectLst/>
                <a:latin typeface="Calibri" panose="020F0502020204030204" pitchFamily="34" charset="0"/>
              </a:rPr>
              <a:t>ilk örneğini teşkil eden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Zevvâre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Cuma Camii – İran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298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94CD23B-7E6C-98BF-9B4D-7195033C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982"/>
            <a:ext cx="10515600" cy="11667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EEBC918-96B0-F119-C87D-C7DE4A73D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62" y="1785872"/>
            <a:ext cx="6319777" cy="376686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13F3DEA-A7DC-F0AC-9306-6AAD8708D451}"/>
              </a:ext>
            </a:extLst>
          </p:cNvPr>
          <p:cNvSpPr txBox="1"/>
          <p:nvPr/>
        </p:nvSpPr>
        <p:spPr>
          <a:xfrm>
            <a:off x="213461" y="1510301"/>
            <a:ext cx="536540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Isfahan Cuma Camisi'nin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havadan görünüşü, </a:t>
            </a:r>
            <a:r>
              <a:rPr lang="tr-TR" sz="1800" b="0" i="0" u="none" strike="noStrike" baseline="0" dirty="0">
                <a:latin typeface="Fd1366323-Identity-H"/>
              </a:rPr>
              <a:t>9. yüzyıl ve sonrası</a:t>
            </a:r>
          </a:p>
          <a:p>
            <a:pPr algn="l"/>
            <a:endParaRPr lang="tr-TR" dirty="0">
              <a:latin typeface="Fd1366323-Identity-H"/>
            </a:endParaRPr>
          </a:p>
          <a:p>
            <a:pPr algn="l"/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Bu cami bir orta avlu etrafında düzenlenmiş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dört eyvanlı klasik İran planını sergiler. Caminin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düzenleyici unsuru olan avlu, daha önce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de Abbasilerin kurduğu çok-ayaklı caminin merkez işlevini görmüştü. Selçuklu döneminde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avlu etrafındaki dört eyvanın yanı sıra güneydeki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kubbeli bölme (ön planda) eklendi.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Günümüzde cami artık sınırları seçilmeyecek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ölçüde çevredeki çarşılarla ve kent siluetiyle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birleşmiş durumdadır.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334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9E222-8205-F8B4-59D2-8DA40C5C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D7F74E1-1E4C-F251-C128-63C81C7294CC}"/>
              </a:ext>
            </a:extLst>
          </p:cNvPr>
          <p:cNvSpPr txBox="1"/>
          <p:nvPr/>
        </p:nvSpPr>
        <p:spPr>
          <a:xfrm>
            <a:off x="678094" y="2126750"/>
            <a:ext cx="84684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Isfahan Cuma Camisi'nin kışlık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namaz bölmesi</a:t>
            </a:r>
          </a:p>
          <a:p>
            <a:pPr algn="l"/>
            <a:endParaRPr lang="tr-TR" dirty="0">
              <a:latin typeface="Fd1258791-Identity-H"/>
            </a:endParaRPr>
          </a:p>
          <a:p>
            <a:pPr algn="l"/>
            <a:endParaRPr lang="tr-TR" sz="1800" b="0" i="0" u="none" strike="noStrike" baseline="0" dirty="0">
              <a:latin typeface="Fd1258791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Dört eyvanlı planın esnekliği, toplumun değişen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ihtiyaçlarını karşılamak üzere belli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alanların yeniden inşa edilmesine ve bezenmesine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olanak verirdi. Örneğin, bu bölme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batı eyvanının hemen kuzeyine 1 4. yüzyılda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eklenmişti. Dikdörtgen mekanı örtmek için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kullanılan çapraz tonozları açısından ilginçtir.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Güney ucunda İlhanlı Sultanı </a:t>
            </a:r>
            <a:r>
              <a:rPr lang="tr-TR" sz="1800" b="0" i="0" u="none" strike="noStrike" baseline="0" dirty="0" err="1">
                <a:latin typeface="Fd1366323-Identity-H"/>
              </a:rPr>
              <a:t>Olcaytu'nun</a:t>
            </a:r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131O'da eklediği muhteşem alçı sıva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oymalı mihrap yer alır.</a:t>
            </a: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A5107E3-2795-060C-CC95-81A164DC7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50" t="-5500" b="1"/>
          <a:stretch/>
        </p:blipFill>
        <p:spPr>
          <a:xfrm>
            <a:off x="5609690" y="1041511"/>
            <a:ext cx="6472719" cy="49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C423FF-A356-EA40-9D51-028A9299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0" y="719191"/>
            <a:ext cx="10685980" cy="971497"/>
          </a:xfrm>
        </p:spPr>
        <p:txBody>
          <a:bodyPr>
            <a:noAutofit/>
          </a:bodyPr>
          <a:lstStyle/>
          <a:p>
            <a:pPr algn="l"/>
            <a:endParaRPr lang="tr-TR" sz="2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C187DBA-1C26-A500-6E08-B3383D957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712" b="411"/>
          <a:stretch/>
        </p:blipFill>
        <p:spPr>
          <a:xfrm>
            <a:off x="5322014" y="982265"/>
            <a:ext cx="6662851" cy="54419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80BADDE-0BAB-84E9-FF17-06D4CAF32138}"/>
              </a:ext>
            </a:extLst>
          </p:cNvPr>
          <p:cNvSpPr txBox="1"/>
          <p:nvPr/>
        </p:nvSpPr>
        <p:spPr>
          <a:xfrm>
            <a:off x="462337" y="1489753"/>
            <a:ext cx="868423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Isfahan Cuma Camisi'nin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kuzeydeki kubbeli bölmesinden bir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detay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Camiye 1 088/89'da eklenen kuzeydeki kubbeli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bölme çoğu kez ortaçağ İran mimarisinin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şaheseri sayılır; çünkü bütün duvarlardaki kapalı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panolar ve yukarıdaki köşe kemerleri</a:t>
            </a:r>
            <a:r>
              <a:rPr lang="tr-TR" sz="800" b="0" i="0" u="none" strike="noStrike" baseline="0" dirty="0">
                <a:latin typeface="Fd1684531-Identity-H"/>
              </a:rPr>
              <a:t>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başta olmak üzere ayrı unsurlarının hepsi dikey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olarak hizalanmıştır. Bu dikey düzen gözlerin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yukarıya doğru, yani beş köşeli bir yıldızla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enfes biçimde bezenmiş kubbeye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çevrilmesini sağlar. Ama güzel olmakla birlikte,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İran mimarisinde aykırı bir örnektir.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168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9F1D4B8-46C7-F950-3D40-06A7E5C416DC}"/>
              </a:ext>
            </a:extLst>
          </p:cNvPr>
          <p:cNvSpPr txBox="1"/>
          <p:nvPr/>
        </p:nvSpPr>
        <p:spPr>
          <a:xfrm>
            <a:off x="486888" y="832207"/>
            <a:ext cx="52666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Isfahan Cuma Camisi'nin kıble eyvanı</a:t>
            </a:r>
          </a:p>
          <a:p>
            <a:pPr algn="l"/>
            <a:endParaRPr lang="tr-TR" dirty="0">
              <a:latin typeface="Fd1258791-Identity-H"/>
            </a:endParaRPr>
          </a:p>
          <a:p>
            <a:pPr algn="l"/>
            <a:endParaRPr lang="tr-TR" sz="1800" b="0" i="0" u="none" strike="noStrike" baseline="0" dirty="0">
              <a:latin typeface="Fd1258791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Selçuklu döneminde Isfahan Cuma Camisi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çok-ayaklı bir yapıdan dört eyvanlı bir yapıya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kıble eyvanının ötesine uzanan bir kubbeli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ibadethaneye dönüştürüldü. Kıbleyi vurgulamak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amacıyla, güney eyvanı daha geniş ve dolayısıyla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daha yüksek tutuldu. Bu bölme eski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çok-ayaklı caminin beş sahnına denk düşerken,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yan eyvanlar sadece dört </a:t>
            </a:r>
            <a:r>
              <a:rPr lang="tr-TR" sz="1800" b="0" i="0" u="none" strike="noStrike" baseline="0" dirty="0" err="1">
                <a:latin typeface="Fd1366323-Identity-H"/>
              </a:rPr>
              <a:t>sahın</a:t>
            </a:r>
            <a:r>
              <a:rPr lang="tr-TR" sz="1800" b="0" i="0" u="none" strike="noStrike" baseline="0" dirty="0">
                <a:latin typeface="Fd1366323-Identity-H"/>
              </a:rPr>
              <a:t> genişliğindedir.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Güney eyvanının üstündeki yüksek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çifte minare de müminlere kıbleyi gösterir.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Sonraki dönemlerde eyvan çinilerle döşendi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</a:t>
            </a:r>
            <a:r>
              <a:rPr lang="tr-TR" sz="1800" b="0" i="0" u="none" strike="noStrike" baseline="0" dirty="0" err="1">
                <a:latin typeface="Fd1366323-Identity-H"/>
              </a:rPr>
              <a:t>mukarnas</a:t>
            </a:r>
            <a:r>
              <a:rPr lang="tr-TR" sz="1800" b="0" i="0" u="none" strike="noStrike" baseline="0" dirty="0">
                <a:latin typeface="Fd1366323-Identity-H"/>
              </a:rPr>
              <a:t> katlarıyla kaplandı.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3DE05FB-C434-DF70-57DE-609435C44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6328"/>
          <a:stretch/>
        </p:blipFill>
        <p:spPr>
          <a:xfrm>
            <a:off x="5920025" y="1027416"/>
            <a:ext cx="6196632" cy="52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7A3912C-1FE3-4C56-9991-B468E6EC6C04}"/>
              </a:ext>
            </a:extLst>
          </p:cNvPr>
          <p:cNvSpPr txBox="1"/>
          <p:nvPr/>
        </p:nvSpPr>
        <p:spPr>
          <a:xfrm>
            <a:off x="838201" y="1821044"/>
            <a:ext cx="4152774" cy="4303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 err="1">
                <a:effectLst/>
              </a:rPr>
              <a:t>Büyük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Selçuklular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devrinde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mezar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anıtları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kümbet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ve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türbe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olarak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iki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ayrı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tipte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gelişmiştir</a:t>
            </a:r>
            <a:r>
              <a:rPr lang="en-US" sz="1700" b="0" i="0" dirty="0">
                <a:effectLst/>
              </a:rPr>
              <a:t>. </a:t>
            </a:r>
            <a:r>
              <a:rPr lang="en-US" sz="1700" b="0" i="0" dirty="0" err="1">
                <a:effectLst/>
              </a:rPr>
              <a:t>Kümbetler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genellikle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altta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bir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mumyalık</a:t>
            </a:r>
            <a:r>
              <a:rPr lang="en-US" sz="1700" b="0" i="0" dirty="0">
                <a:effectLst/>
              </a:rPr>
              <a:t> (</a:t>
            </a:r>
            <a:r>
              <a:rPr lang="en-US" sz="1700" b="0" i="0" dirty="0" err="1">
                <a:effectLst/>
              </a:rPr>
              <a:t>kripta</a:t>
            </a:r>
            <a:r>
              <a:rPr lang="en-US" sz="1700" b="0" i="0" dirty="0">
                <a:effectLst/>
              </a:rPr>
              <a:t>) </a:t>
            </a:r>
            <a:r>
              <a:rPr lang="en-US" sz="1700" b="0" i="0" dirty="0" err="1">
                <a:effectLst/>
              </a:rPr>
              <a:t>katı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bulunan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silindirik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ya</a:t>
            </a:r>
            <a:r>
              <a:rPr lang="en-US" sz="1700" b="0" i="0" dirty="0">
                <a:effectLst/>
              </a:rPr>
              <a:t> da </a:t>
            </a:r>
            <a:r>
              <a:rPr lang="en-US" sz="1700" b="0" i="0" dirty="0" err="1">
                <a:effectLst/>
              </a:rPr>
              <a:t>çokgen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gövdeli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yapılar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olup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üzerleri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içten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kubbe</a:t>
            </a:r>
            <a:r>
              <a:rPr lang="en-US" sz="1700" b="0" i="0" dirty="0">
                <a:effectLst/>
              </a:rPr>
              <a:t>, </a:t>
            </a:r>
            <a:r>
              <a:rPr lang="en-US" sz="1700" b="0" i="0" dirty="0" err="1">
                <a:effectLst/>
              </a:rPr>
              <a:t>dıştan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külâhla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örtülüdür</a:t>
            </a:r>
            <a:r>
              <a:rPr lang="en-US" sz="1700" b="0" i="0" dirty="0">
                <a:effectLst/>
              </a:rPr>
              <a:t>. </a:t>
            </a:r>
            <a:r>
              <a:rPr lang="en-US" sz="1700" b="0" i="0" dirty="0" err="1">
                <a:effectLst/>
              </a:rPr>
              <a:t>Türbeler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ise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kare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planlı</a:t>
            </a:r>
            <a:r>
              <a:rPr lang="en-US" sz="1700" b="0" i="0" dirty="0">
                <a:effectLst/>
              </a:rPr>
              <a:t>, </a:t>
            </a:r>
            <a:r>
              <a:rPr lang="en-US" sz="1700" b="0" i="0" dirty="0" err="1">
                <a:effectLst/>
              </a:rPr>
              <a:t>üzerleri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kubbeyle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örtülü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yapılardır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ve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kripta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bulunmamaktadır</a:t>
            </a:r>
            <a:r>
              <a:rPr lang="en-US" sz="1700" b="0" i="0" dirty="0">
                <a:effectLst/>
              </a:rPr>
              <a:t>. Damgan’da </a:t>
            </a:r>
            <a:r>
              <a:rPr lang="en-US" sz="1700" b="0" i="0" dirty="0" err="1">
                <a:effectLst/>
              </a:rPr>
              <a:t>Kırkkızlar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Kümbeti</a:t>
            </a:r>
            <a:r>
              <a:rPr lang="en-US" sz="1700" b="0" i="0" dirty="0">
                <a:effectLst/>
              </a:rPr>
              <a:t> (1054-1055) </a:t>
            </a:r>
            <a:r>
              <a:rPr lang="en-US" sz="1700" b="0" i="0" dirty="0" err="1">
                <a:effectLst/>
              </a:rPr>
              <a:t>silindirik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gövdeli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bir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yapıdır</a:t>
            </a:r>
            <a:r>
              <a:rPr lang="en-US" sz="1700" b="0" i="0" dirty="0">
                <a:effectLst/>
              </a:rPr>
              <a:t>. </a:t>
            </a:r>
            <a:r>
              <a:rPr lang="en-US" sz="1700" b="0" i="0" dirty="0" err="1">
                <a:effectLst/>
              </a:rPr>
              <a:t>Eberkûh’ta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sekizgen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planlı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Kümbed-i</a:t>
            </a:r>
            <a:r>
              <a:rPr lang="en-US" sz="1700" b="0" i="0" dirty="0">
                <a:effectLst/>
              </a:rPr>
              <a:t> Ali (1056-1057) </a:t>
            </a:r>
            <a:r>
              <a:rPr lang="en-US" sz="1700" b="0" i="0" dirty="0" err="1">
                <a:effectLst/>
              </a:rPr>
              <a:t>taş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malzemesiyle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dikkat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çekmektedir</a:t>
            </a:r>
            <a:r>
              <a:rPr lang="en-US" sz="1700" b="0" i="0" dirty="0">
                <a:effectLst/>
              </a:rPr>
              <a:t>. </a:t>
            </a:r>
            <a:r>
              <a:rPr lang="en-US" sz="1700" b="0" i="0" dirty="0" err="1">
                <a:effectLst/>
              </a:rPr>
              <a:t>Harekān</a:t>
            </a:r>
            <a:r>
              <a:rPr lang="en-US" sz="1700" b="0" i="0" dirty="0">
                <a:effectLst/>
              </a:rPr>
              <a:t> I (1067) </a:t>
            </a:r>
            <a:r>
              <a:rPr lang="en-US" sz="1700" b="0" i="0" dirty="0" err="1">
                <a:effectLst/>
              </a:rPr>
              <a:t>ve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Harekān</a:t>
            </a:r>
            <a:r>
              <a:rPr lang="en-US" sz="1700" b="0" i="0" dirty="0">
                <a:effectLst/>
              </a:rPr>
              <a:t> II (1093) </a:t>
            </a:r>
            <a:r>
              <a:rPr lang="en-US" sz="1700" b="0" i="0" dirty="0" err="1">
                <a:effectLst/>
              </a:rPr>
              <a:t>kümbetleri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sekizgen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planlı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ve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köşe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kuleli</a:t>
            </a:r>
            <a:r>
              <a:rPr lang="en-US" sz="1700" b="0" i="0" dirty="0">
                <a:effectLst/>
              </a:rPr>
              <a:t>, </a:t>
            </a:r>
            <a:r>
              <a:rPr lang="en-US" sz="1700" b="0" i="0" dirty="0" err="1">
                <a:effectLst/>
              </a:rPr>
              <a:t>cepheleri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tuğlaların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değişik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istifiyle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hareketlendirilmiş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önemli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örneklerdir</a:t>
            </a:r>
            <a:r>
              <a:rPr lang="en-US" sz="1700" b="0" i="0" dirty="0">
                <a:effectLst/>
              </a:rPr>
              <a:t>. </a:t>
            </a:r>
            <a:endParaRPr lang="tr-TR" sz="1700" b="0" i="0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>
                <a:effectLst/>
              </a:rPr>
              <a:t>Damgan’da </a:t>
            </a:r>
            <a:r>
              <a:rPr lang="en-US" sz="1700" b="0" i="0" dirty="0" err="1">
                <a:effectLst/>
              </a:rPr>
              <a:t>Kırkkızlar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Kümbeti</a:t>
            </a:r>
            <a:r>
              <a:rPr lang="en-US" sz="1700" b="0" i="0" dirty="0">
                <a:effectLst/>
              </a:rPr>
              <a:t> (1054-1055)</a:t>
            </a:r>
            <a:endParaRPr lang="en-US" sz="1700" dirty="0"/>
          </a:p>
        </p:txBody>
      </p:sp>
      <p:pic>
        <p:nvPicPr>
          <p:cNvPr id="4098" name="Picture 2" descr="ağaç, gök, açık hava, yol içeren bir resim&#10;&#10;Açıklama otomatik olarak oluşturuldu">
            <a:extLst>
              <a:ext uri="{FF2B5EF4-FFF2-40B4-BE49-F238E27FC236}">
                <a16:creationId xmlns:a16="http://schemas.microsoft.com/office/drawing/2014/main" id="{DD50ABC4-51C1-DCFE-8D73-EFB116B13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 r="2" b="2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87619A1-6F56-3CFA-0B09-519DD3687316}"/>
              </a:ext>
            </a:extLst>
          </p:cNvPr>
          <p:cNvSpPr txBox="1"/>
          <p:nvPr/>
        </p:nvSpPr>
        <p:spPr>
          <a:xfrm>
            <a:off x="356259" y="1377999"/>
            <a:ext cx="5706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/>
              <a:t>	</a:t>
            </a:r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391743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75EF49-5A94-6F4B-E621-AF1AD898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dirty="0">
                <a:effectLst/>
                <a:latin typeface="Verdana" panose="020B0604030504040204" pitchFamily="34" charset="0"/>
              </a:rPr>
              <a:t>Kümbet-i Ali, 1056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E141F8-8E0D-5FC5-19D7-75C903923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05470D-5D92-2BB7-3A63-528681A6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48" y="1817098"/>
            <a:ext cx="7561352" cy="504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7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0EF9F4D-C6EC-2D58-84D8-6DF3DE5B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629" y="1643865"/>
            <a:ext cx="3298005" cy="448522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z="2000" b="0" i="0" dirty="0" err="1">
                <a:effectLst/>
                <a:latin typeface="Verdana" panose="020B0604030504040204" pitchFamily="34" charset="0"/>
              </a:rPr>
              <a:t>Harrekan</a:t>
            </a:r>
            <a:r>
              <a:rPr lang="tr-TR" sz="2000" b="0" i="0" dirty="0">
                <a:effectLst/>
                <a:latin typeface="Verdana" panose="020B0604030504040204" pitchFamily="34" charset="0"/>
              </a:rPr>
              <a:t> </a:t>
            </a:r>
            <a:r>
              <a:rPr lang="tr-TR" sz="2000" b="0" i="0" dirty="0" err="1">
                <a:effectLst/>
                <a:latin typeface="Verdana" panose="020B0604030504040204" pitchFamily="34" charset="0"/>
              </a:rPr>
              <a:t>Kümbetleri’nden</a:t>
            </a:r>
            <a:r>
              <a:rPr lang="tr-TR" sz="2000" b="0" i="0" dirty="0">
                <a:effectLst/>
                <a:latin typeface="Verdana" panose="020B0604030504040204" pitchFamily="34" charset="0"/>
              </a:rPr>
              <a:t> doğuda kalan birinci kümbet 1067-1068, batıda kalan ikinci kümbet ise 1093 tarihlerinde inşa edilmiştir.</a:t>
            </a:r>
            <a:br>
              <a:rPr lang="en-US" sz="2000" b="0" i="0" u="none" strike="noStrike" kern="1200" baseline="0" dirty="0"/>
            </a:br>
            <a:br>
              <a:rPr lang="en-US" sz="2000" b="0" i="0" u="none" strike="noStrike" kern="1200" baseline="0" dirty="0"/>
            </a:br>
            <a:br>
              <a:rPr lang="en-US" sz="2000" b="0" i="0" u="none" strike="noStrike" kern="1200" baseline="0" dirty="0"/>
            </a:br>
            <a:br>
              <a:rPr lang="en-US" sz="2000" b="0" i="0" u="none" strike="noStrike" kern="1200" baseline="0" dirty="0"/>
            </a:br>
            <a:br>
              <a:rPr lang="en-US" sz="2000" b="0" i="0" u="none" strike="noStrike" kern="1200" baseline="0" dirty="0"/>
            </a:br>
            <a:br>
              <a:rPr lang="en-US" sz="2000" b="0" i="0" u="none" strike="noStrike" kern="1200" baseline="0" dirty="0"/>
            </a:br>
            <a:br>
              <a:rPr lang="en-US" sz="1600" b="0" i="0" u="none" strike="noStrike" kern="1200" baseline="0" dirty="0">
                <a:solidFill>
                  <a:schemeClr val="tx1"/>
                </a:solidFill>
              </a:rPr>
            </a:br>
            <a:br>
              <a:rPr lang="en-US" sz="1600" b="0" i="0" u="none" strike="noStrike" kern="1200" baseline="0" dirty="0">
                <a:solidFill>
                  <a:schemeClr val="tx1"/>
                </a:solidFill>
              </a:rPr>
            </a:br>
            <a:br>
              <a:rPr lang="en-US" sz="1600" b="0" i="0" u="none" strike="noStrike" kern="1200" baseline="0" dirty="0">
                <a:solidFill>
                  <a:schemeClr val="tx1"/>
                </a:solidFill>
              </a:rPr>
            </a:br>
            <a:br>
              <a:rPr lang="en-US" sz="1600" b="0" i="0" u="none" strike="noStrike" kern="1200" baseline="0" dirty="0">
                <a:solidFill>
                  <a:schemeClr val="tx1"/>
                </a:solidFill>
              </a:rPr>
            </a:br>
            <a:br>
              <a:rPr lang="en-US" sz="1600" b="0" i="0" u="none" strike="noStrike" kern="1200" baseline="0" dirty="0">
                <a:solidFill>
                  <a:schemeClr val="tx1"/>
                </a:solidFill>
              </a:rPr>
            </a:br>
            <a:endParaRPr lang="en-US" sz="1600" kern="1200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DC71E43-EDF7-236F-1B34-A1E49F2EE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0" y="842838"/>
            <a:ext cx="8342616" cy="46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7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 dirty="0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C89644-B7C5-2B13-6A9C-AFB0C967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10" y="1062394"/>
            <a:ext cx="3770616" cy="4937714"/>
          </a:xfrm>
        </p:spPr>
        <p:txBody>
          <a:bodyPr>
            <a:normAutofit/>
          </a:bodyPr>
          <a:lstStyle/>
          <a:p>
            <a:endParaRPr lang="tr-TR" sz="3600" dirty="0"/>
          </a:p>
        </p:txBody>
      </p:sp>
      <p:sp>
        <p:nvSpPr>
          <p:cNvPr id="5" name="Dikdörtgen 4"/>
          <p:cNvSpPr/>
          <p:nvPr/>
        </p:nvSpPr>
        <p:spPr>
          <a:xfrm>
            <a:off x="4203865" y="5581403"/>
            <a:ext cx="6044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latin typeface="Calibri" panose="020F0502020204030204" pitchFamily="34" charset="0"/>
              </a:rPr>
              <a:t>Karahanlılar</a:t>
            </a:r>
            <a:r>
              <a:rPr lang="tr-TR" dirty="0">
                <a:latin typeface="Calibri" panose="020F0502020204030204" pitchFamily="34" charset="0"/>
              </a:rPr>
              <a:t>, </a:t>
            </a:r>
            <a:r>
              <a:rPr lang="tr-TR" dirty="0" err="1"/>
              <a:t>Mâverâünnehir</a:t>
            </a:r>
            <a:r>
              <a:rPr lang="tr-TR" dirty="0"/>
              <a:t> ve Doğu Türkistan’da hüküm süren Türk-İslâm </a:t>
            </a:r>
            <a:r>
              <a:rPr lang="tr-TR" dirty="0" err="1"/>
              <a:t>hânedanı</a:t>
            </a:r>
            <a:r>
              <a:rPr lang="tr-TR" dirty="0"/>
              <a:t> (840-1212).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6CBC5E-C72D-E7E9-6BBB-AC7FCBC53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D26D47-C496-16AD-6BF5-D98B0E6A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3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 b="1"/>
            </a:br>
            <a:endParaRPr lang="en-US" sz="400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B8449DA-1914-1522-0E1F-9D7A3943B480}"/>
              </a:ext>
            </a:extLst>
          </p:cNvPr>
          <p:cNvSpPr txBox="1"/>
          <p:nvPr/>
        </p:nvSpPr>
        <p:spPr>
          <a:xfrm>
            <a:off x="534256" y="5111054"/>
            <a:ext cx="5561745" cy="79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 err="1"/>
              <a:t>Tahtında</a:t>
            </a:r>
            <a:r>
              <a:rPr lang="en-US" sz="1400" b="0" i="0" u="none" strike="noStrike" baseline="0" dirty="0"/>
              <a:t> </a:t>
            </a:r>
            <a:r>
              <a:rPr lang="en-US" sz="1400" b="0" i="0" u="none" strike="noStrike" baseline="0" dirty="0" err="1"/>
              <a:t>oturan</a:t>
            </a:r>
            <a:r>
              <a:rPr lang="en-US" sz="1400" b="0" i="0" u="none" strike="noStrike" baseline="0" dirty="0"/>
              <a:t> </a:t>
            </a:r>
            <a:r>
              <a:rPr lang="en-US" sz="1400" b="0" i="0" u="none" strike="noStrike" baseline="0" dirty="0" err="1"/>
              <a:t>Selçuklu</a:t>
            </a:r>
            <a:r>
              <a:rPr lang="en-US" sz="1400" b="0" i="0" u="none" strike="noStrike" baseline="0" dirty="0"/>
              <a:t> </a:t>
            </a:r>
            <a:r>
              <a:rPr lang="en-US" sz="1400" b="0" i="0" u="none" strike="noStrike" baseline="0" dirty="0" err="1"/>
              <a:t>hükümdarı</a:t>
            </a:r>
            <a:r>
              <a:rPr lang="en-US" sz="1400" b="0" i="0" u="none" strike="noStrike" baseline="0" dirty="0"/>
              <a:t>, </a:t>
            </a:r>
            <a:r>
              <a:rPr lang="en-US" sz="1400" b="0" i="0" u="none" strike="noStrike" baseline="0" dirty="0" err="1"/>
              <a:t>yazma</a:t>
            </a:r>
            <a:r>
              <a:rPr lang="en-US" sz="1400" b="0" i="0" u="none" strike="noStrike" baseline="0" dirty="0"/>
              <a:t>, 13. </a:t>
            </a:r>
            <a:r>
              <a:rPr lang="en-US" sz="1400" b="0" i="0" u="none" strike="noStrike" baseline="0" dirty="0" err="1"/>
              <a:t>yüzyıl</a:t>
            </a:r>
            <a:endParaRPr lang="en-US" sz="1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CBB3849-1471-4D8F-7186-CC201B87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6" y="406903"/>
            <a:ext cx="3730698" cy="4845063"/>
          </a:xfrm>
          <a:prstGeom prst="rect">
            <a:avLst/>
          </a:prstGeom>
        </p:spPr>
      </p:pic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6C687B57-6DCA-6870-40D2-8B0C9466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81450"/>
              </p:ext>
            </p:extLst>
          </p:nvPr>
        </p:nvGraphicFramePr>
        <p:xfrm>
          <a:off x="5126804" y="547815"/>
          <a:ext cx="6238776" cy="5561978"/>
        </p:xfrm>
        <a:graphic>
          <a:graphicData uri="http://schemas.openxmlformats.org/drawingml/2006/table">
            <a:tbl>
              <a:tblPr firstRow="1" bandRow="1"/>
              <a:tblGrid>
                <a:gridCol w="3214965">
                  <a:extLst>
                    <a:ext uri="{9D8B030D-6E8A-4147-A177-3AD203B41FA5}">
                      <a16:colId xmlns:a16="http://schemas.microsoft.com/office/drawing/2014/main" val="1461245007"/>
                    </a:ext>
                  </a:extLst>
                </a:gridCol>
                <a:gridCol w="3023811">
                  <a:extLst>
                    <a:ext uri="{9D8B030D-6E8A-4147-A177-3AD203B41FA5}">
                      <a16:colId xmlns:a16="http://schemas.microsoft.com/office/drawing/2014/main" val="852047850"/>
                    </a:ext>
                  </a:extLst>
                </a:gridCol>
              </a:tblGrid>
              <a:tr h="6897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700" b="1">
                          <a:solidFill>
                            <a:srgbClr val="000000"/>
                          </a:solidFill>
                          <a:effectLst/>
                        </a:rPr>
                        <a:t>BÜYÜK SELÇUKLU DEVLETİ HÜKÜMDARLARI</a:t>
                      </a:r>
                    </a:p>
                  </a:txBody>
                  <a:tcPr marL="41807" marR="41807" marT="71669" marB="71669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08010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 dirty="0">
                          <a:solidFill>
                            <a:srgbClr val="000000"/>
                          </a:solidFill>
                          <a:effectLst/>
                        </a:rPr>
                        <a:t>Tuğrul Bey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431 (1040)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568529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 dirty="0">
                          <a:solidFill>
                            <a:srgbClr val="000000"/>
                          </a:solidFill>
                          <a:effectLst/>
                        </a:rPr>
                        <a:t>Süleyman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 dirty="0">
                          <a:solidFill>
                            <a:srgbClr val="000000"/>
                          </a:solidFill>
                          <a:effectLst/>
                        </a:rPr>
                        <a:t>455 (1063)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28607"/>
                  </a:ext>
                </a:extLst>
              </a:tr>
              <a:tr h="70555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Alparslan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 dirty="0">
                          <a:solidFill>
                            <a:srgbClr val="000000"/>
                          </a:solidFill>
                          <a:effectLst/>
                        </a:rPr>
                        <a:t>455 (1063)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556610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 dirty="0">
                          <a:solidFill>
                            <a:srgbClr val="000000"/>
                          </a:solidFill>
                          <a:effectLst/>
                        </a:rPr>
                        <a:t>I. Melikşah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465 (1072)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30091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Berkyaruk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485 (1092)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87804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II. Melikşah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498 (1104)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69825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Muhammed Tapar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498 (1105)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42910"/>
                  </a:ext>
                </a:extLst>
              </a:tr>
              <a:tr h="59523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700">
                          <a:solidFill>
                            <a:srgbClr val="000000"/>
                          </a:solidFill>
                          <a:effectLst/>
                        </a:rPr>
                        <a:t>Sencer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700" dirty="0">
                          <a:solidFill>
                            <a:srgbClr val="000000"/>
                          </a:solidFill>
                          <a:effectLst/>
                        </a:rPr>
                        <a:t>511-552 (1118-1157)</a:t>
                      </a:r>
                    </a:p>
                  </a:txBody>
                  <a:tcPr marL="53752" marR="53752" marT="41807" marB="41807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0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59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aşlık 6">
            <a:extLst>
              <a:ext uri="{FF2B5EF4-FFF2-40B4-BE49-F238E27FC236}">
                <a16:creationId xmlns:a16="http://schemas.microsoft.com/office/drawing/2014/main" id="{15CD2BF1-C49E-8E07-2C6B-8EAA1E70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446" y="462337"/>
            <a:ext cx="5528353" cy="1228351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F1BD67E-B5EB-8834-72BE-0A7C35AFB16B}"/>
              </a:ext>
            </a:extLst>
          </p:cNvPr>
          <p:cNvSpPr txBox="1"/>
          <p:nvPr/>
        </p:nvSpPr>
        <p:spPr>
          <a:xfrm>
            <a:off x="0" y="1458930"/>
            <a:ext cx="48596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Horasan'daki Rabat-ı Şeref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Kervansarayı</a:t>
            </a:r>
          </a:p>
          <a:p>
            <a:pPr algn="l"/>
            <a:endParaRPr lang="tr-TR" sz="1800" b="0" i="0" u="none" strike="noStrike" baseline="0" dirty="0">
              <a:latin typeface="Fd1258791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Selçuklu İmparatorluğu 11 . yüzyılda İslam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dünyasının en büyük gücüydü. İdari amaçlarla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doğu ve batı olarak ikiye ayrılan bu devletin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hükümdarları en uzak eyaletlerde bile iktidarlarını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kabul ettirmeye çalıştılar. Bunu sağlamak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için yarattıkları altyapının bir parçası da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kervansaraylardı. Ticari mal taşımacılığı ve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yolcular için mola yerleri olarak kullanılan bu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yapılar askeri birliklerin sevkiyatında, ayrıca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çok gelişkin posta ve haberleşme hizmetlerinde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de önemli rol oynardı.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ADE835A-EB86-7909-3131-B19A0A38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95" y="1765362"/>
            <a:ext cx="7602910" cy="37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0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9815A84-831B-47B0-A150-E611090A2C7C}"/>
              </a:ext>
            </a:extLst>
          </p:cNvPr>
          <p:cNvSpPr txBox="1"/>
          <p:nvPr/>
        </p:nvSpPr>
        <p:spPr>
          <a:xfrm>
            <a:off x="6253540" y="1592494"/>
            <a:ext cx="442130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Bir medresede imtihan edilen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talebeler, </a:t>
            </a:r>
            <a:r>
              <a:rPr lang="tr-TR" sz="1800" b="0" i="0" u="none" strike="noStrike" baseline="0" dirty="0">
                <a:latin typeface="Fd1366323-Identity-H"/>
              </a:rPr>
              <a:t>el-Hariri'nin </a:t>
            </a:r>
            <a:r>
              <a:rPr lang="tr-TR" sz="1800" b="0" i="0" u="none" strike="noStrike" baseline="0" dirty="0" err="1">
                <a:latin typeface="Fd1155905-Identity-H"/>
              </a:rPr>
              <a:t>Makamat</a:t>
            </a:r>
            <a:endParaRPr lang="tr-TR" sz="1800" b="0" i="0" u="none" strike="noStrike" baseline="0" dirty="0">
              <a:latin typeface="Fd1155905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kitabından bir minyatür, aktaran el-</a:t>
            </a:r>
            <a:r>
              <a:rPr lang="tr-TR" sz="1800" b="0" i="0" u="none" strike="noStrike" baseline="0" dirty="0" err="1">
                <a:latin typeface="Fd1366323-Identity-H"/>
              </a:rPr>
              <a:t>Vasıti</a:t>
            </a:r>
            <a:r>
              <a:rPr lang="tr-TR" sz="1800" b="0" i="0" u="none" strike="noStrike" baseline="0" dirty="0">
                <a:latin typeface="Fd1366323-Identity-H"/>
              </a:rPr>
              <a:t>,</a:t>
            </a:r>
          </a:p>
          <a:p>
            <a:pPr algn="l"/>
            <a:r>
              <a:rPr lang="nn-NO" sz="1800" b="0" i="0" u="none" strike="noStrike" baseline="0" dirty="0">
                <a:latin typeface="Fd1258791-Identity-H"/>
              </a:rPr>
              <a:t>1237, </a:t>
            </a:r>
            <a:r>
              <a:rPr lang="nn-NO" sz="1800" b="0" i="0" u="none" strike="noStrike" baseline="0" dirty="0">
                <a:latin typeface="Fd1366323-Identity-H"/>
              </a:rPr>
              <a:t>Paris, Ulusal Kütüphane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Daha önceleri İslam dünyasında en önemli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öğrenim merkezleri camiler ya da Kuran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mektepleriyken, Selçuklu Veziri Nizamülmülk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çok sayıda medrese kurdu. Bu kurumlarda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geleceğin idari elitleri yetiştirildiği için,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müfredat sadece katı Sünni Müslüman öğretilerini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değil fen, siyaset bilimi, tarih, coğrafya,</a:t>
            </a:r>
          </a:p>
          <a:p>
            <a:pPr algn="l"/>
            <a:r>
              <a:rPr lang="it-IT" sz="1800" b="0" i="0" u="none" strike="noStrike" baseline="0" dirty="0">
                <a:latin typeface="Fd1366323-Identity-H"/>
              </a:rPr>
              <a:t>dil ve edebiyat konularını da içerirdi.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BC173E9-3213-2BF5-325E-DD6A74D8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" t="2847" r="53347" b="62996"/>
          <a:stretch/>
        </p:blipFill>
        <p:spPr>
          <a:xfrm>
            <a:off x="226031" y="904124"/>
            <a:ext cx="5712431" cy="48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91891FC-7369-DBE3-2D50-08974855FA0D}"/>
              </a:ext>
            </a:extLst>
          </p:cNvPr>
          <p:cNvSpPr txBox="1"/>
          <p:nvPr/>
        </p:nvSpPr>
        <p:spPr>
          <a:xfrm>
            <a:off x="102742" y="511210"/>
            <a:ext cx="396582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Boyalı alçı figür, </a:t>
            </a:r>
            <a:r>
              <a:rPr lang="tr-TR" sz="1800" b="0" i="0" u="none" strike="noStrike" baseline="0" dirty="0">
                <a:latin typeface="Fd1366323-Identity-H"/>
              </a:rPr>
              <a:t>İran, 1 2. yüzyıl, Berlin,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İslam Sanatı Müzesi</a:t>
            </a:r>
          </a:p>
          <a:p>
            <a:pPr algn="l"/>
            <a:endParaRPr lang="tr-TR" dirty="0">
              <a:latin typeface="Fd1366323-Identity-H"/>
            </a:endParaRPr>
          </a:p>
          <a:p>
            <a:pPr algn="l"/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Tam üç boyutlu bu alçı figür muhtemelen daha büyük bir tümel kümenin, saray için yapılmış olabilecek törensel amaçlı bir kabartma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frizin parçasıydı. Frizdeki figürlerin saraya </a:t>
            </a:r>
            <a:r>
              <a:rPr lang="nb-NO" sz="1800" b="0" i="0" u="none" strike="noStrike" baseline="0" dirty="0">
                <a:latin typeface="Fd1366323-Identity-H"/>
              </a:rPr>
              <a:t>mensup gerçek kişileri tasvir ettiği varsayıl</a:t>
            </a:r>
            <a:r>
              <a:rPr lang="tr-TR" sz="1800" b="0" i="0" u="none" strike="noStrike" baseline="0" dirty="0">
                <a:latin typeface="Fd1366323-Identity-H"/>
              </a:rPr>
              <a:t>maktadır; İslam'ın suret görüntülerine yönelik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olumsuz tavrı göz önünde tutulunca, böyle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 uygulama ilginçtir. Bu örnekteki boya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işleri, Selçuklu dönemine ait diğer figürlere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oranla daha sağlam kalmıştır.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B02A23-C570-E502-D6F0-5EAF3B7B5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388" y="22610"/>
            <a:ext cx="2847372" cy="556691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57748C2-1278-B409-1D2C-AF9FAB385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257" y="22610"/>
            <a:ext cx="2988001" cy="468145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8A7E0E5-0C7C-75A0-B50B-951783ADCFFB}"/>
              </a:ext>
            </a:extLst>
          </p:cNvPr>
          <p:cNvSpPr txBox="1"/>
          <p:nvPr/>
        </p:nvSpPr>
        <p:spPr>
          <a:xfrm>
            <a:off x="7072760" y="4592548"/>
            <a:ext cx="56569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1258791-Identity-H"/>
              </a:rPr>
              <a:t>Frizli</a:t>
            </a:r>
            <a:r>
              <a:rPr lang="tr-TR" sz="1800" b="0" i="0" u="none" strike="noStrike" baseline="0" dirty="0">
                <a:latin typeface="Fd1258791-Identity-H"/>
              </a:rPr>
              <a:t> Selçuklu sürahisi, </a:t>
            </a:r>
            <a:r>
              <a:rPr lang="tr-TR" sz="1800" b="0" i="0" u="none" strike="noStrike" baseline="0" dirty="0">
                <a:latin typeface="Fd1366323-Identity-H"/>
              </a:rPr>
              <a:t>İran,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yaklaşık 1 200, Berlin, İslam Sanatı Müzesi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Zarif Çin porselenleri İslam dünyasında da revaç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görüyor ve Selçuklu </a:t>
            </a:r>
            <a:r>
              <a:rPr lang="tr-TR" sz="1800" b="0" i="0" u="none" strike="noStrike" baseline="0" dirty="0" err="1">
                <a:latin typeface="Fd1366323-Identity-H"/>
              </a:rPr>
              <a:t>lmparatorluğu'nun</a:t>
            </a:r>
            <a:r>
              <a:rPr lang="tr-TR" sz="1800" b="0" i="0" u="none" strike="noStrike" baseline="0" dirty="0">
                <a:latin typeface="Fd1366323-Identity-H"/>
              </a:rPr>
              <a:t> doğu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kesimindeki ticaret yolları aracılığıyla batıya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ulaşıyordu. Bu mal akışı özellikle İran'ı etkiledi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</a:t>
            </a:r>
            <a:r>
              <a:rPr lang="tr-TR" sz="1800" b="0" i="0" u="none" strike="noStrike" baseline="0" dirty="0" err="1">
                <a:latin typeface="Fd1366323-Identity-H"/>
              </a:rPr>
              <a:t>Kaşan'ın</a:t>
            </a:r>
            <a:r>
              <a:rPr lang="tr-TR" sz="1800" b="0" i="0" u="none" strike="noStrike" baseline="0" dirty="0">
                <a:latin typeface="Fd1366323-Identity-H"/>
              </a:rPr>
              <a:t> porselen üretim merkezi haline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gelmesini sağladı.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939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56947A3-A47F-700D-DD00-EC25D82F1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2" y="463472"/>
            <a:ext cx="5671335" cy="519131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2D677B3-3C71-7DF8-F080-EFFE46249E47}"/>
              </a:ext>
            </a:extLst>
          </p:cNvPr>
          <p:cNvSpPr txBox="1"/>
          <p:nvPr/>
        </p:nvSpPr>
        <p:spPr>
          <a:xfrm>
            <a:off x="6287784" y="2013734"/>
            <a:ext cx="55754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1258791-Identity-H"/>
              </a:rPr>
              <a:t>Frizli</a:t>
            </a:r>
            <a:r>
              <a:rPr lang="tr-TR" sz="1800" b="0" i="0" u="none" strike="noStrike" baseline="0" dirty="0">
                <a:latin typeface="Fd1258791-Identity-H"/>
              </a:rPr>
              <a:t> Selçuklu sürahisi, </a:t>
            </a:r>
            <a:r>
              <a:rPr lang="tr-TR" sz="1800" b="0" i="0" u="none" strike="noStrike" baseline="0" dirty="0">
                <a:latin typeface="Fd1366323-Identity-H"/>
              </a:rPr>
              <a:t>İran,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yaklaşık 1200, Berlin, İslam Sanatı Müzesi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Zarif Çin porselenleri İslam dünyasında da revaç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görüyor ve Selçuklu </a:t>
            </a:r>
            <a:r>
              <a:rPr lang="tr-TR" sz="1800" b="0" i="0" u="none" strike="noStrike" baseline="0" dirty="0" err="1">
                <a:latin typeface="Fd1366323-Identity-H"/>
              </a:rPr>
              <a:t>lmparatorluğu'nun</a:t>
            </a:r>
            <a:r>
              <a:rPr lang="tr-TR" sz="1800" b="0" i="0" u="none" strike="noStrike" baseline="0" dirty="0">
                <a:latin typeface="Fd1366323-Identity-H"/>
              </a:rPr>
              <a:t> doğu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kesimindeki ticaret yolları aracılığıyla batıya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ulaşıyordu. Bu mal akışı özellikle İran'ı etkiledi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</a:t>
            </a:r>
            <a:r>
              <a:rPr lang="tr-TR" sz="1800" b="0" i="0" u="none" strike="noStrike" baseline="0" dirty="0" err="1">
                <a:latin typeface="Fd1366323-Identity-H"/>
              </a:rPr>
              <a:t>Kaşan'ın</a:t>
            </a:r>
            <a:r>
              <a:rPr lang="tr-TR" sz="1800" b="0" i="0" u="none" strike="noStrike" baseline="0" dirty="0">
                <a:latin typeface="Fd1366323-Identity-H"/>
              </a:rPr>
              <a:t> porselen üretim merkezi haline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gelmesini sağladı.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362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B810608-E59D-AEDB-E00D-1E210D68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Autofit/>
          </a:bodyPr>
          <a:lstStyle/>
          <a:p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br>
              <a:rPr lang="tr-TR" sz="2000" b="0" i="0" u="none" strike="noStrike" baseline="0" dirty="0">
                <a:latin typeface="Fd235633-Identity-H"/>
              </a:rPr>
            </a:br>
            <a:endParaRPr lang="tr-TR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F167196-8FB9-F5A1-9CCD-F3297FD5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3" t="-3110"/>
          <a:stretch/>
        </p:blipFill>
        <p:spPr>
          <a:xfrm>
            <a:off x="379497" y="189181"/>
            <a:ext cx="4480179" cy="622703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DE24CB9-9ED4-6419-92EA-5FD708BAEF3C}"/>
              </a:ext>
            </a:extLst>
          </p:cNvPr>
          <p:cNvSpPr txBox="1"/>
          <p:nvPr/>
        </p:nvSpPr>
        <p:spPr>
          <a:xfrm>
            <a:off x="5239174" y="1017142"/>
            <a:ext cx="5805545" cy="5068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1258791-Identity-H"/>
              </a:rPr>
              <a:t>Semerkand'daki</a:t>
            </a:r>
            <a:r>
              <a:rPr lang="tr-TR" sz="1800" b="0" i="0" u="none" strike="noStrike" baseline="0" dirty="0">
                <a:latin typeface="Fd1258791-Identity-H"/>
              </a:rPr>
              <a:t> eski cuma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camisi, 1O. </a:t>
            </a:r>
            <a:r>
              <a:rPr lang="tr-TR" sz="1800" b="0" i="0" u="none" strike="noStrike" baseline="0" dirty="0">
                <a:latin typeface="Fd1366323-Identity-H"/>
              </a:rPr>
              <a:t>Yüzyıl</a:t>
            </a:r>
          </a:p>
          <a:p>
            <a:pPr algn="l"/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 err="1">
                <a:latin typeface="Fd1366323-Identity-H"/>
              </a:rPr>
              <a:t>Semerkand'da</a:t>
            </a:r>
            <a:r>
              <a:rPr lang="tr-TR" sz="1800" b="0" i="0" u="none" strike="noStrike" baseline="0" dirty="0">
                <a:latin typeface="Fd1366323-Identity-H"/>
              </a:rPr>
              <a:t> bir İslam öncesi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tapınağın harabeleri üzerinde </a:t>
            </a:r>
            <a:r>
              <a:rPr lang="tr-TR" sz="1800" b="0" i="0" u="none" strike="noStrike" baseline="0" dirty="0">
                <a:latin typeface="Fd1258791-Identity-H"/>
              </a:rPr>
              <a:t>1 O.</a:t>
            </a:r>
          </a:p>
          <a:p>
            <a:pPr algn="l"/>
            <a:r>
              <a:rPr lang="es-ES" sz="1800" b="0" i="0" u="none" strike="noStrike" baseline="0" dirty="0">
                <a:latin typeface="Fd1366323-Identity-H"/>
              </a:rPr>
              <a:t>yüzyılda inşa edilen cuma camisi,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kare zemin planı olan ilk camiydi.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Klasik Arap cami tipini yansıtır: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Ahşap sütunlu bir galeriyle çevrili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avlu etrafında düzenlenmiş duvarlı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 mekan. Mekke'ye bakan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güneybatı kenarında birçok kolon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sırasının bulunduğu namaz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bölmesi yer alır. Karahanlılar ve</a:t>
            </a:r>
          </a:p>
          <a:p>
            <a:pPr algn="l"/>
            <a:r>
              <a:rPr lang="tr-TR" sz="1800" b="0" i="0" u="none" strike="noStrike" baseline="0" dirty="0" err="1">
                <a:latin typeface="Fd1366323-Identity-H"/>
              </a:rPr>
              <a:t>Harezmşahlar</a:t>
            </a:r>
            <a:r>
              <a:rPr lang="tr-TR" sz="1800" b="0" i="0" u="none" strike="noStrike" baseline="0" dirty="0">
                <a:latin typeface="Fd1366323-Identity-H"/>
              </a:rPr>
              <a:t> döneminde cami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güneybatı yönünde iki kez genişletildi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kutsal bir ziyaretgah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olan türbeye kadar ulaştı.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520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2D1A86-9FE2-94B7-447F-48A8D949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5400"/>
          </a:p>
        </p:txBody>
      </p:sp>
      <p:sp>
        <p:nvSpPr>
          <p:cNvPr id="206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D499CAD-91F6-02CC-5C2C-9FDFB28B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54100"/>
            <a:ext cx="5775893" cy="435133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CCD722F-CA89-793E-33B3-007F20F30DE7}"/>
              </a:ext>
            </a:extLst>
          </p:cNvPr>
          <p:cNvSpPr txBox="1"/>
          <p:nvPr/>
        </p:nvSpPr>
        <p:spPr>
          <a:xfrm>
            <a:off x="914400" y="1795265"/>
            <a:ext cx="546585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1258791-Identity-H"/>
              </a:rPr>
              <a:t>Termez'deki</a:t>
            </a:r>
            <a:r>
              <a:rPr lang="tr-TR" sz="1800" b="0" i="0" u="none" strike="noStrike" baseline="0" dirty="0">
                <a:latin typeface="Fd1258791-Identity-H"/>
              </a:rPr>
              <a:t> Hakim </a:t>
            </a:r>
            <a:r>
              <a:rPr lang="tr-TR" sz="1800" b="0" i="0" u="none" strike="noStrike" baseline="0" dirty="0" err="1">
                <a:latin typeface="Fd1258791-Identity-H"/>
              </a:rPr>
              <a:t>Termezi</a:t>
            </a:r>
            <a:endParaRPr lang="tr-TR" sz="1800" b="0" i="0" u="none" strike="noStrike" baseline="0" dirty="0">
              <a:latin typeface="Fd1258791-Identity-H"/>
            </a:endParaRP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Külliyesi, 11 . </a:t>
            </a:r>
            <a:r>
              <a:rPr lang="tr-TR" sz="1800" b="0" i="0" u="none" strike="noStrike" baseline="0" dirty="0">
                <a:latin typeface="Fd1366323-Identity-H"/>
              </a:rPr>
              <a:t>yüzyıl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11 . </a:t>
            </a:r>
            <a:r>
              <a:rPr lang="tr-TR" sz="1800" b="0" i="0" u="none" strike="noStrike" baseline="0" dirty="0">
                <a:latin typeface="Fd1366323-Identity-H"/>
              </a:rPr>
              <a:t>yüzyılda tasavvuf "evliyası" Hakim </a:t>
            </a:r>
            <a:r>
              <a:rPr lang="tr-TR" sz="1800" b="0" i="0" u="none" strike="noStrike" baseline="0" dirty="0" err="1">
                <a:latin typeface="Fd1366323-Identity-H"/>
              </a:rPr>
              <a:t>Termezi'nin</a:t>
            </a:r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mezarının üzerine bir türbe (ön tarafta,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solda) inşa edildi; kısa bir süre sonra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buna üç kubbeli açık galeri biçiminde bir cami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eklendi. Bunu </a:t>
            </a:r>
            <a:r>
              <a:rPr lang="tr-TR" sz="1800" b="0" i="0" u="none" strike="noStrike" baseline="0" dirty="0">
                <a:latin typeface="Fd1258791-Identity-H"/>
              </a:rPr>
              <a:t>1 2. </a:t>
            </a:r>
            <a:r>
              <a:rPr lang="tr-TR" sz="1800" b="0" i="0" u="none" strike="noStrike" baseline="0" dirty="0">
                <a:latin typeface="Fd1366323-Identity-H"/>
              </a:rPr>
              <a:t>yüzyılda doğu kenarına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kurulan ve </a:t>
            </a:r>
            <a:r>
              <a:rPr lang="tr-TR" sz="1800" b="0" i="0" u="none" strike="noStrike" baseline="0" dirty="0" err="1">
                <a:latin typeface="Fd1366323-Identity-H"/>
              </a:rPr>
              <a:t>taçkapısı</a:t>
            </a:r>
            <a:r>
              <a:rPr lang="tr-TR" sz="1800" b="0" i="0" u="none" strike="noStrike" baseline="0" dirty="0">
                <a:latin typeface="Fd1366323-Identity-H"/>
              </a:rPr>
              <a:t> güneye bakan büyük bir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kubbeli </a:t>
            </a:r>
            <a:r>
              <a:rPr lang="tr-TR" sz="1800" b="0" i="0" u="none" strike="noStrike" baseline="0" dirty="0" err="1">
                <a:latin typeface="Fd1366323-Identity-H"/>
              </a:rPr>
              <a:t>hankah</a:t>
            </a:r>
            <a:r>
              <a:rPr lang="tr-TR" sz="1800" b="0" i="0" u="none" strike="noStrike" baseline="0" dirty="0">
                <a:latin typeface="Fd1366323-Identity-H"/>
              </a:rPr>
              <a:t> (sağda), ayrıca yeni bir türbe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türbe ile cami arasında bir avlu izledi.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Böylece ortaya çıkan külliyede daha sonra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defalarca değişiklikler ve restorasyon çalışmaları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yapıldı.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648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647</TotalTime>
  <Words>1227</Words>
  <Application>Microsoft Office PowerPoint</Application>
  <PresentationFormat>Geniş ekran</PresentationFormat>
  <Paragraphs>189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Fd1155905-Identity-H</vt:lpstr>
      <vt:lpstr>Fd1258791-Identity-H</vt:lpstr>
      <vt:lpstr>Fd1366323-Identity-H</vt:lpstr>
      <vt:lpstr>Fd1684531-Identity-H</vt:lpstr>
      <vt:lpstr>Fd235633-Identity-H</vt:lpstr>
      <vt:lpstr>Times New Roman</vt:lpstr>
      <vt:lpstr>Verdana</vt:lpstr>
      <vt:lpstr>Office Teması</vt:lpstr>
      <vt:lpstr>BÜYÜK SELÇUKLULAR DÖNEMİ SANATI VE KÜLTÜRÜ</vt:lpstr>
      <vt:lpstr>PowerPoint Sunusu</vt:lpstr>
      <vt:lpstr> </vt:lpstr>
      <vt:lpstr>PowerPoint Sunusu</vt:lpstr>
      <vt:lpstr>PowerPoint Sunusu</vt:lpstr>
      <vt:lpstr>PowerPoint Sunusu</vt:lpstr>
      <vt:lpstr>PowerPoint Sunusu</vt:lpstr>
      <vt:lpstr>               </vt:lpstr>
      <vt:lpstr>PowerPoint Sunusu</vt:lpstr>
      <vt:lpstr>PowerPoint Sunusu</vt:lpstr>
      <vt:lpstr>PowerPoint Sunusu</vt:lpstr>
      <vt:lpstr>   </vt:lpstr>
      <vt:lpstr>PowerPoint Sunusu</vt:lpstr>
      <vt:lpstr>PowerPoint Sunusu</vt:lpstr>
      <vt:lpstr>PowerPoint Sunusu</vt:lpstr>
      <vt:lpstr>PowerPoint Sunusu</vt:lpstr>
      <vt:lpstr>Kümbet-i Ali, 1056</vt:lpstr>
      <vt:lpstr>Harrekan Kümbetleri’nden doğuda kalan birinci kümbet 1067-1068, batıda kalan ikinci kümbet ise 1093 tarihlerinde inşa edilmiştir.           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ABBASİLER DÖNEMİ SANATI VE KÜLTÜRÜ</dc:title>
  <dc:creator>ayse ersay</dc:creator>
  <cp:lastModifiedBy>ayse ersay</cp:lastModifiedBy>
  <cp:revision>132</cp:revision>
  <dcterms:created xsi:type="dcterms:W3CDTF">2023-01-19T15:39:00Z</dcterms:created>
  <dcterms:modified xsi:type="dcterms:W3CDTF">2023-01-22T10:26:48Z</dcterms:modified>
</cp:coreProperties>
</file>