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213E-0592-489A-91FD-C18F5D72B91B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4371-E0F0-48A8-A77A-23329DBB8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938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213E-0592-489A-91FD-C18F5D72B91B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4371-E0F0-48A8-A77A-23329DBB8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179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213E-0592-489A-91FD-C18F5D72B91B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4371-E0F0-48A8-A77A-23329DBB8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232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213E-0592-489A-91FD-C18F5D72B91B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4371-E0F0-48A8-A77A-23329DBB8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870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213E-0592-489A-91FD-C18F5D72B91B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4371-E0F0-48A8-A77A-23329DBB8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631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213E-0592-489A-91FD-C18F5D72B91B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4371-E0F0-48A8-A77A-23329DBB8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986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213E-0592-489A-91FD-C18F5D72B91B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4371-E0F0-48A8-A77A-23329DBB8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093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213E-0592-489A-91FD-C18F5D72B91B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4371-E0F0-48A8-A77A-23329DBB8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445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213E-0592-489A-91FD-C18F5D72B91B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4371-E0F0-48A8-A77A-23329DBB8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907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213E-0592-489A-91FD-C18F5D72B91B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4371-E0F0-48A8-A77A-23329DBB8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80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213E-0592-489A-91FD-C18F5D72B91B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4371-E0F0-48A8-A77A-23329DBB8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92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4213E-0592-489A-91FD-C18F5D72B91B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E4371-E0F0-48A8-A77A-23329DBB8D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941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tug.yalcintas@politics.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retractionwatch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Bilimsel</a:t>
            </a:r>
            <a:r>
              <a:rPr lang="en-GB" dirty="0" smtClean="0"/>
              <a:t> </a:t>
            </a:r>
            <a:r>
              <a:rPr lang="en-GB" dirty="0" err="1" smtClean="0"/>
              <a:t>Suistimal</a:t>
            </a:r>
            <a:r>
              <a:rPr lang="en-GB" dirty="0" smtClean="0"/>
              <a:t> </a:t>
            </a:r>
            <a:r>
              <a:rPr lang="en-GB" dirty="0" err="1" smtClean="0"/>
              <a:t>Nedir</a:t>
            </a:r>
            <a:r>
              <a:rPr lang="en-GB" smtClean="0"/>
              <a:t>?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Altuğ</a:t>
            </a:r>
            <a:r>
              <a:rPr lang="en-GB" dirty="0" smtClean="0"/>
              <a:t> </a:t>
            </a:r>
            <a:r>
              <a:rPr lang="en-GB" dirty="0" err="1" smtClean="0"/>
              <a:t>Yalçıntaş</a:t>
            </a:r>
            <a:endParaRPr lang="en-GB" dirty="0" smtClean="0"/>
          </a:p>
          <a:p>
            <a:r>
              <a:rPr lang="en-GB" dirty="0" smtClean="0"/>
              <a:t>Ankara </a:t>
            </a:r>
            <a:r>
              <a:rPr lang="en-GB" dirty="0" err="1" smtClean="0"/>
              <a:t>Üniversitesi</a:t>
            </a:r>
            <a:endParaRPr lang="en-GB" dirty="0" smtClean="0"/>
          </a:p>
          <a:p>
            <a:r>
              <a:rPr lang="en-GB" smtClean="0">
                <a:hlinkClick r:id="rId2"/>
              </a:rPr>
              <a:t>altug.yalcintas@politics.ankara.edu.tr</a:t>
            </a:r>
            <a:r>
              <a:rPr lang="en-GB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9085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Bilimsel</a:t>
            </a:r>
            <a:r>
              <a:rPr lang="en-GB" dirty="0" smtClean="0"/>
              <a:t> </a:t>
            </a:r>
            <a:r>
              <a:rPr lang="en-GB" dirty="0" err="1" smtClean="0"/>
              <a:t>Sorumluluk</a:t>
            </a:r>
            <a:r>
              <a:rPr lang="en-GB" dirty="0" smtClean="0"/>
              <a:t> (</a:t>
            </a:r>
            <a:r>
              <a:rPr lang="en-GB" dirty="0" err="1" smtClean="0"/>
              <a:t>Bilim</a:t>
            </a:r>
            <a:r>
              <a:rPr lang="en-GB" dirty="0" smtClean="0"/>
              <a:t> </a:t>
            </a:r>
            <a:r>
              <a:rPr lang="en-GB" dirty="0" err="1" smtClean="0"/>
              <a:t>Etiği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4000" b="1" dirty="0" smtClean="0"/>
          </a:p>
          <a:p>
            <a:pPr marL="0" indent="0">
              <a:buNone/>
            </a:pPr>
            <a:r>
              <a:rPr lang="en-GB" sz="4000" b="1" dirty="0" err="1" smtClean="0"/>
              <a:t>Toplumsal</a:t>
            </a:r>
            <a:r>
              <a:rPr lang="en-GB" sz="4000" b="1" dirty="0" smtClean="0"/>
              <a:t> </a:t>
            </a:r>
            <a:r>
              <a:rPr lang="en-GB" sz="4000" b="1" dirty="0" err="1" smtClean="0"/>
              <a:t>ve</a:t>
            </a:r>
            <a:r>
              <a:rPr lang="en-GB" sz="4000" b="1" dirty="0" smtClean="0"/>
              <a:t> </a:t>
            </a:r>
            <a:r>
              <a:rPr lang="en-GB" sz="4000" b="1" dirty="0" err="1" smtClean="0"/>
              <a:t>Epistemik</a:t>
            </a:r>
            <a:r>
              <a:rPr lang="en-GB" sz="4000" b="1" dirty="0" smtClean="0"/>
              <a:t> </a:t>
            </a:r>
            <a:r>
              <a:rPr lang="en-GB" sz="4000" b="1" dirty="0" err="1" smtClean="0"/>
              <a:t>Sorumluluk</a:t>
            </a:r>
            <a:r>
              <a:rPr lang="en-GB" sz="4000" b="1" dirty="0" smtClean="0"/>
              <a:t> Her </a:t>
            </a:r>
            <a:r>
              <a:rPr lang="en-GB" sz="4000" b="1" dirty="0" err="1" smtClean="0"/>
              <a:t>Entelektüel</a:t>
            </a:r>
            <a:r>
              <a:rPr lang="en-GB" sz="4000" b="1" dirty="0" smtClean="0"/>
              <a:t> </a:t>
            </a:r>
            <a:r>
              <a:rPr lang="en-GB" sz="4000" b="1" dirty="0" err="1" smtClean="0"/>
              <a:t>Çabanın</a:t>
            </a:r>
            <a:r>
              <a:rPr lang="en-GB" sz="4000" b="1" dirty="0" smtClean="0"/>
              <a:t> En </a:t>
            </a:r>
            <a:r>
              <a:rPr lang="en-GB" sz="4000" b="1" dirty="0" err="1" smtClean="0"/>
              <a:t>Önemli</a:t>
            </a:r>
            <a:r>
              <a:rPr lang="en-GB" sz="4000" b="1" dirty="0" smtClean="0"/>
              <a:t> </a:t>
            </a:r>
            <a:r>
              <a:rPr lang="en-GB" sz="4000" b="1" dirty="0" err="1" smtClean="0"/>
              <a:t>Bileşenidir</a:t>
            </a:r>
            <a:r>
              <a:rPr lang="en-GB" sz="4000" b="1" dirty="0" smtClean="0"/>
              <a:t>!</a:t>
            </a:r>
          </a:p>
          <a:p>
            <a:pPr marL="0" indent="0">
              <a:buNone/>
            </a:pPr>
            <a:endParaRPr lang="en-GB" dirty="0" smtClean="0"/>
          </a:p>
          <a:p>
            <a:pPr marL="514350" indent="-514350">
              <a:buAutoNum type="arabicParenBoth"/>
            </a:pPr>
            <a:r>
              <a:rPr lang="en-GB" dirty="0" err="1" smtClean="0"/>
              <a:t>Bilim</a:t>
            </a:r>
            <a:r>
              <a:rPr lang="en-GB" dirty="0" smtClean="0"/>
              <a:t> </a:t>
            </a:r>
            <a:r>
              <a:rPr lang="en-GB" dirty="0" err="1" smtClean="0"/>
              <a:t>İnsanlarının</a:t>
            </a:r>
            <a:r>
              <a:rPr lang="en-GB" dirty="0" smtClean="0"/>
              <a:t> (</a:t>
            </a:r>
            <a:r>
              <a:rPr lang="en-GB" dirty="0" err="1" smtClean="0"/>
              <a:t>özelde</a:t>
            </a:r>
            <a:r>
              <a:rPr lang="en-GB" dirty="0" smtClean="0"/>
              <a:t>: </a:t>
            </a:r>
            <a:r>
              <a:rPr lang="en-GB" dirty="0" err="1" smtClean="0"/>
              <a:t>öğretim</a:t>
            </a:r>
            <a:r>
              <a:rPr lang="en-GB" dirty="0" smtClean="0"/>
              <a:t> </a:t>
            </a:r>
            <a:r>
              <a:rPr lang="en-GB" dirty="0" err="1" smtClean="0"/>
              <a:t>üyeleri</a:t>
            </a:r>
            <a:r>
              <a:rPr lang="en-GB" dirty="0" smtClean="0"/>
              <a:t>) </a:t>
            </a:r>
            <a:r>
              <a:rPr lang="en-GB" dirty="0" err="1" smtClean="0"/>
              <a:t>Sorumluluğu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(2) </a:t>
            </a:r>
            <a:r>
              <a:rPr lang="en-GB" dirty="0" err="1" smtClean="0"/>
              <a:t>Hitap</a:t>
            </a:r>
            <a:r>
              <a:rPr lang="en-GB" dirty="0" smtClean="0"/>
              <a:t> </a:t>
            </a:r>
            <a:r>
              <a:rPr lang="en-GB" dirty="0" err="1" smtClean="0"/>
              <a:t>Edilenlerin</a:t>
            </a:r>
            <a:r>
              <a:rPr lang="en-GB" dirty="0" smtClean="0"/>
              <a:t> (</a:t>
            </a:r>
            <a:r>
              <a:rPr lang="en-GB" dirty="0" err="1" smtClean="0"/>
              <a:t>özelde</a:t>
            </a:r>
            <a:r>
              <a:rPr lang="en-GB" dirty="0" smtClean="0"/>
              <a:t>: </a:t>
            </a:r>
            <a:r>
              <a:rPr lang="en-GB" dirty="0" err="1" smtClean="0"/>
              <a:t>öğrenciler</a:t>
            </a:r>
            <a:r>
              <a:rPr lang="en-GB" dirty="0" smtClean="0"/>
              <a:t> / </a:t>
            </a:r>
            <a:r>
              <a:rPr lang="en-GB" dirty="0" err="1" smtClean="0"/>
              <a:t>tüllap</a:t>
            </a:r>
            <a:r>
              <a:rPr lang="en-GB" dirty="0" smtClean="0"/>
              <a:t>) </a:t>
            </a:r>
            <a:r>
              <a:rPr lang="en-GB" dirty="0" err="1" smtClean="0"/>
              <a:t>Sorumluluğu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643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Bilimsel</a:t>
            </a:r>
            <a:r>
              <a:rPr lang="en-GB" dirty="0"/>
              <a:t> </a:t>
            </a:r>
            <a:r>
              <a:rPr lang="en-GB" dirty="0" err="1"/>
              <a:t>Suistimalin</a:t>
            </a:r>
            <a:r>
              <a:rPr lang="en-GB" dirty="0"/>
              <a:t> </a:t>
            </a:r>
            <a:r>
              <a:rPr lang="en-GB" dirty="0" err="1"/>
              <a:t>Doğası</a:t>
            </a:r>
            <a:r>
              <a:rPr lang="en-GB" dirty="0"/>
              <a:t> - 1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987" y="1421925"/>
            <a:ext cx="8160026" cy="4819663"/>
          </a:xfrm>
        </p:spPr>
      </p:pic>
      <p:sp>
        <p:nvSpPr>
          <p:cNvPr id="5" name="Metin kutusu 4"/>
          <p:cNvSpPr txBox="1"/>
          <p:nvPr/>
        </p:nvSpPr>
        <p:spPr>
          <a:xfrm>
            <a:off x="2160211" y="6466588"/>
            <a:ext cx="78715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/>
              <a:t>Kaynak: http://www.vib.be/en/news/Pages/Research-misconduct---The-grey-area-of-Questionable-Research-Practices.aspx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78664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Bilimsel</a:t>
            </a:r>
            <a:r>
              <a:rPr lang="en-GB" dirty="0"/>
              <a:t> </a:t>
            </a:r>
            <a:r>
              <a:rPr lang="en-GB" dirty="0" err="1"/>
              <a:t>Suistimalin</a:t>
            </a:r>
            <a:r>
              <a:rPr lang="en-GB" dirty="0"/>
              <a:t> </a:t>
            </a:r>
            <a:r>
              <a:rPr lang="en-GB" dirty="0" err="1" smtClean="0"/>
              <a:t>Doğası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944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DAR ANLAMDA YA DA RESMİ TANIM*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err="1" smtClean="0"/>
              <a:t>İntihâl</a:t>
            </a:r>
            <a:r>
              <a:rPr lang="en-GB" dirty="0" smtClean="0"/>
              <a:t> </a:t>
            </a:r>
          </a:p>
          <a:p>
            <a:pPr marL="457200" lvl="1" indent="0">
              <a:buNone/>
            </a:pPr>
            <a:r>
              <a:rPr lang="en-GB" dirty="0" smtClean="0">
                <a:sym typeface="Wingdings" panose="05000000000000000000" pitchFamily="2" charset="2"/>
              </a:rPr>
              <a:t> </a:t>
            </a:r>
            <a:r>
              <a:rPr lang="en-GB" i="1" dirty="0" smtClean="0"/>
              <a:t>plagiarism</a:t>
            </a:r>
          </a:p>
          <a:p>
            <a:r>
              <a:rPr lang="en-GB" dirty="0" err="1" smtClean="0"/>
              <a:t>Uydurma</a:t>
            </a:r>
            <a:r>
              <a:rPr lang="en-GB" dirty="0" smtClean="0"/>
              <a:t>, </a:t>
            </a:r>
            <a:r>
              <a:rPr lang="en-GB" dirty="0" err="1" smtClean="0"/>
              <a:t>yani</a:t>
            </a:r>
            <a:r>
              <a:rPr lang="en-GB" dirty="0" smtClean="0"/>
              <a:t> </a:t>
            </a:r>
            <a:r>
              <a:rPr lang="en-GB" dirty="0" err="1" smtClean="0"/>
              <a:t>olmayan</a:t>
            </a:r>
            <a:r>
              <a:rPr lang="en-GB" dirty="0" smtClean="0"/>
              <a:t> </a:t>
            </a:r>
            <a:r>
              <a:rPr lang="en-GB" dirty="0" err="1" smtClean="0"/>
              <a:t>verinin</a:t>
            </a:r>
            <a:r>
              <a:rPr lang="en-GB" dirty="0" smtClean="0"/>
              <a:t> </a:t>
            </a:r>
            <a:r>
              <a:rPr lang="en-GB" dirty="0" err="1" smtClean="0"/>
              <a:t>varmış</a:t>
            </a:r>
            <a:r>
              <a:rPr lang="en-GB" dirty="0" smtClean="0"/>
              <a:t> </a:t>
            </a:r>
            <a:r>
              <a:rPr lang="en-GB" dirty="0" err="1" smtClean="0"/>
              <a:t>gibi</a:t>
            </a:r>
            <a:r>
              <a:rPr lang="en-GB" dirty="0" smtClean="0"/>
              <a:t> </a:t>
            </a:r>
            <a:r>
              <a:rPr lang="en-GB" dirty="0" err="1" smtClean="0"/>
              <a:t>gösterilmesi</a:t>
            </a:r>
            <a:r>
              <a:rPr lang="en-GB" dirty="0" smtClean="0"/>
              <a:t> </a:t>
            </a:r>
          </a:p>
          <a:p>
            <a:pPr marL="457200" lvl="1" indent="0">
              <a:buNone/>
            </a:pPr>
            <a:r>
              <a:rPr lang="en-GB" dirty="0" smtClean="0">
                <a:sym typeface="Wingdings" panose="05000000000000000000" pitchFamily="2" charset="2"/>
              </a:rPr>
              <a:t> </a:t>
            </a:r>
            <a:r>
              <a:rPr lang="en-GB" i="1" dirty="0" smtClean="0"/>
              <a:t>fabrication of data</a:t>
            </a:r>
          </a:p>
          <a:p>
            <a:r>
              <a:rPr lang="en-GB" dirty="0" err="1" smtClean="0"/>
              <a:t>Çarpıtma</a:t>
            </a:r>
            <a:r>
              <a:rPr lang="en-GB" dirty="0" smtClean="0"/>
              <a:t>, </a:t>
            </a:r>
            <a:r>
              <a:rPr lang="en-GB" dirty="0" err="1" smtClean="0"/>
              <a:t>yani</a:t>
            </a:r>
            <a:r>
              <a:rPr lang="en-GB" dirty="0" smtClean="0"/>
              <a:t> </a:t>
            </a:r>
            <a:r>
              <a:rPr lang="en-GB" dirty="0" err="1" smtClean="0"/>
              <a:t>var</a:t>
            </a:r>
            <a:r>
              <a:rPr lang="en-GB" dirty="0" smtClean="0"/>
              <a:t> </a:t>
            </a:r>
            <a:r>
              <a:rPr lang="en-GB" dirty="0" err="1" smtClean="0"/>
              <a:t>olan</a:t>
            </a:r>
            <a:r>
              <a:rPr lang="en-GB" dirty="0" smtClean="0"/>
              <a:t> </a:t>
            </a:r>
            <a:r>
              <a:rPr lang="en-GB" dirty="0" err="1" smtClean="0"/>
              <a:t>verinin</a:t>
            </a:r>
            <a:r>
              <a:rPr lang="en-GB" dirty="0" smtClean="0"/>
              <a:t> </a:t>
            </a:r>
            <a:r>
              <a:rPr lang="en-GB" dirty="0" err="1" smtClean="0"/>
              <a:t>değiştirilerek</a:t>
            </a:r>
            <a:r>
              <a:rPr lang="en-GB" dirty="0" smtClean="0"/>
              <a:t> </a:t>
            </a:r>
            <a:r>
              <a:rPr lang="en-GB" dirty="0" err="1" smtClean="0"/>
              <a:t>kullanılması</a:t>
            </a:r>
            <a:endParaRPr lang="en-GB" dirty="0"/>
          </a:p>
          <a:p>
            <a:pPr marL="457200" lvl="1" indent="0">
              <a:buNone/>
            </a:pPr>
            <a:r>
              <a:rPr lang="en-GB" dirty="0" smtClean="0">
                <a:sym typeface="Wingdings" panose="05000000000000000000" pitchFamily="2" charset="2"/>
              </a:rPr>
              <a:t> </a:t>
            </a:r>
            <a:r>
              <a:rPr lang="en-GB" i="1" dirty="0" smtClean="0"/>
              <a:t>falsification of data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* ABD: National Science Foundation, EU: European Science Foundation, TR: TÜBITAK, TUBA, ÜAK, </a:t>
            </a:r>
            <a:r>
              <a:rPr lang="en-GB" sz="2000" dirty="0" err="1" smtClean="0"/>
              <a:t>çeşitli</a:t>
            </a:r>
            <a:r>
              <a:rPr lang="en-GB" sz="2000" dirty="0" smtClean="0"/>
              <a:t> </a:t>
            </a:r>
            <a:r>
              <a:rPr lang="en-GB" sz="2000" dirty="0" err="1" smtClean="0"/>
              <a:t>üniversiteler</a:t>
            </a:r>
            <a:r>
              <a:rPr lang="en-GB" sz="2000" dirty="0" smtClean="0"/>
              <a:t> </a:t>
            </a:r>
            <a:r>
              <a:rPr lang="en-GB" sz="2000" dirty="0" err="1" smtClean="0"/>
              <a:t>ve</a:t>
            </a:r>
            <a:r>
              <a:rPr lang="en-GB" sz="2000" dirty="0" smtClean="0"/>
              <a:t> </a:t>
            </a:r>
            <a:r>
              <a:rPr lang="en-GB" sz="2000" dirty="0" err="1" smtClean="0"/>
              <a:t>çeşitli</a:t>
            </a:r>
            <a:r>
              <a:rPr lang="en-GB" sz="2000" dirty="0" smtClean="0"/>
              <a:t> </a:t>
            </a:r>
            <a:r>
              <a:rPr lang="en-GB" sz="2000" dirty="0" err="1" smtClean="0"/>
              <a:t>uluslararası</a:t>
            </a:r>
            <a:r>
              <a:rPr lang="en-GB" sz="2000" dirty="0" smtClean="0"/>
              <a:t> </a:t>
            </a:r>
            <a:r>
              <a:rPr lang="en-GB" sz="2000" dirty="0" err="1" smtClean="0"/>
              <a:t>ve</a:t>
            </a:r>
            <a:r>
              <a:rPr lang="en-GB" sz="2000" dirty="0" smtClean="0"/>
              <a:t> </a:t>
            </a:r>
            <a:r>
              <a:rPr lang="en-GB" sz="2000" dirty="0" err="1" smtClean="0"/>
              <a:t>ulusal</a:t>
            </a:r>
            <a:r>
              <a:rPr lang="en-GB" sz="2000" dirty="0" smtClean="0"/>
              <a:t> </a:t>
            </a:r>
            <a:r>
              <a:rPr lang="en-GB" sz="2000" dirty="0" err="1" smtClean="0"/>
              <a:t>meslek</a:t>
            </a:r>
            <a:r>
              <a:rPr lang="en-GB" sz="2000" dirty="0" smtClean="0"/>
              <a:t> </a:t>
            </a:r>
            <a:r>
              <a:rPr lang="en-GB" sz="2000" dirty="0" err="1" smtClean="0"/>
              <a:t>örgütleri</a:t>
            </a:r>
            <a:r>
              <a:rPr lang="en-GB" sz="2000" dirty="0" smtClean="0"/>
              <a:t> (</a:t>
            </a:r>
            <a:r>
              <a:rPr lang="en-GB" sz="2000" dirty="0" err="1" smtClean="0"/>
              <a:t>örnekler</a:t>
            </a:r>
            <a:r>
              <a:rPr lang="en-GB" sz="2000" dirty="0" smtClean="0"/>
              <a:t>: American Economic Association, Committee for Publication Ethics)</a:t>
            </a:r>
          </a:p>
        </p:txBody>
      </p:sp>
    </p:spTree>
    <p:extLst>
      <p:ext uri="{BB962C8B-B14F-4D97-AF65-F5344CB8AC3E}">
        <p14:creationId xmlns:p14="http://schemas.microsoft.com/office/powerpoint/2010/main" val="70829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Bilimsel</a:t>
            </a:r>
            <a:r>
              <a:rPr lang="en-GB" dirty="0"/>
              <a:t> </a:t>
            </a:r>
            <a:r>
              <a:rPr lang="en-GB" dirty="0" err="1"/>
              <a:t>Suistimalin</a:t>
            </a:r>
            <a:r>
              <a:rPr lang="en-GB" dirty="0"/>
              <a:t> </a:t>
            </a:r>
            <a:r>
              <a:rPr lang="en-GB" dirty="0" err="1" smtClean="0"/>
              <a:t>Doğası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486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GENİŞ ANLAMDA YA DA FİİLİ KOŞULLARDAN ÇIKAN TANIM (1/3)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tr-TR" sz="2400" dirty="0" smtClean="0"/>
              <a:t>Çok</a:t>
            </a:r>
            <a:r>
              <a:rPr lang="en-GB" sz="2400" dirty="0" err="1" smtClean="0"/>
              <a:t>lu</a:t>
            </a:r>
            <a:r>
              <a:rPr lang="tr-TR" sz="2400" dirty="0" smtClean="0"/>
              <a:t> yayın</a:t>
            </a:r>
            <a:r>
              <a:rPr lang="en-GB" sz="2400" dirty="0" smtClean="0"/>
              <a:t> </a:t>
            </a:r>
          </a:p>
          <a:p>
            <a:pPr marL="457200" lvl="1" indent="0">
              <a:buNone/>
            </a:pPr>
            <a:r>
              <a:rPr lang="en-GB" sz="2000" dirty="0" smtClean="0">
                <a:sym typeface="Wingdings" panose="05000000000000000000" pitchFamily="2" charset="2"/>
              </a:rPr>
              <a:t> </a:t>
            </a:r>
            <a:r>
              <a:rPr lang="en-GB" sz="2000" i="1" dirty="0">
                <a:sym typeface="Wingdings" panose="05000000000000000000" pitchFamily="2" charset="2"/>
              </a:rPr>
              <a:t>D</a:t>
            </a:r>
            <a:r>
              <a:rPr lang="en-GB" sz="2000" i="1" dirty="0" smtClean="0"/>
              <a:t>uplication</a:t>
            </a:r>
            <a:endParaRPr lang="en-GB" sz="1600" i="1" dirty="0"/>
          </a:p>
          <a:p>
            <a:r>
              <a:rPr lang="tr-TR" sz="2400" dirty="0" smtClean="0"/>
              <a:t>Bölerek </a:t>
            </a:r>
            <a:r>
              <a:rPr lang="tr-TR" sz="2400" dirty="0"/>
              <a:t>Yayımlama </a:t>
            </a:r>
            <a:r>
              <a:rPr lang="tr-TR" sz="2400" dirty="0" smtClean="0"/>
              <a:t>ve öz-intihal</a:t>
            </a:r>
            <a:endParaRPr lang="en-GB" sz="2400" dirty="0" smtClean="0"/>
          </a:p>
          <a:p>
            <a:pPr marL="457200" lvl="1" indent="0">
              <a:buNone/>
            </a:pPr>
            <a:r>
              <a:rPr lang="en-GB" sz="2000" dirty="0" smtClean="0">
                <a:sym typeface="Wingdings" panose="05000000000000000000" pitchFamily="2" charset="2"/>
              </a:rPr>
              <a:t> </a:t>
            </a:r>
            <a:r>
              <a:rPr lang="en-GB" sz="2000" i="1" dirty="0" smtClean="0">
                <a:sym typeface="Wingdings" panose="05000000000000000000" pitchFamily="2" charset="2"/>
              </a:rPr>
              <a:t>Salami slicing and self-plagiarism</a:t>
            </a:r>
            <a:endParaRPr lang="en-GB" sz="2000" i="1" dirty="0"/>
          </a:p>
          <a:p>
            <a:r>
              <a:rPr lang="tr-TR" sz="2400" dirty="0" smtClean="0"/>
              <a:t>İnsan </a:t>
            </a:r>
            <a:r>
              <a:rPr lang="tr-TR" sz="2400" dirty="0"/>
              <a:t>ve hayvan etiği (örneğin verilerin </a:t>
            </a:r>
            <a:r>
              <a:rPr lang="tr-TR" sz="2400" dirty="0" smtClean="0"/>
              <a:t>gizliliği)</a:t>
            </a:r>
            <a:endParaRPr lang="en-GB" sz="2400" dirty="0"/>
          </a:p>
          <a:p>
            <a:pPr marL="457200" lvl="1" indent="0">
              <a:buNone/>
            </a:pPr>
            <a:r>
              <a:rPr lang="en-GB" sz="2000" dirty="0" smtClean="0">
                <a:sym typeface="Wingdings" panose="05000000000000000000" pitchFamily="2" charset="2"/>
              </a:rPr>
              <a:t> </a:t>
            </a:r>
            <a:r>
              <a:rPr lang="tr-TR" sz="2000" i="1" dirty="0" err="1" smtClean="0"/>
              <a:t>Secrecy</a:t>
            </a:r>
            <a:r>
              <a:rPr lang="tr-TR" sz="2000" i="1" dirty="0" smtClean="0"/>
              <a:t> </a:t>
            </a:r>
            <a:r>
              <a:rPr lang="tr-TR" sz="2000" i="1" dirty="0"/>
              <a:t>of </a:t>
            </a:r>
            <a:r>
              <a:rPr lang="tr-TR" sz="2000" i="1" dirty="0" smtClean="0"/>
              <a:t>data</a:t>
            </a:r>
            <a:endParaRPr lang="en-GB" sz="2000" i="1" dirty="0"/>
          </a:p>
          <a:p>
            <a:r>
              <a:rPr lang="tr-TR" sz="2400" dirty="0" smtClean="0"/>
              <a:t>Kullanılan </a:t>
            </a:r>
            <a:r>
              <a:rPr lang="tr-TR" sz="2400" dirty="0"/>
              <a:t>veriyi </a:t>
            </a:r>
            <a:r>
              <a:rPr lang="tr-TR" sz="2400" dirty="0" smtClean="0"/>
              <a:t>açıklamamak</a:t>
            </a:r>
            <a:endParaRPr lang="en-GB" sz="2400" dirty="0" smtClean="0"/>
          </a:p>
          <a:p>
            <a:pPr marL="457200" lvl="1" indent="0">
              <a:buNone/>
            </a:pPr>
            <a:r>
              <a:rPr lang="en-GB" sz="2000" dirty="0" smtClean="0">
                <a:sym typeface="Wingdings" panose="05000000000000000000" pitchFamily="2" charset="2"/>
              </a:rPr>
              <a:t> </a:t>
            </a:r>
            <a:r>
              <a:rPr lang="en-GB" sz="2000" i="1" dirty="0" smtClean="0"/>
              <a:t>O</a:t>
            </a:r>
            <a:r>
              <a:rPr lang="tr-TR" sz="2000" i="1" dirty="0" err="1" smtClean="0"/>
              <a:t>pennes</a:t>
            </a:r>
            <a:r>
              <a:rPr lang="tr-TR" sz="2000" i="1" dirty="0" smtClean="0"/>
              <a:t> </a:t>
            </a:r>
            <a:r>
              <a:rPr lang="tr-TR" sz="2000" i="1" dirty="0"/>
              <a:t>/ </a:t>
            </a:r>
            <a:r>
              <a:rPr lang="tr-TR" sz="2000" i="1" dirty="0" err="1"/>
              <a:t>accessibility</a:t>
            </a:r>
            <a:r>
              <a:rPr lang="tr-TR" sz="2000" i="1" dirty="0"/>
              <a:t> of </a:t>
            </a:r>
            <a:r>
              <a:rPr lang="tr-TR" sz="2000" i="1" dirty="0" smtClean="0"/>
              <a:t>data</a:t>
            </a:r>
            <a:endParaRPr lang="en-GB" sz="2000" i="1" dirty="0"/>
          </a:p>
        </p:txBody>
      </p:sp>
    </p:spTree>
    <p:extLst>
      <p:ext uri="{BB962C8B-B14F-4D97-AF65-F5344CB8AC3E}">
        <p14:creationId xmlns:p14="http://schemas.microsoft.com/office/powerpoint/2010/main" val="382916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Bilimsel</a:t>
            </a:r>
            <a:r>
              <a:rPr lang="en-GB" dirty="0"/>
              <a:t> </a:t>
            </a:r>
            <a:r>
              <a:rPr lang="en-GB" dirty="0" err="1"/>
              <a:t>Suistimalin</a:t>
            </a:r>
            <a:r>
              <a:rPr lang="en-GB" dirty="0"/>
              <a:t> </a:t>
            </a:r>
            <a:r>
              <a:rPr lang="en-GB" dirty="0" err="1" smtClean="0"/>
              <a:t>Doğası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486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GENİŞ ANLAMDA YA DA FİİLİ KOŞULLARDAN ÇIKAN TANIM (2/3)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tr-TR" sz="2400" dirty="0" smtClean="0"/>
              <a:t>Verilerin </a:t>
            </a:r>
            <a:r>
              <a:rPr lang="tr-TR" sz="2400" dirty="0"/>
              <a:t>özensiz </a:t>
            </a:r>
            <a:r>
              <a:rPr lang="tr-TR" sz="2400" dirty="0" smtClean="0"/>
              <a:t>tutu</a:t>
            </a:r>
            <a:r>
              <a:rPr lang="en-GB" sz="2400" dirty="0" smtClean="0"/>
              <a:t>l</a:t>
            </a:r>
            <a:r>
              <a:rPr lang="tr-TR" sz="2400" dirty="0" err="1" smtClean="0"/>
              <a:t>ması</a:t>
            </a:r>
            <a:r>
              <a:rPr lang="en-GB" sz="2400" dirty="0" smtClean="0"/>
              <a:t> (</a:t>
            </a:r>
            <a:r>
              <a:rPr lang="en-GB" sz="2400" dirty="0" err="1" smtClean="0"/>
              <a:t>ve</a:t>
            </a:r>
            <a:r>
              <a:rPr lang="en-GB" sz="2400" dirty="0" smtClean="0"/>
              <a:t> </a:t>
            </a:r>
            <a:r>
              <a:rPr lang="en-GB" sz="2400" dirty="0" err="1" smtClean="0"/>
              <a:t>replikasyon</a:t>
            </a:r>
            <a:r>
              <a:rPr lang="en-GB" sz="2400" dirty="0" smtClean="0"/>
              <a:t> </a:t>
            </a:r>
            <a:r>
              <a:rPr lang="en-GB" sz="2400" dirty="0" err="1" smtClean="0"/>
              <a:t>hatası</a:t>
            </a:r>
            <a:r>
              <a:rPr lang="en-GB" sz="2400" dirty="0" smtClean="0"/>
              <a:t>)</a:t>
            </a:r>
          </a:p>
          <a:p>
            <a:pPr marL="457200" lvl="1" indent="0">
              <a:buNone/>
            </a:pPr>
            <a:r>
              <a:rPr lang="en-GB" sz="2000" dirty="0" smtClean="0">
                <a:sym typeface="Wingdings" panose="05000000000000000000" pitchFamily="2" charset="2"/>
              </a:rPr>
              <a:t> </a:t>
            </a:r>
            <a:r>
              <a:rPr lang="en-GB" sz="2000" i="1" dirty="0" smtClean="0"/>
              <a:t>Sloppiness (and replication failure)</a:t>
            </a:r>
            <a:endParaRPr lang="en-GB" sz="2000" i="1" dirty="0"/>
          </a:p>
          <a:p>
            <a:r>
              <a:rPr lang="tr-TR" sz="2400" dirty="0" smtClean="0"/>
              <a:t>Çıkar çatışması</a:t>
            </a:r>
            <a:endParaRPr lang="en-GB" sz="2400" dirty="0" smtClean="0"/>
          </a:p>
          <a:p>
            <a:pPr marL="457200" lvl="1" indent="0">
              <a:buNone/>
            </a:pPr>
            <a:r>
              <a:rPr lang="en-GB" sz="2000" dirty="0" smtClean="0">
                <a:sym typeface="Wingdings" panose="05000000000000000000" pitchFamily="2" charset="2"/>
              </a:rPr>
              <a:t> </a:t>
            </a:r>
            <a:r>
              <a:rPr lang="en-GB" sz="2000" i="1" dirty="0">
                <a:sym typeface="Wingdings" panose="05000000000000000000" pitchFamily="2" charset="2"/>
              </a:rPr>
              <a:t>C</a:t>
            </a:r>
            <a:r>
              <a:rPr lang="en-GB" sz="2000" i="1" dirty="0" smtClean="0"/>
              <a:t>onflict of interest</a:t>
            </a:r>
            <a:endParaRPr lang="en-GB" sz="2000" i="1" dirty="0"/>
          </a:p>
          <a:p>
            <a:r>
              <a:rPr lang="tr-TR" sz="2400" dirty="0" smtClean="0"/>
              <a:t>Objektiflik</a:t>
            </a:r>
            <a:endParaRPr lang="en-GB" sz="2400" dirty="0"/>
          </a:p>
          <a:p>
            <a:pPr marL="0" indent="0">
              <a:buNone/>
            </a:pPr>
            <a:r>
              <a:rPr lang="tr-TR" sz="2400" dirty="0"/>
              <a:t>	(a) Eldeki bazı veriyi ya da bulguları ya da literatürü saklamak</a:t>
            </a:r>
            <a:endParaRPr lang="en-GB" sz="2400" dirty="0"/>
          </a:p>
          <a:p>
            <a:pPr marL="0" indent="0">
              <a:buNone/>
            </a:pPr>
            <a:r>
              <a:rPr lang="tr-TR" sz="2400" dirty="0"/>
              <a:t>	(b) Deney koşullarıyla ilgili eksik tanıtıcı bilgi vermek</a:t>
            </a:r>
            <a:endParaRPr lang="en-GB" sz="2400" dirty="0"/>
          </a:p>
          <a:p>
            <a:pPr marL="0" indent="0">
              <a:buNone/>
            </a:pPr>
            <a:r>
              <a:rPr lang="tr-TR" sz="2400" dirty="0"/>
              <a:t>	(c) Spesifik bir literatürü literatürün tamamıymış gibi </a:t>
            </a:r>
            <a:r>
              <a:rPr lang="tr-TR" sz="2400" dirty="0" smtClean="0"/>
              <a:t>sunmak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26760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Bilimsel</a:t>
            </a:r>
            <a:r>
              <a:rPr lang="en-GB" dirty="0"/>
              <a:t> </a:t>
            </a:r>
            <a:r>
              <a:rPr lang="en-GB" dirty="0" err="1"/>
              <a:t>Suistimalin</a:t>
            </a:r>
            <a:r>
              <a:rPr lang="en-GB" dirty="0"/>
              <a:t> </a:t>
            </a:r>
            <a:r>
              <a:rPr lang="en-GB" dirty="0" err="1" smtClean="0"/>
              <a:t>Doğası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486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GENİŞ ANLAMDA YA DA FİİLİ KOŞULLARDAN ÇIKAN TANIM (2/3)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 err="1" smtClean="0"/>
              <a:t>Sahte</a:t>
            </a:r>
            <a:r>
              <a:rPr lang="en-GB" sz="2400" dirty="0" smtClean="0"/>
              <a:t> </a:t>
            </a:r>
            <a:r>
              <a:rPr lang="en-GB" sz="2400" dirty="0" err="1" smtClean="0"/>
              <a:t>yazarlık</a:t>
            </a:r>
            <a:r>
              <a:rPr lang="en-GB" sz="2400" dirty="0" smtClean="0"/>
              <a:t>, para </a:t>
            </a:r>
            <a:r>
              <a:rPr lang="en-GB" sz="2400" dirty="0" err="1" smtClean="0"/>
              <a:t>karşılığı</a:t>
            </a:r>
            <a:r>
              <a:rPr lang="en-GB" sz="2400" dirty="0" smtClean="0"/>
              <a:t> </a:t>
            </a:r>
            <a:r>
              <a:rPr lang="en-GB" sz="2400" dirty="0" err="1" smtClean="0"/>
              <a:t>tez</a:t>
            </a:r>
            <a:r>
              <a:rPr lang="en-GB" sz="2400" dirty="0" smtClean="0"/>
              <a:t> </a:t>
            </a:r>
            <a:r>
              <a:rPr lang="en-GB" sz="2400" dirty="0" err="1" smtClean="0"/>
              <a:t>ya</a:t>
            </a:r>
            <a:r>
              <a:rPr lang="en-GB" sz="2400" dirty="0" smtClean="0"/>
              <a:t> da </a:t>
            </a:r>
            <a:r>
              <a:rPr lang="en-GB" sz="2400" dirty="0" err="1" smtClean="0"/>
              <a:t>makale</a:t>
            </a:r>
            <a:r>
              <a:rPr lang="en-GB" sz="2400" dirty="0" smtClean="0"/>
              <a:t> </a:t>
            </a:r>
            <a:r>
              <a:rPr lang="en-GB" sz="2400" dirty="0" err="1" smtClean="0"/>
              <a:t>yazdırmak</a:t>
            </a:r>
            <a:endParaRPr lang="en-GB" sz="2400" dirty="0"/>
          </a:p>
          <a:p>
            <a:pPr marL="457200" lvl="1" indent="0">
              <a:buNone/>
            </a:pPr>
            <a:r>
              <a:rPr lang="en-GB" sz="2000" i="1" dirty="0" smtClean="0">
                <a:sym typeface="Wingdings" panose="05000000000000000000" pitchFamily="2" charset="2"/>
              </a:rPr>
              <a:t> </a:t>
            </a:r>
            <a:r>
              <a:rPr lang="en-GB" sz="2000" i="1" dirty="0">
                <a:sym typeface="Wingdings" panose="05000000000000000000" pitchFamily="2" charset="2"/>
              </a:rPr>
              <a:t>G</a:t>
            </a:r>
            <a:r>
              <a:rPr lang="en-GB" sz="2000" i="1" dirty="0" smtClean="0"/>
              <a:t>host authorship or gift authorship</a:t>
            </a:r>
            <a:endParaRPr lang="en-GB" sz="2000" dirty="0" smtClean="0"/>
          </a:p>
          <a:p>
            <a:r>
              <a:rPr lang="en-GB" sz="2400" dirty="0" err="1" smtClean="0"/>
              <a:t>Veri</a:t>
            </a:r>
            <a:r>
              <a:rPr lang="en-GB" sz="2400" dirty="0" smtClean="0"/>
              <a:t> </a:t>
            </a:r>
            <a:r>
              <a:rPr lang="en-GB" sz="2400" dirty="0" err="1" smtClean="0"/>
              <a:t>korsanlığı</a:t>
            </a:r>
            <a:endParaRPr lang="en-GB" sz="2400" dirty="0" smtClean="0"/>
          </a:p>
          <a:p>
            <a:pPr marL="457200" lvl="1" indent="0">
              <a:buNone/>
            </a:pPr>
            <a:r>
              <a:rPr lang="en-GB" sz="2000" i="1" dirty="0" smtClean="0">
                <a:sym typeface="Wingdings" panose="05000000000000000000" pitchFamily="2" charset="2"/>
              </a:rPr>
              <a:t> Data piracy</a:t>
            </a:r>
            <a:endParaRPr lang="en-GB" sz="2000" i="1" dirty="0" smtClean="0"/>
          </a:p>
          <a:p>
            <a:r>
              <a:rPr lang="tr-TR" sz="2400" i="1" dirty="0" err="1" smtClean="0"/>
              <a:t>Mobbing</a:t>
            </a:r>
            <a:endParaRPr lang="en-GB" sz="2400" i="1" dirty="0" smtClean="0"/>
          </a:p>
          <a:p>
            <a:r>
              <a:rPr lang="en-GB" sz="2400" i="1" dirty="0" smtClean="0"/>
              <a:t>S</a:t>
            </a:r>
            <a:r>
              <a:rPr lang="tr-TR" sz="2400" i="1" dirty="0" err="1" smtClean="0"/>
              <a:t>exual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harasment</a:t>
            </a:r>
            <a:endParaRPr lang="en-GB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264181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Bilimsel</a:t>
            </a:r>
            <a:r>
              <a:rPr lang="en-GB" dirty="0"/>
              <a:t> </a:t>
            </a:r>
            <a:r>
              <a:rPr lang="en-GB" dirty="0" err="1"/>
              <a:t>Suistimalin</a:t>
            </a:r>
            <a:r>
              <a:rPr lang="en-GB" dirty="0"/>
              <a:t> </a:t>
            </a:r>
            <a:r>
              <a:rPr lang="en-GB" dirty="0" err="1" smtClean="0"/>
              <a:t>Doğası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486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BİLİMSEL SUİSTIMALİN DOĞASI VE SONUÇLARI (1/2)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 err="1" smtClean="0"/>
              <a:t>Bilimsel</a:t>
            </a:r>
            <a:r>
              <a:rPr lang="en-GB" sz="2400" dirty="0" smtClean="0"/>
              <a:t> suistimal </a:t>
            </a:r>
            <a:r>
              <a:rPr lang="en-GB" sz="2400" dirty="0" err="1" smtClean="0"/>
              <a:t>sadece</a:t>
            </a:r>
            <a:r>
              <a:rPr lang="en-GB" sz="2400" dirty="0" smtClean="0"/>
              <a:t> </a:t>
            </a:r>
            <a:r>
              <a:rPr lang="en-GB" sz="2400" dirty="0" err="1" smtClean="0"/>
              <a:t>yasal</a:t>
            </a:r>
            <a:r>
              <a:rPr lang="en-GB" sz="2400" dirty="0" smtClean="0"/>
              <a:t> </a:t>
            </a:r>
            <a:r>
              <a:rPr lang="en-GB" sz="2400" dirty="0" err="1" smtClean="0"/>
              <a:t>bir</a:t>
            </a:r>
            <a:r>
              <a:rPr lang="en-GB" sz="2400" dirty="0" smtClean="0"/>
              <a:t> </a:t>
            </a:r>
            <a:r>
              <a:rPr lang="en-GB" sz="2400" dirty="0" err="1" smtClean="0"/>
              <a:t>konu</a:t>
            </a:r>
            <a:r>
              <a:rPr lang="en-GB" sz="2400" dirty="0" smtClean="0"/>
              <a:t> </a:t>
            </a:r>
            <a:r>
              <a:rPr lang="en-GB" sz="2400" dirty="0" err="1" smtClean="0"/>
              <a:t>değildir</a:t>
            </a:r>
            <a:r>
              <a:rPr lang="en-GB" sz="2400" dirty="0" smtClean="0"/>
              <a:t>.</a:t>
            </a:r>
          </a:p>
          <a:p>
            <a:r>
              <a:rPr lang="en-GB" sz="2400" dirty="0" err="1" smtClean="0"/>
              <a:t>Birçok</a:t>
            </a:r>
            <a:r>
              <a:rPr lang="en-GB" sz="2400" dirty="0" smtClean="0"/>
              <a:t> </a:t>
            </a:r>
            <a:r>
              <a:rPr lang="en-GB" sz="2400" dirty="0" err="1" smtClean="0"/>
              <a:t>bilimsel</a:t>
            </a:r>
            <a:r>
              <a:rPr lang="en-GB" sz="2400" dirty="0" smtClean="0"/>
              <a:t> suistimal </a:t>
            </a:r>
            <a:r>
              <a:rPr lang="en-GB" sz="2400" dirty="0" err="1" smtClean="0"/>
              <a:t>vakası</a:t>
            </a:r>
            <a:r>
              <a:rPr lang="en-GB" sz="2400" dirty="0"/>
              <a:t> </a:t>
            </a:r>
            <a:r>
              <a:rPr lang="en-GB" sz="2400" dirty="0" err="1" smtClean="0"/>
              <a:t>pozitif</a:t>
            </a:r>
            <a:r>
              <a:rPr lang="en-GB" sz="2400" dirty="0" smtClean="0"/>
              <a:t> </a:t>
            </a:r>
            <a:r>
              <a:rPr lang="en-GB" sz="2400" dirty="0" err="1" smtClean="0"/>
              <a:t>hukuk</a:t>
            </a:r>
            <a:r>
              <a:rPr lang="en-GB" sz="2400" dirty="0" smtClean="0"/>
              <a:t> </a:t>
            </a:r>
            <a:r>
              <a:rPr lang="en-GB" sz="2400" dirty="0" err="1" smtClean="0"/>
              <a:t>açısından</a:t>
            </a:r>
            <a:r>
              <a:rPr lang="en-GB" sz="2400" dirty="0" smtClean="0"/>
              <a:t> </a:t>
            </a:r>
            <a:r>
              <a:rPr lang="en-GB" sz="2400" dirty="0" err="1" smtClean="0"/>
              <a:t>yaptırıma</a:t>
            </a:r>
            <a:r>
              <a:rPr lang="en-GB" sz="2400" dirty="0" smtClean="0"/>
              <a:t> </a:t>
            </a:r>
            <a:r>
              <a:rPr lang="en-GB" sz="2400" dirty="0" err="1" smtClean="0"/>
              <a:t>sahip</a:t>
            </a:r>
            <a:r>
              <a:rPr lang="en-GB" sz="2400" dirty="0" smtClean="0"/>
              <a:t> </a:t>
            </a:r>
            <a:r>
              <a:rPr lang="en-GB" sz="2400" dirty="0" err="1" smtClean="0"/>
              <a:t>değildir</a:t>
            </a:r>
            <a:r>
              <a:rPr lang="en-GB" sz="2400" dirty="0"/>
              <a:t>.</a:t>
            </a:r>
            <a:endParaRPr lang="en-GB" sz="2400" dirty="0" smtClean="0"/>
          </a:p>
          <a:p>
            <a:pPr lvl="1"/>
            <a:r>
              <a:rPr lang="en-GB" sz="2000" dirty="0" err="1" smtClean="0"/>
              <a:t>Örnek</a:t>
            </a:r>
            <a:r>
              <a:rPr lang="en-GB" sz="2000" dirty="0" smtClean="0"/>
              <a:t> </a:t>
            </a:r>
            <a:r>
              <a:rPr lang="en-GB" sz="2000" dirty="0" err="1" smtClean="0"/>
              <a:t>vakalar</a:t>
            </a:r>
            <a:r>
              <a:rPr lang="en-GB" sz="2000" dirty="0" smtClean="0"/>
              <a:t>: Pieter </a:t>
            </a:r>
            <a:r>
              <a:rPr lang="en-GB" sz="2000" dirty="0" err="1" smtClean="0"/>
              <a:t>Nijkamp</a:t>
            </a:r>
            <a:r>
              <a:rPr lang="en-GB" sz="2000" dirty="0" smtClean="0"/>
              <a:t>, Bruno Frey</a:t>
            </a:r>
          </a:p>
          <a:p>
            <a:pPr lvl="1"/>
            <a:r>
              <a:rPr lang="en-GB" sz="2000" dirty="0" err="1" smtClean="0"/>
              <a:t>Ceza</a:t>
            </a:r>
            <a:r>
              <a:rPr lang="en-GB" sz="2000" dirty="0" smtClean="0"/>
              <a:t> </a:t>
            </a:r>
            <a:r>
              <a:rPr lang="en-GB" sz="2000" dirty="0" err="1" smtClean="0"/>
              <a:t>alan</a:t>
            </a:r>
            <a:r>
              <a:rPr lang="en-GB" sz="2000" dirty="0" smtClean="0"/>
              <a:t> </a:t>
            </a:r>
            <a:r>
              <a:rPr lang="en-GB" sz="2000" dirty="0" err="1" smtClean="0"/>
              <a:t>bir</a:t>
            </a:r>
            <a:r>
              <a:rPr lang="en-GB" sz="2000" dirty="0" smtClean="0"/>
              <a:t> </a:t>
            </a:r>
            <a:r>
              <a:rPr lang="en-GB" sz="2000" dirty="0" err="1" smtClean="0"/>
              <a:t>örnek</a:t>
            </a:r>
            <a:r>
              <a:rPr lang="en-GB" sz="2000" dirty="0" smtClean="0"/>
              <a:t>: Annette </a:t>
            </a:r>
            <a:r>
              <a:rPr lang="en-GB" sz="2000" dirty="0" err="1" smtClean="0"/>
              <a:t>Schavan</a:t>
            </a:r>
            <a:r>
              <a:rPr lang="en-GB" sz="2000" dirty="0" smtClean="0"/>
              <a:t> (</a:t>
            </a:r>
            <a:r>
              <a:rPr lang="en-GB" sz="2000" dirty="0" err="1" smtClean="0"/>
              <a:t>bakanlıktan</a:t>
            </a:r>
            <a:r>
              <a:rPr lang="en-GB" sz="2000" dirty="0" smtClean="0"/>
              <a:t> </a:t>
            </a:r>
            <a:r>
              <a:rPr lang="en-GB" sz="2000" dirty="0" err="1" smtClean="0"/>
              <a:t>istifa</a:t>
            </a:r>
            <a:r>
              <a:rPr lang="en-GB" sz="2000" dirty="0" smtClean="0"/>
              <a:t>, DR </a:t>
            </a:r>
            <a:r>
              <a:rPr lang="en-GB" sz="2000" dirty="0" err="1" smtClean="0"/>
              <a:t>derecesinin</a:t>
            </a:r>
            <a:r>
              <a:rPr lang="en-GB" sz="2000" dirty="0" smtClean="0"/>
              <a:t> </a:t>
            </a:r>
            <a:r>
              <a:rPr lang="en-GB" sz="2000" dirty="0" err="1" smtClean="0"/>
              <a:t>iptali</a:t>
            </a:r>
            <a:r>
              <a:rPr lang="en-GB" sz="2000" dirty="0" smtClean="0"/>
              <a:t>)</a:t>
            </a:r>
          </a:p>
          <a:p>
            <a:pPr lvl="1"/>
            <a:r>
              <a:rPr lang="en-GB" sz="2000" dirty="0" err="1" smtClean="0"/>
              <a:t>Ceza</a:t>
            </a:r>
            <a:r>
              <a:rPr lang="en-GB" sz="2000" dirty="0" smtClean="0"/>
              <a:t> </a:t>
            </a:r>
            <a:r>
              <a:rPr lang="en-GB" sz="2000" dirty="0" err="1" smtClean="0"/>
              <a:t>alan</a:t>
            </a:r>
            <a:r>
              <a:rPr lang="en-GB" sz="2000" dirty="0" smtClean="0"/>
              <a:t> </a:t>
            </a:r>
            <a:r>
              <a:rPr lang="en-GB" sz="2000" dirty="0" err="1" smtClean="0"/>
              <a:t>bir</a:t>
            </a:r>
            <a:r>
              <a:rPr lang="en-GB" sz="2000" dirty="0" smtClean="0"/>
              <a:t> </a:t>
            </a:r>
            <a:r>
              <a:rPr lang="en-GB" sz="2000" dirty="0" err="1" smtClean="0"/>
              <a:t>başka</a:t>
            </a:r>
            <a:r>
              <a:rPr lang="en-GB" sz="2000" dirty="0" smtClean="0"/>
              <a:t> </a:t>
            </a:r>
            <a:r>
              <a:rPr lang="en-GB" sz="2000" dirty="0" err="1" smtClean="0"/>
              <a:t>örnek</a:t>
            </a:r>
            <a:r>
              <a:rPr lang="en-GB" sz="2000" dirty="0" smtClean="0"/>
              <a:t>: </a:t>
            </a:r>
            <a:r>
              <a:rPr lang="en-GB" sz="2000" dirty="0" err="1" smtClean="0"/>
              <a:t>Diederik</a:t>
            </a:r>
            <a:r>
              <a:rPr lang="en-GB" sz="2000" dirty="0" smtClean="0"/>
              <a:t> </a:t>
            </a:r>
            <a:r>
              <a:rPr lang="en-GB" sz="2000" dirty="0" err="1" smtClean="0"/>
              <a:t>Stapel</a:t>
            </a:r>
            <a:r>
              <a:rPr lang="en-GB" sz="2000" dirty="0" smtClean="0"/>
              <a:t> (</a:t>
            </a:r>
            <a:r>
              <a:rPr lang="en-GB" sz="2000" dirty="0" err="1" smtClean="0"/>
              <a:t>Tilburg’tan</a:t>
            </a:r>
            <a:r>
              <a:rPr lang="en-GB" sz="2000" dirty="0" smtClean="0"/>
              <a:t> </a:t>
            </a:r>
            <a:r>
              <a:rPr lang="en-GB" sz="2000" dirty="0" err="1" smtClean="0"/>
              <a:t>uzaklaştırıldı</a:t>
            </a:r>
            <a:r>
              <a:rPr lang="en-GB" sz="2000" dirty="0" smtClean="0"/>
              <a:t>)</a:t>
            </a:r>
          </a:p>
          <a:p>
            <a:pPr lvl="1"/>
            <a:r>
              <a:rPr lang="en-GB" sz="2000" dirty="0" err="1" smtClean="0"/>
              <a:t>TR’de</a:t>
            </a:r>
            <a:r>
              <a:rPr lang="en-GB" sz="2000" dirty="0" smtClean="0"/>
              <a:t> de </a:t>
            </a:r>
            <a:r>
              <a:rPr lang="en-GB" sz="2000" dirty="0" err="1" smtClean="0"/>
              <a:t>birçok</a:t>
            </a:r>
            <a:r>
              <a:rPr lang="en-GB" sz="2000" dirty="0" smtClean="0"/>
              <a:t> </a:t>
            </a:r>
            <a:r>
              <a:rPr lang="en-GB" sz="2000" dirty="0" err="1" smtClean="0"/>
              <a:t>vaka</a:t>
            </a:r>
            <a:r>
              <a:rPr lang="en-GB" sz="2000" dirty="0" smtClean="0"/>
              <a:t> </a:t>
            </a:r>
            <a:r>
              <a:rPr lang="en-GB" sz="2000" dirty="0" err="1" smtClean="0"/>
              <a:t>dava</a:t>
            </a:r>
            <a:r>
              <a:rPr lang="en-GB" sz="2000" dirty="0" smtClean="0"/>
              <a:t> </a:t>
            </a:r>
            <a:r>
              <a:rPr lang="en-GB" sz="2000" dirty="0" err="1" smtClean="0"/>
              <a:t>konusu</a:t>
            </a:r>
            <a:r>
              <a:rPr lang="en-GB" sz="2000" dirty="0" smtClean="0"/>
              <a:t> </a:t>
            </a:r>
            <a:r>
              <a:rPr lang="en-GB" sz="2000" dirty="0" err="1" smtClean="0"/>
              <a:t>olmuştur</a:t>
            </a:r>
            <a:r>
              <a:rPr lang="en-GB" sz="2000" dirty="0" smtClean="0"/>
              <a:t>. </a:t>
            </a:r>
            <a:r>
              <a:rPr lang="en-GB" sz="2000" dirty="0" err="1" smtClean="0"/>
              <a:t>Ancak</a:t>
            </a:r>
            <a:r>
              <a:rPr lang="en-GB" sz="2000" dirty="0" smtClean="0"/>
              <a:t> </a:t>
            </a:r>
            <a:r>
              <a:rPr lang="en-GB" sz="2000" dirty="0" err="1" smtClean="0"/>
              <a:t>intihâl</a:t>
            </a:r>
            <a:r>
              <a:rPr lang="en-GB" sz="2000" dirty="0" smtClean="0"/>
              <a:t> </a:t>
            </a:r>
            <a:r>
              <a:rPr lang="en-GB" sz="2000" dirty="0" err="1" smtClean="0"/>
              <a:t>TR’de</a:t>
            </a:r>
            <a:r>
              <a:rPr lang="en-GB" sz="2000" dirty="0" smtClean="0"/>
              <a:t> </a:t>
            </a:r>
            <a:r>
              <a:rPr lang="en-GB" sz="2000" dirty="0" err="1" smtClean="0"/>
              <a:t>suç</a:t>
            </a:r>
            <a:r>
              <a:rPr lang="en-GB" sz="2000" dirty="0" smtClean="0"/>
              <a:t> </a:t>
            </a:r>
            <a:r>
              <a:rPr lang="en-GB" sz="2000" dirty="0" err="1" smtClean="0"/>
              <a:t>değildir</a:t>
            </a:r>
            <a:r>
              <a:rPr lang="en-GB" sz="2000" dirty="0" smtClean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74086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Bilimsel</a:t>
            </a:r>
            <a:r>
              <a:rPr lang="en-GB" dirty="0"/>
              <a:t> </a:t>
            </a:r>
            <a:r>
              <a:rPr lang="en-GB" dirty="0" err="1"/>
              <a:t>Suistimalin</a:t>
            </a:r>
            <a:r>
              <a:rPr lang="en-GB" dirty="0"/>
              <a:t> </a:t>
            </a:r>
            <a:r>
              <a:rPr lang="en-GB" dirty="0" err="1" smtClean="0"/>
              <a:t>Doğası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486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BİLİMSEL SUİSTIMALİN DOĞASI VE SONUÇLARI </a:t>
            </a:r>
            <a:r>
              <a:rPr lang="en-GB" sz="2400" dirty="0" smtClean="0"/>
              <a:t>(2/2)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 err="1" smtClean="0"/>
              <a:t>Bilimsel</a:t>
            </a:r>
            <a:r>
              <a:rPr lang="en-GB" sz="2400" dirty="0" smtClean="0"/>
              <a:t> suistimal </a:t>
            </a:r>
            <a:r>
              <a:rPr lang="en-GB" sz="2400" dirty="0" err="1" smtClean="0"/>
              <a:t>aynı</a:t>
            </a:r>
            <a:r>
              <a:rPr lang="en-GB" sz="2400" dirty="0" smtClean="0"/>
              <a:t> </a:t>
            </a:r>
            <a:r>
              <a:rPr lang="en-GB" sz="2400" dirty="0" err="1" smtClean="0"/>
              <a:t>zamanda</a:t>
            </a:r>
            <a:r>
              <a:rPr lang="en-GB" sz="2400" dirty="0" smtClean="0"/>
              <a:t> </a:t>
            </a:r>
            <a:r>
              <a:rPr lang="en-GB" sz="2400" b="1" u="sng" dirty="0" err="1" smtClean="0"/>
              <a:t>ahlak</a:t>
            </a:r>
            <a:r>
              <a:rPr lang="en-GB" sz="2400" dirty="0" err="1" smtClean="0"/>
              <a:t>ı</a:t>
            </a:r>
            <a:r>
              <a:rPr lang="en-GB" sz="2400" dirty="0" smtClean="0"/>
              <a:t> </a:t>
            </a:r>
            <a:r>
              <a:rPr lang="en-GB" sz="2400" dirty="0" err="1" smtClean="0"/>
              <a:t>ve</a:t>
            </a:r>
            <a:r>
              <a:rPr lang="en-GB" sz="2400" dirty="0" smtClean="0"/>
              <a:t> </a:t>
            </a:r>
            <a:r>
              <a:rPr lang="en-GB" sz="2400" b="1" u="sng" dirty="0" err="1" smtClean="0"/>
              <a:t>güven</a:t>
            </a:r>
            <a:r>
              <a:rPr lang="en-GB" sz="2400" dirty="0" err="1" smtClean="0"/>
              <a:t>i</a:t>
            </a:r>
            <a:r>
              <a:rPr lang="en-GB" sz="2400" dirty="0" smtClean="0"/>
              <a:t> </a:t>
            </a:r>
            <a:r>
              <a:rPr lang="en-GB" sz="2400" dirty="0" err="1" smtClean="0"/>
              <a:t>ilgilendiren</a:t>
            </a:r>
            <a:r>
              <a:rPr lang="en-GB" sz="2400" dirty="0" smtClean="0"/>
              <a:t> </a:t>
            </a:r>
            <a:r>
              <a:rPr lang="en-GB" sz="2400" dirty="0" err="1" smtClean="0"/>
              <a:t>bir</a:t>
            </a:r>
            <a:r>
              <a:rPr lang="en-GB" sz="2400" dirty="0" smtClean="0"/>
              <a:t> </a:t>
            </a:r>
            <a:r>
              <a:rPr lang="en-GB" sz="2400" dirty="0" err="1" smtClean="0"/>
              <a:t>konudur</a:t>
            </a:r>
            <a:r>
              <a:rPr lang="en-GB" sz="2400" dirty="0" smtClean="0"/>
              <a:t>. </a:t>
            </a:r>
          </a:p>
          <a:p>
            <a:r>
              <a:rPr lang="en-GB" sz="2400" dirty="0" err="1" smtClean="0"/>
              <a:t>Kastın</a:t>
            </a:r>
            <a:r>
              <a:rPr lang="en-GB" sz="2400" dirty="0" smtClean="0"/>
              <a:t> </a:t>
            </a:r>
            <a:r>
              <a:rPr lang="en-GB" sz="2400" dirty="0" err="1" smtClean="0"/>
              <a:t>varlığı</a:t>
            </a:r>
            <a:r>
              <a:rPr lang="en-GB" sz="2400" dirty="0" smtClean="0"/>
              <a:t> vs. </a:t>
            </a:r>
            <a:r>
              <a:rPr lang="en-GB" sz="2400" dirty="0" err="1" smtClean="0"/>
              <a:t>masum</a:t>
            </a:r>
            <a:r>
              <a:rPr lang="en-GB" sz="2400" dirty="0" smtClean="0"/>
              <a:t> suistimal </a:t>
            </a:r>
            <a:r>
              <a:rPr lang="en-GB" sz="2400" dirty="0" err="1" smtClean="0"/>
              <a:t>vakaları</a:t>
            </a:r>
            <a:r>
              <a:rPr lang="en-GB" sz="2400" dirty="0" smtClean="0"/>
              <a:t>.</a:t>
            </a:r>
          </a:p>
          <a:p>
            <a:r>
              <a:rPr lang="en-GB" sz="2400" dirty="0" err="1" smtClean="0"/>
              <a:t>Bilimsel</a:t>
            </a:r>
            <a:r>
              <a:rPr lang="en-GB" sz="2400" dirty="0" smtClean="0"/>
              <a:t> </a:t>
            </a:r>
            <a:r>
              <a:rPr lang="en-GB" sz="2400" dirty="0" err="1" smtClean="0"/>
              <a:t>suistimalin</a:t>
            </a:r>
            <a:r>
              <a:rPr lang="en-GB" sz="2400" dirty="0" smtClean="0"/>
              <a:t> </a:t>
            </a:r>
            <a:r>
              <a:rPr lang="en-GB" sz="2400" dirty="0" err="1" smtClean="0"/>
              <a:t>sonuçları</a:t>
            </a:r>
            <a:r>
              <a:rPr lang="en-GB" sz="2400" dirty="0" smtClean="0"/>
              <a:t> her </a:t>
            </a:r>
            <a:r>
              <a:rPr lang="en-GB" sz="2400" dirty="0" err="1" smtClean="0"/>
              <a:t>zaman</a:t>
            </a:r>
            <a:r>
              <a:rPr lang="en-GB" sz="2400" dirty="0" smtClean="0"/>
              <a:t> </a:t>
            </a:r>
            <a:r>
              <a:rPr lang="en-GB" sz="2400" dirty="0" err="1" smtClean="0"/>
              <a:t>ortadan</a:t>
            </a:r>
            <a:r>
              <a:rPr lang="en-GB" sz="2400" dirty="0" smtClean="0"/>
              <a:t> </a:t>
            </a:r>
            <a:r>
              <a:rPr lang="en-GB" sz="2400" dirty="0" err="1" smtClean="0"/>
              <a:t>kalkmayabilir</a:t>
            </a:r>
            <a:r>
              <a:rPr lang="en-GB" sz="2400" dirty="0" smtClean="0"/>
              <a:t>.</a:t>
            </a:r>
          </a:p>
          <a:p>
            <a:r>
              <a:rPr lang="en-GB" sz="2400" dirty="0" err="1" smtClean="0"/>
              <a:t>Yayının</a:t>
            </a:r>
            <a:r>
              <a:rPr lang="en-GB" sz="2400" dirty="0" smtClean="0"/>
              <a:t> </a:t>
            </a:r>
            <a:r>
              <a:rPr lang="en-GB" sz="2400" dirty="0" err="1" smtClean="0"/>
              <a:t>geri</a:t>
            </a:r>
            <a:r>
              <a:rPr lang="en-GB" sz="2400" dirty="0" smtClean="0"/>
              <a:t> </a:t>
            </a:r>
            <a:r>
              <a:rPr lang="en-GB" sz="2400" dirty="0" err="1" smtClean="0"/>
              <a:t>çekilmesi</a:t>
            </a:r>
            <a:r>
              <a:rPr lang="en-GB" sz="2400" dirty="0" smtClean="0"/>
              <a:t> – </a:t>
            </a:r>
            <a:r>
              <a:rPr lang="en-GB" sz="2400" i="1" dirty="0" smtClean="0"/>
              <a:t>retraction</a:t>
            </a:r>
          </a:p>
          <a:p>
            <a:pPr lvl="1"/>
            <a:r>
              <a:rPr lang="en-GB" sz="2000" dirty="0" smtClean="0">
                <a:hlinkClick r:id="rId2"/>
              </a:rPr>
              <a:t>http://retractionwatch.com/</a:t>
            </a:r>
            <a:r>
              <a:rPr lang="en-GB" sz="2000" dirty="0" smtClean="0"/>
              <a:t> </a:t>
            </a:r>
          </a:p>
          <a:p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43768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Bilimsel</a:t>
            </a:r>
            <a:r>
              <a:rPr lang="en-GB" dirty="0" smtClean="0"/>
              <a:t> </a:t>
            </a:r>
            <a:r>
              <a:rPr lang="en-GB" dirty="0" err="1" smtClean="0"/>
              <a:t>Suistimalin</a:t>
            </a:r>
            <a:r>
              <a:rPr lang="en-GB" dirty="0" smtClean="0"/>
              <a:t> </a:t>
            </a:r>
            <a:r>
              <a:rPr lang="en-GB" dirty="0" err="1" smtClean="0"/>
              <a:t>Doğası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4745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800" i="1" dirty="0" err="1" smtClean="0"/>
              <a:t>Eğer</a:t>
            </a:r>
            <a:r>
              <a:rPr lang="en-GB" sz="4800" i="1" dirty="0" smtClean="0"/>
              <a:t> </a:t>
            </a:r>
            <a:r>
              <a:rPr lang="en-GB" sz="4800" i="1" dirty="0" err="1" smtClean="0"/>
              <a:t>toplumsal</a:t>
            </a:r>
            <a:r>
              <a:rPr lang="en-GB" sz="4800" i="1" dirty="0" smtClean="0"/>
              <a:t> </a:t>
            </a:r>
            <a:r>
              <a:rPr lang="en-GB" sz="4800" i="1" dirty="0" err="1" smtClean="0"/>
              <a:t>ve</a:t>
            </a:r>
            <a:r>
              <a:rPr lang="en-GB" sz="4800" i="1" dirty="0" smtClean="0"/>
              <a:t> </a:t>
            </a:r>
            <a:r>
              <a:rPr lang="en-GB" sz="4800" i="1" dirty="0" err="1" smtClean="0"/>
              <a:t>epistemik</a:t>
            </a:r>
            <a:r>
              <a:rPr lang="en-GB" sz="4800" i="1" dirty="0" smtClean="0"/>
              <a:t> </a:t>
            </a:r>
            <a:r>
              <a:rPr lang="en-GB" sz="4800" i="1" dirty="0" err="1" smtClean="0"/>
              <a:t>sorumluluk</a:t>
            </a:r>
            <a:r>
              <a:rPr lang="en-GB" sz="4800" i="1" dirty="0" smtClean="0"/>
              <a:t> </a:t>
            </a:r>
            <a:r>
              <a:rPr lang="en-GB" sz="4800" i="1" dirty="0" err="1" smtClean="0"/>
              <a:t>dikkate</a:t>
            </a:r>
            <a:r>
              <a:rPr lang="en-GB" sz="4800" i="1" dirty="0" smtClean="0"/>
              <a:t> </a:t>
            </a:r>
            <a:r>
              <a:rPr lang="en-GB" sz="4800" i="1" dirty="0" err="1" smtClean="0"/>
              <a:t>alınmazsa</a:t>
            </a:r>
            <a:r>
              <a:rPr lang="en-GB" sz="4800" i="1" dirty="0" smtClean="0"/>
              <a:t> </a:t>
            </a:r>
          </a:p>
          <a:p>
            <a:pPr marL="0" indent="0" algn="ctr">
              <a:buNone/>
            </a:pPr>
            <a:r>
              <a:rPr lang="en-GB" sz="4800" b="1" i="1" u="sng" dirty="0" smtClean="0"/>
              <a:t>İKNA SÜRECİ</a:t>
            </a:r>
            <a:r>
              <a:rPr lang="en-GB" sz="4800" i="1" dirty="0" smtClean="0"/>
              <a:t> </a:t>
            </a:r>
            <a:r>
              <a:rPr lang="en-GB" sz="4800" i="1" dirty="0" err="1" smtClean="0"/>
              <a:t>sekteye</a:t>
            </a:r>
            <a:r>
              <a:rPr lang="en-GB" sz="4800" i="1" dirty="0" smtClean="0"/>
              <a:t> </a:t>
            </a:r>
            <a:r>
              <a:rPr lang="en-GB" sz="4800" i="1" dirty="0" err="1" smtClean="0"/>
              <a:t>uğrar</a:t>
            </a:r>
            <a:r>
              <a:rPr lang="en-GB" sz="4800" i="1" dirty="0" smtClean="0"/>
              <a:t>.</a:t>
            </a:r>
          </a:p>
          <a:p>
            <a:pPr marL="0" indent="0" algn="ctr">
              <a:buNone/>
            </a:pPr>
            <a:endParaRPr lang="en-GB" sz="4800" i="1" dirty="0" smtClean="0"/>
          </a:p>
          <a:p>
            <a:pPr marL="0" indent="0" algn="ctr">
              <a:buNone/>
            </a:pPr>
            <a:r>
              <a:rPr lang="en-GB" sz="4800" b="1" u="sng" dirty="0" err="1" smtClean="0"/>
              <a:t>Bilimsel</a:t>
            </a:r>
            <a:r>
              <a:rPr lang="en-GB" sz="4800" b="1" u="sng" dirty="0" smtClean="0"/>
              <a:t> </a:t>
            </a:r>
            <a:r>
              <a:rPr lang="en-GB" sz="4800" b="1" u="sng" dirty="0" err="1" smtClean="0"/>
              <a:t>iletişim</a:t>
            </a:r>
            <a:r>
              <a:rPr lang="en-GB" sz="4800" dirty="0" err="1" smtClean="0"/>
              <a:t>in</a:t>
            </a:r>
            <a:r>
              <a:rPr lang="en-GB" sz="4800" dirty="0" smtClean="0"/>
              <a:t> </a:t>
            </a:r>
            <a:r>
              <a:rPr lang="en-GB" sz="4800" dirty="0" err="1" smtClean="0"/>
              <a:t>biricik</a:t>
            </a:r>
            <a:r>
              <a:rPr lang="en-GB" sz="4800" dirty="0" smtClean="0"/>
              <a:t> </a:t>
            </a:r>
            <a:r>
              <a:rPr lang="en-GB" sz="4800" dirty="0" err="1" smtClean="0"/>
              <a:t>amacı</a:t>
            </a:r>
            <a:r>
              <a:rPr lang="en-GB" sz="4800" dirty="0"/>
              <a:t>.</a:t>
            </a:r>
            <a:endParaRPr lang="en-GB" sz="4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240695" y="4015409"/>
            <a:ext cx="13252" cy="84814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37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413</Words>
  <Application>Microsoft Office PowerPoint</Application>
  <PresentationFormat>Widescreen</PresentationFormat>
  <Paragraphs>76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Bilimsel Suistimal Nedir?</vt:lpstr>
      <vt:lpstr>Bilimsel Suistimalin Doğası - 1</vt:lpstr>
      <vt:lpstr>Bilimsel Suistimalin Doğası</vt:lpstr>
      <vt:lpstr>Bilimsel Suistimalin Doğası</vt:lpstr>
      <vt:lpstr>Bilimsel Suistimalin Doğası</vt:lpstr>
      <vt:lpstr>Bilimsel Suistimalin Doğası</vt:lpstr>
      <vt:lpstr>Bilimsel Suistimalin Doğası</vt:lpstr>
      <vt:lpstr>Bilimsel Suistimalin Doğası</vt:lpstr>
      <vt:lpstr>Bilimsel Suistimalin Doğası</vt:lpstr>
      <vt:lpstr>Bilimsel Sorumluluk (Bilim Etiği)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Bilimsel Suistimal Nedir?</dc:title>
  <dc:creator>Altug Yalcintas</dc:creator>
  <cp:lastModifiedBy>Altug Yalcintas</cp:lastModifiedBy>
  <cp:revision>14</cp:revision>
  <dcterms:created xsi:type="dcterms:W3CDTF">2018-10-01T11:02:16Z</dcterms:created>
  <dcterms:modified xsi:type="dcterms:W3CDTF">2019-04-02T11:09:01Z</dcterms:modified>
</cp:coreProperties>
</file>