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5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</p:sldIdLst>
  <p:sldSz cx="12192000" cy="6858000"/>
  <p:notesSz cx="6858000" cy="9144000"/>
  <p:defaultTextStyle>
    <a:defPPr>
      <a:defRPr lang="tr-TR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1935" autoAdjust="0"/>
  </p:normalViewPr>
  <p:slideViewPr>
    <p:cSldViewPr>
      <p:cViewPr varScale="1">
        <p:scale>
          <a:sx n="150" d="100"/>
          <a:sy n="150" d="100"/>
        </p:scale>
        <p:origin x="654" y="126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0" y="6400800"/>
            <a:ext cx="12192000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Rectangle 7"/>
          <p:cNvSpPr/>
          <p:nvPr/>
        </p:nvSpPr>
        <p:spPr>
          <a:xfrm>
            <a:off x="0" y="6334125"/>
            <a:ext cx="12192000" cy="66675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6" name="Straight Connector 8"/>
          <p:cNvCxnSpPr/>
          <p:nvPr/>
        </p:nvCxnSpPr>
        <p:spPr>
          <a:xfrm>
            <a:off x="1208088" y="4343400"/>
            <a:ext cx="9875837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Resim 1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0763" y="827088"/>
            <a:ext cx="1528762" cy="1527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Metin kutusu 14"/>
          <p:cNvSpPr txBox="1">
            <a:spLocks noChangeArrowheads="1"/>
          </p:cNvSpPr>
          <p:nvPr/>
        </p:nvSpPr>
        <p:spPr bwMode="auto">
          <a:xfrm>
            <a:off x="4557713" y="1052513"/>
            <a:ext cx="3932237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tr-TR" altLang="tr-TR" sz="24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Ankara Üniversitesi</a:t>
            </a:r>
          </a:p>
          <a:p>
            <a:pPr algn="ctr" eaLnBrk="1" hangingPunct="1"/>
            <a:r>
              <a:rPr lang="tr-TR" altLang="tr-TR" sz="24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Nallıhan Meslek Yüksekokulu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/>
          <a:lstStyle>
            <a:lvl1pPr algn="ctr">
              <a:lnSpc>
                <a:spcPct val="85000"/>
              </a:lnSpc>
              <a:defRPr sz="2400" b="0" spc="-38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/>
          <a:lstStyle>
            <a:lvl1pPr marL="0" indent="0" algn="ctr">
              <a:buNone/>
              <a:defRPr sz="1350" cap="all" spc="150" baseline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342900" indent="0" algn="ctr">
              <a:buNone/>
              <a:defRPr sz="1800"/>
            </a:lvl2pPr>
            <a:lvl3pPr marL="685800" indent="0" algn="ctr">
              <a:buNone/>
              <a:defRPr sz="1800"/>
            </a:lvl3pPr>
            <a:lvl4pPr marL="1028700" indent="0" algn="ctr">
              <a:buNone/>
              <a:defRPr sz="1500"/>
            </a:lvl4pPr>
            <a:lvl5pPr marL="1371600" indent="0" algn="ctr">
              <a:buNone/>
              <a:defRPr sz="1500"/>
            </a:lvl5pPr>
            <a:lvl6pPr marL="1714500" indent="0" algn="ctr">
              <a:buNone/>
              <a:defRPr sz="1500"/>
            </a:lvl6pPr>
            <a:lvl7pPr marL="2057400" indent="0" algn="ctr">
              <a:buNone/>
              <a:defRPr sz="1500"/>
            </a:lvl7pPr>
            <a:lvl8pPr marL="2400300" indent="0" algn="ctr">
              <a:buNone/>
              <a:defRPr sz="1500"/>
            </a:lvl8pPr>
            <a:lvl9pPr marL="2743200" indent="0" algn="ctr">
              <a:buNone/>
              <a:defRPr sz="15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fld id="{931B6F20-9862-4CDE-B5EF-064796D2B034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906318512"/>
      </p:ext>
    </p:extLst>
  </p:cSld>
  <p:clrMapOvr>
    <a:masterClrMapping/>
  </p:clrMapOvr>
  <p:transition spd="med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9C328D-89CC-456F-B12E-E75442F3201B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6520031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Rectangle 7"/>
          <p:cNvSpPr/>
          <p:nvPr/>
        </p:nvSpPr>
        <p:spPr>
          <a:xfrm>
            <a:off x="0" y="6334125"/>
            <a:ext cx="12188825" cy="63500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412302"/>
            <a:ext cx="2628900" cy="575989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312C04-3409-4799-8C17-0CA3F73D32CF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080630836"/>
      </p:ext>
    </p:extLst>
  </p:cSld>
  <p:clrMapOvr>
    <a:masterClrMapping/>
  </p:clrMapOvr>
  <p:transition spd="med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60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fld id="{692048AB-4B5E-4249-8688-BBCE54CC7920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480215940"/>
      </p:ext>
    </p:extLst>
  </p:cSld>
  <p:clrMapOvr>
    <a:masterClrMapping/>
  </p:clrMapOvr>
  <p:transition spd="med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Rectangle 7"/>
          <p:cNvSpPr/>
          <p:nvPr/>
        </p:nvSpPr>
        <p:spPr>
          <a:xfrm>
            <a:off x="0" y="6334125"/>
            <a:ext cx="12188825" cy="63500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6" name="Straight Connector 8"/>
          <p:cNvCxnSpPr/>
          <p:nvPr/>
        </p:nvCxnSpPr>
        <p:spPr>
          <a:xfrm>
            <a:off x="1208088" y="4343400"/>
            <a:ext cx="9875837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Ctr="0"/>
          <a:lstStyle>
            <a:lvl1pPr>
              <a:lnSpc>
                <a:spcPct val="85000"/>
              </a:lnSpc>
              <a:defRPr sz="2700" b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/>
          <a:lstStyle>
            <a:lvl1pPr marL="0" indent="0">
              <a:buNone/>
              <a:defRPr sz="1350" cap="all" spc="15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fld id="{D6695FFE-DAAA-45D8-AB38-0E50856641DD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7082492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5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6"/>
            <a:ext cx="4937760" cy="4023359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C40775-4B59-477B-96AC-10CA25A5E54F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744226607"/>
      </p:ext>
    </p:extLst>
  </p:cSld>
  <p:clrMapOvr>
    <a:masterClrMapping/>
  </p:clrMapOvr>
  <p:transition spd="med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5"/>
            <a:ext cx="10058400" cy="1450757"/>
          </a:xfrm>
        </p:spPr>
        <p:txBody>
          <a:bodyPr/>
          <a:lstStyle>
            <a:lvl1pPr>
              <a:defRPr sz="3600"/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/>
          <a:lstStyle>
            <a:lvl1pPr marL="0" indent="0">
              <a:buNone/>
              <a:defRPr sz="1500" b="0" cap="all" baseline="0">
                <a:solidFill>
                  <a:schemeClr val="tx2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/>
          <a:lstStyle>
            <a:lvl1pPr marL="0" indent="0">
              <a:buNone/>
              <a:defRPr sz="1500" b="0" cap="all" baseline="0">
                <a:solidFill>
                  <a:schemeClr val="tx2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0293DB-2D2B-4096-BC27-5105D1A544C5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422438739"/>
      </p:ext>
    </p:extLst>
  </p:cSld>
  <p:clrMapOvr>
    <a:masterClrMapping/>
  </p:clrMapOvr>
  <p:transition spd="med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7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D32A2F-189D-4096-BB8C-9BB299808F24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705281902"/>
      </p:ext>
    </p:extLst>
  </p:cSld>
  <p:clrMapOvr>
    <a:masterClrMapping/>
  </p:clrMapOvr>
  <p:transition spd="med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Rectangle 5"/>
          <p:cNvSpPr/>
          <p:nvPr/>
        </p:nvSpPr>
        <p:spPr>
          <a:xfrm>
            <a:off x="0" y="6334125"/>
            <a:ext cx="12188825" cy="63500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CEA04E-F3E1-416C-94A5-114FD7BF7837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485500760"/>
      </p:ext>
    </p:extLst>
  </p:cSld>
  <p:clrMapOvr>
    <a:masterClrMapping/>
  </p:clrMapOvr>
  <p:transition spd="med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/>
          <p:nvPr/>
        </p:nvSpPr>
        <p:spPr>
          <a:xfrm>
            <a:off x="0" y="0"/>
            <a:ext cx="4051300" cy="6858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8"/>
          <p:cNvSpPr/>
          <p:nvPr/>
        </p:nvSpPr>
        <p:spPr>
          <a:xfrm>
            <a:off x="4040188" y="0"/>
            <a:ext cx="63500" cy="6858000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/>
          <a:lstStyle>
            <a:lvl1pPr>
              <a:defRPr sz="2700" b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/>
          <a:lstStyle>
            <a:lvl1pPr marL="0" indent="0">
              <a:buNone/>
              <a:defRPr sz="1125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>
          <a:xfrm>
            <a:off x="465138" y="6459538"/>
            <a:ext cx="2619375" cy="365125"/>
          </a:xfrm>
        </p:spPr>
        <p:txBody>
          <a:bodyPr/>
          <a:lstStyle>
            <a:lvl1pPr algn="l"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538"/>
            <a:ext cx="4648200" cy="365125"/>
          </a:xfrm>
        </p:spPr>
        <p:txBody>
          <a:bodyPr/>
          <a:lstStyle>
            <a:lvl1pPr algn="l"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fld id="{137305F2-8171-420C-9B80-4468FC206F19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8218109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8"/>
          <p:cNvSpPr/>
          <p:nvPr/>
        </p:nvSpPr>
        <p:spPr>
          <a:xfrm>
            <a:off x="0" y="4914900"/>
            <a:ext cx="12188825" cy="63500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>
            <a:noAutofit/>
          </a:bodyPr>
          <a:lstStyle>
            <a:lvl1pPr>
              <a:defRPr sz="27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7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r>
              <a:rPr lang="tr-TR" noProof="0" smtClean="0"/>
              <a:t>Resim eklemek için simgeyi tıklatın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/>
          <a:lstStyle>
            <a:lvl1pPr marL="0" indent="0">
              <a:spcBef>
                <a:spcPts val="0"/>
              </a:spcBef>
              <a:spcAft>
                <a:spcPts val="450"/>
              </a:spcAft>
              <a:buNone/>
              <a:defRPr sz="1125">
                <a:solidFill>
                  <a:srgbClr val="FFFFFF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B381D7-BBA5-4DEA-BD80-2D7A4DC77A43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1980791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125"/>
            <a:ext cx="12188825" cy="63500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6963" y="287338"/>
            <a:ext cx="10058400" cy="144938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6963" y="1846263"/>
            <a:ext cx="10058400" cy="4022725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6963" y="6459538"/>
            <a:ext cx="24733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675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75" y="6459538"/>
            <a:ext cx="48228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675" cap="all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1238" y="6459538"/>
            <a:ext cx="1311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788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fld id="{5436DADE-EA13-4619-80AD-49F6C3BD5DD6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800" y="1738313"/>
            <a:ext cx="9966325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79" r:id="rId1"/>
    <p:sldLayoutId id="2147483880" r:id="rId2"/>
    <p:sldLayoutId id="2147483881" r:id="rId3"/>
    <p:sldLayoutId id="2147483875" r:id="rId4"/>
    <p:sldLayoutId id="2147483876" r:id="rId5"/>
    <p:sldLayoutId id="2147483877" r:id="rId6"/>
    <p:sldLayoutId id="2147483882" r:id="rId7"/>
    <p:sldLayoutId id="2147483883" r:id="rId8"/>
    <p:sldLayoutId id="2147483884" r:id="rId9"/>
    <p:sldLayoutId id="2147483878" r:id="rId10"/>
    <p:sldLayoutId id="2147483885" r:id="rId11"/>
  </p:sldLayoutIdLst>
  <p:transition spd="med">
    <p:fade/>
  </p:transition>
  <p:timing>
    <p:tnLst>
      <p:par>
        <p:cTn id="1" dur="indefinite" restart="never" nodeType="tmRoot"/>
      </p:par>
    </p:tnLst>
  </p:timing>
  <p:txStyles>
    <p:titleStyle>
      <a:lvl1pPr algn="l" defTabSz="685800" rtl="0" fontAlgn="base">
        <a:lnSpc>
          <a:spcPct val="85000"/>
        </a:lnSpc>
        <a:spcBef>
          <a:spcPct val="0"/>
        </a:spcBef>
        <a:spcAft>
          <a:spcPct val="0"/>
        </a:spcAft>
        <a:defRPr sz="2700" kern="1200" spc="-38">
          <a:solidFill>
            <a:srgbClr val="204788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  <a:lvl2pPr algn="l" defTabSz="685800" rtl="0" fontAlgn="base">
        <a:lnSpc>
          <a:spcPct val="85000"/>
        </a:lnSpc>
        <a:spcBef>
          <a:spcPct val="0"/>
        </a:spcBef>
        <a:spcAft>
          <a:spcPct val="0"/>
        </a:spcAft>
        <a:defRPr sz="2700">
          <a:solidFill>
            <a:srgbClr val="204788"/>
          </a:solidFill>
          <a:latin typeface="Times New Roman" panose="02020603050405020304" pitchFamily="18" charset="0"/>
          <a:cs typeface="Times New Roman" panose="02020603050405020304" pitchFamily="18" charset="0"/>
        </a:defRPr>
      </a:lvl2pPr>
      <a:lvl3pPr algn="l" defTabSz="685800" rtl="0" fontAlgn="base">
        <a:lnSpc>
          <a:spcPct val="85000"/>
        </a:lnSpc>
        <a:spcBef>
          <a:spcPct val="0"/>
        </a:spcBef>
        <a:spcAft>
          <a:spcPct val="0"/>
        </a:spcAft>
        <a:defRPr sz="2700">
          <a:solidFill>
            <a:srgbClr val="204788"/>
          </a:solidFill>
          <a:latin typeface="Times New Roman" panose="02020603050405020304" pitchFamily="18" charset="0"/>
          <a:cs typeface="Times New Roman" panose="02020603050405020304" pitchFamily="18" charset="0"/>
        </a:defRPr>
      </a:lvl3pPr>
      <a:lvl4pPr algn="l" defTabSz="685800" rtl="0" fontAlgn="base">
        <a:lnSpc>
          <a:spcPct val="85000"/>
        </a:lnSpc>
        <a:spcBef>
          <a:spcPct val="0"/>
        </a:spcBef>
        <a:spcAft>
          <a:spcPct val="0"/>
        </a:spcAft>
        <a:defRPr sz="2700">
          <a:solidFill>
            <a:srgbClr val="204788"/>
          </a:solidFill>
          <a:latin typeface="Times New Roman" panose="02020603050405020304" pitchFamily="18" charset="0"/>
          <a:cs typeface="Times New Roman" panose="02020603050405020304" pitchFamily="18" charset="0"/>
        </a:defRPr>
      </a:lvl4pPr>
      <a:lvl5pPr algn="l" defTabSz="685800" rtl="0" fontAlgn="base">
        <a:lnSpc>
          <a:spcPct val="85000"/>
        </a:lnSpc>
        <a:spcBef>
          <a:spcPct val="0"/>
        </a:spcBef>
        <a:spcAft>
          <a:spcPct val="0"/>
        </a:spcAft>
        <a:defRPr sz="2700">
          <a:solidFill>
            <a:srgbClr val="204788"/>
          </a:solidFill>
          <a:latin typeface="Times New Roman" panose="02020603050405020304" pitchFamily="18" charset="0"/>
          <a:cs typeface="Times New Roman" panose="02020603050405020304" pitchFamily="18" charset="0"/>
        </a:defRPr>
      </a:lvl5pPr>
      <a:lvl6pPr marL="457200" algn="l" defTabSz="685800" rtl="0" fontAlgn="base">
        <a:lnSpc>
          <a:spcPct val="85000"/>
        </a:lnSpc>
        <a:spcBef>
          <a:spcPct val="0"/>
        </a:spcBef>
        <a:spcAft>
          <a:spcPct val="0"/>
        </a:spcAft>
        <a:defRPr sz="2700">
          <a:solidFill>
            <a:srgbClr val="204788"/>
          </a:solidFill>
          <a:latin typeface="Times New Roman" panose="02020603050405020304" pitchFamily="18" charset="0"/>
          <a:cs typeface="Times New Roman" panose="02020603050405020304" pitchFamily="18" charset="0"/>
        </a:defRPr>
      </a:lvl6pPr>
      <a:lvl7pPr marL="914400" algn="l" defTabSz="685800" rtl="0" fontAlgn="base">
        <a:lnSpc>
          <a:spcPct val="85000"/>
        </a:lnSpc>
        <a:spcBef>
          <a:spcPct val="0"/>
        </a:spcBef>
        <a:spcAft>
          <a:spcPct val="0"/>
        </a:spcAft>
        <a:defRPr sz="2700">
          <a:solidFill>
            <a:srgbClr val="204788"/>
          </a:solidFill>
          <a:latin typeface="Times New Roman" panose="02020603050405020304" pitchFamily="18" charset="0"/>
          <a:cs typeface="Times New Roman" panose="02020603050405020304" pitchFamily="18" charset="0"/>
        </a:defRPr>
      </a:lvl7pPr>
      <a:lvl8pPr marL="1371600" algn="l" defTabSz="685800" rtl="0" fontAlgn="base">
        <a:lnSpc>
          <a:spcPct val="85000"/>
        </a:lnSpc>
        <a:spcBef>
          <a:spcPct val="0"/>
        </a:spcBef>
        <a:spcAft>
          <a:spcPct val="0"/>
        </a:spcAft>
        <a:defRPr sz="2700">
          <a:solidFill>
            <a:srgbClr val="204788"/>
          </a:solidFill>
          <a:latin typeface="Times New Roman" panose="02020603050405020304" pitchFamily="18" charset="0"/>
          <a:cs typeface="Times New Roman" panose="02020603050405020304" pitchFamily="18" charset="0"/>
        </a:defRPr>
      </a:lvl8pPr>
      <a:lvl9pPr marL="1828800" algn="l" defTabSz="685800" rtl="0" fontAlgn="base">
        <a:lnSpc>
          <a:spcPct val="85000"/>
        </a:lnSpc>
        <a:spcBef>
          <a:spcPct val="0"/>
        </a:spcBef>
        <a:spcAft>
          <a:spcPct val="0"/>
        </a:spcAft>
        <a:defRPr sz="2700">
          <a:solidFill>
            <a:srgbClr val="204788"/>
          </a:solidFill>
          <a:latin typeface="Times New Roman" panose="02020603050405020304" pitchFamily="18" charset="0"/>
          <a:cs typeface="Times New Roman" panose="02020603050405020304" pitchFamily="18" charset="0"/>
        </a:defRPr>
      </a:lvl9pPr>
    </p:titleStyle>
    <p:bodyStyle>
      <a:lvl1pPr marL="68263" indent="-68263" algn="l" defTabSz="685800" rtl="0" fontAlgn="base">
        <a:lnSpc>
          <a:spcPct val="90000"/>
        </a:lnSpc>
        <a:spcBef>
          <a:spcPts val="900"/>
        </a:spcBef>
        <a:spcAft>
          <a:spcPts val="15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15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287338" indent="-136525" algn="l" defTabSz="685800" rtl="0" fontAlgn="base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anose="020F0502020204030204" pitchFamily="34" charset="0"/>
        <a:buChar char="◦"/>
        <a:defRPr sz="13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423863" indent="-136525" algn="l" defTabSz="685800" rtl="0" fontAlgn="base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anose="020F0502020204030204" pitchFamily="34" charset="0"/>
        <a:buChar char="◦"/>
        <a:defRPr sz="10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561975" indent="-136525" algn="l" defTabSz="685800" rtl="0" fontAlgn="base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anose="020F0502020204030204" pitchFamily="34" charset="0"/>
        <a:buChar char="◦"/>
        <a:defRPr sz="10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698500" indent="-136525" algn="l" defTabSz="685800" rtl="0" fontAlgn="base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anose="020F0502020204030204" pitchFamily="34" charset="0"/>
        <a:buChar char="◦"/>
        <a:defRPr sz="10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825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975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125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275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6963" y="758825"/>
            <a:ext cx="10058400" cy="3565525"/>
          </a:xfrm>
        </p:spPr>
        <p:txBody>
          <a:bodyPr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tr-TR" sz="3200" dirty="0" smtClean="0">
                <a:solidFill>
                  <a:schemeClr val="tx2">
                    <a:satMod val="130000"/>
                  </a:schemeClr>
                </a:solidFill>
              </a:rPr>
              <a:t>Yerel </a:t>
            </a:r>
            <a:r>
              <a:rPr lang="tr-TR" sz="3200" dirty="0" err="1" smtClean="0">
                <a:solidFill>
                  <a:schemeClr val="tx2">
                    <a:satMod val="130000"/>
                  </a:schemeClr>
                </a:solidFill>
              </a:rPr>
              <a:t>Veritabanında</a:t>
            </a:r>
            <a:r>
              <a:rPr lang="tr-TR" sz="3200" dirty="0" smtClean="0">
                <a:solidFill>
                  <a:schemeClr val="tx2">
                    <a:satMod val="130000"/>
                  </a:schemeClr>
                </a:solidFill>
              </a:rPr>
              <a:t> İstenilen Kayda / Kayıtlara Ulaşmak</a:t>
            </a:r>
            <a:endParaRPr lang="tr-TR" sz="3200" dirty="0">
              <a:solidFill>
                <a:schemeClr val="tx2">
                  <a:satMod val="130000"/>
                </a:schemeClr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138" y="4456113"/>
            <a:ext cx="10058400" cy="725487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tr-TR" sz="1800" dirty="0">
                <a:solidFill>
                  <a:schemeClr val="tx2">
                    <a:satMod val="130000"/>
                  </a:schemeClr>
                </a:solidFill>
              </a:rPr>
              <a:t>İleri Görsel Programlama </a:t>
            </a:r>
          </a:p>
          <a:p>
            <a:pPr fontAlgn="auto">
              <a:spcAft>
                <a:spcPts val="0"/>
              </a:spcAft>
              <a:defRPr/>
            </a:pPr>
            <a:r>
              <a:rPr lang="tr-TR" altLang="tr-TR" sz="1800" dirty="0" err="1">
                <a:latin typeface="Arial" panose="020B0604020202020204" pitchFamily="34" charset="0"/>
              </a:rPr>
              <a:t>Öğr.Gör</a:t>
            </a:r>
            <a:r>
              <a:rPr lang="tr-TR" altLang="tr-TR" sz="1800" dirty="0">
                <a:latin typeface="Arial" panose="020B0604020202020204" pitchFamily="34" charset="0"/>
              </a:rPr>
              <a:t>. Mahmut </a:t>
            </a:r>
            <a:r>
              <a:rPr lang="tr-TR" altLang="tr-TR" sz="1800" dirty="0" err="1">
                <a:latin typeface="Arial" panose="020B0604020202020204" pitchFamily="34" charset="0"/>
              </a:rPr>
              <a:t>kılıçaslan</a:t>
            </a:r>
            <a:endParaRPr lang="tr-TR" altLang="tr-TR" sz="1800">
              <a:latin typeface="Arial" panose="020B0604020202020204" pitchFamily="34" charset="0"/>
            </a:endParaRPr>
          </a:p>
          <a:p>
            <a:pPr fontAlgn="auto">
              <a:spcAft>
                <a:spcPts val="0"/>
              </a:spcAft>
              <a:defRPr/>
            </a:pPr>
            <a:endParaRPr lang="tr-TR" dirty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tr-TR" err="1" smtClean="0"/>
              <a:t>CurrencyManager</a:t>
            </a:r>
            <a:r>
              <a:rPr lang="tr-TR" smtClean="0"/>
              <a:t> sınıfı [1]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68580" indent="-68580" fontAlgn="auto">
              <a:spcBef>
                <a:spcPts val="600"/>
              </a:spcBef>
              <a:spcAft>
                <a:spcPts val="600"/>
              </a:spcAft>
              <a:defRPr/>
            </a:pPr>
            <a:r>
              <a:rPr lang="tr-TR" sz="2500" dirty="0"/>
              <a:t>İlk kayda gitmek için</a:t>
            </a:r>
          </a:p>
          <a:p>
            <a:pPr marL="288036" lvl="1" indent="-137160" fontAlgn="auto">
              <a:spcBef>
                <a:spcPts val="600"/>
              </a:spcBef>
              <a:spcAft>
                <a:spcPts val="600"/>
              </a:spcAft>
              <a:defRPr/>
            </a:pPr>
            <a:r>
              <a:rPr lang="tr-TR" sz="1800" dirty="0" err="1">
                <a:solidFill>
                  <a:srgbClr val="00B050"/>
                </a:solidFill>
                <a:latin typeface="Consolas" panose="020B0609020204030204" pitchFamily="49" charset="0"/>
              </a:rPr>
              <a:t>cm.Position</a:t>
            </a:r>
            <a:r>
              <a:rPr lang="tr-TR" sz="1800" dirty="0">
                <a:solidFill>
                  <a:srgbClr val="00B050"/>
                </a:solidFill>
                <a:latin typeface="Consolas" panose="020B0609020204030204" pitchFamily="49" charset="0"/>
              </a:rPr>
              <a:t> = 0;</a:t>
            </a:r>
          </a:p>
          <a:p>
            <a:pPr marL="68580" indent="-68580" fontAlgn="auto">
              <a:spcBef>
                <a:spcPts val="600"/>
              </a:spcBef>
              <a:spcAft>
                <a:spcPts val="600"/>
              </a:spcAft>
              <a:defRPr/>
            </a:pPr>
            <a:r>
              <a:rPr lang="tr-TR" sz="2500" dirty="0" smtClean="0"/>
              <a:t>İkinci kayda gitmek için	</a:t>
            </a:r>
          </a:p>
          <a:p>
            <a:pPr marL="288036" lvl="1" indent="-137160" fontAlgn="auto">
              <a:spcBef>
                <a:spcPts val="600"/>
              </a:spcBef>
              <a:spcAft>
                <a:spcPts val="600"/>
              </a:spcAft>
              <a:defRPr/>
            </a:pPr>
            <a:r>
              <a:rPr lang="tr-TR" sz="1800" dirty="0" err="1">
                <a:solidFill>
                  <a:srgbClr val="00B050"/>
                </a:solidFill>
                <a:latin typeface="Consolas" panose="020B0609020204030204" pitchFamily="49" charset="0"/>
              </a:rPr>
              <a:t>cm.Position</a:t>
            </a:r>
            <a:r>
              <a:rPr lang="tr-TR" sz="1800" dirty="0">
                <a:solidFill>
                  <a:srgbClr val="00B050"/>
                </a:solidFill>
                <a:latin typeface="Consolas" panose="020B0609020204030204" pitchFamily="49" charset="0"/>
              </a:rPr>
              <a:t> = 1;</a:t>
            </a:r>
          </a:p>
          <a:p>
            <a:pPr marL="68580" indent="-68580" fontAlgn="auto">
              <a:spcBef>
                <a:spcPts val="600"/>
              </a:spcBef>
              <a:spcAft>
                <a:spcPts val="600"/>
              </a:spcAft>
              <a:defRPr/>
            </a:pPr>
            <a:r>
              <a:rPr lang="tr-TR" sz="2500" dirty="0"/>
              <a:t>Son kayda gitmek için</a:t>
            </a:r>
          </a:p>
          <a:p>
            <a:pPr marL="288036" lvl="1" indent="-137160" fontAlgn="auto">
              <a:spcBef>
                <a:spcPts val="600"/>
              </a:spcBef>
              <a:spcAft>
                <a:spcPts val="600"/>
              </a:spcAft>
              <a:defRPr/>
            </a:pPr>
            <a:r>
              <a:rPr lang="tr-TR" sz="1800" dirty="0" err="1">
                <a:solidFill>
                  <a:srgbClr val="00B050"/>
                </a:solidFill>
                <a:latin typeface="Consolas" panose="020B0609020204030204" pitchFamily="49" charset="0"/>
              </a:rPr>
              <a:t>cm.Position</a:t>
            </a:r>
            <a:r>
              <a:rPr lang="tr-TR" sz="1800" dirty="0">
                <a:solidFill>
                  <a:srgbClr val="00B050"/>
                </a:solidFill>
                <a:latin typeface="Consolas" panose="020B0609020204030204" pitchFamily="49" charset="0"/>
              </a:rPr>
              <a:t> = </a:t>
            </a:r>
            <a:r>
              <a:rPr lang="tr-TR" sz="1800" dirty="0" err="1">
                <a:solidFill>
                  <a:srgbClr val="00B050"/>
                </a:solidFill>
                <a:latin typeface="Consolas" panose="020B0609020204030204" pitchFamily="49" charset="0"/>
              </a:rPr>
              <a:t>cm.Count</a:t>
            </a:r>
            <a:r>
              <a:rPr lang="tr-TR" sz="1800" dirty="0">
                <a:solidFill>
                  <a:srgbClr val="00B050"/>
                </a:solidFill>
                <a:latin typeface="Consolas" panose="020B0609020204030204" pitchFamily="49" charset="0"/>
              </a:rPr>
              <a:t> – 1;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tr-TR" err="1" smtClean="0"/>
              <a:t>CurrencyManager</a:t>
            </a:r>
            <a:r>
              <a:rPr lang="tr-TR" smtClean="0"/>
              <a:t> sınıfı [1]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68580" indent="-68580" fontAlgn="auto">
              <a:spcBef>
                <a:spcPts val="600"/>
              </a:spcBef>
              <a:spcAft>
                <a:spcPts val="600"/>
              </a:spcAft>
              <a:defRPr/>
            </a:pPr>
            <a:r>
              <a:rPr lang="tr-TR" sz="2500" dirty="0"/>
              <a:t>İlk kaydı silmek için</a:t>
            </a:r>
          </a:p>
          <a:p>
            <a:pPr marL="288036" lvl="1" indent="-137160" fontAlgn="auto">
              <a:spcBef>
                <a:spcPts val="600"/>
              </a:spcBef>
              <a:spcAft>
                <a:spcPts val="600"/>
              </a:spcAft>
              <a:defRPr/>
            </a:pPr>
            <a:r>
              <a:rPr lang="tr-TR" sz="1800" dirty="0" err="1">
                <a:solidFill>
                  <a:srgbClr val="00B050"/>
                </a:solidFill>
                <a:latin typeface="Consolas" panose="020B0609020204030204" pitchFamily="49" charset="0"/>
              </a:rPr>
              <a:t>cm.RemoveAt</a:t>
            </a:r>
            <a:r>
              <a:rPr lang="tr-TR" sz="1800" dirty="0">
                <a:solidFill>
                  <a:srgbClr val="00B050"/>
                </a:solidFill>
                <a:latin typeface="Consolas" panose="020B0609020204030204" pitchFamily="49" charset="0"/>
              </a:rPr>
              <a:t> ( 0 );</a:t>
            </a:r>
          </a:p>
          <a:p>
            <a:pPr marL="68580" indent="-68580" fontAlgn="auto">
              <a:spcBef>
                <a:spcPts val="600"/>
              </a:spcBef>
              <a:spcAft>
                <a:spcPts val="600"/>
              </a:spcAft>
              <a:defRPr/>
            </a:pPr>
            <a:r>
              <a:rPr lang="tr-TR" sz="2500" dirty="0" smtClean="0"/>
              <a:t>İkinci kaydı silmek için	</a:t>
            </a:r>
          </a:p>
          <a:p>
            <a:pPr marL="288036" lvl="1" indent="-137160" fontAlgn="auto">
              <a:spcBef>
                <a:spcPts val="600"/>
              </a:spcBef>
              <a:spcAft>
                <a:spcPts val="600"/>
              </a:spcAft>
              <a:defRPr/>
            </a:pPr>
            <a:r>
              <a:rPr lang="tr-TR" sz="1800" dirty="0" err="1">
                <a:solidFill>
                  <a:srgbClr val="00B050"/>
                </a:solidFill>
                <a:latin typeface="Consolas" panose="020B0609020204030204" pitchFamily="49" charset="0"/>
              </a:rPr>
              <a:t>cm.RemoveAt</a:t>
            </a:r>
            <a:r>
              <a:rPr lang="tr-TR" sz="1800" dirty="0">
                <a:solidFill>
                  <a:srgbClr val="00B050"/>
                </a:solidFill>
                <a:latin typeface="Consolas" panose="020B0609020204030204" pitchFamily="49" charset="0"/>
              </a:rPr>
              <a:t> ( 1 );</a:t>
            </a:r>
          </a:p>
          <a:p>
            <a:pPr marL="68580" indent="-68580" fontAlgn="auto">
              <a:spcBef>
                <a:spcPts val="600"/>
              </a:spcBef>
              <a:spcAft>
                <a:spcPts val="600"/>
              </a:spcAft>
              <a:defRPr/>
            </a:pPr>
            <a:r>
              <a:rPr lang="tr-TR" sz="2500" dirty="0"/>
              <a:t>Son kaydı silmek için</a:t>
            </a:r>
          </a:p>
          <a:p>
            <a:pPr marL="288036" lvl="1" indent="-137160" fontAlgn="auto">
              <a:spcBef>
                <a:spcPts val="600"/>
              </a:spcBef>
              <a:spcAft>
                <a:spcPts val="600"/>
              </a:spcAft>
              <a:defRPr/>
            </a:pPr>
            <a:r>
              <a:rPr lang="tr-TR" sz="1800" dirty="0" err="1">
                <a:solidFill>
                  <a:srgbClr val="00B050"/>
                </a:solidFill>
                <a:latin typeface="Consolas" panose="020B0609020204030204" pitchFamily="49" charset="0"/>
              </a:rPr>
              <a:t>cm.RemoveAt</a:t>
            </a:r>
            <a:r>
              <a:rPr lang="tr-TR" sz="1800" dirty="0">
                <a:solidFill>
                  <a:srgbClr val="00B050"/>
                </a:solidFill>
                <a:latin typeface="Consolas" panose="020B0609020204030204" pitchFamily="49" charset="0"/>
              </a:rPr>
              <a:t> ( </a:t>
            </a:r>
            <a:r>
              <a:rPr lang="tr-TR" sz="1800" dirty="0" err="1">
                <a:solidFill>
                  <a:srgbClr val="00B050"/>
                </a:solidFill>
                <a:latin typeface="Consolas" panose="020B0609020204030204" pitchFamily="49" charset="0"/>
              </a:rPr>
              <a:t>cm.Count</a:t>
            </a:r>
            <a:r>
              <a:rPr lang="tr-TR" sz="1800" dirty="0">
                <a:solidFill>
                  <a:srgbClr val="00B050"/>
                </a:solidFill>
                <a:latin typeface="Consolas" panose="020B0609020204030204" pitchFamily="49" charset="0"/>
              </a:rPr>
              <a:t> – 1);</a:t>
            </a:r>
          </a:p>
          <a:p>
            <a:pPr marL="68580" indent="-68580" fontAlgn="auto">
              <a:spcBef>
                <a:spcPts val="600"/>
              </a:spcBef>
              <a:spcAft>
                <a:spcPts val="600"/>
              </a:spcAft>
              <a:defRPr/>
            </a:pPr>
            <a:r>
              <a:rPr lang="tr-TR" sz="2500" dirty="0"/>
              <a:t>Aktif kaydı silmek için</a:t>
            </a:r>
          </a:p>
          <a:p>
            <a:pPr marL="288036" lvl="1" indent="-137160" fontAlgn="auto">
              <a:spcBef>
                <a:spcPts val="600"/>
              </a:spcBef>
              <a:spcAft>
                <a:spcPts val="600"/>
              </a:spcAft>
              <a:defRPr/>
            </a:pPr>
            <a:r>
              <a:rPr lang="tr-TR" sz="1800" dirty="0" err="1">
                <a:solidFill>
                  <a:srgbClr val="00B050"/>
                </a:solidFill>
                <a:latin typeface="Consolas" panose="020B0609020204030204" pitchFamily="49" charset="0"/>
              </a:rPr>
              <a:t>cm.RemoveAt</a:t>
            </a:r>
            <a:r>
              <a:rPr lang="tr-TR" sz="1800" dirty="0">
                <a:solidFill>
                  <a:srgbClr val="00B050"/>
                </a:solidFill>
                <a:latin typeface="Consolas" panose="020B0609020204030204" pitchFamily="49" charset="0"/>
              </a:rPr>
              <a:t> ( </a:t>
            </a:r>
            <a:r>
              <a:rPr lang="tr-TR" sz="1800" dirty="0" err="1">
                <a:solidFill>
                  <a:srgbClr val="00B050"/>
                </a:solidFill>
                <a:latin typeface="Consolas" panose="020B0609020204030204" pitchFamily="49" charset="0"/>
              </a:rPr>
              <a:t>cm.Position</a:t>
            </a:r>
            <a:r>
              <a:rPr lang="tr-TR" sz="1800" dirty="0">
                <a:solidFill>
                  <a:srgbClr val="00B050"/>
                </a:solidFill>
                <a:latin typeface="Consolas" panose="020B0609020204030204" pitchFamily="49" charset="0"/>
              </a:rPr>
              <a:t> );</a:t>
            </a:r>
          </a:p>
          <a:p>
            <a:pPr marL="288036" lvl="1" indent="-137160" fontAlgn="auto">
              <a:defRPr/>
            </a:pPr>
            <a:endParaRPr lang="tr-TR" sz="2500" dirty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tr-TR" err="1" smtClean="0"/>
              <a:t>CurrencyManager</a:t>
            </a:r>
            <a:r>
              <a:rPr lang="tr-TR" smtClean="0"/>
              <a:t> sınıfı [1]</a:t>
            </a:r>
            <a:endParaRPr lang="tr-TR" dirty="0"/>
          </a:p>
        </p:txBody>
      </p:sp>
      <p:sp>
        <p:nvSpPr>
          <p:cNvPr id="19459" name="Content Placeholder 2"/>
          <p:cNvSpPr>
            <a:spLocks noGrp="1"/>
          </p:cNvSpPr>
          <p:nvPr>
            <p:ph idx="1"/>
          </p:nvPr>
        </p:nvSpPr>
        <p:spPr>
          <a:xfrm>
            <a:off x="1084263" y="1852613"/>
            <a:ext cx="9202737" cy="509587"/>
          </a:xfrm>
        </p:spPr>
        <p:txBody>
          <a:bodyPr/>
          <a:lstStyle/>
          <a:p>
            <a:pPr marL="68580" indent="-68580" fontAlgn="auto">
              <a:defRPr/>
            </a:pPr>
            <a:r>
              <a:rPr lang="tr-TR" altLang="tr-TR" sz="2500" dirty="0"/>
              <a:t>Aktif kaydı kullanıcı onayı alarak silmek için</a:t>
            </a:r>
          </a:p>
        </p:txBody>
      </p:sp>
      <p:sp>
        <p:nvSpPr>
          <p:cNvPr id="3" name="Dikdörtgen 2"/>
          <p:cNvSpPr/>
          <p:nvPr/>
        </p:nvSpPr>
        <p:spPr>
          <a:xfrm>
            <a:off x="2209800" y="2590800"/>
            <a:ext cx="6096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>
                <a:solidFill>
                  <a:srgbClr val="2B91AF"/>
                </a:solidFill>
                <a:latin typeface="Consolas" panose="020B0609020204030204" pitchFamily="49" charset="0"/>
              </a:rPr>
              <a:t>DialogResult</a:t>
            </a:r>
            <a:r>
              <a:rPr lang="tr-TR">
                <a:solidFill>
                  <a:srgbClr val="000000"/>
                </a:solidFill>
                <a:latin typeface="Consolas" panose="020B0609020204030204" pitchFamily="49" charset="0"/>
              </a:rPr>
              <a:t> d = </a:t>
            </a:r>
            <a:r>
              <a:rPr lang="tr-TR">
                <a:solidFill>
                  <a:srgbClr val="2B91AF"/>
                </a:solidFill>
                <a:latin typeface="Consolas" panose="020B0609020204030204" pitchFamily="49" charset="0"/>
              </a:rPr>
              <a:t>MessageBox</a:t>
            </a:r>
            <a:r>
              <a:rPr lang="tr-TR">
                <a:solidFill>
                  <a:srgbClr val="000000"/>
                </a:solidFill>
                <a:latin typeface="Consolas" panose="020B0609020204030204" pitchFamily="49" charset="0"/>
              </a:rPr>
              <a:t>.Show(</a:t>
            </a:r>
          </a:p>
          <a:p>
            <a:r>
              <a:rPr lang="tr-TR">
                <a:solidFill>
                  <a:srgbClr val="000000"/>
                </a:solidFill>
                <a:latin typeface="Consolas" panose="020B0609020204030204" pitchFamily="49" charset="0"/>
              </a:rPr>
              <a:t>    </a:t>
            </a:r>
            <a:r>
              <a:rPr lang="tr-TR">
                <a:solidFill>
                  <a:srgbClr val="A31515"/>
                </a:solidFill>
                <a:latin typeface="Consolas" panose="020B0609020204030204" pitchFamily="49" charset="0"/>
              </a:rPr>
              <a:t>"Silme onayı"</a:t>
            </a:r>
            <a:r>
              <a:rPr lang="tr-TR">
                <a:solidFill>
                  <a:srgbClr val="000000"/>
                </a:solidFill>
                <a:latin typeface="Consolas" panose="020B0609020204030204" pitchFamily="49" charset="0"/>
              </a:rPr>
              <a:t>,</a:t>
            </a:r>
          </a:p>
          <a:p>
            <a:r>
              <a:rPr lang="tr-TR">
                <a:solidFill>
                  <a:srgbClr val="000000"/>
                </a:solidFill>
                <a:latin typeface="Consolas" panose="020B0609020204030204" pitchFamily="49" charset="0"/>
              </a:rPr>
              <a:t>     </a:t>
            </a:r>
            <a:r>
              <a:rPr lang="tr-TR">
                <a:solidFill>
                  <a:srgbClr val="A31515"/>
                </a:solidFill>
                <a:latin typeface="Consolas" panose="020B0609020204030204" pitchFamily="49" charset="0"/>
              </a:rPr>
              <a:t>"Kaydı silmek istiyor musunuz ?"</a:t>
            </a:r>
            <a:r>
              <a:rPr lang="tr-TR">
                <a:solidFill>
                  <a:srgbClr val="000000"/>
                </a:solidFill>
                <a:latin typeface="Consolas" panose="020B0609020204030204" pitchFamily="49" charset="0"/>
              </a:rPr>
              <a:t>,</a:t>
            </a:r>
          </a:p>
          <a:p>
            <a:r>
              <a:rPr lang="tr-TR">
                <a:solidFill>
                  <a:srgbClr val="000000"/>
                </a:solidFill>
                <a:latin typeface="Consolas" panose="020B0609020204030204" pitchFamily="49" charset="0"/>
              </a:rPr>
              <a:t>     </a:t>
            </a:r>
            <a:r>
              <a:rPr lang="tr-TR">
                <a:solidFill>
                  <a:srgbClr val="2B91AF"/>
                </a:solidFill>
                <a:latin typeface="Consolas" panose="020B0609020204030204" pitchFamily="49" charset="0"/>
              </a:rPr>
              <a:t>MessageBoxButtons</a:t>
            </a:r>
            <a:r>
              <a:rPr lang="tr-TR">
                <a:solidFill>
                  <a:srgbClr val="000000"/>
                </a:solidFill>
                <a:latin typeface="Consolas" panose="020B0609020204030204" pitchFamily="49" charset="0"/>
              </a:rPr>
              <a:t>.YesNo ); </a:t>
            </a:r>
          </a:p>
          <a:p>
            <a:r>
              <a:rPr lang="tr-TR">
                <a:solidFill>
                  <a:srgbClr val="000000"/>
                </a:solidFill>
                <a:latin typeface="Consolas" panose="020B0609020204030204" pitchFamily="49" charset="0"/>
              </a:rPr>
              <a:t>    </a:t>
            </a:r>
            <a:r>
              <a:rPr lang="tr-TR">
                <a:solidFill>
                  <a:srgbClr val="0000FF"/>
                </a:solidFill>
                <a:latin typeface="Consolas" panose="020B0609020204030204" pitchFamily="49" charset="0"/>
              </a:rPr>
              <a:t>if</a:t>
            </a:r>
            <a:r>
              <a:rPr lang="tr-TR">
                <a:solidFill>
                  <a:srgbClr val="000000"/>
                </a:solidFill>
                <a:latin typeface="Consolas" panose="020B0609020204030204" pitchFamily="49" charset="0"/>
              </a:rPr>
              <a:t> (d == </a:t>
            </a:r>
            <a:r>
              <a:rPr lang="tr-TR">
                <a:solidFill>
                  <a:srgbClr val="2B91AF"/>
                </a:solidFill>
                <a:latin typeface="Consolas" panose="020B0609020204030204" pitchFamily="49" charset="0"/>
              </a:rPr>
              <a:t>DialogResult</a:t>
            </a:r>
            <a:r>
              <a:rPr lang="tr-TR">
                <a:solidFill>
                  <a:srgbClr val="000000"/>
                </a:solidFill>
                <a:latin typeface="Consolas" panose="020B0609020204030204" pitchFamily="49" charset="0"/>
              </a:rPr>
              <a:t>.Yes)</a:t>
            </a:r>
          </a:p>
          <a:p>
            <a:r>
              <a:rPr lang="tr-TR">
                <a:solidFill>
                  <a:srgbClr val="000000"/>
                </a:solidFill>
                <a:latin typeface="Consolas" panose="020B0609020204030204" pitchFamily="49" charset="0"/>
              </a:rPr>
              <a:t>    {</a:t>
            </a:r>
          </a:p>
          <a:p>
            <a:r>
              <a:rPr lang="tr-TR">
                <a:solidFill>
                  <a:srgbClr val="000000"/>
                </a:solidFill>
                <a:latin typeface="Consolas" panose="020B0609020204030204" pitchFamily="49" charset="0"/>
              </a:rPr>
              <a:t>    cm.RemoveAt(cm.Position);</a:t>
            </a:r>
          </a:p>
          <a:p>
            <a:r>
              <a:rPr lang="tr-TR">
                <a:solidFill>
                  <a:srgbClr val="000000"/>
                </a:solidFill>
                <a:latin typeface="Consolas" panose="020B0609020204030204" pitchFamily="49" charset="0"/>
              </a:rPr>
              <a:t>    }</a:t>
            </a:r>
            <a:endParaRPr lang="tr-TR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tr-TR" smtClean="0"/>
              <a:t>Örnek uygulama [1]</a:t>
            </a:r>
            <a:endParaRPr lang="tr-TR" dirty="0"/>
          </a:p>
        </p:txBody>
      </p:sp>
      <p:sp>
        <p:nvSpPr>
          <p:cNvPr id="20483" name="Content Placeholder 2"/>
          <p:cNvSpPr>
            <a:spLocks noGrp="1"/>
          </p:cNvSpPr>
          <p:nvPr>
            <p:ph idx="1"/>
          </p:nvPr>
        </p:nvSpPr>
        <p:spPr>
          <a:xfrm>
            <a:off x="1096963" y="1981200"/>
            <a:ext cx="10058400" cy="4022725"/>
          </a:xfrm>
        </p:spPr>
        <p:txBody>
          <a:bodyPr/>
          <a:lstStyle/>
          <a:p>
            <a:pPr marL="68580" indent="-68580" fontAlgn="auto">
              <a:defRPr/>
            </a:pPr>
            <a:r>
              <a:rPr lang="tr-TR" altLang="tr-TR" sz="2500" dirty="0" err="1" smtClean="0"/>
              <a:t>Musteriler</a:t>
            </a:r>
            <a:r>
              <a:rPr lang="tr-TR" altLang="tr-TR" sz="2500" dirty="0" smtClean="0"/>
              <a:t> tablosunu </a:t>
            </a:r>
            <a:r>
              <a:rPr lang="tr-TR" altLang="tr-TR" sz="2500" dirty="0" err="1" smtClean="0"/>
              <a:t>DataGridView’a</a:t>
            </a:r>
            <a:r>
              <a:rPr lang="tr-TR" altLang="tr-TR" sz="2500" dirty="0" smtClean="0"/>
              <a:t> bağlayalım</a:t>
            </a:r>
          </a:p>
          <a:p>
            <a:pPr marL="68580" indent="-68580" fontAlgn="auto">
              <a:defRPr/>
            </a:pPr>
            <a:r>
              <a:rPr lang="tr-TR" altLang="tr-TR" sz="2500" dirty="0" err="1" smtClean="0"/>
              <a:t>DataGridView</a:t>
            </a:r>
            <a:r>
              <a:rPr lang="tr-TR" altLang="tr-TR" sz="2500" dirty="0" smtClean="0"/>
              <a:t> üzerinde ileri-geri-ilk-son kayda gitmek için düğmeler…</a:t>
            </a:r>
          </a:p>
          <a:p>
            <a:pPr marL="68580" indent="-68580" fontAlgn="auto">
              <a:defRPr/>
            </a:pPr>
            <a:r>
              <a:rPr lang="tr-TR" altLang="tr-TR" sz="2500" dirty="0" smtClean="0"/>
              <a:t>Aktif kaydı silmek için bir düğme…</a:t>
            </a:r>
          </a:p>
          <a:p>
            <a:pPr marL="68580" indent="-68580" fontAlgn="auto">
              <a:defRPr/>
            </a:pPr>
            <a:r>
              <a:rPr lang="tr-TR" altLang="tr-TR" sz="2500" dirty="0" smtClean="0"/>
              <a:t>Yeni kayıt eklemek için de bir düğme yerleştirelim</a:t>
            </a:r>
          </a:p>
        </p:txBody>
      </p:sp>
    </p:spTree>
  </p:cSld>
  <p:clrMapOvr>
    <a:masterClrMapping/>
  </p:clrMapOvr>
  <p:transition spd="med"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tr-TR" smtClean="0"/>
              <a:t>Örnek uygulama [1]</a:t>
            </a:r>
            <a:endParaRPr lang="tr-TR" dirty="0"/>
          </a:p>
        </p:txBody>
      </p:sp>
      <p:pic>
        <p:nvPicPr>
          <p:cNvPr id="22531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800" y="1828800"/>
            <a:ext cx="5943600" cy="4464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tr-TR" smtClean="0"/>
              <a:t>Örnek uygulama [1]</a:t>
            </a:r>
            <a:endParaRPr lang="tr-TR" dirty="0"/>
          </a:p>
        </p:txBody>
      </p:sp>
      <p:sp>
        <p:nvSpPr>
          <p:cNvPr id="22531" name="Content Placeholder 2"/>
          <p:cNvSpPr>
            <a:spLocks noGrp="1"/>
          </p:cNvSpPr>
          <p:nvPr>
            <p:ph idx="1"/>
          </p:nvPr>
        </p:nvSpPr>
        <p:spPr>
          <a:xfrm>
            <a:off x="1096963" y="1735138"/>
            <a:ext cx="9361487" cy="1066800"/>
          </a:xfrm>
        </p:spPr>
        <p:txBody>
          <a:bodyPr/>
          <a:lstStyle/>
          <a:p>
            <a:pPr marL="68580" indent="-68580" fontAlgn="auto">
              <a:defRPr/>
            </a:pPr>
            <a:r>
              <a:rPr lang="tr-TR" altLang="tr-TR" sz="2500" dirty="0" err="1"/>
              <a:t>Form_Load</a:t>
            </a:r>
            <a:r>
              <a:rPr lang="tr-TR" altLang="tr-TR" sz="2500" dirty="0"/>
              <a:t> sırasında veri </a:t>
            </a:r>
            <a:r>
              <a:rPr lang="tr-TR" altLang="tr-TR" sz="2500" dirty="0" err="1"/>
              <a:t>SqlConnection</a:t>
            </a:r>
            <a:r>
              <a:rPr lang="tr-TR" altLang="tr-TR" sz="2500" dirty="0"/>
              <a:t>, </a:t>
            </a:r>
            <a:r>
              <a:rPr lang="tr-TR" altLang="tr-TR" sz="2500" dirty="0" err="1"/>
              <a:t>SqlCommand</a:t>
            </a:r>
            <a:r>
              <a:rPr lang="tr-TR" altLang="tr-TR" sz="2500" dirty="0"/>
              <a:t> ve </a:t>
            </a:r>
            <a:r>
              <a:rPr lang="tr-TR" altLang="tr-TR" sz="2500" dirty="0" err="1"/>
              <a:t>DataTable</a:t>
            </a:r>
            <a:r>
              <a:rPr lang="tr-TR" altLang="tr-TR" sz="2500" dirty="0"/>
              <a:t> kullanılarak çekilir</a:t>
            </a:r>
          </a:p>
        </p:txBody>
      </p:sp>
      <p:sp>
        <p:nvSpPr>
          <p:cNvPr id="3" name="Dikdörtgen 2"/>
          <p:cNvSpPr/>
          <p:nvPr/>
        </p:nvSpPr>
        <p:spPr>
          <a:xfrm>
            <a:off x="762000" y="2514600"/>
            <a:ext cx="1120140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600">
                <a:solidFill>
                  <a:srgbClr val="0000FF"/>
                </a:solidFill>
                <a:latin typeface="Consolas" panose="020B0609020204030204" pitchFamily="49" charset="0"/>
              </a:rPr>
              <a:t>private</a:t>
            </a:r>
            <a:r>
              <a:rPr lang="tr-TR" sz="160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tr-TR" sz="1600">
                <a:solidFill>
                  <a:srgbClr val="0000FF"/>
                </a:solidFill>
                <a:latin typeface="Consolas" panose="020B0609020204030204" pitchFamily="49" charset="0"/>
              </a:rPr>
              <a:t>void</a:t>
            </a:r>
            <a:r>
              <a:rPr lang="tr-TR" sz="1600">
                <a:solidFill>
                  <a:srgbClr val="000000"/>
                </a:solidFill>
                <a:latin typeface="Consolas" panose="020B0609020204030204" pitchFamily="49" charset="0"/>
              </a:rPr>
              <a:t> Forml_Load(</a:t>
            </a:r>
            <a:r>
              <a:rPr lang="tr-TR" sz="1600">
                <a:solidFill>
                  <a:srgbClr val="0000FF"/>
                </a:solidFill>
                <a:latin typeface="Consolas" panose="020B0609020204030204" pitchFamily="49" charset="0"/>
              </a:rPr>
              <a:t>object</a:t>
            </a:r>
            <a:r>
              <a:rPr lang="tr-TR" sz="1600">
                <a:solidFill>
                  <a:srgbClr val="000000"/>
                </a:solidFill>
                <a:latin typeface="Consolas" panose="020B0609020204030204" pitchFamily="49" charset="0"/>
              </a:rPr>
              <a:t> sender, </a:t>
            </a:r>
            <a:r>
              <a:rPr lang="tr-TR" sz="1600">
                <a:solidFill>
                  <a:srgbClr val="2B91AF"/>
                </a:solidFill>
                <a:latin typeface="Consolas" panose="020B0609020204030204" pitchFamily="49" charset="0"/>
              </a:rPr>
              <a:t>EventArgs</a:t>
            </a:r>
            <a:r>
              <a:rPr lang="tr-TR" sz="1600">
                <a:solidFill>
                  <a:srgbClr val="000000"/>
                </a:solidFill>
                <a:latin typeface="Consolas" panose="020B0609020204030204" pitchFamily="49" charset="0"/>
              </a:rPr>
              <a:t> e)</a:t>
            </a:r>
          </a:p>
          <a:p>
            <a:r>
              <a:rPr lang="tr-TR" sz="1600">
                <a:solidFill>
                  <a:srgbClr val="000000"/>
                </a:solidFill>
                <a:latin typeface="Consolas" panose="020B0609020204030204" pitchFamily="49" charset="0"/>
              </a:rPr>
              <a:t>        {</a:t>
            </a:r>
          </a:p>
          <a:p>
            <a:r>
              <a:rPr lang="en-US" sz="1600">
                <a:solidFill>
                  <a:srgbClr val="000000"/>
                </a:solidFill>
                <a:latin typeface="Consolas" panose="020B0609020204030204" pitchFamily="49" charset="0"/>
              </a:rPr>
              <a:t>            </a:t>
            </a:r>
            <a:r>
              <a:rPr lang="en-US" sz="1600">
                <a:solidFill>
                  <a:srgbClr val="2B91AF"/>
                </a:solidFill>
                <a:latin typeface="Consolas" panose="020B0609020204030204" pitchFamily="49" charset="0"/>
              </a:rPr>
              <a:t>SqlConnection</a:t>
            </a:r>
            <a:r>
              <a:rPr lang="en-US" sz="1600">
                <a:solidFill>
                  <a:srgbClr val="000000"/>
                </a:solidFill>
                <a:latin typeface="Consolas" panose="020B0609020204030204" pitchFamily="49" charset="0"/>
              </a:rPr>
              <a:t> c = </a:t>
            </a:r>
            <a:r>
              <a:rPr lang="en-US" sz="1600">
                <a:solidFill>
                  <a:srgbClr val="0000FF"/>
                </a:solidFill>
                <a:latin typeface="Consolas" panose="020B0609020204030204" pitchFamily="49" charset="0"/>
              </a:rPr>
              <a:t>new</a:t>
            </a:r>
            <a:r>
              <a:rPr lang="en-US" sz="160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sz="1600">
                <a:solidFill>
                  <a:srgbClr val="2B91AF"/>
                </a:solidFill>
                <a:latin typeface="Consolas" panose="020B0609020204030204" pitchFamily="49" charset="0"/>
              </a:rPr>
              <a:t>SqlConnection</a:t>
            </a:r>
            <a:r>
              <a:rPr lang="en-US" sz="1600">
                <a:solidFill>
                  <a:srgbClr val="000000"/>
                </a:solidFill>
                <a:latin typeface="Consolas" panose="020B0609020204030204" pitchFamily="49" charset="0"/>
              </a:rPr>
              <a:t>(); c.ConnectionString = </a:t>
            </a:r>
            <a:r>
              <a:rPr lang="en-US" sz="1600">
                <a:solidFill>
                  <a:srgbClr val="800000"/>
                </a:solidFill>
                <a:latin typeface="Consolas" panose="020B0609020204030204" pitchFamily="49" charset="0"/>
              </a:rPr>
              <a:t>@"Data Source=.\SQLEXPRESS; </a:t>
            </a:r>
          </a:p>
          <a:p>
            <a:r>
              <a:rPr lang="tr-TR" sz="1600">
                <a:solidFill>
                  <a:srgbClr val="800000"/>
                </a:solidFill>
                <a:latin typeface="Consolas" panose="020B0609020204030204" pitchFamily="49" charset="0"/>
              </a:rPr>
              <a:t>                AttachDbFilename=C:\dell\ticaret.mdf;</a:t>
            </a:r>
          </a:p>
          <a:p>
            <a:r>
              <a:rPr lang="tr-TR" sz="1600">
                <a:solidFill>
                  <a:srgbClr val="800000"/>
                </a:solidFill>
                <a:latin typeface="Consolas" panose="020B0609020204030204" pitchFamily="49" charset="0"/>
              </a:rPr>
              <a:t>                Integrated Security=True;</a:t>
            </a:r>
          </a:p>
          <a:p>
            <a:r>
              <a:rPr lang="tr-TR" sz="1600">
                <a:solidFill>
                  <a:srgbClr val="800000"/>
                </a:solidFill>
                <a:latin typeface="Consolas" panose="020B0609020204030204" pitchFamily="49" charset="0"/>
              </a:rPr>
              <a:t>                Connect Timeout=30;</a:t>
            </a:r>
          </a:p>
          <a:p>
            <a:r>
              <a:rPr lang="tr-TR" sz="1600">
                <a:solidFill>
                  <a:srgbClr val="800000"/>
                </a:solidFill>
                <a:latin typeface="Consolas" panose="020B0609020204030204" pitchFamily="49" charset="0"/>
              </a:rPr>
              <a:t>                User Instance=True"</a:t>
            </a:r>
            <a:r>
              <a:rPr lang="tr-TR" sz="1600">
                <a:solidFill>
                  <a:srgbClr val="000000"/>
                </a:solidFill>
                <a:latin typeface="Consolas" panose="020B0609020204030204" pitchFamily="49" charset="0"/>
              </a:rPr>
              <a:t>;</a:t>
            </a:r>
          </a:p>
          <a:p>
            <a:r>
              <a:rPr lang="tr-TR" sz="1600">
                <a:solidFill>
                  <a:srgbClr val="000000"/>
                </a:solidFill>
                <a:latin typeface="Consolas" panose="020B0609020204030204" pitchFamily="49" charset="0"/>
              </a:rPr>
              <a:t>            c.Open();</a:t>
            </a:r>
          </a:p>
          <a:p>
            <a:r>
              <a:rPr lang="en-US" sz="1600">
                <a:solidFill>
                  <a:srgbClr val="000000"/>
                </a:solidFill>
                <a:latin typeface="Consolas" panose="020B0609020204030204" pitchFamily="49" charset="0"/>
              </a:rPr>
              <a:t>            </a:t>
            </a:r>
            <a:r>
              <a:rPr lang="en-US" sz="1600">
                <a:solidFill>
                  <a:srgbClr val="2B91AF"/>
                </a:solidFill>
                <a:latin typeface="Consolas" panose="020B0609020204030204" pitchFamily="49" charset="0"/>
              </a:rPr>
              <a:t>SqlCommand</a:t>
            </a:r>
            <a:r>
              <a:rPr lang="en-US" sz="1600">
                <a:solidFill>
                  <a:srgbClr val="000000"/>
                </a:solidFill>
                <a:latin typeface="Consolas" panose="020B0609020204030204" pitchFamily="49" charset="0"/>
              </a:rPr>
              <a:t> crad = </a:t>
            </a:r>
            <a:r>
              <a:rPr lang="en-US" sz="1600">
                <a:solidFill>
                  <a:srgbClr val="0000FF"/>
                </a:solidFill>
                <a:latin typeface="Consolas" panose="020B0609020204030204" pitchFamily="49" charset="0"/>
              </a:rPr>
              <a:t>new</a:t>
            </a:r>
            <a:r>
              <a:rPr lang="en-US" sz="160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sz="1600">
                <a:solidFill>
                  <a:srgbClr val="2B91AF"/>
                </a:solidFill>
                <a:latin typeface="Consolas" panose="020B0609020204030204" pitchFamily="49" charset="0"/>
              </a:rPr>
              <a:t>SqlCommand</a:t>
            </a:r>
            <a:r>
              <a:rPr lang="en-US" sz="160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en-US" sz="1600">
                <a:solidFill>
                  <a:srgbClr val="A31515"/>
                </a:solidFill>
                <a:latin typeface="Consolas" panose="020B0609020204030204" pitchFamily="49" charset="0"/>
              </a:rPr>
              <a:t>"SELECT * FROM müşteriler"</a:t>
            </a:r>
            <a:r>
              <a:rPr lang="en-US" sz="1600">
                <a:solidFill>
                  <a:srgbClr val="000000"/>
                </a:solidFill>
                <a:latin typeface="Consolas" panose="020B0609020204030204" pitchFamily="49" charset="0"/>
              </a:rPr>
              <a:t>, c);</a:t>
            </a:r>
          </a:p>
          <a:p>
            <a:r>
              <a:rPr lang="tr-TR" sz="1600">
                <a:solidFill>
                  <a:srgbClr val="000000"/>
                </a:solidFill>
                <a:latin typeface="Consolas" panose="020B0609020204030204" pitchFamily="49" charset="0"/>
              </a:rPr>
              <a:t>            </a:t>
            </a:r>
            <a:r>
              <a:rPr lang="tr-TR" sz="1600">
                <a:solidFill>
                  <a:srgbClr val="2B91AF"/>
                </a:solidFill>
                <a:latin typeface="Consolas" panose="020B0609020204030204" pitchFamily="49" charset="0"/>
              </a:rPr>
              <a:t>DataTable</a:t>
            </a:r>
            <a:r>
              <a:rPr lang="tr-TR" sz="1600">
                <a:solidFill>
                  <a:srgbClr val="000000"/>
                </a:solidFill>
                <a:latin typeface="Consolas" panose="020B0609020204030204" pitchFamily="49" charset="0"/>
              </a:rPr>
              <a:t> dt = </a:t>
            </a:r>
            <a:r>
              <a:rPr lang="tr-TR" sz="1600">
                <a:solidFill>
                  <a:srgbClr val="0000FF"/>
                </a:solidFill>
                <a:latin typeface="Consolas" panose="020B0609020204030204" pitchFamily="49" charset="0"/>
              </a:rPr>
              <a:t>new</a:t>
            </a:r>
            <a:r>
              <a:rPr lang="tr-TR" sz="160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tr-TR" sz="1600">
                <a:solidFill>
                  <a:srgbClr val="2B91AF"/>
                </a:solidFill>
                <a:latin typeface="Consolas" panose="020B0609020204030204" pitchFamily="49" charset="0"/>
              </a:rPr>
              <a:t>DataTable</a:t>
            </a:r>
            <a:r>
              <a:rPr lang="tr-TR" sz="1600">
                <a:solidFill>
                  <a:srgbClr val="000000"/>
                </a:solidFill>
                <a:latin typeface="Consolas" panose="020B0609020204030204" pitchFamily="49" charset="0"/>
              </a:rPr>
              <a:t>();</a:t>
            </a:r>
          </a:p>
          <a:p>
            <a:r>
              <a:rPr lang="tr-TR" sz="1600">
                <a:solidFill>
                  <a:srgbClr val="000000"/>
                </a:solidFill>
                <a:latin typeface="Consolas" panose="020B0609020204030204" pitchFamily="49" charset="0"/>
              </a:rPr>
              <a:t>            dt.Load(cmd.ExecuteReader());</a:t>
            </a:r>
          </a:p>
          <a:p>
            <a:r>
              <a:rPr lang="tr-TR" sz="1600">
                <a:solidFill>
                  <a:srgbClr val="000000"/>
                </a:solidFill>
                <a:latin typeface="Consolas" panose="020B0609020204030204" pitchFamily="49" charset="0"/>
              </a:rPr>
              <a:t>            dataGridViewl.DataSource = dt;|</a:t>
            </a:r>
          </a:p>
          <a:p>
            <a:r>
              <a:rPr lang="tr-TR" sz="1600">
                <a:solidFill>
                  <a:srgbClr val="000000"/>
                </a:solidFill>
                <a:latin typeface="Consolas" panose="020B0609020204030204" pitchFamily="49" charset="0"/>
              </a:rPr>
              <a:t>            c.Close();</a:t>
            </a:r>
          </a:p>
          <a:p>
            <a:r>
              <a:rPr lang="tr-TR" sz="1600">
                <a:solidFill>
                  <a:srgbClr val="000000"/>
                </a:solidFill>
                <a:latin typeface="Consolas" panose="020B0609020204030204" pitchFamily="49" charset="0"/>
              </a:rPr>
              <a:t>            c.Dispose</a:t>
            </a:r>
            <a:r>
              <a:rPr lang="tr-TR" sz="1600" smtClean="0">
                <a:solidFill>
                  <a:srgbClr val="000000"/>
                </a:solidFill>
                <a:latin typeface="Consolas" panose="020B0609020204030204" pitchFamily="49" charset="0"/>
              </a:rPr>
              <a:t>();</a:t>
            </a:r>
            <a:endParaRPr lang="tr-TR" sz="1600">
              <a:solidFill>
                <a:srgbClr val="000000"/>
              </a:solidFill>
              <a:latin typeface="Consolas" panose="020B0609020204030204" pitchFamily="49" charset="0"/>
            </a:endParaRPr>
          </a:p>
          <a:p>
            <a:r>
              <a:rPr lang="tr-TR" sz="1600">
                <a:solidFill>
                  <a:srgbClr val="000000"/>
                </a:solidFill>
                <a:latin typeface="Consolas" panose="020B0609020204030204" pitchFamily="49" charset="0"/>
              </a:rPr>
              <a:t>        }</a:t>
            </a:r>
            <a:endParaRPr lang="tr-TR" sz="1600"/>
          </a:p>
        </p:txBody>
      </p:sp>
    </p:spTree>
  </p:cSld>
  <p:clrMapOvr>
    <a:masterClrMapping/>
  </p:clrMapOvr>
  <p:transition spd="med"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tr-TR" smtClean="0"/>
              <a:t>Örnek </a:t>
            </a:r>
            <a:r>
              <a:rPr lang="tr-TR"/>
              <a:t>uygulama [1]</a:t>
            </a:r>
            <a:endParaRPr lang="tr-TR" dirty="0"/>
          </a:p>
        </p:txBody>
      </p:sp>
      <p:sp>
        <p:nvSpPr>
          <p:cNvPr id="23555" name="Content Placeholder 2"/>
          <p:cNvSpPr>
            <a:spLocks noGrp="1"/>
          </p:cNvSpPr>
          <p:nvPr>
            <p:ph idx="1"/>
          </p:nvPr>
        </p:nvSpPr>
        <p:spPr>
          <a:xfrm>
            <a:off x="914400" y="1751013"/>
            <a:ext cx="10515600" cy="1449387"/>
          </a:xfrm>
        </p:spPr>
        <p:txBody>
          <a:bodyPr>
            <a:noAutofit/>
          </a:bodyPr>
          <a:lstStyle/>
          <a:p>
            <a:pPr marL="68580" indent="-68580" fontAlgn="auto">
              <a:defRPr/>
            </a:pPr>
            <a:r>
              <a:rPr lang="tr-TR" altLang="tr-TR" sz="2500" dirty="0" err="1"/>
              <a:t>CurrencyManager</a:t>
            </a:r>
            <a:r>
              <a:rPr lang="tr-TR" altLang="tr-TR" sz="2500" dirty="0"/>
              <a:t> nesnesi global olarak tanımlanır ve </a:t>
            </a:r>
            <a:r>
              <a:rPr lang="tr-TR" altLang="tr-TR" sz="2500" dirty="0" err="1"/>
              <a:t>Form_Load</a:t>
            </a:r>
            <a:r>
              <a:rPr lang="tr-TR" altLang="tr-TR" sz="2500" dirty="0"/>
              <a:t> içinde alınır</a:t>
            </a:r>
          </a:p>
        </p:txBody>
      </p:sp>
      <p:sp>
        <p:nvSpPr>
          <p:cNvPr id="5" name="Dikdörtgen 4"/>
          <p:cNvSpPr/>
          <p:nvPr/>
        </p:nvSpPr>
        <p:spPr>
          <a:xfrm>
            <a:off x="685800" y="2209800"/>
            <a:ext cx="10972800" cy="44935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300">
                <a:solidFill>
                  <a:srgbClr val="0000FF"/>
                </a:solidFill>
                <a:latin typeface="Consolas" panose="020B0609020204030204" pitchFamily="49" charset="0"/>
              </a:rPr>
              <a:t>public</a:t>
            </a:r>
            <a:r>
              <a:rPr lang="en-US" sz="130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sz="1300">
                <a:solidFill>
                  <a:srgbClr val="0000FF"/>
                </a:solidFill>
                <a:latin typeface="Consolas" panose="020B0609020204030204" pitchFamily="49" charset="0"/>
              </a:rPr>
              <a:t>partial</a:t>
            </a:r>
            <a:r>
              <a:rPr lang="en-US" sz="130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sz="1300">
                <a:solidFill>
                  <a:srgbClr val="0000FF"/>
                </a:solidFill>
                <a:latin typeface="Consolas" panose="020B0609020204030204" pitchFamily="49" charset="0"/>
              </a:rPr>
              <a:t>class</a:t>
            </a:r>
            <a:r>
              <a:rPr lang="en-US" sz="130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sz="1300">
                <a:solidFill>
                  <a:srgbClr val="2B91AF"/>
                </a:solidFill>
                <a:latin typeface="Consolas" panose="020B0609020204030204" pitchFamily="49" charset="0"/>
              </a:rPr>
              <a:t>Form1</a:t>
            </a:r>
            <a:r>
              <a:rPr lang="en-US" sz="1300">
                <a:solidFill>
                  <a:srgbClr val="000000"/>
                </a:solidFill>
                <a:latin typeface="Consolas" panose="020B0609020204030204" pitchFamily="49" charset="0"/>
              </a:rPr>
              <a:t> : </a:t>
            </a:r>
            <a:r>
              <a:rPr lang="en-US" sz="1300">
                <a:solidFill>
                  <a:srgbClr val="2B91AF"/>
                </a:solidFill>
                <a:latin typeface="Consolas" panose="020B0609020204030204" pitchFamily="49" charset="0"/>
              </a:rPr>
              <a:t>Form</a:t>
            </a:r>
          </a:p>
          <a:p>
            <a:r>
              <a:rPr lang="tr-TR" sz="1300">
                <a:solidFill>
                  <a:srgbClr val="000000"/>
                </a:solidFill>
                <a:latin typeface="Consolas" panose="020B0609020204030204" pitchFamily="49" charset="0"/>
              </a:rPr>
              <a:t>    {</a:t>
            </a:r>
          </a:p>
          <a:p>
            <a:r>
              <a:rPr lang="tr-TR" sz="1300">
                <a:solidFill>
                  <a:srgbClr val="000000"/>
                </a:solidFill>
                <a:latin typeface="Consolas" panose="020B0609020204030204" pitchFamily="49" charset="0"/>
              </a:rPr>
              <a:t>        </a:t>
            </a:r>
            <a:r>
              <a:rPr lang="tr-TR" sz="1300">
                <a:solidFill>
                  <a:srgbClr val="2B91AF"/>
                </a:solidFill>
                <a:latin typeface="Consolas" panose="020B0609020204030204" pitchFamily="49" charset="0"/>
              </a:rPr>
              <a:t>CurrencyManager</a:t>
            </a:r>
            <a:r>
              <a:rPr lang="tr-TR" sz="1300">
                <a:solidFill>
                  <a:srgbClr val="000000"/>
                </a:solidFill>
                <a:latin typeface="Consolas" panose="020B0609020204030204" pitchFamily="49" charset="0"/>
              </a:rPr>
              <a:t> cm;    </a:t>
            </a:r>
          </a:p>
          <a:p>
            <a:r>
              <a:rPr lang="tr-TR" sz="1300">
                <a:solidFill>
                  <a:srgbClr val="000000"/>
                </a:solidFill>
                <a:latin typeface="Consolas" panose="020B0609020204030204" pitchFamily="49" charset="0"/>
              </a:rPr>
              <a:t>        </a:t>
            </a:r>
            <a:r>
              <a:rPr lang="tr-TR" sz="1300">
                <a:solidFill>
                  <a:srgbClr val="0000FF"/>
                </a:solidFill>
                <a:latin typeface="Consolas" panose="020B0609020204030204" pitchFamily="49" charset="0"/>
              </a:rPr>
              <a:t>public</a:t>
            </a:r>
            <a:r>
              <a:rPr lang="tr-TR" sz="1300">
                <a:solidFill>
                  <a:srgbClr val="000000"/>
                </a:solidFill>
                <a:latin typeface="Consolas" panose="020B0609020204030204" pitchFamily="49" charset="0"/>
              </a:rPr>
              <a:t> Form1()</a:t>
            </a:r>
          </a:p>
          <a:p>
            <a:r>
              <a:rPr lang="tr-TR" sz="1300">
                <a:solidFill>
                  <a:srgbClr val="000000"/>
                </a:solidFill>
                <a:latin typeface="Consolas" panose="020B0609020204030204" pitchFamily="49" charset="0"/>
              </a:rPr>
              <a:t>        {</a:t>
            </a:r>
          </a:p>
          <a:p>
            <a:r>
              <a:rPr lang="tr-TR" sz="1300">
                <a:solidFill>
                  <a:srgbClr val="000000"/>
                </a:solidFill>
                <a:latin typeface="Consolas" panose="020B0609020204030204" pitchFamily="49" charset="0"/>
              </a:rPr>
              <a:t>            InitializeComponent();</a:t>
            </a:r>
          </a:p>
          <a:p>
            <a:r>
              <a:rPr lang="tr-TR" sz="1300">
                <a:solidFill>
                  <a:srgbClr val="000000"/>
                </a:solidFill>
                <a:latin typeface="Consolas" panose="020B0609020204030204" pitchFamily="49" charset="0"/>
              </a:rPr>
              <a:t>        }</a:t>
            </a:r>
          </a:p>
          <a:p>
            <a:r>
              <a:rPr lang="tr-TR" sz="1300">
                <a:solidFill>
                  <a:srgbClr val="000000"/>
                </a:solidFill>
                <a:latin typeface="Consolas" panose="020B0609020204030204" pitchFamily="49" charset="0"/>
              </a:rPr>
              <a:t>        </a:t>
            </a:r>
            <a:r>
              <a:rPr lang="tr-TR" sz="1300">
                <a:solidFill>
                  <a:srgbClr val="0000FF"/>
                </a:solidFill>
                <a:latin typeface="Consolas" panose="020B0609020204030204" pitchFamily="49" charset="0"/>
              </a:rPr>
              <a:t>private</a:t>
            </a:r>
            <a:r>
              <a:rPr lang="tr-TR" sz="130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tr-TR" sz="1300">
                <a:solidFill>
                  <a:srgbClr val="0000FF"/>
                </a:solidFill>
                <a:latin typeface="Consolas" panose="020B0609020204030204" pitchFamily="49" charset="0"/>
              </a:rPr>
              <a:t>void</a:t>
            </a:r>
            <a:r>
              <a:rPr lang="tr-TR" sz="1300">
                <a:solidFill>
                  <a:srgbClr val="000000"/>
                </a:solidFill>
                <a:latin typeface="Consolas" panose="020B0609020204030204" pitchFamily="49" charset="0"/>
              </a:rPr>
              <a:t> Forml_Load(</a:t>
            </a:r>
            <a:r>
              <a:rPr lang="tr-TR" sz="1300">
                <a:solidFill>
                  <a:srgbClr val="0000FF"/>
                </a:solidFill>
                <a:latin typeface="Consolas" panose="020B0609020204030204" pitchFamily="49" charset="0"/>
              </a:rPr>
              <a:t>object</a:t>
            </a:r>
            <a:r>
              <a:rPr lang="tr-TR" sz="1300">
                <a:solidFill>
                  <a:srgbClr val="000000"/>
                </a:solidFill>
                <a:latin typeface="Consolas" panose="020B0609020204030204" pitchFamily="49" charset="0"/>
              </a:rPr>
              <a:t> sender, </a:t>
            </a:r>
            <a:r>
              <a:rPr lang="tr-TR" sz="1300">
                <a:solidFill>
                  <a:srgbClr val="2B91AF"/>
                </a:solidFill>
                <a:latin typeface="Consolas" panose="020B0609020204030204" pitchFamily="49" charset="0"/>
              </a:rPr>
              <a:t>EventArgs</a:t>
            </a:r>
            <a:r>
              <a:rPr lang="tr-TR" sz="1300">
                <a:solidFill>
                  <a:srgbClr val="000000"/>
                </a:solidFill>
                <a:latin typeface="Consolas" panose="020B0609020204030204" pitchFamily="49" charset="0"/>
              </a:rPr>
              <a:t> e)</a:t>
            </a:r>
          </a:p>
          <a:p>
            <a:r>
              <a:rPr lang="tr-TR" sz="1300">
                <a:solidFill>
                  <a:srgbClr val="000000"/>
                </a:solidFill>
                <a:latin typeface="Consolas" panose="020B0609020204030204" pitchFamily="49" charset="0"/>
              </a:rPr>
              <a:t>        {</a:t>
            </a:r>
          </a:p>
          <a:p>
            <a:r>
              <a:rPr lang="tr-TR" sz="1300">
                <a:solidFill>
                  <a:srgbClr val="000000"/>
                </a:solidFill>
                <a:latin typeface="Consolas" panose="020B0609020204030204" pitchFamily="49" charset="0"/>
              </a:rPr>
              <a:t>            </a:t>
            </a:r>
            <a:r>
              <a:rPr lang="tr-TR" sz="1300">
                <a:solidFill>
                  <a:srgbClr val="2B91AF"/>
                </a:solidFill>
                <a:latin typeface="Consolas" panose="020B0609020204030204" pitchFamily="49" charset="0"/>
              </a:rPr>
              <a:t>SqlConnection</a:t>
            </a:r>
            <a:r>
              <a:rPr lang="tr-TR" sz="1300">
                <a:solidFill>
                  <a:srgbClr val="000000"/>
                </a:solidFill>
                <a:latin typeface="Consolas" panose="020B0609020204030204" pitchFamily="49" charset="0"/>
              </a:rPr>
              <a:t> c = </a:t>
            </a:r>
            <a:r>
              <a:rPr lang="tr-TR" sz="1300">
                <a:solidFill>
                  <a:srgbClr val="0000FF"/>
                </a:solidFill>
                <a:latin typeface="Consolas" panose="020B0609020204030204" pitchFamily="49" charset="0"/>
              </a:rPr>
              <a:t>new</a:t>
            </a:r>
            <a:r>
              <a:rPr lang="tr-TR" sz="1300">
                <a:solidFill>
                  <a:srgbClr val="000000"/>
                </a:solidFill>
                <a:latin typeface="Consolas" panose="020B0609020204030204" pitchFamily="49" charset="0"/>
              </a:rPr>
              <a:t> SqlConnection();</a:t>
            </a:r>
          </a:p>
          <a:p>
            <a:r>
              <a:rPr lang="en-US" sz="1300">
                <a:solidFill>
                  <a:srgbClr val="000000"/>
                </a:solidFill>
                <a:latin typeface="Consolas" panose="020B0609020204030204" pitchFamily="49" charset="0"/>
              </a:rPr>
              <a:t>                </a:t>
            </a:r>
            <a:r>
              <a:rPr lang="en-US" sz="1300">
                <a:solidFill>
                  <a:srgbClr val="2B91AF"/>
                </a:solidFill>
                <a:latin typeface="Consolas" panose="020B0609020204030204" pitchFamily="49" charset="0"/>
              </a:rPr>
              <a:t>c.ConnectionString</a:t>
            </a:r>
            <a:r>
              <a:rPr lang="en-US" sz="1300">
                <a:solidFill>
                  <a:srgbClr val="000000"/>
                </a:solidFill>
                <a:latin typeface="Consolas" panose="020B0609020204030204" pitchFamily="49" charset="0"/>
              </a:rPr>
              <a:t> = </a:t>
            </a:r>
            <a:r>
              <a:rPr lang="en-US" sz="1300">
                <a:solidFill>
                  <a:srgbClr val="800000"/>
                </a:solidFill>
                <a:latin typeface="Consolas" panose="020B0609020204030204" pitchFamily="49" charset="0"/>
              </a:rPr>
              <a:t>@"Data Source=.\SQLEXPRESS; AttachDbFilename=C:\dell\ticaret.mdf;</a:t>
            </a:r>
          </a:p>
          <a:p>
            <a:r>
              <a:rPr lang="en-US" sz="1300">
                <a:solidFill>
                  <a:srgbClr val="800000"/>
                </a:solidFill>
                <a:latin typeface="Consolas" panose="020B0609020204030204" pitchFamily="49" charset="0"/>
              </a:rPr>
              <a:t>                Integrated Security=True; Connect Timeout=30; User Instance=True"</a:t>
            </a:r>
            <a:r>
              <a:rPr lang="en-US" sz="1300">
                <a:solidFill>
                  <a:srgbClr val="000000"/>
                </a:solidFill>
                <a:latin typeface="Consolas" panose="020B0609020204030204" pitchFamily="49" charset="0"/>
              </a:rPr>
              <a:t>;</a:t>
            </a:r>
          </a:p>
          <a:p>
            <a:r>
              <a:rPr lang="tr-TR" sz="1300">
                <a:solidFill>
                  <a:srgbClr val="000000"/>
                </a:solidFill>
                <a:latin typeface="Consolas" panose="020B0609020204030204" pitchFamily="49" charset="0"/>
              </a:rPr>
              <a:t>            c.Open();</a:t>
            </a:r>
          </a:p>
          <a:p>
            <a:r>
              <a:rPr lang="en-US" sz="1300">
                <a:solidFill>
                  <a:srgbClr val="000000"/>
                </a:solidFill>
                <a:latin typeface="Consolas" panose="020B0609020204030204" pitchFamily="49" charset="0"/>
              </a:rPr>
              <a:t>            SqlCommand </a:t>
            </a:r>
            <a:r>
              <a:rPr lang="en-US" sz="1300" smtClean="0">
                <a:solidFill>
                  <a:srgbClr val="000000"/>
                </a:solidFill>
                <a:latin typeface="Consolas" panose="020B0609020204030204" pitchFamily="49" charset="0"/>
              </a:rPr>
              <a:t>c</a:t>
            </a:r>
            <a:r>
              <a:rPr lang="tr-TR" sz="1300" smtClean="0">
                <a:solidFill>
                  <a:srgbClr val="000000"/>
                </a:solidFill>
                <a:latin typeface="Consolas" panose="020B0609020204030204" pitchFamily="49" charset="0"/>
              </a:rPr>
              <a:t>m</a:t>
            </a:r>
            <a:r>
              <a:rPr lang="en-US" sz="1300" smtClean="0">
                <a:solidFill>
                  <a:srgbClr val="000000"/>
                </a:solidFill>
                <a:latin typeface="Consolas" panose="020B0609020204030204" pitchFamily="49" charset="0"/>
              </a:rPr>
              <a:t>d </a:t>
            </a:r>
            <a:r>
              <a:rPr lang="en-US" sz="1300">
                <a:solidFill>
                  <a:srgbClr val="000000"/>
                </a:solidFill>
                <a:latin typeface="Consolas" panose="020B0609020204030204" pitchFamily="49" charset="0"/>
              </a:rPr>
              <a:t>= </a:t>
            </a:r>
            <a:r>
              <a:rPr lang="en-US" sz="1300">
                <a:solidFill>
                  <a:srgbClr val="0000FF"/>
                </a:solidFill>
                <a:latin typeface="Consolas" panose="020B0609020204030204" pitchFamily="49" charset="0"/>
              </a:rPr>
              <a:t>new</a:t>
            </a:r>
            <a:r>
              <a:rPr lang="en-US" sz="1300">
                <a:solidFill>
                  <a:srgbClr val="000000"/>
                </a:solidFill>
                <a:latin typeface="Consolas" panose="020B0609020204030204" pitchFamily="49" charset="0"/>
              </a:rPr>
              <a:t> SqlCommand(</a:t>
            </a:r>
            <a:r>
              <a:rPr lang="en-US" sz="1300">
                <a:solidFill>
                  <a:srgbClr val="A31515"/>
                </a:solidFill>
                <a:latin typeface="Consolas" panose="020B0609020204030204" pitchFamily="49" charset="0"/>
              </a:rPr>
              <a:t>"SELECT * FROM müşteriler"</a:t>
            </a:r>
            <a:r>
              <a:rPr lang="en-US" sz="1300">
                <a:solidFill>
                  <a:srgbClr val="000000"/>
                </a:solidFill>
                <a:latin typeface="Consolas" panose="020B0609020204030204" pitchFamily="49" charset="0"/>
              </a:rPr>
              <a:t>, c);</a:t>
            </a:r>
          </a:p>
          <a:p>
            <a:r>
              <a:rPr lang="tr-TR" sz="1300">
                <a:solidFill>
                  <a:srgbClr val="000000"/>
                </a:solidFill>
                <a:latin typeface="Consolas" panose="020B0609020204030204" pitchFamily="49" charset="0"/>
              </a:rPr>
              <a:t>            DataTable dt = </a:t>
            </a:r>
            <a:r>
              <a:rPr lang="tr-TR" sz="1300">
                <a:solidFill>
                  <a:srgbClr val="0000FF"/>
                </a:solidFill>
                <a:latin typeface="Consolas" panose="020B0609020204030204" pitchFamily="49" charset="0"/>
              </a:rPr>
              <a:t>new</a:t>
            </a:r>
            <a:r>
              <a:rPr lang="tr-TR" sz="1300">
                <a:solidFill>
                  <a:srgbClr val="000000"/>
                </a:solidFill>
                <a:latin typeface="Consolas" panose="020B0609020204030204" pitchFamily="49" charset="0"/>
              </a:rPr>
              <a:t> DataTable();</a:t>
            </a:r>
          </a:p>
          <a:p>
            <a:r>
              <a:rPr lang="tr-TR" sz="1300">
                <a:solidFill>
                  <a:srgbClr val="000000"/>
                </a:solidFill>
                <a:latin typeface="Consolas" panose="020B0609020204030204" pitchFamily="49" charset="0"/>
              </a:rPr>
              <a:t>            dt.Load(cmd.ExecuteReader());</a:t>
            </a:r>
          </a:p>
          <a:p>
            <a:r>
              <a:rPr lang="tr-TR" sz="1300">
                <a:solidFill>
                  <a:srgbClr val="000000"/>
                </a:solidFill>
                <a:latin typeface="Consolas" panose="020B0609020204030204" pitchFamily="49" charset="0"/>
              </a:rPr>
              <a:t>            dataGridViewl.DataSource = dt;</a:t>
            </a:r>
          </a:p>
          <a:p>
            <a:r>
              <a:rPr lang="tr-TR" sz="1300">
                <a:solidFill>
                  <a:srgbClr val="000000"/>
                </a:solidFill>
                <a:latin typeface="Consolas" panose="020B0609020204030204" pitchFamily="49" charset="0"/>
              </a:rPr>
              <a:t>            cm = (</a:t>
            </a:r>
            <a:r>
              <a:rPr lang="tr-TR" sz="1300">
                <a:solidFill>
                  <a:srgbClr val="2B91AF"/>
                </a:solidFill>
                <a:latin typeface="Consolas" panose="020B0609020204030204" pitchFamily="49" charset="0"/>
              </a:rPr>
              <a:t>CurrencyManager</a:t>
            </a:r>
            <a:r>
              <a:rPr lang="tr-TR" sz="1300" smtClean="0">
                <a:solidFill>
                  <a:srgbClr val="000000"/>
                </a:solidFill>
                <a:latin typeface="Consolas" panose="020B0609020204030204" pitchFamily="49" charset="0"/>
              </a:rPr>
              <a:t>) BindingConText[dt</a:t>
            </a:r>
            <a:r>
              <a:rPr lang="tr-TR" sz="1300">
                <a:solidFill>
                  <a:srgbClr val="000000"/>
                </a:solidFill>
                <a:latin typeface="Consolas" panose="020B0609020204030204" pitchFamily="49" charset="0"/>
              </a:rPr>
              <a:t>];</a:t>
            </a:r>
          </a:p>
          <a:p>
            <a:r>
              <a:rPr lang="tr-TR" sz="1300">
                <a:solidFill>
                  <a:srgbClr val="000000"/>
                </a:solidFill>
                <a:latin typeface="Consolas" panose="020B0609020204030204" pitchFamily="49" charset="0"/>
              </a:rPr>
              <a:t>            c.Close();</a:t>
            </a:r>
          </a:p>
          <a:p>
            <a:r>
              <a:rPr lang="tr-TR" sz="1300">
                <a:solidFill>
                  <a:srgbClr val="000000"/>
                </a:solidFill>
                <a:latin typeface="Consolas" panose="020B0609020204030204" pitchFamily="49" charset="0"/>
              </a:rPr>
              <a:t>            c.Dispose</a:t>
            </a:r>
            <a:r>
              <a:rPr lang="tr-TR" sz="1300" smtClean="0">
                <a:solidFill>
                  <a:srgbClr val="000000"/>
                </a:solidFill>
                <a:latin typeface="Consolas" panose="020B0609020204030204" pitchFamily="49" charset="0"/>
              </a:rPr>
              <a:t>();</a:t>
            </a:r>
            <a:endParaRPr lang="tr-TR" sz="1300">
              <a:solidFill>
                <a:srgbClr val="000000"/>
              </a:solidFill>
              <a:latin typeface="Consolas" panose="020B0609020204030204" pitchFamily="49" charset="0"/>
            </a:endParaRPr>
          </a:p>
          <a:p>
            <a:r>
              <a:rPr lang="tr-TR" sz="1300">
                <a:solidFill>
                  <a:srgbClr val="000000"/>
                </a:solidFill>
                <a:latin typeface="Consolas" panose="020B0609020204030204" pitchFamily="49" charset="0"/>
              </a:rPr>
              <a:t>        </a:t>
            </a:r>
            <a:r>
              <a:rPr lang="tr-TR" sz="1300" smtClean="0">
                <a:solidFill>
                  <a:srgbClr val="000000"/>
                </a:solidFill>
                <a:latin typeface="Consolas" panose="020B0609020204030204" pitchFamily="49" charset="0"/>
              </a:rPr>
              <a:t>}</a:t>
            </a:r>
            <a:endParaRPr lang="tr-TR" sz="1300">
              <a:solidFill>
                <a:srgbClr val="000000"/>
              </a:solidFill>
              <a:latin typeface="Consolas" panose="020B0609020204030204" pitchFamily="49" charset="0"/>
            </a:endParaRPr>
          </a:p>
          <a:p>
            <a:r>
              <a:rPr lang="tr-TR" sz="1300">
                <a:solidFill>
                  <a:srgbClr val="000000"/>
                </a:solidFill>
                <a:latin typeface="Consolas" panose="020B0609020204030204" pitchFamily="49" charset="0"/>
              </a:rPr>
              <a:t>    }</a:t>
            </a:r>
            <a:endParaRPr lang="tr-TR" sz="1300"/>
          </a:p>
        </p:txBody>
      </p:sp>
      <p:sp>
        <p:nvSpPr>
          <p:cNvPr id="6" name="Dikdörtgen 5"/>
          <p:cNvSpPr/>
          <p:nvPr/>
        </p:nvSpPr>
        <p:spPr>
          <a:xfrm>
            <a:off x="1371600" y="2550696"/>
            <a:ext cx="2057400" cy="304800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" name="Dikdörtgen 8"/>
          <p:cNvSpPr/>
          <p:nvPr/>
        </p:nvSpPr>
        <p:spPr>
          <a:xfrm>
            <a:off x="1756608" y="5598696"/>
            <a:ext cx="4038600" cy="228600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</p:cSld>
  <p:clrMapOvr>
    <a:masterClrMapping/>
  </p:clrMapOvr>
  <p:transition spd="med"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tr-TR" smtClean="0"/>
              <a:t>Örnek </a:t>
            </a:r>
            <a:r>
              <a:rPr lang="tr-TR"/>
              <a:t>uygulama [1]</a:t>
            </a:r>
            <a:endParaRPr lang="tr-TR" dirty="0"/>
          </a:p>
        </p:txBody>
      </p:sp>
      <p:sp>
        <p:nvSpPr>
          <p:cNvPr id="24579" name="Content Placeholder 2"/>
          <p:cNvSpPr>
            <a:spLocks noGrp="1"/>
          </p:cNvSpPr>
          <p:nvPr>
            <p:ph idx="1"/>
          </p:nvPr>
        </p:nvSpPr>
        <p:spPr>
          <a:xfrm>
            <a:off x="838201" y="1736725"/>
            <a:ext cx="10591800" cy="701675"/>
          </a:xfrm>
        </p:spPr>
        <p:txBody>
          <a:bodyPr>
            <a:noAutofit/>
          </a:bodyPr>
          <a:lstStyle/>
          <a:p>
            <a:pPr marL="68580" indent="-68580" fontAlgn="auto">
              <a:defRPr/>
            </a:pPr>
            <a:r>
              <a:rPr lang="tr-TR" altLang="tr-TR" sz="2500" smtClean="0"/>
              <a:t>Daha sonra her düğmenin click olayında “</a:t>
            </a:r>
            <a:r>
              <a:rPr lang="tr-TR" altLang="tr-TR" sz="2500" smtClean="0">
                <a:solidFill>
                  <a:srgbClr val="FF0000"/>
                </a:solidFill>
              </a:rPr>
              <a:t>cm</a:t>
            </a:r>
            <a:r>
              <a:rPr lang="tr-TR" altLang="tr-TR" sz="2500" smtClean="0"/>
              <a:t>” nesnesine erişerek istenen işlemler yapılır.</a:t>
            </a:r>
          </a:p>
        </p:txBody>
      </p:sp>
      <p:sp>
        <p:nvSpPr>
          <p:cNvPr id="4" name="Dikdörtgen 3"/>
          <p:cNvSpPr/>
          <p:nvPr/>
        </p:nvSpPr>
        <p:spPr>
          <a:xfrm>
            <a:off x="3352800" y="2286000"/>
            <a:ext cx="6096000" cy="409342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300">
                <a:solidFill>
                  <a:srgbClr val="0000FF"/>
                </a:solidFill>
                <a:latin typeface="Consolas" panose="020B0609020204030204" pitchFamily="49" charset="0"/>
              </a:rPr>
              <a:t>private</a:t>
            </a:r>
            <a:r>
              <a:rPr lang="en-US" sz="130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sz="1300">
                <a:solidFill>
                  <a:srgbClr val="0000FF"/>
                </a:solidFill>
                <a:latin typeface="Consolas" panose="020B0609020204030204" pitchFamily="49" charset="0"/>
              </a:rPr>
              <a:t>void</a:t>
            </a:r>
            <a:r>
              <a:rPr lang="en-US" sz="1300">
                <a:solidFill>
                  <a:srgbClr val="000000"/>
                </a:solidFill>
                <a:latin typeface="Consolas" panose="020B0609020204030204" pitchFamily="49" charset="0"/>
              </a:rPr>
              <a:t> button6_click(</a:t>
            </a:r>
            <a:r>
              <a:rPr lang="en-US" sz="1300">
                <a:solidFill>
                  <a:srgbClr val="0000FF"/>
                </a:solidFill>
                <a:latin typeface="Consolas" panose="020B0609020204030204" pitchFamily="49" charset="0"/>
              </a:rPr>
              <a:t>object</a:t>
            </a:r>
            <a:r>
              <a:rPr lang="en-US" sz="1300">
                <a:solidFill>
                  <a:srgbClr val="000000"/>
                </a:solidFill>
                <a:latin typeface="Consolas" panose="020B0609020204030204" pitchFamily="49" charset="0"/>
              </a:rPr>
              <a:t> sender, EventArgs e)</a:t>
            </a:r>
          </a:p>
          <a:p>
            <a:r>
              <a:rPr lang="tr-TR" sz="1300">
                <a:solidFill>
                  <a:srgbClr val="000000"/>
                </a:solidFill>
                <a:latin typeface="Consolas" panose="020B0609020204030204" pitchFamily="49" charset="0"/>
              </a:rPr>
              <a:t>{</a:t>
            </a:r>
          </a:p>
          <a:p>
            <a:r>
              <a:rPr lang="tr-TR" sz="1300">
                <a:solidFill>
                  <a:srgbClr val="000000"/>
                </a:solidFill>
                <a:latin typeface="Consolas" panose="020B0609020204030204" pitchFamily="49" charset="0"/>
              </a:rPr>
              <a:t>    cm.RemoveAt(cm.Position);</a:t>
            </a:r>
          </a:p>
          <a:p>
            <a:r>
              <a:rPr lang="tr-TR" sz="1300">
                <a:solidFill>
                  <a:srgbClr val="000000"/>
                </a:solidFill>
                <a:latin typeface="Consolas" panose="020B0609020204030204" pitchFamily="49" charset="0"/>
              </a:rPr>
              <a:t>}</a:t>
            </a:r>
          </a:p>
          <a:p>
            <a:r>
              <a:rPr lang="en-US" sz="1300">
                <a:solidFill>
                  <a:srgbClr val="0000FF"/>
                </a:solidFill>
                <a:latin typeface="Consolas" panose="020B0609020204030204" pitchFamily="49" charset="0"/>
              </a:rPr>
              <a:t>private</a:t>
            </a:r>
            <a:r>
              <a:rPr lang="en-US" sz="130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sz="1300">
                <a:solidFill>
                  <a:srgbClr val="0000FF"/>
                </a:solidFill>
                <a:latin typeface="Consolas" panose="020B0609020204030204" pitchFamily="49" charset="0"/>
              </a:rPr>
              <a:t>void</a:t>
            </a:r>
            <a:r>
              <a:rPr lang="en-US" sz="1300">
                <a:solidFill>
                  <a:srgbClr val="000000"/>
                </a:solidFill>
                <a:latin typeface="Consolas" panose="020B0609020204030204" pitchFamily="49" charset="0"/>
              </a:rPr>
              <a:t> buttonl_Click(</a:t>
            </a:r>
            <a:r>
              <a:rPr lang="en-US" sz="1300">
                <a:solidFill>
                  <a:srgbClr val="0000FF"/>
                </a:solidFill>
                <a:latin typeface="Consolas" panose="020B0609020204030204" pitchFamily="49" charset="0"/>
              </a:rPr>
              <a:t>object</a:t>
            </a:r>
            <a:r>
              <a:rPr lang="en-US" sz="1300">
                <a:solidFill>
                  <a:srgbClr val="000000"/>
                </a:solidFill>
                <a:latin typeface="Consolas" panose="020B0609020204030204" pitchFamily="49" charset="0"/>
              </a:rPr>
              <a:t> sender, EventArgs e)</a:t>
            </a:r>
          </a:p>
          <a:p>
            <a:r>
              <a:rPr lang="tr-TR" sz="1300">
                <a:solidFill>
                  <a:srgbClr val="000000"/>
                </a:solidFill>
                <a:latin typeface="Consolas" panose="020B0609020204030204" pitchFamily="49" charset="0"/>
              </a:rPr>
              <a:t>{</a:t>
            </a:r>
          </a:p>
          <a:p>
            <a:r>
              <a:rPr lang="tr-TR" sz="1300">
                <a:solidFill>
                  <a:srgbClr val="000000"/>
                </a:solidFill>
                <a:latin typeface="Consolas" panose="020B0609020204030204" pitchFamily="49" charset="0"/>
              </a:rPr>
              <a:t>    cm.Position = 0;</a:t>
            </a:r>
          </a:p>
          <a:p>
            <a:r>
              <a:rPr lang="tr-TR" sz="1300">
                <a:solidFill>
                  <a:srgbClr val="000000"/>
                </a:solidFill>
                <a:latin typeface="Consolas" panose="020B0609020204030204" pitchFamily="49" charset="0"/>
              </a:rPr>
              <a:t>}</a:t>
            </a:r>
          </a:p>
          <a:p>
            <a:r>
              <a:rPr lang="en-US" sz="1300">
                <a:solidFill>
                  <a:srgbClr val="0000FF"/>
                </a:solidFill>
                <a:latin typeface="Consolas" panose="020B0609020204030204" pitchFamily="49" charset="0"/>
              </a:rPr>
              <a:t>private</a:t>
            </a:r>
            <a:r>
              <a:rPr lang="en-US" sz="130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sz="1300">
                <a:solidFill>
                  <a:srgbClr val="0000FF"/>
                </a:solidFill>
                <a:latin typeface="Consolas" panose="020B0609020204030204" pitchFamily="49" charset="0"/>
              </a:rPr>
              <a:t>void</a:t>
            </a:r>
            <a:r>
              <a:rPr lang="en-US" sz="1300">
                <a:solidFill>
                  <a:srgbClr val="000000"/>
                </a:solidFill>
                <a:latin typeface="Consolas" panose="020B0609020204030204" pitchFamily="49" charset="0"/>
              </a:rPr>
              <a:t> button2_click(</a:t>
            </a:r>
            <a:r>
              <a:rPr lang="en-US" sz="1300">
                <a:solidFill>
                  <a:srgbClr val="0000FF"/>
                </a:solidFill>
                <a:latin typeface="Consolas" panose="020B0609020204030204" pitchFamily="49" charset="0"/>
              </a:rPr>
              <a:t>object</a:t>
            </a:r>
            <a:r>
              <a:rPr lang="en-US" sz="1300">
                <a:solidFill>
                  <a:srgbClr val="000000"/>
                </a:solidFill>
                <a:latin typeface="Consolas" panose="020B0609020204030204" pitchFamily="49" charset="0"/>
              </a:rPr>
              <a:t> sender, EventArgs e)</a:t>
            </a:r>
          </a:p>
          <a:p>
            <a:r>
              <a:rPr lang="tr-TR" sz="1300">
                <a:solidFill>
                  <a:srgbClr val="000000"/>
                </a:solidFill>
                <a:latin typeface="Consolas" panose="020B0609020204030204" pitchFamily="49" charset="0"/>
              </a:rPr>
              <a:t>{</a:t>
            </a:r>
          </a:p>
          <a:p>
            <a:r>
              <a:rPr lang="tr-TR" sz="1300">
                <a:solidFill>
                  <a:srgbClr val="000000"/>
                </a:solidFill>
                <a:latin typeface="Consolas" panose="020B0609020204030204" pitchFamily="49" charset="0"/>
              </a:rPr>
              <a:t>    cm.Position--;</a:t>
            </a:r>
          </a:p>
          <a:p>
            <a:r>
              <a:rPr lang="tr-TR" sz="1300">
                <a:solidFill>
                  <a:srgbClr val="000000"/>
                </a:solidFill>
                <a:latin typeface="Consolas" panose="020B0609020204030204" pitchFamily="49" charset="0"/>
              </a:rPr>
              <a:t>}</a:t>
            </a:r>
          </a:p>
          <a:p>
            <a:r>
              <a:rPr lang="en-US" sz="1300">
                <a:solidFill>
                  <a:srgbClr val="0000FF"/>
                </a:solidFill>
                <a:latin typeface="Consolas" panose="020B0609020204030204" pitchFamily="49" charset="0"/>
              </a:rPr>
              <a:t>private</a:t>
            </a:r>
            <a:r>
              <a:rPr lang="en-US" sz="130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sz="1300">
                <a:solidFill>
                  <a:srgbClr val="0000FF"/>
                </a:solidFill>
                <a:latin typeface="Consolas" panose="020B0609020204030204" pitchFamily="49" charset="0"/>
              </a:rPr>
              <a:t>void</a:t>
            </a:r>
            <a:r>
              <a:rPr lang="en-US" sz="1300">
                <a:solidFill>
                  <a:srgbClr val="000000"/>
                </a:solidFill>
                <a:latin typeface="Consolas" panose="020B0609020204030204" pitchFamily="49" charset="0"/>
              </a:rPr>
              <a:t> button4_Click(</a:t>
            </a:r>
            <a:r>
              <a:rPr lang="en-US" sz="1300">
                <a:solidFill>
                  <a:srgbClr val="0000FF"/>
                </a:solidFill>
                <a:latin typeface="Consolas" panose="020B0609020204030204" pitchFamily="49" charset="0"/>
              </a:rPr>
              <a:t>object</a:t>
            </a:r>
            <a:r>
              <a:rPr lang="en-US" sz="1300">
                <a:solidFill>
                  <a:srgbClr val="000000"/>
                </a:solidFill>
                <a:latin typeface="Consolas" panose="020B0609020204030204" pitchFamily="49" charset="0"/>
              </a:rPr>
              <a:t> sender, EventArgs e)</a:t>
            </a:r>
          </a:p>
          <a:p>
            <a:r>
              <a:rPr lang="tr-TR" sz="1300">
                <a:solidFill>
                  <a:srgbClr val="000000"/>
                </a:solidFill>
                <a:latin typeface="Consolas" panose="020B0609020204030204" pitchFamily="49" charset="0"/>
              </a:rPr>
              <a:t>{</a:t>
            </a:r>
          </a:p>
          <a:p>
            <a:r>
              <a:rPr lang="tr-TR" sz="1300">
                <a:solidFill>
                  <a:srgbClr val="000000"/>
                </a:solidFill>
                <a:latin typeface="Consolas" panose="020B0609020204030204" pitchFamily="49" charset="0"/>
              </a:rPr>
              <a:t>    cm.Position++;</a:t>
            </a:r>
          </a:p>
          <a:p>
            <a:r>
              <a:rPr lang="tr-TR" sz="1300">
                <a:solidFill>
                  <a:srgbClr val="000000"/>
                </a:solidFill>
                <a:latin typeface="Consolas" panose="020B0609020204030204" pitchFamily="49" charset="0"/>
              </a:rPr>
              <a:t>}</a:t>
            </a:r>
          </a:p>
          <a:p>
            <a:r>
              <a:rPr lang="en-US" sz="1300">
                <a:solidFill>
                  <a:srgbClr val="0000FF"/>
                </a:solidFill>
                <a:latin typeface="Consolas" panose="020B0609020204030204" pitchFamily="49" charset="0"/>
              </a:rPr>
              <a:t>private</a:t>
            </a:r>
            <a:r>
              <a:rPr lang="en-US" sz="130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sz="1300">
                <a:solidFill>
                  <a:srgbClr val="0000FF"/>
                </a:solidFill>
                <a:latin typeface="Consolas" panose="020B0609020204030204" pitchFamily="49" charset="0"/>
              </a:rPr>
              <a:t>void</a:t>
            </a:r>
            <a:r>
              <a:rPr lang="en-US" sz="1300">
                <a:solidFill>
                  <a:srgbClr val="000000"/>
                </a:solidFill>
                <a:latin typeface="Consolas" panose="020B0609020204030204" pitchFamily="49" charset="0"/>
              </a:rPr>
              <a:t> button3_Click(</a:t>
            </a:r>
            <a:r>
              <a:rPr lang="en-US" sz="1300">
                <a:solidFill>
                  <a:srgbClr val="0000FF"/>
                </a:solidFill>
                <a:latin typeface="Consolas" panose="020B0609020204030204" pitchFamily="49" charset="0"/>
              </a:rPr>
              <a:t>object</a:t>
            </a:r>
            <a:r>
              <a:rPr lang="en-US" sz="1300">
                <a:solidFill>
                  <a:srgbClr val="000000"/>
                </a:solidFill>
                <a:latin typeface="Consolas" panose="020B0609020204030204" pitchFamily="49" charset="0"/>
              </a:rPr>
              <a:t> sender, EventArgs e)</a:t>
            </a:r>
          </a:p>
          <a:p>
            <a:r>
              <a:rPr lang="tr-TR" sz="1300">
                <a:solidFill>
                  <a:srgbClr val="000000"/>
                </a:solidFill>
                <a:latin typeface="Consolas" panose="020B0609020204030204" pitchFamily="49" charset="0"/>
              </a:rPr>
              <a:t>{</a:t>
            </a:r>
          </a:p>
          <a:p>
            <a:r>
              <a:rPr lang="tr-TR" sz="1300">
                <a:solidFill>
                  <a:srgbClr val="000000"/>
                </a:solidFill>
                <a:latin typeface="Consolas" panose="020B0609020204030204" pitchFamily="49" charset="0"/>
              </a:rPr>
              <a:t>    cm.Position = cm.count - 1;</a:t>
            </a:r>
          </a:p>
          <a:p>
            <a:r>
              <a:rPr lang="tr-TR" sz="1300">
                <a:solidFill>
                  <a:srgbClr val="000000"/>
                </a:solidFill>
                <a:latin typeface="Consolas" panose="020B0609020204030204" pitchFamily="49" charset="0"/>
              </a:rPr>
              <a:t>}</a:t>
            </a:r>
            <a:endParaRPr lang="tr-TR" sz="1300"/>
          </a:p>
        </p:txBody>
      </p:sp>
    </p:spTree>
  </p:cSld>
  <p:clrMapOvr>
    <a:masterClrMapping/>
  </p:clrMapOvr>
  <p:transition spd="med">
    <p:fad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tr-TR" smtClean="0"/>
              <a:t>Örnek </a:t>
            </a:r>
            <a:r>
              <a:rPr lang="tr-TR"/>
              <a:t>uygulama [1]</a:t>
            </a:r>
            <a:endParaRPr lang="tr-TR" dirty="0"/>
          </a:p>
        </p:txBody>
      </p:sp>
      <p:sp>
        <p:nvSpPr>
          <p:cNvPr id="25603" name="Content Placeholder 2"/>
          <p:cNvSpPr>
            <a:spLocks noGrp="1"/>
          </p:cNvSpPr>
          <p:nvPr>
            <p:ph idx="1"/>
          </p:nvPr>
        </p:nvSpPr>
        <p:spPr>
          <a:xfrm>
            <a:off x="1219200" y="1833563"/>
            <a:ext cx="9163050" cy="990600"/>
          </a:xfrm>
        </p:spPr>
        <p:txBody>
          <a:bodyPr/>
          <a:lstStyle/>
          <a:p>
            <a:pPr marL="68580" indent="-68580" fontAlgn="auto">
              <a:defRPr/>
            </a:pPr>
            <a:r>
              <a:rPr lang="tr-TR" altLang="tr-TR" sz="2500" dirty="0"/>
              <a:t>Kayıtlar arası gezinti sırasında aktif kaydı aşağıdaki şekilde göstermek için</a:t>
            </a:r>
          </a:p>
        </p:txBody>
      </p:sp>
      <p:pic>
        <p:nvPicPr>
          <p:cNvPr id="2662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9863" y="2630488"/>
            <a:ext cx="4294187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30" name="TextBox 5"/>
          <p:cNvSpPr txBox="1">
            <a:spLocks noChangeArrowheads="1"/>
          </p:cNvSpPr>
          <p:nvPr/>
        </p:nvSpPr>
        <p:spPr bwMode="auto">
          <a:xfrm>
            <a:off x="1477963" y="4630738"/>
            <a:ext cx="96774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tr-TR" altLang="tr-TR" sz="2500">
                <a:latin typeface="Times New Roman" panose="02020603050405020304" pitchFamily="18" charset="0"/>
                <a:cs typeface="Times New Roman" panose="02020603050405020304" pitchFamily="18" charset="0"/>
              </a:rPr>
              <a:t>Bu kod parçası her gezinti düğmesinin click olayı içinde tekrar etmelidir.</a:t>
            </a:r>
          </a:p>
        </p:txBody>
      </p:sp>
      <p:sp>
        <p:nvSpPr>
          <p:cNvPr id="3" name="Dikdörtgen 2"/>
          <p:cNvSpPr/>
          <p:nvPr/>
        </p:nvSpPr>
        <p:spPr>
          <a:xfrm>
            <a:off x="2667000" y="3805376"/>
            <a:ext cx="74866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>
                <a:solidFill>
                  <a:srgbClr val="000000"/>
                </a:solidFill>
                <a:latin typeface="Consolas" panose="020B0609020204030204" pitchFamily="49" charset="0"/>
              </a:rPr>
              <a:t>Label1.Text = (cm.Position + 1) + </a:t>
            </a:r>
            <a:r>
              <a:rPr lang="tr-TR">
                <a:solidFill>
                  <a:srgbClr val="A31515"/>
                </a:solidFill>
                <a:latin typeface="Consolas" panose="020B0609020204030204" pitchFamily="49" charset="0"/>
              </a:rPr>
              <a:t>" / "</a:t>
            </a:r>
            <a:r>
              <a:rPr lang="tr-TR">
                <a:solidFill>
                  <a:srgbClr val="000000"/>
                </a:solidFill>
                <a:latin typeface="Consolas" panose="020B0609020204030204" pitchFamily="49" charset="0"/>
              </a:rPr>
              <a:t> + cm.Count;</a:t>
            </a:r>
            <a:endParaRPr lang="tr-TR"/>
          </a:p>
        </p:txBody>
      </p:sp>
    </p:spTree>
  </p:cSld>
  <p:clrMapOvr>
    <a:masterClrMapping/>
  </p:clrMapOvr>
  <p:transition spd="med">
    <p:fad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Kaynaklar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mtClean="0"/>
              <a:t>1. Karabulut M. 2012, Görsel Programlama II Ders Sunuları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688584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tr-TR" smtClean="0">
                <a:solidFill>
                  <a:schemeClr val="tx2">
                    <a:satMod val="130000"/>
                  </a:schemeClr>
                </a:solidFill>
              </a:rPr>
              <a:t>Konular [1]</a:t>
            </a:r>
            <a:endParaRPr lang="tr-TR" dirty="0">
              <a:solidFill>
                <a:schemeClr val="tx2">
                  <a:satMod val="130000"/>
                </a:schemeClr>
              </a:solidFill>
            </a:endParaRPr>
          </a:p>
        </p:txBody>
      </p:sp>
      <p:sp>
        <p:nvSpPr>
          <p:cNvPr id="9219" name="Content Placeholder 2"/>
          <p:cNvSpPr>
            <a:spLocks noGrp="1"/>
          </p:cNvSpPr>
          <p:nvPr>
            <p:ph idx="1"/>
          </p:nvPr>
        </p:nvSpPr>
        <p:spPr>
          <a:xfrm>
            <a:off x="1096963" y="1846263"/>
            <a:ext cx="10058400" cy="3030537"/>
          </a:xfrm>
        </p:spPr>
        <p:txBody>
          <a:bodyPr/>
          <a:lstStyle/>
          <a:p>
            <a:pPr marL="68580" indent="-68580" fontAlgn="auto">
              <a:defRPr/>
            </a:pPr>
            <a:r>
              <a:rPr lang="tr-TR" altLang="tr-TR" sz="2800" dirty="0" err="1" smtClean="0"/>
              <a:t>CurrencyManager</a:t>
            </a:r>
            <a:r>
              <a:rPr lang="tr-TR" altLang="tr-TR" sz="2800" dirty="0" smtClean="0"/>
              <a:t> sınıfı</a:t>
            </a:r>
          </a:p>
          <a:p>
            <a:pPr marL="288036" lvl="1" indent="-137160" fontAlgn="auto">
              <a:defRPr/>
            </a:pPr>
            <a:r>
              <a:rPr lang="tr-TR" altLang="tr-TR" sz="2800" dirty="0" smtClean="0"/>
              <a:t>Veriler üzerinde gezinti yapabilmek</a:t>
            </a:r>
          </a:p>
          <a:p>
            <a:pPr marL="68580" indent="-68580" fontAlgn="auto">
              <a:defRPr/>
            </a:pPr>
            <a:r>
              <a:rPr lang="tr-TR" altLang="tr-TR" sz="2800" dirty="0" err="1" smtClean="0"/>
              <a:t>DataTable</a:t>
            </a:r>
            <a:r>
              <a:rPr lang="tr-TR" altLang="tr-TR" sz="2800" dirty="0" smtClean="0"/>
              <a:t> üzerindeki verileri işlemek</a:t>
            </a:r>
          </a:p>
          <a:p>
            <a:pPr marL="288036" lvl="1" indent="-137160" fontAlgn="auto">
              <a:defRPr/>
            </a:pPr>
            <a:r>
              <a:rPr lang="tr-TR" altLang="tr-TR" sz="2800" dirty="0" smtClean="0"/>
              <a:t>Ekleme, silme ve güncelleme</a:t>
            </a:r>
          </a:p>
          <a:p>
            <a:pPr marL="68580" indent="-68580" fontAlgn="auto">
              <a:defRPr/>
            </a:pPr>
            <a:endParaRPr lang="tr-TR" altLang="tr-TR" sz="2800" dirty="0" smtClean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tr-TR" err="1" smtClean="0"/>
              <a:t>CurrencyManager</a:t>
            </a:r>
            <a:r>
              <a:rPr lang="tr-TR" smtClean="0"/>
              <a:t> sınıfı</a:t>
            </a:r>
            <a:r>
              <a:rPr lang="tr-TR">
                <a:solidFill>
                  <a:schemeClr val="tx2">
                    <a:satMod val="130000"/>
                  </a:schemeClr>
                </a:solidFill>
              </a:rPr>
              <a:t> [1]</a:t>
            </a:r>
            <a:endParaRPr lang="tr-TR" dirty="0"/>
          </a:p>
        </p:txBody>
      </p:sp>
      <p:sp>
        <p:nvSpPr>
          <p:cNvPr id="1024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68580" indent="-68580" fontAlgn="auto">
              <a:defRPr/>
            </a:pPr>
            <a:r>
              <a:rPr lang="tr-TR" altLang="tr-TR" sz="2500" dirty="0"/>
              <a:t>Formda herhangi bir kontrole bağlanmış olan veri kaynağı üzerinde işlem yapmayı sağlayan sınıftır</a:t>
            </a:r>
          </a:p>
          <a:p>
            <a:pPr marL="288036" lvl="1" indent="-137160" fontAlgn="auto">
              <a:defRPr/>
            </a:pPr>
            <a:r>
              <a:rPr lang="tr-TR" altLang="tr-TR" sz="2500" dirty="0"/>
              <a:t>Kayıtlar arası ileri-geri gezinti</a:t>
            </a:r>
          </a:p>
          <a:p>
            <a:pPr marL="288036" lvl="1" indent="-137160" fontAlgn="auto">
              <a:defRPr/>
            </a:pPr>
            <a:r>
              <a:rPr lang="tr-TR" altLang="tr-TR" sz="2500" dirty="0"/>
              <a:t>Yeni kayıt ekleme</a:t>
            </a:r>
          </a:p>
          <a:p>
            <a:pPr marL="288036" lvl="1" indent="-137160" fontAlgn="auto">
              <a:defRPr/>
            </a:pPr>
            <a:r>
              <a:rPr lang="tr-TR" altLang="tr-TR" sz="2500" dirty="0"/>
              <a:t>Kayıt silme</a:t>
            </a:r>
          </a:p>
          <a:p>
            <a:pPr marL="288036" lvl="1" indent="-137160" fontAlgn="auto">
              <a:defRPr/>
            </a:pPr>
            <a:r>
              <a:rPr lang="tr-TR" altLang="tr-TR" sz="2500" dirty="0"/>
              <a:t>Kayıt güncelleme</a:t>
            </a:r>
          </a:p>
          <a:p>
            <a:pPr marL="68580" indent="-68580" fontAlgn="auto">
              <a:defRPr/>
            </a:pPr>
            <a:r>
              <a:rPr lang="tr-TR" altLang="tr-TR" sz="2500" dirty="0"/>
              <a:t>Bu sınıf işlemlerini orijinal veri kaynağı (ör: SQL Server </a:t>
            </a:r>
            <a:r>
              <a:rPr lang="tr-TR" altLang="tr-TR" sz="2500" dirty="0" err="1"/>
              <a:t>veritabanı</a:t>
            </a:r>
            <a:r>
              <a:rPr lang="tr-TR" altLang="tr-TR" sz="2500" dirty="0"/>
              <a:t>) üzerinde değil, onun yerel kopyası (ör: </a:t>
            </a:r>
            <a:r>
              <a:rPr lang="tr-TR" altLang="tr-TR" sz="2500" dirty="0" err="1"/>
              <a:t>DataTable</a:t>
            </a:r>
            <a:r>
              <a:rPr lang="tr-TR" altLang="tr-TR" sz="2500" dirty="0"/>
              <a:t>) üzerinde gerçekleştirir.</a:t>
            </a:r>
          </a:p>
        </p:txBody>
      </p:sp>
    </p:spTree>
  </p:cSld>
  <p:clrMapOvr>
    <a:masterClrMapping/>
  </p:clrMapOvr>
  <p:transition spd="med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tr-TR" err="1" smtClean="0"/>
              <a:t>CurrencyManager</a:t>
            </a:r>
            <a:r>
              <a:rPr lang="tr-TR" smtClean="0"/>
              <a:t> sınıfı</a:t>
            </a:r>
            <a:r>
              <a:rPr lang="tr-TR">
                <a:solidFill>
                  <a:schemeClr val="tx2">
                    <a:satMod val="130000"/>
                  </a:schemeClr>
                </a:solidFill>
              </a:rPr>
              <a:t> [1]</a:t>
            </a:r>
            <a:endParaRPr lang="tr-TR" dirty="0"/>
          </a:p>
        </p:txBody>
      </p:sp>
      <p:pic>
        <p:nvPicPr>
          <p:cNvPr id="12291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800" y="1797050"/>
            <a:ext cx="7391400" cy="4471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tr-TR" err="1" smtClean="0"/>
              <a:t>CurrencyManager</a:t>
            </a:r>
            <a:r>
              <a:rPr lang="tr-TR" smtClean="0"/>
              <a:t> sınıfı</a:t>
            </a:r>
            <a:r>
              <a:rPr lang="tr-TR">
                <a:solidFill>
                  <a:schemeClr val="tx2">
                    <a:satMod val="130000"/>
                  </a:schemeClr>
                </a:solidFill>
              </a:rPr>
              <a:t> [1]</a:t>
            </a:r>
            <a:endParaRPr lang="tr-TR" dirty="0"/>
          </a:p>
        </p:txBody>
      </p:sp>
      <p:sp>
        <p:nvSpPr>
          <p:cNvPr id="12291" name="Content Placeholder 2"/>
          <p:cNvSpPr>
            <a:spLocks noGrp="1"/>
          </p:cNvSpPr>
          <p:nvPr>
            <p:ph idx="1"/>
          </p:nvPr>
        </p:nvSpPr>
        <p:spPr>
          <a:xfrm>
            <a:off x="1096963" y="1827213"/>
            <a:ext cx="10058400" cy="1068387"/>
          </a:xfrm>
        </p:spPr>
        <p:txBody>
          <a:bodyPr/>
          <a:lstStyle/>
          <a:p>
            <a:pPr marL="68580" indent="-68580" fontAlgn="auto">
              <a:defRPr/>
            </a:pPr>
            <a:r>
              <a:rPr lang="tr-TR" altLang="tr-TR" sz="2800" dirty="0" smtClean="0"/>
              <a:t>Veri herhangi bir kontrole bağlandıktan sonra </a:t>
            </a:r>
            <a:r>
              <a:rPr lang="tr-TR" altLang="tr-TR" sz="2800" dirty="0" err="1">
                <a:solidFill>
                  <a:srgbClr val="00B050"/>
                </a:solidFill>
                <a:latin typeface="Lucida Bright" panose="02040602050505020304" pitchFamily="18" charset="0"/>
              </a:rPr>
              <a:t>BindingContext</a:t>
            </a:r>
            <a:r>
              <a:rPr lang="tr-TR" altLang="tr-TR" sz="2800" dirty="0" smtClean="0"/>
              <a:t> ve </a:t>
            </a:r>
            <a:r>
              <a:rPr lang="tr-TR" altLang="tr-TR" sz="2800" dirty="0" err="1">
                <a:solidFill>
                  <a:srgbClr val="00B050"/>
                </a:solidFill>
                <a:latin typeface="Lucida Bright" panose="02040602050505020304" pitchFamily="18" charset="0"/>
              </a:rPr>
              <a:t>DataTable</a:t>
            </a:r>
            <a:r>
              <a:rPr lang="tr-TR" altLang="tr-TR" sz="2800" dirty="0">
                <a:solidFill>
                  <a:srgbClr val="00B050"/>
                </a:solidFill>
                <a:latin typeface="Lucida Bright" panose="02040602050505020304" pitchFamily="18" charset="0"/>
              </a:rPr>
              <a:t> </a:t>
            </a:r>
            <a:r>
              <a:rPr lang="tr-TR" altLang="tr-TR" sz="2800" dirty="0" smtClean="0"/>
              <a:t>sınıflarını kullanarak </a:t>
            </a:r>
            <a:r>
              <a:rPr lang="tr-TR" altLang="tr-TR" sz="2800" dirty="0" err="1">
                <a:solidFill>
                  <a:srgbClr val="00B050"/>
                </a:solidFill>
                <a:latin typeface="Lucida Bright" panose="02040602050505020304" pitchFamily="18" charset="0"/>
              </a:rPr>
              <a:t>CurrencyManager</a:t>
            </a:r>
            <a:r>
              <a:rPr lang="tr-TR" altLang="tr-TR" sz="2800" dirty="0" smtClean="0"/>
              <a:t> alınır.</a:t>
            </a:r>
          </a:p>
        </p:txBody>
      </p:sp>
      <p:sp>
        <p:nvSpPr>
          <p:cNvPr id="3" name="Dikdörtgen 2"/>
          <p:cNvSpPr/>
          <p:nvPr/>
        </p:nvSpPr>
        <p:spPr>
          <a:xfrm>
            <a:off x="2286000" y="3352800"/>
            <a:ext cx="7848600" cy="16619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tr-TR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tr-TR">
                <a:solidFill>
                  <a:srgbClr val="2B91AF"/>
                </a:solidFill>
                <a:latin typeface="Consolas" panose="020B0609020204030204" pitchFamily="49" charset="0"/>
              </a:rPr>
              <a:t>DataTable</a:t>
            </a:r>
            <a:r>
              <a:rPr lang="tr-TR">
                <a:solidFill>
                  <a:srgbClr val="000000"/>
                </a:solidFill>
                <a:latin typeface="Consolas" panose="020B0609020204030204" pitchFamily="49" charset="0"/>
              </a:rPr>
              <a:t> dt = </a:t>
            </a:r>
            <a:r>
              <a:rPr lang="tr-TR">
                <a:solidFill>
                  <a:srgbClr val="0000FF"/>
                </a:solidFill>
                <a:latin typeface="Consolas" panose="020B0609020204030204" pitchFamily="49" charset="0"/>
              </a:rPr>
              <a:t>new</a:t>
            </a:r>
            <a:r>
              <a:rPr lang="tr-TR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tr-TR">
                <a:solidFill>
                  <a:srgbClr val="2B91AF"/>
                </a:solidFill>
                <a:latin typeface="Consolas" panose="020B0609020204030204" pitchFamily="49" charset="0"/>
              </a:rPr>
              <a:t>DataTable</a:t>
            </a:r>
            <a:r>
              <a:rPr lang="tr-TR">
                <a:solidFill>
                  <a:srgbClr val="000000"/>
                </a:solidFill>
                <a:latin typeface="Consolas" panose="020B0609020204030204" pitchFamily="49" charset="0"/>
              </a:rPr>
              <a:t>();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tr-TR" smtClean="0">
                <a:solidFill>
                  <a:srgbClr val="000000"/>
                </a:solidFill>
                <a:latin typeface="Consolas" panose="020B0609020204030204" pitchFamily="49" charset="0"/>
              </a:rPr>
              <a:t> dt.Load(cmd.ExecuteReader</a:t>
            </a:r>
            <a:r>
              <a:rPr lang="tr-TR">
                <a:solidFill>
                  <a:srgbClr val="000000"/>
                </a:solidFill>
                <a:latin typeface="Consolas" panose="020B0609020204030204" pitchFamily="49" charset="0"/>
              </a:rPr>
              <a:t>() );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tr-TR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tr-TR" smtClean="0">
                <a:solidFill>
                  <a:srgbClr val="000000"/>
                </a:solidFill>
                <a:latin typeface="Consolas" panose="020B0609020204030204" pitchFamily="49" charset="0"/>
              </a:rPr>
              <a:t>dataGridView1.DataSource </a:t>
            </a:r>
            <a:r>
              <a:rPr lang="tr-TR">
                <a:solidFill>
                  <a:srgbClr val="000000"/>
                </a:solidFill>
                <a:latin typeface="Consolas" panose="020B0609020204030204" pitchFamily="49" charset="0"/>
              </a:rPr>
              <a:t>= dt;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tr-TR" smtClean="0">
                <a:solidFill>
                  <a:srgbClr val="2B91AF"/>
                </a:solidFill>
                <a:latin typeface="Consolas" panose="020B0609020204030204" pitchFamily="49" charset="0"/>
              </a:rPr>
              <a:t> CurrencyManager</a:t>
            </a:r>
            <a:r>
              <a:rPr lang="tr-TR" smtClean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tr-TR">
                <a:solidFill>
                  <a:srgbClr val="000000"/>
                </a:solidFill>
                <a:latin typeface="Consolas" panose="020B0609020204030204" pitchFamily="49" charset="0"/>
              </a:rPr>
              <a:t>cm = (</a:t>
            </a:r>
            <a:r>
              <a:rPr lang="tr-TR">
                <a:solidFill>
                  <a:srgbClr val="2B91AF"/>
                </a:solidFill>
                <a:latin typeface="Consolas" panose="020B0609020204030204" pitchFamily="49" charset="0"/>
              </a:rPr>
              <a:t>CurrencyManager</a:t>
            </a:r>
            <a:r>
              <a:rPr lang="tr-TR">
                <a:solidFill>
                  <a:srgbClr val="000000"/>
                </a:solidFill>
                <a:latin typeface="Consolas" panose="020B0609020204030204" pitchFamily="49" charset="0"/>
              </a:rPr>
              <a:t>)BindingContext[dt];</a:t>
            </a:r>
            <a:endParaRPr lang="tr-TR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tr-TR" err="1" smtClean="0"/>
              <a:t>CurrencyManager</a:t>
            </a:r>
            <a:r>
              <a:rPr lang="tr-TR" smtClean="0"/>
              <a:t> sınıfı</a:t>
            </a:r>
            <a:r>
              <a:rPr lang="tr-TR">
                <a:solidFill>
                  <a:schemeClr val="tx2">
                    <a:satMod val="130000"/>
                  </a:schemeClr>
                </a:solidFill>
              </a:rPr>
              <a:t> [1]</a:t>
            </a:r>
            <a:endParaRPr lang="tr-TR" dirty="0"/>
          </a:p>
        </p:txBody>
      </p:sp>
      <p:sp>
        <p:nvSpPr>
          <p:cNvPr id="13315" name="Content Placeholder 2"/>
          <p:cNvSpPr>
            <a:spLocks noGrp="1"/>
          </p:cNvSpPr>
          <p:nvPr>
            <p:ph idx="1"/>
          </p:nvPr>
        </p:nvSpPr>
        <p:spPr>
          <a:xfrm>
            <a:off x="1219200" y="1736725"/>
            <a:ext cx="9239250" cy="854075"/>
          </a:xfrm>
        </p:spPr>
        <p:txBody>
          <a:bodyPr/>
          <a:lstStyle/>
          <a:p>
            <a:pPr marL="68580" indent="-68580" fontAlgn="auto">
              <a:defRPr/>
            </a:pPr>
            <a:r>
              <a:rPr lang="tr-TR" altLang="tr-TR" sz="2500" dirty="0" err="1" smtClean="0"/>
              <a:t>CurrencyManager</a:t>
            </a:r>
            <a:r>
              <a:rPr lang="tr-TR" altLang="tr-TR" sz="2500" dirty="0" smtClean="0"/>
              <a:t> sınıfı özellikleri</a:t>
            </a:r>
          </a:p>
          <a:p>
            <a:pPr marL="288036" lvl="1" indent="-137160" fontAlgn="auto">
              <a:defRPr/>
            </a:pPr>
            <a:endParaRPr lang="tr-TR" altLang="tr-TR" sz="2500" dirty="0" smtClean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2209800" y="2438400"/>
          <a:ext cx="8945563" cy="26292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033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04225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72273">
                <a:tc>
                  <a:txBody>
                    <a:bodyPr/>
                    <a:lstStyle/>
                    <a:p>
                      <a:r>
                        <a:rPr lang="tr-TR" sz="2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Özellik</a:t>
                      </a:r>
                      <a:endParaRPr lang="tr-TR" sz="2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7" marR="91437" marT="45688" marB="45688"/>
                </a:tc>
                <a:tc>
                  <a:txBody>
                    <a:bodyPr/>
                    <a:lstStyle/>
                    <a:p>
                      <a:r>
                        <a:rPr lang="tr-TR" sz="2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İşlev</a:t>
                      </a:r>
                      <a:endParaRPr lang="tr-TR" sz="2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7" marR="91437" marT="45688" marB="45688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51730">
                <a:tc>
                  <a:txBody>
                    <a:bodyPr/>
                    <a:lstStyle/>
                    <a:p>
                      <a:r>
                        <a:rPr lang="tr-TR" sz="25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cm.Position</a:t>
                      </a:r>
                      <a:endParaRPr lang="tr-TR" sz="2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7" marR="91437" marT="45688" marB="45688"/>
                </a:tc>
                <a:tc>
                  <a:txBody>
                    <a:bodyPr/>
                    <a:lstStyle/>
                    <a:p>
                      <a:r>
                        <a:rPr lang="tr-TR" sz="2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Aktif kaydın sıra numarasını verir (0’dan başlayarak)</a:t>
                      </a:r>
                      <a:endParaRPr lang="tr-TR" sz="2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7" marR="91437" marT="45688" marB="45688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51730">
                <a:tc>
                  <a:txBody>
                    <a:bodyPr/>
                    <a:lstStyle/>
                    <a:p>
                      <a:r>
                        <a:rPr lang="tr-TR" sz="25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cm.Count</a:t>
                      </a:r>
                      <a:endParaRPr lang="tr-TR" sz="2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7" marR="91437" marT="45688" marB="45688"/>
                </a:tc>
                <a:tc>
                  <a:txBody>
                    <a:bodyPr/>
                    <a:lstStyle/>
                    <a:p>
                      <a:r>
                        <a:rPr lang="tr-TR" sz="25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DataTable</a:t>
                      </a:r>
                      <a:r>
                        <a:rPr lang="tr-TR" sz="2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üzerindeki kayıt sayısını verir</a:t>
                      </a:r>
                      <a:endParaRPr lang="tr-TR" sz="2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7" marR="91437" marT="45688" marB="45688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53168">
                <a:tc>
                  <a:txBody>
                    <a:bodyPr/>
                    <a:lstStyle/>
                    <a:p>
                      <a:r>
                        <a:rPr lang="tr-TR" sz="25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cm.Current</a:t>
                      </a:r>
                      <a:endParaRPr lang="tr-TR" sz="2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7" marR="91437" marT="45688" marB="45688"/>
                </a:tc>
                <a:tc>
                  <a:txBody>
                    <a:bodyPr/>
                    <a:lstStyle/>
                    <a:p>
                      <a:r>
                        <a:rPr lang="tr-TR" sz="2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Aktif kaydın kendisini verir (</a:t>
                      </a:r>
                      <a:r>
                        <a:rPr lang="tr-TR" sz="25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DataRow</a:t>
                      </a:r>
                      <a:r>
                        <a:rPr lang="tr-TR" sz="2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nesnesi olarak)</a:t>
                      </a:r>
                      <a:endParaRPr lang="tr-TR" sz="2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7" marR="91437" marT="45688" marB="45688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med"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tr-TR" err="1" smtClean="0"/>
              <a:t>CurrencyManager</a:t>
            </a:r>
            <a:r>
              <a:rPr lang="tr-TR" smtClean="0"/>
              <a:t> sınıfı</a:t>
            </a:r>
            <a:r>
              <a:rPr lang="tr-TR">
                <a:solidFill>
                  <a:schemeClr val="tx2">
                    <a:satMod val="130000"/>
                  </a:schemeClr>
                </a:solidFill>
              </a:rPr>
              <a:t> [1]</a:t>
            </a:r>
            <a:endParaRPr lang="tr-TR" dirty="0"/>
          </a:p>
        </p:txBody>
      </p:sp>
      <p:sp>
        <p:nvSpPr>
          <p:cNvPr id="14339" name="Content Placeholder 2"/>
          <p:cNvSpPr>
            <a:spLocks noGrp="1"/>
          </p:cNvSpPr>
          <p:nvPr>
            <p:ph idx="1"/>
          </p:nvPr>
        </p:nvSpPr>
        <p:spPr>
          <a:xfrm>
            <a:off x="1096963" y="1971675"/>
            <a:ext cx="9361487" cy="609600"/>
          </a:xfrm>
        </p:spPr>
        <p:txBody>
          <a:bodyPr/>
          <a:lstStyle/>
          <a:p>
            <a:pPr marL="68580" indent="-68580" fontAlgn="auto">
              <a:defRPr/>
            </a:pPr>
            <a:r>
              <a:rPr lang="tr-TR" altLang="tr-TR" sz="2500" dirty="0" err="1" smtClean="0"/>
              <a:t>CurrencyManager</a:t>
            </a:r>
            <a:r>
              <a:rPr lang="tr-TR" altLang="tr-TR" sz="2500" dirty="0" smtClean="0"/>
              <a:t> sınıfı metotları</a:t>
            </a:r>
          </a:p>
          <a:p>
            <a:pPr marL="288036" lvl="1" indent="-137160" fontAlgn="auto">
              <a:defRPr/>
            </a:pPr>
            <a:endParaRPr lang="tr-TR" altLang="tr-TR" sz="2500" dirty="0" smtClean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1096963" y="2598738"/>
          <a:ext cx="9779000" cy="327571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2902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44997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72291">
                <a:tc>
                  <a:txBody>
                    <a:bodyPr/>
                    <a:lstStyle/>
                    <a:p>
                      <a:r>
                        <a:rPr lang="tr-TR" sz="2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Metot</a:t>
                      </a:r>
                      <a:endParaRPr lang="tr-TR" sz="2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4" marR="91444" marT="45716" marB="45716"/>
                </a:tc>
                <a:tc>
                  <a:txBody>
                    <a:bodyPr/>
                    <a:lstStyle/>
                    <a:p>
                      <a:r>
                        <a:rPr lang="tr-TR" sz="2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İşlev</a:t>
                      </a:r>
                      <a:endParaRPr lang="tr-TR" sz="2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4" marR="91444" marT="45716" marB="45716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8210">
                <a:tc>
                  <a:txBody>
                    <a:bodyPr/>
                    <a:lstStyle/>
                    <a:p>
                      <a:r>
                        <a:rPr lang="tr-TR" sz="25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cm.AddNew</a:t>
                      </a:r>
                      <a:r>
                        <a:rPr lang="tr-TR" sz="25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()</a:t>
                      </a:r>
                      <a:endParaRPr lang="tr-TR" sz="2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4" marR="91444" marT="45716" marB="45716"/>
                </a:tc>
                <a:tc>
                  <a:txBody>
                    <a:bodyPr/>
                    <a:lstStyle/>
                    <a:p>
                      <a:r>
                        <a:rPr lang="tr-TR" sz="25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DataTable’a</a:t>
                      </a:r>
                      <a:r>
                        <a:rPr lang="tr-TR" sz="2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yeni,</a:t>
                      </a:r>
                      <a:r>
                        <a:rPr lang="tr-TR" sz="25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boş bir kayıt ekler</a:t>
                      </a:r>
                      <a:endParaRPr lang="tr-TR" sz="2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4" marR="91444" marT="45716" marB="45716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8210">
                <a:tc>
                  <a:txBody>
                    <a:bodyPr/>
                    <a:lstStyle/>
                    <a:p>
                      <a:r>
                        <a:rPr lang="tr-TR" sz="25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cm.RemoveAt</a:t>
                      </a:r>
                      <a:r>
                        <a:rPr lang="tr-TR" sz="2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()</a:t>
                      </a:r>
                      <a:endParaRPr lang="tr-TR" sz="2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4" marR="91444" marT="45716" marB="45716"/>
                </a:tc>
                <a:tc>
                  <a:txBody>
                    <a:bodyPr/>
                    <a:lstStyle/>
                    <a:p>
                      <a:r>
                        <a:rPr lang="tr-TR" sz="2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Sıra</a:t>
                      </a:r>
                      <a:r>
                        <a:rPr lang="tr-TR" sz="25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numarası verilen kaydı siler</a:t>
                      </a:r>
                      <a:endParaRPr lang="tr-TR" sz="2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4" marR="91444" marT="45716" marB="45716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53150">
                <a:tc>
                  <a:txBody>
                    <a:bodyPr/>
                    <a:lstStyle/>
                    <a:p>
                      <a:r>
                        <a:rPr lang="tr-TR" sz="25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cm.EndCurrentEdit</a:t>
                      </a:r>
                      <a:r>
                        <a:rPr lang="tr-TR" sz="2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()</a:t>
                      </a:r>
                      <a:endParaRPr lang="tr-TR" sz="2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4" marR="91444" marT="45716" marB="45716"/>
                </a:tc>
                <a:tc>
                  <a:txBody>
                    <a:bodyPr/>
                    <a:lstStyle/>
                    <a:p>
                      <a:r>
                        <a:rPr lang="tr-TR" sz="2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Aktif olarak kullanıcı tarafından değiştirilen kaydın güncellemesini tamamlar</a:t>
                      </a:r>
                      <a:endParaRPr lang="tr-TR" sz="2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4" marR="91444" marT="45716" marB="45716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53150">
                <a:tc>
                  <a:txBody>
                    <a:bodyPr/>
                    <a:lstStyle/>
                    <a:p>
                      <a:r>
                        <a:rPr lang="tr-TR" sz="25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cm.CancelCurrentEdit</a:t>
                      </a:r>
                      <a:r>
                        <a:rPr lang="tr-TR" sz="2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()</a:t>
                      </a:r>
                      <a:endParaRPr lang="tr-TR" sz="2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4" marR="91444" marT="45716" marB="45716"/>
                </a:tc>
                <a:tc>
                  <a:txBody>
                    <a:bodyPr/>
                    <a:lstStyle/>
                    <a:p>
                      <a:r>
                        <a:rPr lang="tr-TR" sz="2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Aktif olarak kullanıcı tarafından değiştirilen kaydın</a:t>
                      </a:r>
                      <a:r>
                        <a:rPr lang="tr-TR" sz="25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değişiklerini iptal eder (geri alır)</a:t>
                      </a:r>
                      <a:endParaRPr lang="tr-TR" sz="2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4" marR="91444" marT="45716" marB="45716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med"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tr-TR" err="1" smtClean="0"/>
              <a:t>CurrencyManager</a:t>
            </a:r>
            <a:r>
              <a:rPr lang="tr-TR" smtClean="0"/>
              <a:t> sınıfı</a:t>
            </a:r>
            <a:r>
              <a:rPr lang="tr-TR">
                <a:solidFill>
                  <a:schemeClr val="tx2">
                    <a:satMod val="130000"/>
                  </a:schemeClr>
                </a:solidFill>
              </a:rPr>
              <a:t> [1]</a:t>
            </a:r>
            <a:endParaRPr lang="tr-TR" dirty="0"/>
          </a:p>
        </p:txBody>
      </p:sp>
      <p:sp>
        <p:nvSpPr>
          <p:cNvPr id="1536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68580" indent="-68580" fontAlgn="auto">
              <a:defRPr/>
            </a:pPr>
            <a:r>
              <a:rPr lang="tr-TR" altLang="tr-TR" sz="2500" dirty="0" err="1"/>
              <a:t>CurrencyManager</a:t>
            </a:r>
            <a:r>
              <a:rPr lang="tr-TR" altLang="tr-TR" sz="2500" dirty="0"/>
              <a:t> sınıfı ile yapılan değişiklikler </a:t>
            </a:r>
            <a:r>
              <a:rPr lang="tr-TR" altLang="tr-TR" sz="2500" dirty="0" err="1"/>
              <a:t>DataTable</a:t>
            </a:r>
            <a:r>
              <a:rPr lang="tr-TR" altLang="tr-TR" sz="2500" dirty="0"/>
              <a:t> üzerinde gerçekleşir.</a:t>
            </a:r>
          </a:p>
          <a:p>
            <a:pPr marL="68580" indent="-68580" fontAlgn="auto">
              <a:defRPr/>
            </a:pPr>
            <a:r>
              <a:rPr lang="tr-TR" altLang="tr-TR" sz="2500" dirty="0"/>
              <a:t>Dolayısıyla </a:t>
            </a:r>
            <a:r>
              <a:rPr lang="tr-TR" altLang="tr-TR" sz="2500" dirty="0" err="1"/>
              <a:t>DataTable</a:t>
            </a:r>
            <a:r>
              <a:rPr lang="tr-TR" altLang="tr-TR" sz="2500" dirty="0"/>
              <a:t> hangi görsel kontrole bağlı ise değişiklikler o görsel kontrole de yansır</a:t>
            </a:r>
          </a:p>
          <a:p>
            <a:pPr marL="68580" indent="-68580" fontAlgn="auto">
              <a:defRPr/>
            </a:pPr>
            <a:r>
              <a:rPr lang="tr-TR" altLang="tr-TR" sz="2500" dirty="0"/>
              <a:t>Görsel kontrol üzerinde kullanıcı tarafından elle yapılan değişiklikler de </a:t>
            </a:r>
            <a:r>
              <a:rPr lang="tr-TR" altLang="tr-TR" sz="2500" dirty="0" err="1"/>
              <a:t>DataTable’a</a:t>
            </a:r>
            <a:r>
              <a:rPr lang="tr-TR" altLang="tr-TR" sz="2500" dirty="0"/>
              <a:t> yansımaktadır</a:t>
            </a:r>
          </a:p>
          <a:p>
            <a:pPr marL="68580" indent="-68580" fontAlgn="auto">
              <a:defRPr/>
            </a:pPr>
            <a:r>
              <a:rPr lang="tr-TR" altLang="tr-TR" sz="2500" dirty="0" err="1"/>
              <a:t>DataTable</a:t>
            </a:r>
            <a:r>
              <a:rPr lang="tr-TR" altLang="tr-TR" sz="2500" dirty="0"/>
              <a:t> üzerindeki değişiklikler orijinal </a:t>
            </a:r>
            <a:r>
              <a:rPr lang="tr-TR" altLang="tr-TR" sz="2500" dirty="0" err="1"/>
              <a:t>veritabanı</a:t>
            </a:r>
            <a:r>
              <a:rPr lang="tr-TR" altLang="tr-TR" sz="2500" dirty="0"/>
              <a:t> verilerini etkilemez, sadece yerel kopya değiştirilmektedir.</a:t>
            </a:r>
          </a:p>
        </p:txBody>
      </p:sp>
    </p:spTree>
  </p:cSld>
  <p:clrMapOvr>
    <a:masterClrMapping/>
  </p:clrMapOvr>
  <p:transition spd="med"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tr-TR" err="1" smtClean="0"/>
              <a:t>CurrencyManager</a:t>
            </a:r>
            <a:r>
              <a:rPr lang="tr-TR" smtClean="0"/>
              <a:t> sınıfı</a:t>
            </a:r>
            <a:r>
              <a:rPr lang="tr-TR">
                <a:solidFill>
                  <a:schemeClr val="tx2">
                    <a:satMod val="130000"/>
                  </a:schemeClr>
                </a:solidFill>
              </a:rPr>
              <a:t> [1]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6963" y="1846263"/>
            <a:ext cx="10058400" cy="4325937"/>
          </a:xfrm>
        </p:spPr>
        <p:txBody>
          <a:bodyPr>
            <a:noAutofit/>
          </a:bodyPr>
          <a:lstStyle/>
          <a:p>
            <a:pPr marL="68580" indent="-68580" fontAlgn="auto">
              <a:defRPr/>
            </a:pPr>
            <a:r>
              <a:rPr lang="tr-TR" sz="2500" dirty="0"/>
              <a:t>CM kullanarak kayıtlar arası gezebilmek için </a:t>
            </a:r>
            <a:r>
              <a:rPr lang="tr-TR" sz="2500" dirty="0" err="1"/>
              <a:t>Position</a:t>
            </a:r>
            <a:r>
              <a:rPr lang="tr-TR" sz="2500" dirty="0"/>
              <a:t> özelliğini artırmak veya azaltmak gerekmektedir.</a:t>
            </a:r>
          </a:p>
          <a:p>
            <a:pPr marL="68580" indent="-68580" fontAlgn="auto">
              <a:spcBef>
                <a:spcPts val="600"/>
              </a:spcBef>
              <a:spcAft>
                <a:spcPts val="600"/>
              </a:spcAft>
              <a:defRPr/>
            </a:pPr>
            <a:r>
              <a:rPr lang="tr-TR" sz="2500" dirty="0"/>
              <a:t>Bir sonraki kayda gitmek için</a:t>
            </a:r>
          </a:p>
          <a:p>
            <a:pPr marL="288036" lvl="1" indent="-137160" fontAlgn="auto">
              <a:spcBef>
                <a:spcPts val="600"/>
              </a:spcBef>
              <a:spcAft>
                <a:spcPts val="600"/>
              </a:spcAft>
              <a:defRPr/>
            </a:pPr>
            <a:r>
              <a:rPr lang="tr-TR" sz="1800" dirty="0" err="1">
                <a:solidFill>
                  <a:srgbClr val="00B050"/>
                </a:solidFill>
                <a:latin typeface="Consolas" panose="020B0609020204030204" pitchFamily="49" charset="0"/>
              </a:rPr>
              <a:t>cm.Position</a:t>
            </a:r>
            <a:r>
              <a:rPr lang="tr-TR" sz="1800" dirty="0">
                <a:solidFill>
                  <a:srgbClr val="00B050"/>
                </a:solidFill>
                <a:latin typeface="Consolas" panose="020B0609020204030204" pitchFamily="49" charset="0"/>
              </a:rPr>
              <a:t> = </a:t>
            </a:r>
            <a:r>
              <a:rPr lang="tr-TR" sz="1800" dirty="0" err="1">
                <a:solidFill>
                  <a:srgbClr val="00B050"/>
                </a:solidFill>
                <a:latin typeface="Consolas" panose="020B0609020204030204" pitchFamily="49" charset="0"/>
              </a:rPr>
              <a:t>cm.Position</a:t>
            </a:r>
            <a:r>
              <a:rPr lang="tr-TR" sz="1800" dirty="0">
                <a:solidFill>
                  <a:srgbClr val="00B050"/>
                </a:solidFill>
                <a:latin typeface="Consolas" panose="020B0609020204030204" pitchFamily="49" charset="0"/>
              </a:rPr>
              <a:t> + 1</a:t>
            </a:r>
          </a:p>
          <a:p>
            <a:pPr marL="150876" lvl="1" indent="0" fontAlgn="auto">
              <a:spcBef>
                <a:spcPts val="600"/>
              </a:spcBef>
              <a:spcAft>
                <a:spcPts val="600"/>
              </a:spcAft>
              <a:buNone/>
              <a:defRPr/>
            </a:pPr>
            <a:r>
              <a:rPr lang="tr-TR" sz="2500" dirty="0"/>
              <a:t>veya</a:t>
            </a:r>
          </a:p>
          <a:p>
            <a:pPr marL="288036" lvl="1" indent="-137160" fontAlgn="auto">
              <a:spcBef>
                <a:spcPts val="600"/>
              </a:spcBef>
              <a:spcAft>
                <a:spcPts val="600"/>
              </a:spcAft>
              <a:defRPr/>
            </a:pPr>
            <a:r>
              <a:rPr lang="tr-TR" sz="1800" dirty="0" err="1">
                <a:solidFill>
                  <a:srgbClr val="00B050"/>
                </a:solidFill>
                <a:latin typeface="Consolas" panose="020B0609020204030204" pitchFamily="49" charset="0"/>
              </a:rPr>
              <a:t>cm.Position</a:t>
            </a:r>
            <a:r>
              <a:rPr lang="tr-TR" sz="1800" dirty="0">
                <a:solidFill>
                  <a:srgbClr val="00B050"/>
                </a:solidFill>
                <a:latin typeface="Consolas" panose="020B0609020204030204" pitchFamily="49" charset="0"/>
              </a:rPr>
              <a:t>++;</a:t>
            </a:r>
          </a:p>
          <a:p>
            <a:pPr marL="68580" indent="-68580" fontAlgn="auto">
              <a:spcBef>
                <a:spcPts val="600"/>
              </a:spcBef>
              <a:spcAft>
                <a:spcPts val="600"/>
              </a:spcAft>
              <a:defRPr/>
            </a:pPr>
            <a:r>
              <a:rPr lang="tr-TR" sz="2500" dirty="0"/>
              <a:t>Bir önceki kayda gitmek için</a:t>
            </a:r>
          </a:p>
          <a:p>
            <a:pPr marL="288036" lvl="1" indent="-137160" fontAlgn="auto">
              <a:spcBef>
                <a:spcPts val="600"/>
              </a:spcBef>
              <a:spcAft>
                <a:spcPts val="600"/>
              </a:spcAft>
              <a:defRPr/>
            </a:pPr>
            <a:r>
              <a:rPr lang="tr-TR" sz="1800" dirty="0" err="1">
                <a:solidFill>
                  <a:srgbClr val="00B050"/>
                </a:solidFill>
                <a:latin typeface="Consolas" panose="020B0609020204030204" pitchFamily="49" charset="0"/>
              </a:rPr>
              <a:t>cm.Position</a:t>
            </a:r>
            <a:r>
              <a:rPr lang="tr-TR" sz="1800" dirty="0">
                <a:solidFill>
                  <a:srgbClr val="00B050"/>
                </a:solidFill>
                <a:latin typeface="Consolas" panose="020B0609020204030204" pitchFamily="49" charset="0"/>
              </a:rPr>
              <a:t> = </a:t>
            </a:r>
            <a:r>
              <a:rPr lang="tr-TR" sz="1800" dirty="0" err="1">
                <a:solidFill>
                  <a:srgbClr val="00B050"/>
                </a:solidFill>
                <a:latin typeface="Consolas" panose="020B0609020204030204" pitchFamily="49" charset="0"/>
              </a:rPr>
              <a:t>cm.Position</a:t>
            </a:r>
            <a:r>
              <a:rPr lang="tr-TR" sz="1800" dirty="0">
                <a:solidFill>
                  <a:srgbClr val="00B050"/>
                </a:solidFill>
                <a:latin typeface="Consolas" panose="020B0609020204030204" pitchFamily="49" charset="0"/>
              </a:rPr>
              <a:t> – 1;</a:t>
            </a:r>
          </a:p>
          <a:p>
            <a:pPr marL="150876" lvl="1" indent="0" fontAlgn="auto">
              <a:spcBef>
                <a:spcPts val="600"/>
              </a:spcBef>
              <a:spcAft>
                <a:spcPts val="600"/>
              </a:spcAft>
              <a:buNone/>
              <a:defRPr/>
            </a:pPr>
            <a:r>
              <a:rPr lang="tr-TR" sz="2500" smtClean="0"/>
              <a:t>veya</a:t>
            </a:r>
            <a:endParaRPr lang="tr-TR" sz="2500" dirty="0"/>
          </a:p>
          <a:p>
            <a:pPr marL="288036" lvl="1" indent="-137160" fontAlgn="auto">
              <a:spcBef>
                <a:spcPts val="600"/>
              </a:spcBef>
              <a:spcAft>
                <a:spcPts val="600"/>
              </a:spcAft>
              <a:defRPr/>
            </a:pPr>
            <a:r>
              <a:rPr lang="tr-TR" sz="1800" dirty="0" err="1">
                <a:solidFill>
                  <a:srgbClr val="00B050"/>
                </a:solidFill>
                <a:latin typeface="Consolas" panose="020B0609020204030204" pitchFamily="49" charset="0"/>
              </a:rPr>
              <a:t>cm.Position</a:t>
            </a:r>
            <a:r>
              <a:rPr lang="tr-TR" sz="1800" dirty="0">
                <a:solidFill>
                  <a:srgbClr val="00B050"/>
                </a:solidFill>
                <a:latin typeface="Consolas" panose="020B0609020204030204" pitchFamily="49" charset="0"/>
              </a:rPr>
              <a:t>--;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AnkaraÜniversitesiDersNotları">
  <a:themeElements>
    <a:clrScheme name="Sıcak Mavi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nkaraÜniversitesiDersNotları" id="{9E825308-4EB3-49EC-AD25-7462D971D255}" vid="{42FCA507-37DD-4061-A7BC-1184FE1F6E2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AnkaraÜniversitesiDersNotları</Template>
  <TotalTime>524</TotalTime>
  <Words>846</Words>
  <Application>Microsoft Office PowerPoint</Application>
  <PresentationFormat>Geniş ekran</PresentationFormat>
  <Paragraphs>160</Paragraphs>
  <Slides>19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19</vt:i4>
      </vt:variant>
    </vt:vector>
  </HeadingPairs>
  <TitlesOfParts>
    <vt:vector size="25" baseType="lpstr">
      <vt:lpstr>Arial</vt:lpstr>
      <vt:lpstr>Calibri</vt:lpstr>
      <vt:lpstr>Consolas</vt:lpstr>
      <vt:lpstr>Lucida Bright</vt:lpstr>
      <vt:lpstr>Times New Roman</vt:lpstr>
      <vt:lpstr>AnkaraÜniversitesiDersNotları</vt:lpstr>
      <vt:lpstr>Yerel Veritabanında İstenilen Kayda / Kayıtlara Ulaşmak</vt:lpstr>
      <vt:lpstr>Konular [1]</vt:lpstr>
      <vt:lpstr>CurrencyManager sınıfı [1]</vt:lpstr>
      <vt:lpstr>CurrencyManager sınıfı [1]</vt:lpstr>
      <vt:lpstr>CurrencyManager sınıfı [1]</vt:lpstr>
      <vt:lpstr>CurrencyManager sınıfı [1]</vt:lpstr>
      <vt:lpstr>CurrencyManager sınıfı [1]</vt:lpstr>
      <vt:lpstr>CurrencyManager sınıfı [1]</vt:lpstr>
      <vt:lpstr>CurrencyManager sınıfı [1]</vt:lpstr>
      <vt:lpstr>CurrencyManager sınıfı [1]</vt:lpstr>
      <vt:lpstr>CurrencyManager sınıfı [1]</vt:lpstr>
      <vt:lpstr>CurrencyManager sınıfı [1]</vt:lpstr>
      <vt:lpstr>Örnek uygulama [1]</vt:lpstr>
      <vt:lpstr>Örnek uygulama [1]</vt:lpstr>
      <vt:lpstr>Örnek uygulama [1]</vt:lpstr>
      <vt:lpstr>Örnek uygulama [1]</vt:lpstr>
      <vt:lpstr>Örnek uygulama [1]</vt:lpstr>
      <vt:lpstr>Örnek uygulama [1]</vt:lpstr>
      <vt:lpstr>Kaynaklar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Salih</dc:creator>
  <cp:lastModifiedBy>Windows Kullanıcısı</cp:lastModifiedBy>
  <cp:revision>58</cp:revision>
  <cp:lastPrinted>1601-01-01T00:00:00Z</cp:lastPrinted>
  <dcterms:created xsi:type="dcterms:W3CDTF">2012-02-07T21:22:49Z</dcterms:created>
  <dcterms:modified xsi:type="dcterms:W3CDTF">2020-01-29T08:16:23Z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