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57C-66D4-4505-8B0F-5D8207A76F3C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20FB-EAA1-4301-84B8-05E7913781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927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57C-66D4-4505-8B0F-5D8207A76F3C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20FB-EAA1-4301-84B8-05E7913781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364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57C-66D4-4505-8B0F-5D8207A76F3C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20FB-EAA1-4301-84B8-05E7913781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09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57C-66D4-4505-8B0F-5D8207A76F3C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20FB-EAA1-4301-84B8-05E7913781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33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57C-66D4-4505-8B0F-5D8207A76F3C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20FB-EAA1-4301-84B8-05E7913781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00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57C-66D4-4505-8B0F-5D8207A76F3C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20FB-EAA1-4301-84B8-05E7913781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42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57C-66D4-4505-8B0F-5D8207A76F3C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20FB-EAA1-4301-84B8-05E7913781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58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57C-66D4-4505-8B0F-5D8207A76F3C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20FB-EAA1-4301-84B8-05E7913781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81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57C-66D4-4505-8B0F-5D8207A76F3C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20FB-EAA1-4301-84B8-05E7913781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611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57C-66D4-4505-8B0F-5D8207A76F3C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20FB-EAA1-4301-84B8-05E7913781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17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57C-66D4-4505-8B0F-5D8207A76F3C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20FB-EAA1-4301-84B8-05E7913781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9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4657C-66D4-4505-8B0F-5D8207A76F3C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C20FB-EAA1-4301-84B8-05E7913781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68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Bakış (</a:t>
            </a:r>
            <a:r>
              <a:rPr lang="tr-TR" dirty="0" err="1" smtClean="0"/>
              <a:t>Gaze</a:t>
            </a:r>
            <a:r>
              <a:rPr lang="tr-TR" dirty="0" smtClean="0"/>
              <a:t>) ve İktidar Kavramlarının Analizi (Görseller Üzerinden).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81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Temsil: Temsil ideoloji ile yakından </a:t>
            </a:r>
            <a:r>
              <a:rPr lang="tr-TR" dirty="0" err="1" smtClean="0"/>
              <a:t>ilişkilidir</a:t>
            </a:r>
            <a:r>
              <a:rPr lang="tr-TR" dirty="0" smtClean="0"/>
              <a:t> </a:t>
            </a:r>
            <a:r>
              <a:rPr lang="tr-TR" dirty="0" err="1" smtClean="0"/>
              <a:t>çünku</a:t>
            </a:r>
            <a:r>
              <a:rPr lang="tr-TR" dirty="0" smtClean="0"/>
              <a:t>̈ ideolojinin </a:t>
            </a:r>
            <a:r>
              <a:rPr lang="tr-TR" dirty="0" err="1" smtClean="0"/>
              <a:t>görsel</a:t>
            </a:r>
            <a:r>
              <a:rPr lang="tr-TR" dirty="0"/>
              <a:t> </a:t>
            </a:r>
            <a:r>
              <a:rPr lang="tr-TR" dirty="0" err="1" smtClean="0"/>
              <a:t>biçimde</a:t>
            </a:r>
            <a:r>
              <a:rPr lang="tr-TR" dirty="0" smtClean="0"/>
              <a:t> nasıl temsil edildiğine ve bir benzerlikten </a:t>
            </a:r>
            <a:r>
              <a:rPr lang="tr-TR" dirty="0" err="1" smtClean="0"/>
              <a:t>çok</a:t>
            </a:r>
            <a:r>
              <a:rPr lang="tr-TR" dirty="0" smtClean="0"/>
              <a:t> daha fazlasına </a:t>
            </a:r>
            <a:r>
              <a:rPr lang="tr-TR" dirty="0" err="1" smtClean="0"/>
              <a:t>işaret</a:t>
            </a:r>
            <a:r>
              <a:rPr lang="tr-TR" dirty="0"/>
              <a:t> </a:t>
            </a:r>
            <a:r>
              <a:rPr lang="tr-TR" dirty="0" smtClean="0"/>
              <a:t>eder. </a:t>
            </a:r>
            <a:r>
              <a:rPr lang="tr-TR" dirty="0" err="1" smtClean="0"/>
              <a:t>İmgelerin</a:t>
            </a:r>
            <a:r>
              <a:rPr lang="tr-TR" dirty="0" smtClean="0"/>
              <a:t> neyi temsil ettiği, nasıl temsil ettiği ve neyi temsil edemediğini </a:t>
            </a:r>
            <a:r>
              <a:rPr lang="tr-TR" dirty="0" err="1" smtClean="0"/>
              <a:t>içerir</a:t>
            </a:r>
            <a:r>
              <a:rPr lang="tr-TR" dirty="0" smtClean="0"/>
              <a:t>. Ayrıcalıklı olan nedir ve </a:t>
            </a:r>
            <a:r>
              <a:rPr lang="tr-TR" dirty="0" err="1" smtClean="0"/>
              <a:t>marjinalleştirilmis</a:t>
            </a:r>
            <a:r>
              <a:rPr lang="tr-TR" dirty="0" smtClean="0"/>
              <a:t>̧ olan nedir? </a:t>
            </a:r>
            <a:r>
              <a:rPr lang="tr-TR" dirty="0"/>
              <a:t>T</a:t>
            </a:r>
            <a:r>
              <a:rPr lang="tr-TR" dirty="0" smtClean="0"/>
              <a:t>emsil </a:t>
            </a:r>
            <a:r>
              <a:rPr lang="tr-TR" dirty="0" smtClean="0"/>
              <a:t>edilenle ilgili </a:t>
            </a:r>
            <a:r>
              <a:rPr lang="tr-TR" dirty="0" smtClean="0"/>
              <a:t>bakış </a:t>
            </a:r>
            <a:r>
              <a:rPr lang="tr-TR" dirty="0" err="1" smtClean="0"/>
              <a:t>açımzı</a:t>
            </a:r>
            <a:r>
              <a:rPr lang="tr-TR" dirty="0" smtClean="0"/>
              <a:t> etkilemekte </a:t>
            </a:r>
            <a:r>
              <a:rPr lang="tr-TR" dirty="0" smtClean="0"/>
              <a:t>kullanılan </a:t>
            </a:r>
            <a:r>
              <a:rPr lang="tr-TR" dirty="0" smtClean="0"/>
              <a:t>etkileyici ve ikna edici </a:t>
            </a:r>
            <a:r>
              <a:rPr lang="tr-TR" dirty="0" err="1" smtClean="0"/>
              <a:t>arac</a:t>
            </a:r>
            <a:r>
              <a:rPr lang="tr-TR" dirty="0" err="1" smtClean="0"/>
              <a:t>̧lar</a:t>
            </a:r>
            <a:r>
              <a:rPr lang="tr-TR" dirty="0" smtClean="0"/>
              <a:t> </a:t>
            </a:r>
            <a:r>
              <a:rPr lang="tr-TR" dirty="0" smtClean="0"/>
              <a:t>(görsel kültür araçları) nelerdir</a:t>
            </a:r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492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71563"/>
            <a:ext cx="83820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17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09799"/>
            <a:ext cx="7831727" cy="356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47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60648"/>
            <a:ext cx="8208912" cy="6048672"/>
          </a:xfrm>
        </p:spPr>
        <p:txBody>
          <a:bodyPr>
            <a:normAutofit fontScale="92500" lnSpcReduction="20000"/>
          </a:bodyPr>
          <a:lstStyle/>
          <a:p>
            <a:pPr algn="ctr">
              <a:spcAft>
                <a:spcPts val="0"/>
              </a:spcAft>
            </a:pPr>
            <a:endParaRPr lang="tr-TR" sz="4200" b="1" dirty="0" smtClean="0">
              <a:effectLst/>
              <a:latin typeface="Arial"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tr-TR" sz="4200" b="1" dirty="0">
              <a:latin typeface="Arial"/>
              <a:ea typeface="MS Mincho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4200" b="1" dirty="0" smtClean="0">
                <a:effectLst/>
                <a:latin typeface="Arial"/>
                <a:ea typeface="MS Mincho"/>
                <a:cs typeface="Times New Roman"/>
              </a:rPr>
              <a:t>GÖRSEL KÜLTÜR SORU FORMU</a:t>
            </a:r>
            <a:endParaRPr lang="tr-TR" sz="4200" b="1" dirty="0" smtClean="0">
              <a:effectLst/>
              <a:latin typeface="Arial"/>
              <a:ea typeface="MS Mincho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tr-TR" sz="4200" dirty="0" smtClean="0">
              <a:effectLst/>
              <a:latin typeface="Cambria"/>
              <a:ea typeface="MS Mincho"/>
              <a:cs typeface="Times New Roman"/>
            </a:endParaRPr>
          </a:p>
          <a:p>
            <a:pPr algn="just"/>
            <a:r>
              <a:rPr lang="en-US" sz="2400" dirty="0" smtClean="0">
                <a:effectLst/>
                <a:latin typeface="Arial"/>
              </a:rPr>
              <a:t>Bu </a:t>
            </a:r>
            <a:r>
              <a:rPr lang="en-US" sz="2400" dirty="0" err="1" smtClean="0">
                <a:effectLst/>
                <a:latin typeface="Arial"/>
              </a:rPr>
              <a:t>görsel</a:t>
            </a:r>
            <a:r>
              <a:rPr lang="en-US" sz="2400" dirty="0" smtClean="0">
                <a:effectLst/>
                <a:latin typeface="Arial"/>
              </a:rPr>
              <a:t> size ne(</a:t>
            </a:r>
            <a:r>
              <a:rPr lang="en-US" sz="2400" dirty="0" err="1" smtClean="0">
                <a:effectLst/>
                <a:latin typeface="Arial"/>
              </a:rPr>
              <a:t>ler</a:t>
            </a:r>
            <a:r>
              <a:rPr lang="en-US" sz="2400" dirty="0" smtClean="0">
                <a:effectLst/>
                <a:latin typeface="Arial"/>
              </a:rPr>
              <a:t>) </a:t>
            </a:r>
            <a:r>
              <a:rPr lang="en-US" sz="2400" dirty="0" err="1" smtClean="0">
                <a:effectLst/>
                <a:latin typeface="Arial"/>
              </a:rPr>
              <a:t>düşündürüyor</a:t>
            </a:r>
            <a:r>
              <a:rPr lang="en-US" sz="2400" dirty="0" smtClean="0">
                <a:effectLst/>
                <a:latin typeface="Arial"/>
              </a:rPr>
              <a:t>?</a:t>
            </a:r>
            <a:endParaRPr lang="tr-TR" sz="2400" dirty="0" smtClean="0">
              <a:effectLst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2400" dirty="0" smtClean="0">
                <a:effectLst/>
                <a:latin typeface="Arial"/>
                <a:ea typeface="MS Mincho"/>
                <a:cs typeface="Times New Roman"/>
              </a:rPr>
              <a:t> </a:t>
            </a:r>
            <a:endParaRPr lang="tr-TR" sz="2400" dirty="0" smtClean="0">
              <a:effectLst/>
              <a:latin typeface="Cambria"/>
              <a:ea typeface="MS Mincho"/>
              <a:cs typeface="Times New Roman"/>
            </a:endParaRPr>
          </a:p>
          <a:p>
            <a:pPr algn="just"/>
            <a:r>
              <a:rPr lang="en-US" sz="2400" dirty="0" smtClean="0">
                <a:effectLst/>
                <a:latin typeface="Arial"/>
              </a:rPr>
              <a:t>Bu </a:t>
            </a:r>
            <a:r>
              <a:rPr lang="en-US" sz="2400" dirty="0" err="1" smtClean="0">
                <a:effectLst/>
                <a:latin typeface="Arial"/>
              </a:rPr>
              <a:t>görselde</a:t>
            </a:r>
            <a:r>
              <a:rPr lang="en-US" sz="2400" dirty="0" smtClean="0">
                <a:effectLst/>
                <a:latin typeface="Arial"/>
              </a:rPr>
              <a:t> </a:t>
            </a:r>
            <a:r>
              <a:rPr lang="en-US" sz="2400" dirty="0" err="1" smtClean="0">
                <a:effectLst/>
                <a:latin typeface="Arial"/>
              </a:rPr>
              <a:t>neler</a:t>
            </a:r>
            <a:r>
              <a:rPr lang="en-US" sz="2400" dirty="0" smtClean="0">
                <a:effectLst/>
                <a:latin typeface="Arial"/>
              </a:rPr>
              <a:t> </a:t>
            </a:r>
            <a:r>
              <a:rPr lang="en-US" sz="2400" dirty="0" err="1" smtClean="0">
                <a:effectLst/>
                <a:latin typeface="Arial"/>
              </a:rPr>
              <a:t>dikkatinizi</a:t>
            </a:r>
            <a:r>
              <a:rPr lang="en-US" sz="2400" dirty="0" smtClean="0">
                <a:effectLst/>
                <a:latin typeface="Arial"/>
              </a:rPr>
              <a:t> </a:t>
            </a:r>
            <a:r>
              <a:rPr lang="en-US" sz="2400" dirty="0" err="1" smtClean="0">
                <a:effectLst/>
                <a:latin typeface="Arial"/>
              </a:rPr>
              <a:t>çekiyor</a:t>
            </a:r>
            <a:r>
              <a:rPr lang="en-US" sz="2400" dirty="0" smtClean="0">
                <a:effectLst/>
                <a:latin typeface="Arial"/>
              </a:rPr>
              <a:t>? (</a:t>
            </a:r>
            <a:r>
              <a:rPr lang="en-US" sz="2400" dirty="0" err="1" smtClean="0">
                <a:effectLst/>
                <a:latin typeface="Arial"/>
              </a:rPr>
              <a:t>Önem</a:t>
            </a:r>
            <a:r>
              <a:rPr lang="en-US" sz="2400" dirty="0" smtClean="0">
                <a:effectLst/>
                <a:latin typeface="Arial"/>
              </a:rPr>
              <a:t> </a:t>
            </a:r>
            <a:r>
              <a:rPr lang="en-US" sz="2400" dirty="0" err="1" smtClean="0">
                <a:effectLst/>
                <a:latin typeface="Arial"/>
              </a:rPr>
              <a:t>sıralamasını</a:t>
            </a:r>
            <a:r>
              <a:rPr lang="en-US" sz="2400" dirty="0" smtClean="0">
                <a:effectLst/>
                <a:latin typeface="Arial"/>
              </a:rPr>
              <a:t> </a:t>
            </a:r>
            <a:r>
              <a:rPr lang="en-US" sz="2400" dirty="0" err="1" smtClean="0">
                <a:effectLst/>
                <a:latin typeface="Arial"/>
              </a:rPr>
              <a:t>dikkate</a:t>
            </a:r>
            <a:r>
              <a:rPr lang="en-US" sz="2400" dirty="0" smtClean="0">
                <a:effectLst/>
                <a:latin typeface="Arial"/>
              </a:rPr>
              <a:t> </a:t>
            </a:r>
            <a:r>
              <a:rPr lang="en-US" sz="2400" dirty="0" err="1" smtClean="0">
                <a:effectLst/>
                <a:latin typeface="Arial"/>
              </a:rPr>
              <a:t>alarak</a:t>
            </a:r>
            <a:r>
              <a:rPr lang="en-US" sz="2400" dirty="0" smtClean="0">
                <a:effectLst/>
                <a:latin typeface="Arial"/>
              </a:rPr>
              <a:t> </a:t>
            </a:r>
            <a:r>
              <a:rPr lang="en-US" sz="2400" dirty="0" err="1" smtClean="0">
                <a:effectLst/>
                <a:latin typeface="Arial"/>
              </a:rPr>
              <a:t>belirtiniz</a:t>
            </a:r>
            <a:r>
              <a:rPr lang="en-US" sz="2400" dirty="0" smtClean="0">
                <a:effectLst/>
                <a:latin typeface="Arial"/>
              </a:rPr>
              <a:t>.)</a:t>
            </a:r>
            <a:endParaRPr lang="tr-TR" sz="2400" dirty="0" smtClean="0">
              <a:effectLst/>
              <a:latin typeface="Arial"/>
            </a:endParaRPr>
          </a:p>
          <a:p>
            <a:pPr algn="just"/>
            <a:endParaRPr lang="tr-TR" sz="2400" dirty="0" smtClean="0">
              <a:effectLst/>
            </a:endParaRPr>
          </a:p>
          <a:p>
            <a:pPr marL="920115" algn="just">
              <a:spcAft>
                <a:spcPts val="0"/>
              </a:spcAft>
            </a:pPr>
            <a:r>
              <a:rPr lang="en-US" sz="2400" dirty="0" smtClean="0">
                <a:effectLst/>
                <a:latin typeface="Arial"/>
                <a:ea typeface="MS Mincho"/>
                <a:cs typeface="Times New Roman"/>
              </a:rPr>
              <a:t> </a:t>
            </a:r>
            <a:r>
              <a:rPr lang="en-US" sz="2400" dirty="0" err="1" smtClean="0">
                <a:effectLst/>
                <a:latin typeface="Arial"/>
              </a:rPr>
              <a:t>neden</a:t>
            </a:r>
            <a:r>
              <a:rPr lang="en-US" sz="2400" dirty="0" smtClean="0">
                <a:effectLst/>
                <a:latin typeface="Arial"/>
              </a:rPr>
              <a:t>?</a:t>
            </a:r>
            <a:endParaRPr lang="tr-TR" sz="2400" dirty="0" smtClean="0">
              <a:effectLst/>
              <a:latin typeface="Arial"/>
            </a:endParaRPr>
          </a:p>
          <a:p>
            <a:pPr marL="920115" algn="just">
              <a:spcAft>
                <a:spcPts val="0"/>
              </a:spcAft>
            </a:pPr>
            <a:endParaRPr lang="tr-TR" sz="2400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effectLst/>
                <a:latin typeface="Arial"/>
              </a:rPr>
              <a:t>Bu </a:t>
            </a:r>
            <a:r>
              <a:rPr lang="en-US" sz="2400" dirty="0" err="1" smtClean="0">
                <a:effectLst/>
                <a:latin typeface="Arial"/>
              </a:rPr>
              <a:t>görsel</a:t>
            </a:r>
            <a:r>
              <a:rPr lang="en-US" sz="2400" dirty="0" smtClean="0">
                <a:effectLst/>
                <a:latin typeface="Arial"/>
              </a:rPr>
              <a:t> size </a:t>
            </a:r>
            <a:r>
              <a:rPr lang="en-US" sz="2400" dirty="0" err="1" smtClean="0">
                <a:effectLst/>
                <a:latin typeface="Arial"/>
              </a:rPr>
              <a:t>neler</a:t>
            </a:r>
            <a:r>
              <a:rPr lang="en-US" sz="2400" dirty="0" smtClean="0">
                <a:effectLst/>
                <a:latin typeface="Arial"/>
              </a:rPr>
              <a:t> </a:t>
            </a:r>
            <a:r>
              <a:rPr lang="en-US" sz="2400" dirty="0" err="1" smtClean="0">
                <a:effectLst/>
                <a:latin typeface="Arial"/>
              </a:rPr>
              <a:t>anlatıyor</a:t>
            </a:r>
            <a:r>
              <a:rPr lang="en-US" sz="2400" dirty="0" smtClean="0">
                <a:effectLst/>
                <a:latin typeface="Arial"/>
              </a:rPr>
              <a:t>?</a:t>
            </a:r>
            <a:r>
              <a:rPr lang="tr-TR" sz="2400" dirty="0"/>
              <a:t> </a:t>
            </a:r>
            <a:r>
              <a:rPr lang="en-US" sz="2400" dirty="0" err="1" smtClean="0">
                <a:effectLst/>
                <a:latin typeface="Arial"/>
              </a:rPr>
              <a:t>neleri</a:t>
            </a:r>
            <a:r>
              <a:rPr lang="en-US" sz="2400" dirty="0" smtClean="0">
                <a:effectLst/>
                <a:latin typeface="Arial"/>
              </a:rPr>
              <a:t> </a:t>
            </a:r>
            <a:r>
              <a:rPr lang="en-US" sz="2400" dirty="0" err="1" smtClean="0">
                <a:effectLst/>
                <a:latin typeface="Arial"/>
              </a:rPr>
              <a:t>anlatmıyor</a:t>
            </a:r>
            <a:r>
              <a:rPr lang="en-US" sz="2400" dirty="0" smtClean="0">
                <a:effectLst/>
                <a:latin typeface="Arial"/>
              </a:rPr>
              <a:t>?, </a:t>
            </a:r>
            <a:r>
              <a:rPr lang="en-US" sz="2400" dirty="0" err="1" smtClean="0">
                <a:effectLst/>
                <a:latin typeface="Arial"/>
              </a:rPr>
              <a:t>neler</a:t>
            </a:r>
            <a:r>
              <a:rPr lang="en-US" sz="2400" dirty="0" smtClean="0">
                <a:effectLst/>
                <a:latin typeface="Arial"/>
              </a:rPr>
              <a:t> </a:t>
            </a:r>
            <a:r>
              <a:rPr lang="en-US" sz="2400" dirty="0" err="1" smtClean="0">
                <a:effectLst/>
                <a:latin typeface="Arial"/>
              </a:rPr>
              <a:t>eksik</a:t>
            </a:r>
            <a:r>
              <a:rPr lang="en-US" sz="2400" dirty="0" smtClean="0">
                <a:effectLst/>
                <a:latin typeface="Arial"/>
              </a:rPr>
              <a:t> </a:t>
            </a:r>
            <a:r>
              <a:rPr lang="en-US" sz="2400" dirty="0" err="1" smtClean="0">
                <a:effectLst/>
                <a:latin typeface="Arial"/>
              </a:rPr>
              <a:t>kalıyor</a:t>
            </a:r>
            <a:r>
              <a:rPr lang="en-US" sz="2400" dirty="0" smtClean="0">
                <a:effectLst/>
                <a:latin typeface="Arial"/>
              </a:rPr>
              <a:t>?</a:t>
            </a:r>
            <a:r>
              <a:rPr lang="tr-TR" sz="2400" dirty="0"/>
              <a:t> </a:t>
            </a:r>
            <a:r>
              <a:rPr lang="en-US" sz="2400" dirty="0" err="1" smtClean="0">
                <a:effectLst/>
                <a:latin typeface="Arial"/>
              </a:rPr>
              <a:t>daha</a:t>
            </a:r>
            <a:r>
              <a:rPr lang="en-US" sz="2400" dirty="0" smtClean="0">
                <a:effectLst/>
                <a:latin typeface="Arial"/>
              </a:rPr>
              <a:t> </a:t>
            </a:r>
            <a:r>
              <a:rPr lang="en-US" sz="2400" dirty="0" err="1" smtClean="0">
                <a:effectLst/>
                <a:latin typeface="Arial"/>
              </a:rPr>
              <a:t>fazla</a:t>
            </a:r>
            <a:r>
              <a:rPr lang="en-US" sz="2400" dirty="0" smtClean="0">
                <a:effectLst/>
                <a:latin typeface="Arial"/>
              </a:rPr>
              <a:t> ne </a:t>
            </a:r>
            <a:r>
              <a:rPr lang="en-US" sz="2400" dirty="0" err="1" smtClean="0">
                <a:effectLst/>
                <a:latin typeface="Arial"/>
              </a:rPr>
              <a:t>anlatabilirdi</a:t>
            </a:r>
            <a:r>
              <a:rPr lang="en-US" sz="2400" dirty="0" smtClean="0">
                <a:effectLst/>
                <a:latin typeface="Arial"/>
              </a:rPr>
              <a:t>?</a:t>
            </a:r>
            <a:endParaRPr lang="tr-TR" sz="2400" dirty="0" smtClean="0">
              <a:effectLst/>
              <a:latin typeface="Arial"/>
            </a:endParaRPr>
          </a:p>
          <a:p>
            <a:pPr algn="just">
              <a:spcAft>
                <a:spcPts val="0"/>
              </a:spcAft>
            </a:pPr>
            <a:endParaRPr lang="tr-TR" sz="2400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effectLst/>
                <a:latin typeface="Arial"/>
                <a:ea typeface="MS Mincho"/>
                <a:cs typeface="Times New Roman"/>
              </a:rPr>
              <a:t> </a:t>
            </a:r>
            <a:r>
              <a:rPr lang="en-US" sz="2400" dirty="0" smtClean="0">
                <a:effectLst/>
                <a:latin typeface="Arial"/>
              </a:rPr>
              <a:t>Bu </a:t>
            </a:r>
            <a:r>
              <a:rPr lang="en-US" sz="2400" dirty="0" err="1" smtClean="0">
                <a:effectLst/>
                <a:latin typeface="Arial"/>
              </a:rPr>
              <a:t>görsel</a:t>
            </a:r>
            <a:r>
              <a:rPr lang="en-US" sz="2400" dirty="0" smtClean="0">
                <a:effectLst/>
                <a:latin typeface="Arial"/>
              </a:rPr>
              <a:t> size </a:t>
            </a:r>
            <a:r>
              <a:rPr lang="en-US" sz="2400" dirty="0" err="1" smtClean="0">
                <a:effectLst/>
                <a:latin typeface="Arial"/>
              </a:rPr>
              <a:t>neler</a:t>
            </a:r>
            <a:r>
              <a:rPr lang="en-US" sz="2400" dirty="0" smtClean="0">
                <a:effectLst/>
                <a:latin typeface="Arial"/>
              </a:rPr>
              <a:t> </a:t>
            </a:r>
            <a:r>
              <a:rPr lang="en-US" sz="2400" dirty="0" err="1" smtClean="0">
                <a:effectLst/>
                <a:latin typeface="Arial"/>
              </a:rPr>
              <a:t>anımsatıyor</a:t>
            </a:r>
            <a:r>
              <a:rPr lang="en-US" sz="2400" dirty="0" smtClean="0">
                <a:effectLst/>
                <a:latin typeface="Arial"/>
              </a:rPr>
              <a:t>?</a:t>
            </a:r>
            <a:endParaRPr lang="tr-TR" sz="2400" dirty="0" smtClean="0">
              <a:effectLst/>
            </a:endParaRPr>
          </a:p>
          <a:p>
            <a:pPr algn="just">
              <a:spcAft>
                <a:spcPts val="0"/>
              </a:spcAft>
            </a:pPr>
            <a:endParaRPr lang="tr-TR" sz="4200" dirty="0" smtClean="0">
              <a:effectLst/>
              <a:latin typeface="Cambria"/>
              <a:ea typeface="MS Mincho"/>
              <a:cs typeface="Times New Roman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231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Bu görsel sizde hangi duyguları çağrıştırıyor?</a:t>
            </a:r>
          </a:p>
          <a:p>
            <a:endParaRPr lang="tr-TR" dirty="0" smtClean="0"/>
          </a:p>
          <a:p>
            <a:r>
              <a:rPr lang="tr-TR" dirty="0" smtClean="0"/>
              <a:t>Bu görsel sizin deneyimlerinizle ilgili ne/neler söylüyor?</a:t>
            </a:r>
          </a:p>
          <a:p>
            <a:pPr marL="0" indent="0">
              <a:buNone/>
            </a:pPr>
            <a:r>
              <a:rPr lang="tr-TR" dirty="0" smtClean="0"/>
              <a:t> </a:t>
            </a:r>
          </a:p>
          <a:p>
            <a:r>
              <a:rPr lang="tr-TR" dirty="0" smtClean="0"/>
              <a:t>Bu görsel, istekleriniz, inançlarınız ya da korkularınız gibi duygularınızı nasıl temsil ediyor?</a:t>
            </a:r>
          </a:p>
          <a:p>
            <a:pPr marL="0" indent="0">
              <a:buNone/>
            </a:pPr>
            <a:r>
              <a:rPr lang="tr-TR" dirty="0" smtClean="0"/>
              <a:t> </a:t>
            </a:r>
          </a:p>
          <a:p>
            <a:r>
              <a:rPr lang="tr-TR" dirty="0" smtClean="0"/>
              <a:t>Bu görsel, yaşadığınız kültüre ya da diğer kültürlere ilişkin size ne/neler düşündürüyor?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55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Sizce bu görselin hedef kitlesi kimlerdir? </a:t>
            </a:r>
          </a:p>
          <a:p>
            <a:endParaRPr lang="tr-TR" dirty="0" smtClean="0"/>
          </a:p>
          <a:p>
            <a:r>
              <a:rPr lang="tr-TR" dirty="0" smtClean="0"/>
              <a:t>Görsel, belirlediğiniz hedef kitleyi nasıl temsil ediyor? </a:t>
            </a:r>
          </a:p>
          <a:p>
            <a:endParaRPr lang="tr-TR" dirty="0" smtClean="0"/>
          </a:p>
          <a:p>
            <a:r>
              <a:rPr lang="tr-TR" dirty="0" smtClean="0"/>
              <a:t>Bu görsel, ne gibi soruları aklınıza getiriyor? </a:t>
            </a:r>
          </a:p>
          <a:p>
            <a:endParaRPr lang="tr-TR" dirty="0" smtClean="0"/>
          </a:p>
          <a:p>
            <a:r>
              <a:rPr lang="tr-TR" dirty="0" smtClean="0"/>
              <a:t>Bu görseli hangi sanat yapıtı ya da yapıtlarıyla </a:t>
            </a:r>
            <a:r>
              <a:rPr lang="tr-TR" dirty="0" err="1" smtClean="0"/>
              <a:t>ilintilendirebilirsiniz</a:t>
            </a:r>
            <a:r>
              <a:rPr lang="tr-TR" dirty="0" smtClean="0"/>
              <a:t>? </a:t>
            </a:r>
          </a:p>
          <a:p>
            <a:pPr marL="0" indent="0">
              <a:buNone/>
            </a:pPr>
            <a:r>
              <a:rPr lang="tr-TR" dirty="0" smtClean="0"/>
              <a:t> </a:t>
            </a:r>
          </a:p>
          <a:p>
            <a:r>
              <a:rPr lang="tr-TR" dirty="0" smtClean="0"/>
              <a:t>İktidarın (güç) görsele olan yansıması nasıldır?</a:t>
            </a:r>
          </a:p>
          <a:p>
            <a:endParaRPr lang="tr-TR" dirty="0" smtClean="0"/>
          </a:p>
          <a:p>
            <a:r>
              <a:rPr lang="tr-TR" dirty="0" smtClean="0"/>
              <a:t>Bu görseldeki </a:t>
            </a:r>
            <a:r>
              <a:rPr lang="tr-TR" dirty="0" err="1" smtClean="0"/>
              <a:t>anafikir</a:t>
            </a:r>
            <a:r>
              <a:rPr lang="tr-TR" dirty="0" smtClean="0"/>
              <a:t> sizce ne olabilir?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822189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161</Words>
  <Application>Microsoft Office PowerPoint</Application>
  <PresentationFormat>Ekran Gösterisi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Bakış (Gaze) ve İktidar Kavramlarının Analizi (Görseller Üzerinden).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Bakış (Gaze) ve İktidar Kavramlarının Analizi (Görseller Üzerinden).</dc:title>
  <dc:creator>Asus</dc:creator>
  <cp:lastModifiedBy>Asus</cp:lastModifiedBy>
  <cp:revision>4</cp:revision>
  <dcterms:created xsi:type="dcterms:W3CDTF">2020-03-22T14:15:59Z</dcterms:created>
  <dcterms:modified xsi:type="dcterms:W3CDTF">2020-05-09T20:14:30Z</dcterms:modified>
</cp:coreProperties>
</file>