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93" r:id="rId2"/>
    <p:sldId id="259" r:id="rId3"/>
    <p:sldId id="260" r:id="rId4"/>
    <p:sldId id="261" r:id="rId5"/>
    <p:sldId id="263" r:id="rId6"/>
    <p:sldId id="266" r:id="rId7"/>
    <p:sldId id="267" r:id="rId8"/>
    <p:sldId id="285" r:id="rId9"/>
    <p:sldId id="286" r:id="rId10"/>
    <p:sldId id="28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147577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74754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117969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76111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704236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16347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526908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59868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36497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87482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8732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221919938"/>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7200" b="1" dirty="0" smtClean="0">
                <a:solidFill>
                  <a:srgbClr val="FF0000"/>
                </a:solidFill>
              </a:rPr>
              <a:t>SPORDA ISINMA</a:t>
            </a:r>
            <a:endParaRPr lang="tr-TR" sz="7200" b="1" dirty="0">
              <a:solidFill>
                <a:srgbClr val="FF0000"/>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11564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764704"/>
            <a:ext cx="7873181" cy="523220"/>
          </a:xfrm>
          <a:prstGeom prst="rect">
            <a:avLst/>
          </a:prstGeom>
        </p:spPr>
        <p:txBody>
          <a:bodyPr wrap="none">
            <a:spAutoFit/>
          </a:bodyPr>
          <a:lstStyle/>
          <a:p>
            <a:r>
              <a:rPr lang="tr-TR" sz="2800" b="1" dirty="0" smtClean="0">
                <a:effectLst>
                  <a:outerShdw blurRad="38100" dist="38100" dir="2700000" algn="tl">
                    <a:srgbClr val="000000">
                      <a:alpha val="43137"/>
                    </a:srgbClr>
                  </a:outerShdw>
                </a:effectLst>
              </a:rPr>
              <a:t>STRETCHING YAPILMAMASININ ZARARLARI</a:t>
            </a:r>
            <a:endParaRPr lang="tr-TR" sz="2800" b="1" dirty="0">
              <a:effectLst>
                <a:outerShdw blurRad="38100" dist="38100" dir="2700000" algn="tl">
                  <a:srgbClr val="000000">
                    <a:alpha val="43137"/>
                  </a:srgbClr>
                </a:outerShdw>
              </a:effectLst>
            </a:endParaRPr>
          </a:p>
        </p:txBody>
      </p:sp>
      <p:sp>
        <p:nvSpPr>
          <p:cNvPr id="3" name="2 Dikdörtgen"/>
          <p:cNvSpPr/>
          <p:nvPr/>
        </p:nvSpPr>
        <p:spPr>
          <a:xfrm>
            <a:off x="0" y="1556793"/>
            <a:ext cx="9144000" cy="3970318"/>
          </a:xfrm>
          <a:prstGeom prst="rect">
            <a:avLst/>
          </a:prstGeom>
        </p:spPr>
        <p:txBody>
          <a:bodyPr wrap="square">
            <a:spAutoFit/>
          </a:bodyPr>
          <a:lstStyle/>
          <a:p>
            <a:r>
              <a:rPr lang="tr-TR" sz="2800" i="1" dirty="0" smtClean="0">
                <a:latin typeface="+mj-lt"/>
              </a:rPr>
              <a:t>* Isınmamış kaslar veya adeleler görevini yapamaz ve vücudumuzda kalıcı,geçici sakatlıkların oluşmasına sebep verirler.</a:t>
            </a:r>
          </a:p>
          <a:p>
            <a:r>
              <a:rPr lang="tr-TR" sz="2800" i="1" dirty="0" smtClean="0">
                <a:latin typeface="+mj-lt"/>
              </a:rPr>
              <a:t> * Isınmamış bir kasa yük bindiği zaman o kasın veya lifin kopmasına sebep olur.</a:t>
            </a:r>
          </a:p>
          <a:p>
            <a:r>
              <a:rPr lang="tr-TR" sz="2800" i="1" dirty="0" smtClean="0">
                <a:latin typeface="+mj-lt"/>
              </a:rPr>
              <a:t> * Lif atması  olmazsa kramp görülebilir.</a:t>
            </a:r>
          </a:p>
          <a:p>
            <a:r>
              <a:rPr lang="tr-TR" sz="2800" i="1" dirty="0" smtClean="0">
                <a:latin typeface="+mj-lt"/>
              </a:rPr>
              <a:t> * Isınma her organımızda yapılmalıdır.</a:t>
            </a:r>
          </a:p>
          <a:p>
            <a:r>
              <a:rPr lang="tr-TR" sz="2800" i="1" dirty="0" smtClean="0">
                <a:latin typeface="+mj-lt"/>
              </a:rPr>
              <a:t> * Isınma hareketi yavaş yapılmalıdır ve sert,ani hareketlerden kaçınılmalıdır.</a:t>
            </a:r>
          </a:p>
        </p:txBody>
      </p:sp>
      <p:pic>
        <p:nvPicPr>
          <p:cNvPr id="3074" name="Picture 2" descr="C:\Users\Casperr\Desktop\Egzersiz\streching_clip_image117.jpg"/>
          <p:cNvPicPr>
            <a:picLocks noChangeAspect="1" noChangeArrowheads="1"/>
          </p:cNvPicPr>
          <p:nvPr/>
        </p:nvPicPr>
        <p:blipFill>
          <a:blip r:embed="rId2" cstate="print"/>
          <a:srcRect/>
          <a:stretch>
            <a:fillRect/>
          </a:stretch>
        </p:blipFill>
        <p:spPr bwMode="auto">
          <a:xfrm>
            <a:off x="6381750" y="5534025"/>
            <a:ext cx="2762250" cy="13239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755576" y="2121243"/>
            <a:ext cx="763284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Her hangi bir sportif eylem i</a:t>
            </a:r>
            <a:r>
              <a:rPr kumimoji="0" lang="tr-TR" sz="2000" i="1" u="none" strike="noStrike" cap="none" normalizeH="0" baseline="0" dirty="0" smtClean="0">
                <a:ln>
                  <a:noFill/>
                </a:ln>
                <a:solidFill>
                  <a:srgbClr val="000000"/>
                </a:solidFill>
                <a:effectLst/>
                <a:latin typeface="Calibri"/>
                <a:ea typeface="Times New Roman" pitchFamily="18" charset="0"/>
                <a:cs typeface="Times New Roman" pitchFamily="18" charset="0"/>
              </a:rPr>
              <a:t>ç</a:t>
            </a:r>
            <a:r>
              <a:rPr kumimoji="0" lang="tr-TR" sz="20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in antrenmanlara ba</a:t>
            </a:r>
            <a:r>
              <a:rPr kumimoji="0" lang="tr-TR" sz="20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şlamadan hemen önce bir tak</a:t>
            </a:r>
            <a:r>
              <a:rPr kumimoji="0" lang="tr-TR" sz="20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ı</a:t>
            </a:r>
            <a:r>
              <a:rPr kumimoji="0" lang="tr-TR" sz="20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m hazırlıkların yapılması</a:t>
            </a:r>
            <a:r>
              <a:rPr kumimoji="0" lang="tr-TR" sz="2000" i="1" u="none" strike="noStrike" cap="none" normalizeH="0" dirty="0" smtClean="0">
                <a:ln>
                  <a:noFill/>
                </a:ln>
                <a:solidFill>
                  <a:srgbClr val="000000"/>
                </a:solidFill>
                <a:effectLst/>
                <a:latin typeface="Calibri" pitchFamily="34" charset="0"/>
                <a:ea typeface="Times New Roman" pitchFamily="18" charset="0"/>
                <a:cs typeface="Times New Roman" pitchFamily="18" charset="0"/>
              </a:rPr>
              <a:t> durumudur</a:t>
            </a:r>
            <a:r>
              <a:rPr kumimoji="0" lang="tr-TR" sz="20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tr-TR" sz="20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Aslı</a:t>
            </a:r>
            <a:r>
              <a:rPr kumimoji="0" lang="tr-TR" sz="20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nda bu hazırlıklar, antrenman ve yarışmaların ön koşulu olarak yerine getirilmesi amacıyla ısınma adı altında yapılan faaliyetlerdir. Gerçekte de sportif aktivitelerin öncesindeki ısınmanın önemi ve gerekliliği herkes tarafından bilinmekte ve kabul edilmektedir.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2000" i="1"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i="1" u="none" strike="noStrike" cap="none" normalizeH="0" baseline="0" dirty="0" smtClean="0">
                <a:ln>
                  <a:noFill/>
                </a:ln>
                <a:solidFill>
                  <a:srgbClr val="000000"/>
                </a:solidFill>
                <a:effectLst/>
                <a:latin typeface="Calibri"/>
                <a:ea typeface="Times New Roman" pitchFamily="18" charset="0"/>
                <a:cs typeface="Times New Roman" pitchFamily="18" charset="0"/>
              </a:rPr>
              <a:t>              </a:t>
            </a:r>
            <a:r>
              <a:rPr kumimoji="0" lang="tr-TR" sz="20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Antrenmanları</a:t>
            </a:r>
            <a:r>
              <a:rPr kumimoji="0" lang="tr-TR" sz="20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n yada müsabakaların öncesinde yapılan ısınmanın bir çok yararlarının yanında performans üzerine olumlu etkisinin olduğu da bilimsel araştırmalar ile kanıtlanmıştır.</a:t>
            </a:r>
            <a:endParaRPr kumimoji="0" lang="tr-TR" sz="2000" i="1" u="none" strike="noStrike" cap="none" normalizeH="0" baseline="0" dirty="0" smtClean="0">
              <a:ln>
                <a:noFill/>
              </a:ln>
              <a:solidFill>
                <a:schemeClr val="tx1"/>
              </a:solidFill>
              <a:effectLst/>
              <a:latin typeface="Arial" pitchFamily="34" charset="0"/>
              <a:cs typeface="Arial" pitchFamily="34" charset="0"/>
            </a:endParaRPr>
          </a:p>
        </p:txBody>
      </p:sp>
      <p:pic>
        <p:nvPicPr>
          <p:cNvPr id="4098" name="Picture 2" descr="C:\Users\Casperr\Desktop\Egzersiz\yag-yakma-egzersizleri-hareketleri.jpg"/>
          <p:cNvPicPr>
            <a:picLocks noChangeAspect="1" noChangeArrowheads="1"/>
          </p:cNvPicPr>
          <p:nvPr/>
        </p:nvPicPr>
        <p:blipFill>
          <a:blip r:embed="rId2" cstate="print"/>
          <a:srcRect/>
          <a:stretch>
            <a:fillRect/>
          </a:stretch>
        </p:blipFill>
        <p:spPr bwMode="auto">
          <a:xfrm>
            <a:off x="6490892" y="5301208"/>
            <a:ext cx="2653108" cy="1556792"/>
          </a:xfrm>
          <a:prstGeom prst="rect">
            <a:avLst/>
          </a:prstGeom>
          <a:noFill/>
        </p:spPr>
      </p:pic>
      <p:pic>
        <p:nvPicPr>
          <p:cNvPr id="4099" name="Picture 3" descr="C:\Users\Casperr\Desktop\Egzersiz\streching_clip_image117.jpg"/>
          <p:cNvPicPr>
            <a:picLocks noChangeAspect="1" noChangeArrowheads="1"/>
          </p:cNvPicPr>
          <p:nvPr/>
        </p:nvPicPr>
        <p:blipFill>
          <a:blip r:embed="rId3" cstate="print"/>
          <a:srcRect/>
          <a:stretch>
            <a:fillRect/>
          </a:stretch>
        </p:blipFill>
        <p:spPr bwMode="auto">
          <a:xfrm>
            <a:off x="467544" y="5301208"/>
            <a:ext cx="2762250" cy="1323975"/>
          </a:xfrm>
          <a:prstGeom prst="rect">
            <a:avLst/>
          </a:prstGeom>
          <a:noFill/>
        </p:spPr>
      </p:pic>
      <p:sp>
        <p:nvSpPr>
          <p:cNvPr id="5" name="4 Dikdörtgen"/>
          <p:cNvSpPr/>
          <p:nvPr/>
        </p:nvSpPr>
        <p:spPr>
          <a:xfrm>
            <a:off x="1475656" y="548680"/>
            <a:ext cx="6408712" cy="1200329"/>
          </a:xfrm>
          <a:prstGeom prst="rect">
            <a:avLst/>
          </a:prstGeom>
        </p:spPr>
        <p:txBody>
          <a:bodyPr wrap="square">
            <a:spAutoFit/>
          </a:bodyPr>
          <a:lstStyle/>
          <a:p>
            <a:pPr algn="ctr"/>
            <a:r>
              <a:rPr lang="tr-TR" sz="7200" b="1" dirty="0" smtClean="0">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ISINMA</a:t>
            </a:r>
            <a:endParaRPr lang="tr-TR" sz="7200" b="1" dirty="0">
              <a:effectLst>
                <a:outerShdw blurRad="38100" dist="38100" dir="2700000" algn="tl">
                  <a:srgbClr val="000000">
                    <a:alpha val="43137"/>
                  </a:srgbClr>
                </a:outerShdw>
              </a:effectLst>
            </a:endParaRPr>
          </a:p>
        </p:txBody>
      </p:sp>
    </p:spTree>
  </p:cSld>
  <p:clrMapOvr>
    <a:masterClrMapping/>
  </p:clrMapOvr>
  <p:transition spd="med">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620688"/>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3600" b="1"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ISINMANIN ÇEŞİTLERİ</a:t>
            </a:r>
            <a:endParaRPr kumimoji="0" lang="tr-TR" sz="4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17410" name="Picture 2" descr="C:\Users\Casperr\Desktop\Egzersiz\yag-yakma-egzersizleri-hareketleri.jpg"/>
          <p:cNvPicPr>
            <a:picLocks noChangeAspect="1" noChangeArrowheads="1"/>
          </p:cNvPicPr>
          <p:nvPr/>
        </p:nvPicPr>
        <p:blipFill>
          <a:blip r:embed="rId2" cstate="print"/>
          <a:srcRect/>
          <a:stretch>
            <a:fillRect/>
          </a:stretch>
        </p:blipFill>
        <p:spPr bwMode="auto">
          <a:xfrm>
            <a:off x="6660232" y="5239974"/>
            <a:ext cx="2483768" cy="1618026"/>
          </a:xfrm>
          <a:prstGeom prst="rect">
            <a:avLst/>
          </a:prstGeom>
          <a:noFill/>
        </p:spPr>
      </p:pic>
      <p:sp>
        <p:nvSpPr>
          <p:cNvPr id="17411" name="Rectangle 3"/>
          <p:cNvSpPr>
            <a:spLocks noChangeArrowheads="1"/>
          </p:cNvSpPr>
          <p:nvPr/>
        </p:nvSpPr>
        <p:spPr bwMode="auto">
          <a:xfrm>
            <a:off x="0" y="1225689"/>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tr-TR" sz="2400" i="1" u="none" strike="noStrike" cap="none" normalizeH="0" baseline="0" dirty="0" smtClean="0">
                <a:ln>
                  <a:noFill/>
                </a:ln>
                <a:solidFill>
                  <a:srgbClr val="000000"/>
                </a:solidFill>
                <a:effectLst/>
                <a:latin typeface="Calibri"/>
                <a:ea typeface="Times New Roman" pitchFamily="18" charset="0"/>
                <a:cs typeface="Times New Roman" pitchFamily="18" charset="0"/>
              </a:rPr>
              <a:t>              </a:t>
            </a:r>
            <a:r>
              <a:rPr kumimoji="0" lang="tr-TR" sz="24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Sportif ı</a:t>
            </a:r>
            <a:r>
              <a:rPr kumimoji="0" lang="tr-TR" sz="24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sınma  Genel ısınma ve Özel ısınma olarak 2’ye ayrılmaktadır.</a:t>
            </a:r>
          </a:p>
          <a:p>
            <a:pPr marL="0" marR="0" lvl="0" indent="0" defTabSz="914400" rtl="0" eaLnBrk="1" fontAlgn="base" latinLnBrk="0" hangingPunct="1">
              <a:lnSpc>
                <a:spcPct val="100000"/>
              </a:lnSpc>
              <a:spcBef>
                <a:spcPct val="0"/>
              </a:spcBef>
              <a:spcAft>
                <a:spcPct val="0"/>
              </a:spcAft>
              <a:buClrTx/>
              <a:buSzTx/>
              <a:buFontTx/>
              <a:buNone/>
              <a:tabLst/>
            </a:pPr>
            <a:endParaRPr kumimoji="0" lang="tr-TR" sz="1200" i="1"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a)</a:t>
            </a:r>
            <a:r>
              <a:rPr kumimoji="0" lang="tr-TR" sz="11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   </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Genel Isı</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nma:</a:t>
            </a:r>
            <a:r>
              <a:rPr kumimoji="0" lang="tr-TR" sz="2400" i="1" u="none" strike="noStrike" cap="none" normalizeH="0" baseline="0" dirty="0" smtClean="0">
                <a:ln>
                  <a:noFill/>
                </a:ln>
                <a:solidFill>
                  <a:srgbClr val="000000"/>
                </a:solidFill>
                <a:effectLst/>
                <a:latin typeface="Calibri"/>
                <a:ea typeface="Times New Roman" pitchFamily="18" charset="0"/>
                <a:cs typeface="Times New Roman" pitchFamily="18" charset="0"/>
              </a:rPr>
              <a:t> </a:t>
            </a:r>
            <a:r>
              <a:rPr kumimoji="0" lang="tr-TR" sz="24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Organizmanı</a:t>
            </a:r>
            <a:r>
              <a:rPr kumimoji="0" lang="tr-TR" sz="24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n fonksiyonlarını mümkün olduğu kadar yüksek seviyeye çıkarmak için yapılan hazırlıkları içermektedir. Genelde büyük kas gruplarını çalıştırmamızı sağlar.</a:t>
            </a:r>
          </a:p>
          <a:p>
            <a:pPr marL="0" marR="0" lvl="0" indent="0" defTabSz="914400" rtl="0" eaLnBrk="0" fontAlgn="base" latinLnBrk="0" hangingPunct="0">
              <a:lnSpc>
                <a:spcPct val="100000"/>
              </a:lnSpc>
              <a:spcBef>
                <a:spcPct val="0"/>
              </a:spcBef>
              <a:spcAft>
                <a:spcPct val="0"/>
              </a:spcAft>
              <a:buClrTx/>
              <a:buSzTx/>
              <a:buFontTx/>
              <a:buNone/>
              <a:tabLst/>
            </a:pPr>
            <a:endParaRPr kumimoji="0" lang="tr-TR" sz="1200" i="1"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b)</a:t>
            </a:r>
            <a:r>
              <a:rPr kumimoji="0" lang="tr-TR" sz="11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   </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a:ea typeface="Times New Roman" pitchFamily="18" charset="0"/>
                <a:cs typeface="Times New Roman" pitchFamily="18" charset="0"/>
              </a:rPr>
              <a:t>Ö</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zel Isı</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nma</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a:t>
            </a:r>
            <a:r>
              <a:rPr kumimoji="0" lang="tr-TR" sz="24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Antrenman veya m</a:t>
            </a:r>
            <a:r>
              <a:rPr kumimoji="0" lang="tr-TR" sz="2400" i="1" u="none" strike="noStrike" cap="none" normalizeH="0" baseline="0" dirty="0" smtClean="0">
                <a:ln>
                  <a:noFill/>
                </a:ln>
                <a:solidFill>
                  <a:srgbClr val="000000"/>
                </a:solidFill>
                <a:effectLst/>
                <a:latin typeface="Calibri"/>
                <a:ea typeface="Times New Roman" pitchFamily="18" charset="0"/>
                <a:cs typeface="Times New Roman" pitchFamily="18" charset="0"/>
              </a:rPr>
              <a:t>ü</a:t>
            </a:r>
            <a:r>
              <a:rPr kumimoji="0" lang="tr-TR" sz="24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sabakada </a:t>
            </a:r>
            <a:r>
              <a:rPr kumimoji="0" lang="tr-TR" sz="2400" i="1" u="none" strike="noStrike" cap="none" normalizeH="0" baseline="0" dirty="0" smtClean="0">
                <a:ln>
                  <a:noFill/>
                </a:ln>
                <a:solidFill>
                  <a:srgbClr val="000000"/>
                </a:solidFill>
                <a:effectLst/>
                <a:latin typeface="Calibri"/>
                <a:ea typeface="Times New Roman" pitchFamily="18" charset="0"/>
                <a:cs typeface="Times New Roman" pitchFamily="18" charset="0"/>
              </a:rPr>
              <a:t>ö</a:t>
            </a:r>
            <a:r>
              <a:rPr kumimoji="0" lang="tr-TR" sz="24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zellikle yapı</a:t>
            </a:r>
            <a:r>
              <a:rPr kumimoji="0" lang="tr-TR" sz="24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lacak hareket ve spor disiplininin özelliğine göre o aktivitenin daha fazla etkileyeceği kas gruplarının ısındırılmasını amaçlar. Sonuçta kas lifleri arasındaki koordinasyon (kas içi ve kaslar arası koordinasyon) sağlanır ve aktivite için uygun bir ortam hazırlanmış olunur.</a:t>
            </a:r>
            <a:endParaRPr kumimoji="0" lang="tr-TR" sz="1200" i="1"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40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Sportif ı</a:t>
            </a:r>
            <a:r>
              <a:rPr kumimoji="0" lang="tr-TR" sz="240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sınma, uygulanış biçimlerine göre üçe ayrılmaktadır.</a:t>
            </a:r>
            <a:endParaRPr kumimoji="0" lang="tr-TR" sz="1200" i="1"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1-Aktif ı</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sınma,</a:t>
            </a:r>
            <a:endParaRPr kumimoji="0" lang="tr-TR" sz="1200" b="1" i="1" u="sng"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2-Pasif ı</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sınma</a:t>
            </a:r>
            <a:endParaRPr kumimoji="0" lang="tr-TR" sz="1200" b="1" i="1" u="sng"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3-Mental (d</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a:ea typeface="Times New Roman" pitchFamily="18" charset="0"/>
                <a:cs typeface="Times New Roman" pitchFamily="18" charset="0"/>
              </a:rPr>
              <a:t>ü</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şünsel) </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ı</a:t>
            </a:r>
            <a:r>
              <a:rPr kumimoji="0" lang="tr-TR" sz="24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sınmadır.</a:t>
            </a:r>
            <a:endParaRPr kumimoji="0" lang="tr-TR" sz="3600" b="1" i="1" u="sng"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526177"/>
            <a:ext cx="9144000" cy="51860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Aktif Isı</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nma:</a:t>
            </a:r>
            <a:r>
              <a:rPr kumimoji="0" lang="tr-TR" sz="2000" b="1" i="1" u="none" strike="noStrike" cap="none" normalizeH="0" baseline="0" dirty="0" smtClean="0">
                <a:ln>
                  <a:noFill/>
                </a:ln>
                <a:solidFill>
                  <a:srgbClr val="000000"/>
                </a:solidFill>
                <a:effectLst/>
                <a:latin typeface="Calibri"/>
                <a:ea typeface="Times New Roman" pitchFamily="18" charset="0"/>
                <a:cs typeface="Times New Roman" pitchFamily="18" charset="0"/>
              </a:rPr>
              <a:t> </a:t>
            </a: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Sporcunun ı</a:t>
            </a:r>
            <a:r>
              <a:rPr kumimoji="0" lang="tr-TR"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sınma amacıyla yapacağı çalışmaları aktif olarak uygulamasıdır. Örneğin; yürüyüş, yavaş ve hızlı koşular, esnetmeler, açmalar, yumuşatıcı hareketler, kol ,bacak  ve vücut çevirmeleri, sıçramalar vb. uygulamaları kapsar.Araştırma sonuçları, ısınmalardaki uygulamalarda en etken yolun, kasın aktif olarak çalışarak hazırlanması olduğu </a:t>
            </a: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vurgulanmaktadı</a:t>
            </a:r>
            <a:r>
              <a:rPr kumimoji="0" lang="tr-TR"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r.</a:t>
            </a:r>
          </a:p>
          <a:p>
            <a:pPr marL="0" marR="0" lvl="0" indent="0" defTabSz="914400" rtl="0" eaLnBrk="1" fontAlgn="base" latinLnBrk="0" hangingPunct="1">
              <a:lnSpc>
                <a:spcPct val="100000"/>
              </a:lnSpc>
              <a:spcBef>
                <a:spcPct val="0"/>
              </a:spcBef>
              <a:spcAft>
                <a:spcPct val="0"/>
              </a:spcAft>
              <a:buClrTx/>
              <a:buSzTx/>
              <a:buFontTx/>
              <a:buNone/>
              <a:tabLst/>
            </a:pPr>
            <a:endParaRPr kumimoji="0" lang="tr-TR" sz="1100" b="0" i="1"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000" b="0" i="1" u="none" strike="noStrike" cap="none" normalizeH="0" baseline="0" dirty="0" smtClean="0">
                <a:ln>
                  <a:noFill/>
                </a:ln>
                <a:solidFill>
                  <a:srgbClr val="000000"/>
                </a:solidFill>
                <a:effectLst/>
                <a:latin typeface="Calibri"/>
                <a:ea typeface="Times New Roman" pitchFamily="18" charset="0"/>
                <a:cs typeface="Times New Roman" pitchFamily="18" charset="0"/>
              </a:rPr>
              <a:t> </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Pasif Isı</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nma</a:t>
            </a:r>
            <a:r>
              <a:rPr kumimoji="0" lang="tr-TR" sz="2000" b="1"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tr-TR" sz="2000" b="0" i="1" u="none" strike="noStrike" cap="none" normalizeH="0" baseline="0" dirty="0" smtClean="0">
                <a:ln>
                  <a:noFill/>
                </a:ln>
                <a:solidFill>
                  <a:srgbClr val="000000"/>
                </a:solidFill>
                <a:effectLst/>
                <a:latin typeface="Calibri"/>
                <a:ea typeface="Times New Roman" pitchFamily="18" charset="0"/>
                <a:cs typeface="Times New Roman" pitchFamily="18" charset="0"/>
              </a:rPr>
              <a:t>Ç</a:t>
            </a: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alış</a:t>
            </a:r>
            <a:r>
              <a:rPr kumimoji="0" lang="tr-TR"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maya başlamadan önce sporcuya yapılacak masaj, sıcak duş, sauna vb. uygulamaları içerir. Her ne kadar aktif ısınmanın yerini tutamıyorsa da bu konuda yapılan araştırmaların sonuçları, bazı spor disiplinlerinde bu tür ısınmanın da performansı olumlu yönde etkilediğini ortaya koymaktadır.</a:t>
            </a:r>
            <a:endParaRPr kumimoji="0" lang="tr-TR" sz="1100" b="0" i="1"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000" b="0" i="1" u="none" strike="noStrike" cap="none" normalizeH="0" baseline="0" dirty="0" smtClean="0">
                <a:ln>
                  <a:noFill/>
                </a:ln>
                <a:solidFill>
                  <a:srgbClr val="000000"/>
                </a:solidFill>
                <a:effectLst/>
                <a:latin typeface="Calibri"/>
                <a:ea typeface="Times New Roman" pitchFamily="18" charset="0"/>
                <a:cs typeface="Times New Roman" pitchFamily="18" charset="0"/>
              </a:rPr>
              <a:t>           Ö</a:t>
            </a: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rneğ</a:t>
            </a:r>
            <a:r>
              <a:rPr kumimoji="0" lang="tr-TR"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in: Sertleşmiş kasları yumuşatmak için masaj yapılması, yüksek derecede flexibilite isteyen spor disiplinlerinde, kas kiriş ve eklem bağlarının esneklik kazanması için sıcak duş yapılması gibi.</a:t>
            </a: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Pasif ı</a:t>
            </a:r>
            <a:r>
              <a:rPr kumimoji="0" lang="tr-TR"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sınma, aktif ısınmanın yanı sıra uygulanıyorsa , olası sakatlıkları önleme bakımından da önem kazanmaktadır.</a:t>
            </a:r>
          </a:p>
          <a:p>
            <a:pPr marL="0" marR="0" lvl="0" indent="0" defTabSz="914400" rtl="0" eaLnBrk="0" fontAlgn="base" latinLnBrk="0" hangingPunct="0">
              <a:lnSpc>
                <a:spcPct val="100000"/>
              </a:lnSpc>
              <a:spcBef>
                <a:spcPct val="0"/>
              </a:spcBef>
              <a:spcAft>
                <a:spcPct val="0"/>
              </a:spcAft>
              <a:buClrTx/>
              <a:buSzTx/>
              <a:buFontTx/>
              <a:buNone/>
              <a:tabLst/>
            </a:pPr>
            <a:endParaRPr lang="tr-TR" sz="2000" i="1" dirty="0">
              <a:solidFill>
                <a:srgbClr val="000000"/>
              </a:solidFill>
              <a:latin typeface="Times New Roman TUR"/>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 </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Mental(Dü</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şünsel) Is</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TUR"/>
                <a:ea typeface="Times New Roman" pitchFamily="18" charset="0"/>
                <a:cs typeface="Times New Roman" pitchFamily="18" charset="0"/>
              </a:rPr>
              <a:t>ı</a:t>
            </a:r>
            <a:r>
              <a:rPr kumimoji="0" lang="tr-TR" sz="2000" b="1" i="1" u="sng" strike="noStrike" cap="none" normalizeH="0" baseline="0" dirty="0" smtClean="0">
                <a:ln>
                  <a:noFill/>
                </a:ln>
                <a:solidFill>
                  <a:srgbClr val="00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nma:</a:t>
            </a:r>
            <a:r>
              <a:rPr kumimoji="0" lang="tr-TR" sz="2000" b="0" i="1" u="none" strike="noStrike" cap="none" normalizeH="0" baseline="0" dirty="0" smtClean="0">
                <a:ln>
                  <a:noFill/>
                </a:ln>
                <a:solidFill>
                  <a:srgbClr val="000000"/>
                </a:solidFill>
                <a:effectLst/>
                <a:latin typeface="Times New Roman TUR"/>
                <a:ea typeface="Times New Roman" pitchFamily="18" charset="0"/>
                <a:cs typeface="Times New Roman" pitchFamily="18" charset="0"/>
              </a:rPr>
              <a:t> Mental ı</a:t>
            </a:r>
            <a:r>
              <a:rPr kumimoji="0" lang="tr-TR"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sınma, yarışmalar başlamadan önce yapılacak hareketlerin ve her türlü eylemlerin sık sık düşünülmesidir.</a:t>
            </a:r>
            <a:r>
              <a:rPr kumimoji="0" lang="tr-TR" sz="1100" b="0" i="1" u="none" strike="noStrike" cap="none" normalizeH="0" baseline="0" dirty="0" smtClean="0">
                <a:ln>
                  <a:noFill/>
                </a:ln>
                <a:solidFill>
                  <a:schemeClr val="tx1"/>
                </a:solidFill>
                <a:effectLst/>
                <a:latin typeface="Arial" pitchFamily="34" charset="0"/>
                <a:cs typeface="Arial" pitchFamily="34" charset="0"/>
              </a:rPr>
              <a:t> </a:t>
            </a:r>
            <a:endParaRPr kumimoji="0" lang="tr-TR" sz="3200" b="0" i="1" u="none" strike="noStrike" cap="none" normalizeH="0" baseline="0" dirty="0" smtClean="0">
              <a:ln>
                <a:noFill/>
              </a:ln>
              <a:solidFill>
                <a:schemeClr val="tx1"/>
              </a:solidFill>
              <a:effectLst/>
              <a:latin typeface="Arial" pitchFamily="34" charset="0"/>
              <a:cs typeface="Arial" pitchFamily="34" charset="0"/>
            </a:endParaRPr>
          </a:p>
        </p:txBody>
      </p:sp>
      <p:pic>
        <p:nvPicPr>
          <p:cNvPr id="18434" name="Picture 2" descr="C:\Users\Casperr\Desktop\Egzersiz\yag-yakma-egzersizleri-hareketleri.jpg"/>
          <p:cNvPicPr>
            <a:picLocks noChangeAspect="1" noChangeArrowheads="1"/>
          </p:cNvPicPr>
          <p:nvPr/>
        </p:nvPicPr>
        <p:blipFill>
          <a:blip r:embed="rId2" cstate="print"/>
          <a:srcRect/>
          <a:stretch>
            <a:fillRect/>
          </a:stretch>
        </p:blipFill>
        <p:spPr bwMode="auto">
          <a:xfrm>
            <a:off x="6804249" y="5587615"/>
            <a:ext cx="2339752" cy="1270385"/>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2244933"/>
            <a:ext cx="914400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endParaRPr kumimoji="0" lang="tr-TR" sz="2400" b="0" i="1"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 Yarışma ve antrenmanın yapılacağı ortam</a:t>
            </a:r>
            <a:endParaRPr kumimoji="0" lang="tr-TR" sz="2400" b="0" i="1"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 Hava sıcaklığı</a:t>
            </a:r>
            <a:endParaRPr kumimoji="0" lang="tr-TR" sz="2400" b="0" i="1"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 Yarışma veya antrenman saati</a:t>
            </a:r>
            <a:endParaRPr kumimoji="0" lang="tr-TR" sz="2400" b="0" i="1"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 Total antrenman s</a:t>
            </a:r>
            <a:r>
              <a:rPr kumimoji="0" lang="tr-TR" sz="3200" b="0" i="1" u="none" strike="noStrike" cap="none" normalizeH="0" baseline="0" dirty="0" smtClean="0">
                <a:ln>
                  <a:noFill/>
                </a:ln>
                <a:solidFill>
                  <a:srgbClr val="333333"/>
                </a:solidFill>
                <a:effectLst/>
                <a:latin typeface="Calibri"/>
                <a:ea typeface="Times New Roman" pitchFamily="18" charset="0"/>
                <a:cs typeface="Times New Roman" pitchFamily="18" charset="0"/>
              </a:rPr>
              <a:t>ü</a:t>
            </a: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resinin</a:t>
            </a:r>
            <a:r>
              <a:rPr kumimoji="0" lang="tr-TR" sz="3200" b="0" i="1"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 20 - % 30</a:t>
            </a:r>
            <a:r>
              <a:rPr kumimoji="0" lang="tr-TR" sz="3200" b="0" i="1" u="none" strike="noStrike" cap="none" normalizeH="0" baseline="0" dirty="0" smtClean="0">
                <a:ln>
                  <a:noFill/>
                </a:ln>
                <a:solidFill>
                  <a:srgbClr val="333333"/>
                </a:solidFill>
                <a:effectLst/>
                <a:latin typeface="Calibri"/>
                <a:ea typeface="Times New Roman" pitchFamily="18" charset="0"/>
                <a:cs typeface="Times New Roman" pitchFamily="18" charset="0"/>
              </a:rPr>
              <a:t>’</a:t>
            </a:r>
            <a:r>
              <a:rPr kumimoji="0" lang="tr-TR" sz="3200" b="0" i="1"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u</a:t>
            </a:r>
            <a:endParaRPr kumimoji="0" lang="tr-TR" sz="6000" b="0" i="1" u="none" strike="noStrike" cap="none" normalizeH="0" baseline="0" dirty="0" smtClean="0">
              <a:ln>
                <a:noFill/>
              </a:ln>
              <a:solidFill>
                <a:schemeClr val="tx1"/>
              </a:solidFill>
              <a:effectLst/>
              <a:latin typeface="Arial" pitchFamily="34" charset="0"/>
              <a:cs typeface="Arial" pitchFamily="34" charset="0"/>
            </a:endParaRPr>
          </a:p>
        </p:txBody>
      </p:sp>
      <p:sp>
        <p:nvSpPr>
          <p:cNvPr id="3" name="2 Dikdörtgen"/>
          <p:cNvSpPr/>
          <p:nvPr/>
        </p:nvSpPr>
        <p:spPr>
          <a:xfrm>
            <a:off x="0" y="764704"/>
            <a:ext cx="9144000" cy="707886"/>
          </a:xfrm>
          <a:prstGeom prst="rect">
            <a:avLst/>
          </a:prstGeom>
        </p:spPr>
        <p:txBody>
          <a:bodyPr wrap="square">
            <a:spAutoFit/>
          </a:bodyPr>
          <a:lstStyle/>
          <a:p>
            <a:pPr algn="ctr"/>
            <a:r>
              <a:rPr lang="tr-TR" sz="4000" b="1" dirty="0">
                <a:effectLst>
                  <a:outerShdw blurRad="38100" dist="38100" dir="2700000" algn="tl">
                    <a:srgbClr val="000000">
                      <a:alpha val="43137"/>
                    </a:srgbClr>
                  </a:outerShdw>
                </a:effectLst>
              </a:rPr>
              <a:t>ISINMA SÜRESİ BELİRLENİRKEN</a:t>
            </a:r>
          </a:p>
        </p:txBody>
      </p:sp>
      <p:pic>
        <p:nvPicPr>
          <p:cNvPr id="20482" name="Picture 2" descr="C:\Users\Casperr\Desktop\Egzersiz\yag-yakma-egzersizleri-hareketleri.jpg"/>
          <p:cNvPicPr>
            <a:picLocks noChangeAspect="1" noChangeArrowheads="1"/>
          </p:cNvPicPr>
          <p:nvPr/>
        </p:nvPicPr>
        <p:blipFill>
          <a:blip r:embed="rId2" cstate="print"/>
          <a:srcRect/>
          <a:stretch>
            <a:fillRect/>
          </a:stretch>
        </p:blipFill>
        <p:spPr bwMode="auto">
          <a:xfrm>
            <a:off x="5940153" y="4712019"/>
            <a:ext cx="3203848" cy="2145981"/>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692696"/>
            <a:ext cx="9144000" cy="707886"/>
          </a:xfrm>
          <a:prstGeom prst="rect">
            <a:avLst/>
          </a:prstGeom>
        </p:spPr>
        <p:txBody>
          <a:bodyPr wrap="square">
            <a:spAutoFit/>
          </a:bodyPr>
          <a:lstStyle/>
          <a:p>
            <a:pPr algn="ctr"/>
            <a:r>
              <a:rPr lang="tr-TR" sz="4000" b="1" dirty="0">
                <a:effectLst>
                  <a:outerShdw blurRad="38100" dist="38100" dir="2700000" algn="tl">
                    <a:srgbClr val="000000">
                      <a:alpha val="43137"/>
                    </a:srgbClr>
                  </a:outerShdw>
                </a:effectLst>
              </a:rPr>
              <a:t>ISINMAYA NASIL BAŞLANIR ?</a:t>
            </a:r>
          </a:p>
        </p:txBody>
      </p:sp>
      <p:sp>
        <p:nvSpPr>
          <p:cNvPr id="23553" name="Rectangle 1"/>
          <p:cNvSpPr>
            <a:spLocks noChangeArrowheads="1"/>
          </p:cNvSpPr>
          <p:nvPr/>
        </p:nvSpPr>
        <p:spPr bwMode="auto">
          <a:xfrm>
            <a:off x="0" y="1340768"/>
            <a:ext cx="91440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Isınmaya</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1"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informel (Genel)</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ile başlayıp</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1"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formel (Özel)</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ile devam edilmelidir. İnformel başlanırken ilk yapılması gereken</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1"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egzersiz</a:t>
            </a:r>
            <a:r>
              <a:rPr kumimoji="0" lang="tr-TR" sz="2400" b="1" i="0" u="none" strike="noStrike" cap="none" normalizeH="0" dirty="0" smtClean="0">
                <a:ln>
                  <a:noFill/>
                </a:ln>
                <a:solidFill>
                  <a:srgbClr val="333333"/>
                </a:solidFill>
                <a:effectLst/>
                <a:latin typeface="Trebuchet MS" pitchFamily="34" charset="0"/>
                <a:ea typeface="Times New Roman" pitchFamily="18" charset="0"/>
                <a:cs typeface="Times New Roman" pitchFamily="18" charset="0"/>
              </a:rPr>
              <a:t> hareketliridir.</a:t>
            </a:r>
          </a:p>
          <a:p>
            <a:pPr marL="0" marR="0" lvl="0" indent="449263"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defTabSz="914400" rtl="0" eaLnBrk="0" fontAlgn="base" latinLnBrk="0" hangingPunct="0">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İnformel(Genel)</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 +</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tr-TR" sz="2400" b="1"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Formel</a:t>
            </a:r>
            <a:r>
              <a:rPr lang="tr-TR" sz="2400" dirty="0" smtClean="0">
                <a:solidFill>
                  <a:srgbClr val="333333"/>
                </a:solidFill>
                <a:latin typeface="Calibri"/>
                <a:ea typeface="Times New Roman" pitchFamily="18" charset="0"/>
                <a:cs typeface="Times New Roman" pitchFamily="18" charset="0"/>
              </a:rPr>
              <a:t> </a:t>
            </a:r>
            <a:r>
              <a:rPr lang="tr-TR" sz="2400" b="1" dirty="0" smtClean="0">
                <a:solidFill>
                  <a:srgbClr val="333333"/>
                </a:solidFill>
                <a:latin typeface="Calibri"/>
                <a:ea typeface="Times New Roman" pitchFamily="18" charset="0"/>
                <a:cs typeface="Times New Roman" pitchFamily="18" charset="0"/>
              </a:rPr>
              <a:t>(Özel )</a:t>
            </a:r>
            <a:endParaRPr kumimoji="0" lang="tr-TR"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Sportif aktivite sırasında </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ö</a:t>
            </a: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ncelik olarak harekete katılan kasların i</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ç</a:t>
            </a: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indeki kan akışı ve kas ısısının fizyolojik olarak optimum d</a:t>
            </a:r>
            <a:r>
              <a:rPr kumimoji="0" lang="tr-TR"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ü</a:t>
            </a: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zeye gelmesi sağlanır.</a:t>
            </a:r>
          </a:p>
          <a:p>
            <a:pPr marL="0" marR="0" lvl="0" indent="449263"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endParaRPr>
          </a:p>
          <a:p>
            <a:pPr marL="0" marR="0" lvl="0" indent="449263"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333333"/>
                </a:solidFill>
                <a:effectLst/>
                <a:latin typeface="Trebuchet MS" pitchFamily="34" charset="0"/>
                <a:ea typeface="Times New Roman" pitchFamily="18" charset="0"/>
                <a:cs typeface="Times New Roman" pitchFamily="18" charset="0"/>
              </a:rPr>
              <a:t>Branşta doğrudan kullanılan Nöro _ müsküler ( sinir – kas ) mekanizmalar ve el göz koordinasyonu için hazırlık sağlanır.</a:t>
            </a:r>
            <a:r>
              <a:rPr kumimoji="0" lang="tr-TR" b="0" i="0" u="none" strike="noStrike" cap="none" normalizeH="0" baseline="0" dirty="0" smtClean="0">
                <a:ln>
                  <a:noFill/>
                </a:ln>
                <a:solidFill>
                  <a:schemeClr val="tx1"/>
                </a:solidFill>
                <a:effectLst/>
                <a:latin typeface="Arial" pitchFamily="34" charset="0"/>
                <a:cs typeface="Arial" pitchFamily="34" charset="0"/>
              </a:rPr>
              <a:t> </a:t>
            </a:r>
            <a:endParaRPr kumimoji="0" lang="tr-TR" sz="4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3554" name="Picture 2" descr="C:\Users\Casperr\Desktop\Egzersiz\streching_clip_image117.jpg"/>
          <p:cNvPicPr>
            <a:picLocks noChangeAspect="1" noChangeArrowheads="1"/>
          </p:cNvPicPr>
          <p:nvPr/>
        </p:nvPicPr>
        <p:blipFill>
          <a:blip r:embed="rId2" cstate="print"/>
          <a:srcRect/>
          <a:stretch>
            <a:fillRect/>
          </a:stretch>
        </p:blipFill>
        <p:spPr bwMode="auto">
          <a:xfrm>
            <a:off x="5896015" y="5301208"/>
            <a:ext cx="3247986" cy="1556793"/>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620688"/>
            <a:ext cx="9144000" cy="584775"/>
          </a:xfrm>
          <a:prstGeom prst="rect">
            <a:avLst/>
          </a:prstGeom>
        </p:spPr>
        <p:txBody>
          <a:bodyPr wrap="square">
            <a:spAutoFit/>
          </a:bodyPr>
          <a:lstStyle/>
          <a:p>
            <a:pPr algn="ctr"/>
            <a:r>
              <a:rPr lang="tr-TR" sz="3200" b="1" dirty="0"/>
              <a:t>ISINMA İLE YARIŞMA ARASINDAKİ SÜRE</a:t>
            </a:r>
            <a:endParaRPr lang="tr-TR" sz="3200" dirty="0"/>
          </a:p>
        </p:txBody>
      </p:sp>
      <p:sp>
        <p:nvSpPr>
          <p:cNvPr id="3" name="2 Dikdörtgen"/>
          <p:cNvSpPr/>
          <p:nvPr/>
        </p:nvSpPr>
        <p:spPr>
          <a:xfrm>
            <a:off x="611560" y="2132856"/>
            <a:ext cx="7848872" cy="3108543"/>
          </a:xfrm>
          <a:prstGeom prst="rect">
            <a:avLst/>
          </a:prstGeom>
        </p:spPr>
        <p:txBody>
          <a:bodyPr wrap="square">
            <a:spAutoFit/>
          </a:bodyPr>
          <a:lstStyle/>
          <a:p>
            <a:r>
              <a:rPr lang="tr-TR" sz="2800" b="1" i="1" dirty="0">
                <a:latin typeface="+mj-lt"/>
              </a:rPr>
              <a:t>      </a:t>
            </a:r>
            <a:r>
              <a:rPr lang="tr-TR" sz="2800" i="1" dirty="0">
                <a:latin typeface="+mj-lt"/>
              </a:rPr>
              <a:t>Isınma süresinin ve ısınma biçiminin niteliğine bağlı olarak farklılık gösterdiğini biliyoruz. Fakat yapılan  araştırmalar, süresi ve niteliği ne olursa olsun, ısınmayı bitirdikten 45 dk. sonra etkisinin tamamen kaybolduğunu vurgulamaktadır. Bazı araştırmacılar bu sürenin 15 dk’dan fazla olmaması gerektiği görüşündedirler</a:t>
            </a:r>
          </a:p>
        </p:txBody>
      </p:sp>
      <p:pic>
        <p:nvPicPr>
          <p:cNvPr id="24578" name="Picture 2" descr="C:\Users\Casperr\Desktop\Egzersiz\11.jpg"/>
          <p:cNvPicPr>
            <a:picLocks noChangeAspect="1" noChangeArrowheads="1"/>
          </p:cNvPicPr>
          <p:nvPr/>
        </p:nvPicPr>
        <p:blipFill>
          <a:blip r:embed="rId2" cstate="print"/>
          <a:srcRect/>
          <a:stretch>
            <a:fillRect/>
          </a:stretch>
        </p:blipFill>
        <p:spPr bwMode="auto">
          <a:xfrm>
            <a:off x="5652120" y="4797152"/>
            <a:ext cx="3491880" cy="2060848"/>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43808" y="620688"/>
            <a:ext cx="3483711" cy="707886"/>
          </a:xfrm>
          <a:prstGeom prst="rect">
            <a:avLst/>
          </a:prstGeom>
        </p:spPr>
        <p:txBody>
          <a:bodyPr wrap="none">
            <a:spAutoFit/>
          </a:bodyPr>
          <a:lstStyle/>
          <a:p>
            <a:r>
              <a:rPr lang="tr-TR" sz="4000" b="1" dirty="0" smtClean="0">
                <a:effectLst>
                  <a:outerShdw blurRad="38100" dist="38100" dir="2700000" algn="tl">
                    <a:srgbClr val="000000">
                      <a:alpha val="43137"/>
                    </a:srgbClr>
                  </a:outerShdw>
                </a:effectLst>
              </a:rPr>
              <a:t>STRETCHİNG</a:t>
            </a:r>
            <a:endParaRPr lang="tr-TR" sz="4000" b="1" dirty="0">
              <a:effectLst>
                <a:outerShdw blurRad="38100" dist="38100" dir="2700000" algn="tl">
                  <a:srgbClr val="000000">
                    <a:alpha val="43137"/>
                  </a:srgbClr>
                </a:outerShdw>
              </a:effectLst>
            </a:endParaRPr>
          </a:p>
        </p:txBody>
      </p:sp>
      <p:sp>
        <p:nvSpPr>
          <p:cNvPr id="3" name="2 Dikdörtgen"/>
          <p:cNvSpPr/>
          <p:nvPr/>
        </p:nvSpPr>
        <p:spPr>
          <a:xfrm>
            <a:off x="0" y="1412777"/>
            <a:ext cx="9144000" cy="4278094"/>
          </a:xfrm>
          <a:prstGeom prst="rect">
            <a:avLst/>
          </a:prstGeom>
        </p:spPr>
        <p:txBody>
          <a:bodyPr wrap="square">
            <a:spAutoFit/>
          </a:bodyPr>
          <a:lstStyle/>
          <a:p>
            <a:r>
              <a:rPr lang="tr-TR" sz="3300" b="1" i="1" u="sng" dirty="0" smtClean="0">
                <a:effectLst>
                  <a:outerShdw blurRad="38100" dist="38100" dir="2700000" algn="tl">
                    <a:srgbClr val="000000">
                      <a:alpha val="43137"/>
                    </a:srgbClr>
                  </a:outerShdw>
                </a:effectLst>
                <a:latin typeface="+mj-lt"/>
              </a:rPr>
              <a:t>Stretch ; </a:t>
            </a:r>
            <a:r>
              <a:rPr lang="tr-TR" sz="3300" i="1" dirty="0" smtClean="0">
                <a:latin typeface="+mj-lt"/>
              </a:rPr>
              <a:t>yani esneme hareketleri  belirli kas ve eklem gruplarının hedef alarak elastikiyeti ve hareket açısını arttırmak amacı ile yapılan fiziksel egzersiz bütününe verilen isimdir. Esneme dokuların esnekliğini arttırarak yaralanmaları ve sakatlanmaları azaltacak ayrıca egzersiz performansını arttıracak  ve günlük hayatta daha hareketli olmanıza imkan  tanıyacaktır.</a:t>
            </a:r>
            <a:endParaRPr lang="tr-TR" sz="3300" i="1" dirty="0">
              <a:latin typeface="+mj-lt"/>
            </a:endParaRPr>
          </a:p>
        </p:txBody>
      </p:sp>
      <p:pic>
        <p:nvPicPr>
          <p:cNvPr id="1026" name="Picture 2" descr="C:\Users\Casperr\Desktop\Egzersiz\streching_clip_image117.jpg"/>
          <p:cNvPicPr>
            <a:picLocks noChangeAspect="1" noChangeArrowheads="1"/>
          </p:cNvPicPr>
          <p:nvPr/>
        </p:nvPicPr>
        <p:blipFill>
          <a:blip r:embed="rId2" cstate="print"/>
          <a:srcRect/>
          <a:stretch>
            <a:fillRect/>
          </a:stretch>
        </p:blipFill>
        <p:spPr bwMode="auto">
          <a:xfrm>
            <a:off x="6381750" y="5534025"/>
            <a:ext cx="2762250" cy="13239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620688"/>
            <a:ext cx="8199809" cy="584775"/>
          </a:xfrm>
          <a:prstGeom prst="rect">
            <a:avLst/>
          </a:prstGeom>
        </p:spPr>
        <p:txBody>
          <a:bodyPr wrap="none">
            <a:spAutoFit/>
          </a:bodyPr>
          <a:lstStyle/>
          <a:p>
            <a:r>
              <a:rPr lang="tr-TR" sz="3200" b="1" dirty="0" smtClean="0">
                <a:effectLst>
                  <a:outerShdw blurRad="38100" dist="38100" dir="2700000" algn="tl">
                    <a:srgbClr val="000000">
                      <a:alpha val="43137"/>
                    </a:srgbClr>
                  </a:outerShdw>
                </a:effectLst>
              </a:rPr>
              <a:t>STRETCHING HARAKETİNİN FAYDALARI</a:t>
            </a:r>
            <a:endParaRPr lang="tr-TR" sz="3200" b="1" dirty="0">
              <a:effectLst>
                <a:outerShdw blurRad="38100" dist="38100" dir="2700000" algn="tl">
                  <a:srgbClr val="000000">
                    <a:alpha val="43137"/>
                  </a:srgbClr>
                </a:outerShdw>
              </a:effectLst>
            </a:endParaRPr>
          </a:p>
        </p:txBody>
      </p:sp>
      <p:sp>
        <p:nvSpPr>
          <p:cNvPr id="3" name="2 Dikdörtgen"/>
          <p:cNvSpPr/>
          <p:nvPr/>
        </p:nvSpPr>
        <p:spPr>
          <a:xfrm>
            <a:off x="0" y="1305342"/>
            <a:ext cx="9144000" cy="4401205"/>
          </a:xfrm>
          <a:prstGeom prst="rect">
            <a:avLst/>
          </a:prstGeom>
        </p:spPr>
        <p:txBody>
          <a:bodyPr wrap="square">
            <a:spAutoFit/>
          </a:bodyPr>
          <a:lstStyle/>
          <a:p>
            <a:r>
              <a:rPr lang="tr-TR" sz="2800" i="1" dirty="0" smtClean="0">
                <a:latin typeface="+mj-lt"/>
              </a:rPr>
              <a:t>* Kan dolaşımını arttırır. Dokularınıza nüfus eden kan sakatlıkların daha hızlı iyileşmesini , kaslarınızın daha hızlı gelişmesini sağlar.</a:t>
            </a:r>
          </a:p>
          <a:p>
            <a:r>
              <a:rPr lang="tr-TR" sz="2800" i="1" dirty="0" smtClean="0">
                <a:latin typeface="+mj-lt"/>
              </a:rPr>
              <a:t>* Artan kan dolaşımı ile beraber daha enerjik hissedersiniz.</a:t>
            </a:r>
          </a:p>
          <a:p>
            <a:r>
              <a:rPr lang="tr-TR" sz="2800" i="1" dirty="0" smtClean="0">
                <a:latin typeface="+mj-lt"/>
              </a:rPr>
              <a:t>Koordinasyonu artırır ve kondisyonunuzun gelişmesinde rol oynar.</a:t>
            </a:r>
          </a:p>
          <a:p>
            <a:r>
              <a:rPr lang="tr-TR" sz="2800" i="1" dirty="0" smtClean="0">
                <a:latin typeface="+mj-lt"/>
              </a:rPr>
              <a:t>* Eklemlerinizin ve kaslarınızın daha esnek olmasını sağlar. Düzenli yapılan esnetme hareketleri sakatlıkların iyileşmesini hızlandırdığı gibi sakatlığın oluşma riskini de azaltır.</a:t>
            </a:r>
          </a:p>
          <a:p>
            <a:r>
              <a:rPr lang="tr-TR" sz="2800" i="1" dirty="0" smtClean="0">
                <a:latin typeface="+mj-lt"/>
              </a:rPr>
              <a:t>* Postürünüzün (duruş) düzelmesine yardımcı olur.</a:t>
            </a:r>
            <a:endParaRPr lang="tr-TR" sz="2800" i="1" dirty="0">
              <a:latin typeface="+mj-lt"/>
            </a:endParaRPr>
          </a:p>
        </p:txBody>
      </p:sp>
      <p:pic>
        <p:nvPicPr>
          <p:cNvPr id="2050" name="Picture 2" descr="C:\Users\Casperr\Desktop\Egzersiz\yag-yakma-egzersizleri-hareketleri.jpg"/>
          <p:cNvPicPr>
            <a:picLocks noChangeAspect="1" noChangeArrowheads="1"/>
          </p:cNvPicPr>
          <p:nvPr/>
        </p:nvPicPr>
        <p:blipFill>
          <a:blip r:embed="rId2" cstate="print"/>
          <a:srcRect/>
          <a:stretch>
            <a:fillRect/>
          </a:stretch>
        </p:blipFill>
        <p:spPr bwMode="auto">
          <a:xfrm>
            <a:off x="7313885" y="5196448"/>
            <a:ext cx="1830115" cy="1661552"/>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391</TotalTime>
  <Words>236</Words>
  <Application>Microsoft Office PowerPoint</Application>
  <PresentationFormat>Ekran Gösterisi (4:3)</PresentationFormat>
  <Paragraphs>50</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Calibri</vt:lpstr>
      <vt:lpstr>Calibri Light</vt:lpstr>
      <vt:lpstr>Times New Roman</vt:lpstr>
      <vt:lpstr>Times New Roman TUR</vt:lpstr>
      <vt:lpstr>Trebuchet MS</vt:lpstr>
      <vt:lpstr>Office Teması</vt:lpstr>
      <vt:lpstr>SPORDA ISINMA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Casperr</dc:creator>
  <cp:lastModifiedBy>HP</cp:lastModifiedBy>
  <cp:revision>44</cp:revision>
  <dcterms:created xsi:type="dcterms:W3CDTF">2015-02-21T23:30:44Z</dcterms:created>
  <dcterms:modified xsi:type="dcterms:W3CDTF">2020-05-10T20:06:55Z</dcterms:modified>
</cp:coreProperties>
</file>