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52" r:id="rId2"/>
    <p:sldId id="449" r:id="rId3"/>
    <p:sldId id="331" r:id="rId4"/>
    <p:sldId id="339" r:id="rId5"/>
    <p:sldId id="333" r:id="rId6"/>
    <p:sldId id="419" r:id="rId7"/>
    <p:sldId id="338" r:id="rId8"/>
    <p:sldId id="332" r:id="rId9"/>
    <p:sldId id="336" r:id="rId10"/>
    <p:sldId id="414" r:id="rId11"/>
    <p:sldId id="295" r:id="rId12"/>
    <p:sldId id="353" r:id="rId13"/>
    <p:sldId id="348" r:id="rId14"/>
    <p:sldId id="359" r:id="rId15"/>
    <p:sldId id="455" r:id="rId16"/>
    <p:sldId id="351" r:id="rId17"/>
    <p:sldId id="369" r:id="rId18"/>
    <p:sldId id="370" r:id="rId19"/>
    <p:sldId id="371" r:id="rId20"/>
    <p:sldId id="374" r:id="rId21"/>
    <p:sldId id="375" r:id="rId22"/>
    <p:sldId id="376" r:id="rId23"/>
    <p:sldId id="377" r:id="rId24"/>
    <p:sldId id="378" r:id="rId25"/>
    <p:sldId id="387" r:id="rId26"/>
    <p:sldId id="388" r:id="rId27"/>
    <p:sldId id="425" r:id="rId28"/>
    <p:sldId id="426" r:id="rId29"/>
    <p:sldId id="391" r:id="rId30"/>
    <p:sldId id="392" r:id="rId31"/>
    <p:sldId id="396" r:id="rId32"/>
    <p:sldId id="427" r:id="rId33"/>
    <p:sldId id="430" r:id="rId34"/>
    <p:sldId id="433" r:id="rId35"/>
    <p:sldId id="434" r:id="rId36"/>
    <p:sldId id="435" r:id="rId37"/>
    <p:sldId id="436" r:id="rId38"/>
    <p:sldId id="437" r:id="rId39"/>
    <p:sldId id="438" r:id="rId40"/>
    <p:sldId id="444" r:id="rId41"/>
    <p:sldId id="451" r:id="rId42"/>
    <p:sldId id="457" r:id="rId43"/>
  </p:sldIdLst>
  <p:sldSz cx="12192000" cy="6858000"/>
  <p:notesSz cx="9799638" cy="673576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 autoAdjust="0"/>
    <p:restoredTop sz="89405" autoAdjust="0"/>
  </p:normalViewPr>
  <p:slideViewPr>
    <p:cSldViewPr snapToGrid="0">
      <p:cViewPr>
        <p:scale>
          <a:sx n="32" d="100"/>
          <a:sy n="32" d="100"/>
        </p:scale>
        <p:origin x="-93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E274A-5DE1-4996-BEC9-301E4DC8B167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0F1518A-E112-40B4-B10C-C24457353565}">
      <dgm:prSet phldrT="[Text]" custT="1"/>
      <dgm:spPr/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Oral boşluk</a:t>
          </a:r>
          <a:endParaRPr lang="tr-TR" sz="3600" dirty="0">
            <a:solidFill>
              <a:schemeClr val="tx1"/>
            </a:solidFill>
          </a:endParaRPr>
        </a:p>
      </dgm:t>
    </dgm:pt>
    <dgm:pt modelId="{56F4DE7B-74D9-46AD-A92F-95EDB1257B90}" type="parTrans" cxnId="{DC1DF923-A477-4D6E-8985-E37488A19E77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FCC8F6CF-90F6-4AFE-B24A-3B786F27FD27}" type="sibTrans" cxnId="{DC1DF923-A477-4D6E-8985-E37488A19E77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C9EE539A-72AE-461B-B3AF-8DB0E775620B}">
      <dgm:prSet phldrT="[Text]" custT="1"/>
      <dgm:spPr/>
      <dgm:t>
        <a:bodyPr/>
        <a:lstStyle/>
        <a:p>
          <a:r>
            <a:rPr lang="tr-TR" sz="3600" dirty="0" err="1" smtClean="0">
              <a:solidFill>
                <a:schemeClr val="tx1"/>
              </a:solidFill>
            </a:rPr>
            <a:t>Özefagus</a:t>
          </a:r>
          <a:r>
            <a:rPr lang="tr-TR" sz="3600" dirty="0" smtClean="0">
              <a:solidFill>
                <a:schemeClr val="tx1"/>
              </a:solidFill>
            </a:rPr>
            <a:t> </a:t>
          </a:r>
          <a:endParaRPr lang="tr-TR" sz="3600" dirty="0">
            <a:solidFill>
              <a:schemeClr val="tx1"/>
            </a:solidFill>
          </a:endParaRPr>
        </a:p>
      </dgm:t>
    </dgm:pt>
    <dgm:pt modelId="{70E0DF9C-F177-4C64-B730-A5EA40749F51}" type="parTrans" cxnId="{D83C46B8-EDC1-4965-A78C-4EB5FA440183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31C8606E-33EA-4361-8CB8-2C3984B708E9}" type="sibTrans" cxnId="{D83C46B8-EDC1-4965-A78C-4EB5FA440183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CD780E07-F633-4A40-A37C-7757719FC6A0}">
      <dgm:prSet phldrT="[Text]" custT="1"/>
      <dgm:spPr/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Mide </a:t>
          </a:r>
          <a:endParaRPr lang="tr-TR" sz="3600" dirty="0">
            <a:solidFill>
              <a:schemeClr val="tx1"/>
            </a:solidFill>
          </a:endParaRPr>
        </a:p>
      </dgm:t>
    </dgm:pt>
    <dgm:pt modelId="{36ED168D-44AA-4377-9063-AF5DC5B3E83F}" type="parTrans" cxnId="{96233F02-B1F2-4A36-9DE3-5CD1776548F7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4B7FE417-1776-411C-895A-0F9FC5F074C0}" type="sibTrans" cxnId="{96233F02-B1F2-4A36-9DE3-5CD1776548F7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D3A8DBA5-AF27-4D20-9A63-0ADBAD551F0B}">
      <dgm:prSet phldrT="[Text]" custT="1"/>
      <dgm:spPr/>
      <dgm:t>
        <a:bodyPr/>
        <a:lstStyle/>
        <a:p>
          <a:r>
            <a:rPr lang="tr-TR" sz="4000" b="1" dirty="0" smtClean="0">
              <a:solidFill>
                <a:schemeClr val="tx1"/>
              </a:solidFill>
            </a:rPr>
            <a:t>İnce barsaklar</a:t>
          </a:r>
          <a:endParaRPr lang="tr-TR" sz="4000" b="1" dirty="0">
            <a:solidFill>
              <a:schemeClr val="tx1"/>
            </a:solidFill>
          </a:endParaRPr>
        </a:p>
      </dgm:t>
    </dgm:pt>
    <dgm:pt modelId="{AA4363D7-1F4A-420D-8CEF-EF1E210F209F}" type="parTrans" cxnId="{CC77E1C9-22D5-40AA-A17D-1146071E9CBB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D5EA3895-BA47-429D-9BFE-E424EB0B1042}" type="sibTrans" cxnId="{CC77E1C9-22D5-40AA-A17D-1146071E9CBB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D847B4C9-2D27-485F-A110-30772BAD9ABB}">
      <dgm:prSet phldrT="[Text]" custT="1"/>
      <dgm:spPr/>
      <dgm:t>
        <a:bodyPr/>
        <a:lstStyle/>
        <a:p>
          <a:r>
            <a:rPr lang="tr-TR" sz="4000" b="1" dirty="0" smtClean="0">
              <a:solidFill>
                <a:schemeClr val="tx1"/>
              </a:solidFill>
            </a:rPr>
            <a:t>Kalın barsak</a:t>
          </a:r>
          <a:endParaRPr lang="tr-TR" sz="4000" b="1" dirty="0">
            <a:solidFill>
              <a:schemeClr val="tx1"/>
            </a:solidFill>
          </a:endParaRPr>
        </a:p>
      </dgm:t>
    </dgm:pt>
    <dgm:pt modelId="{54F95CD5-E21D-40F0-9362-501C819FB9DA}" type="parTrans" cxnId="{49D7A9D6-5F96-4550-B0C5-89968E971995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89141D93-7A28-4333-9975-64763C0AF09F}" type="sibTrans" cxnId="{49D7A9D6-5F96-4550-B0C5-89968E971995}">
      <dgm:prSet/>
      <dgm:spPr/>
      <dgm:t>
        <a:bodyPr/>
        <a:lstStyle/>
        <a:p>
          <a:endParaRPr lang="tr-TR" sz="3600">
            <a:solidFill>
              <a:schemeClr val="tx1"/>
            </a:solidFill>
          </a:endParaRPr>
        </a:p>
      </dgm:t>
    </dgm:pt>
    <dgm:pt modelId="{739E547B-E1F8-4AF7-8D97-26E4638DE6FE}" type="pres">
      <dgm:prSet presAssocID="{DBDE274A-5DE1-4996-BEC9-301E4DC8B1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07E88EA-1AFB-435A-AC90-0BC1D5CE6A92}" type="pres">
      <dgm:prSet presAssocID="{D847B4C9-2D27-485F-A110-30772BAD9ABB}" presName="boxAndChildren" presStyleCnt="0"/>
      <dgm:spPr/>
    </dgm:pt>
    <dgm:pt modelId="{64E7B4F5-DE04-49B2-8860-0E98ABD85F2D}" type="pres">
      <dgm:prSet presAssocID="{D847B4C9-2D27-485F-A110-30772BAD9ABB}" presName="parentTextBox" presStyleLbl="node1" presStyleIdx="0" presStyleCnt="5"/>
      <dgm:spPr/>
      <dgm:t>
        <a:bodyPr/>
        <a:lstStyle/>
        <a:p>
          <a:endParaRPr lang="tr-TR"/>
        </a:p>
      </dgm:t>
    </dgm:pt>
    <dgm:pt modelId="{52B8EA12-FDD5-4C99-A13B-53AAC79B7224}" type="pres">
      <dgm:prSet presAssocID="{D5EA3895-BA47-429D-9BFE-E424EB0B1042}" presName="sp" presStyleCnt="0"/>
      <dgm:spPr/>
    </dgm:pt>
    <dgm:pt modelId="{C4200EC5-264A-4533-A6CC-0CD0ECA4661C}" type="pres">
      <dgm:prSet presAssocID="{D3A8DBA5-AF27-4D20-9A63-0ADBAD551F0B}" presName="arrowAndChildren" presStyleCnt="0"/>
      <dgm:spPr/>
    </dgm:pt>
    <dgm:pt modelId="{EEFF5494-1B0D-4AC9-8FC7-04DD82FFEA10}" type="pres">
      <dgm:prSet presAssocID="{D3A8DBA5-AF27-4D20-9A63-0ADBAD551F0B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92B09DCC-C839-4575-AA32-10C42E466008}" type="pres">
      <dgm:prSet presAssocID="{4B7FE417-1776-411C-895A-0F9FC5F074C0}" presName="sp" presStyleCnt="0"/>
      <dgm:spPr/>
    </dgm:pt>
    <dgm:pt modelId="{029AEAA3-F82F-4A76-B093-F626661C1EB9}" type="pres">
      <dgm:prSet presAssocID="{CD780E07-F633-4A40-A37C-7757719FC6A0}" presName="arrowAndChildren" presStyleCnt="0"/>
      <dgm:spPr/>
    </dgm:pt>
    <dgm:pt modelId="{44453657-AED3-43E0-B14B-A6EFFEE7622D}" type="pres">
      <dgm:prSet presAssocID="{CD780E07-F633-4A40-A37C-7757719FC6A0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EA5AECC8-4B70-4B95-A83E-351DE0EDD81F}" type="pres">
      <dgm:prSet presAssocID="{31C8606E-33EA-4361-8CB8-2C3984B708E9}" presName="sp" presStyleCnt="0"/>
      <dgm:spPr/>
    </dgm:pt>
    <dgm:pt modelId="{3DC3E514-BFAC-4B62-B5B3-669BED29C431}" type="pres">
      <dgm:prSet presAssocID="{C9EE539A-72AE-461B-B3AF-8DB0E775620B}" presName="arrowAndChildren" presStyleCnt="0"/>
      <dgm:spPr/>
    </dgm:pt>
    <dgm:pt modelId="{66237864-9F89-4AEF-A6DF-F495696DC9AD}" type="pres">
      <dgm:prSet presAssocID="{C9EE539A-72AE-461B-B3AF-8DB0E775620B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2370B8CC-3552-48F1-8562-10E834584465}" type="pres">
      <dgm:prSet presAssocID="{FCC8F6CF-90F6-4AFE-B24A-3B786F27FD27}" presName="sp" presStyleCnt="0"/>
      <dgm:spPr/>
    </dgm:pt>
    <dgm:pt modelId="{A0AB2DA5-3B51-48CD-97AB-2772CB0AFD05}" type="pres">
      <dgm:prSet presAssocID="{40F1518A-E112-40B4-B10C-C24457353565}" presName="arrowAndChildren" presStyleCnt="0"/>
      <dgm:spPr/>
    </dgm:pt>
    <dgm:pt modelId="{C48ED547-9E84-4E6B-851E-827FA2B1D673}" type="pres">
      <dgm:prSet presAssocID="{40F1518A-E112-40B4-B10C-C24457353565}" presName="parentTextArrow" presStyleLbl="node1" presStyleIdx="4" presStyleCnt="5"/>
      <dgm:spPr/>
      <dgm:t>
        <a:bodyPr/>
        <a:lstStyle/>
        <a:p>
          <a:endParaRPr lang="tr-TR"/>
        </a:p>
      </dgm:t>
    </dgm:pt>
  </dgm:ptLst>
  <dgm:cxnLst>
    <dgm:cxn modelId="{DC1DF923-A477-4D6E-8985-E37488A19E77}" srcId="{DBDE274A-5DE1-4996-BEC9-301E4DC8B167}" destId="{40F1518A-E112-40B4-B10C-C24457353565}" srcOrd="0" destOrd="0" parTransId="{56F4DE7B-74D9-46AD-A92F-95EDB1257B90}" sibTransId="{FCC8F6CF-90F6-4AFE-B24A-3B786F27FD27}"/>
    <dgm:cxn modelId="{17A79F3B-9652-459A-B3A3-908639050576}" type="presOf" srcId="{CD780E07-F633-4A40-A37C-7757719FC6A0}" destId="{44453657-AED3-43E0-B14B-A6EFFEE7622D}" srcOrd="0" destOrd="0" presId="urn:microsoft.com/office/officeart/2005/8/layout/process4"/>
    <dgm:cxn modelId="{CC77E1C9-22D5-40AA-A17D-1146071E9CBB}" srcId="{DBDE274A-5DE1-4996-BEC9-301E4DC8B167}" destId="{D3A8DBA5-AF27-4D20-9A63-0ADBAD551F0B}" srcOrd="3" destOrd="0" parTransId="{AA4363D7-1F4A-420D-8CEF-EF1E210F209F}" sibTransId="{D5EA3895-BA47-429D-9BFE-E424EB0B1042}"/>
    <dgm:cxn modelId="{22A676A0-4E5B-48C0-8FB3-C87651D918DF}" type="presOf" srcId="{C9EE539A-72AE-461B-B3AF-8DB0E775620B}" destId="{66237864-9F89-4AEF-A6DF-F495696DC9AD}" srcOrd="0" destOrd="0" presId="urn:microsoft.com/office/officeart/2005/8/layout/process4"/>
    <dgm:cxn modelId="{D83C46B8-EDC1-4965-A78C-4EB5FA440183}" srcId="{DBDE274A-5DE1-4996-BEC9-301E4DC8B167}" destId="{C9EE539A-72AE-461B-B3AF-8DB0E775620B}" srcOrd="1" destOrd="0" parTransId="{70E0DF9C-F177-4C64-B730-A5EA40749F51}" sibTransId="{31C8606E-33EA-4361-8CB8-2C3984B708E9}"/>
    <dgm:cxn modelId="{96233F02-B1F2-4A36-9DE3-5CD1776548F7}" srcId="{DBDE274A-5DE1-4996-BEC9-301E4DC8B167}" destId="{CD780E07-F633-4A40-A37C-7757719FC6A0}" srcOrd="2" destOrd="0" parTransId="{36ED168D-44AA-4377-9063-AF5DC5B3E83F}" sibTransId="{4B7FE417-1776-411C-895A-0F9FC5F074C0}"/>
    <dgm:cxn modelId="{08210C16-9A91-4FAD-B3A2-F42F3A4BBFF3}" type="presOf" srcId="{D3A8DBA5-AF27-4D20-9A63-0ADBAD551F0B}" destId="{EEFF5494-1B0D-4AC9-8FC7-04DD82FFEA10}" srcOrd="0" destOrd="0" presId="urn:microsoft.com/office/officeart/2005/8/layout/process4"/>
    <dgm:cxn modelId="{49D7A9D6-5F96-4550-B0C5-89968E971995}" srcId="{DBDE274A-5DE1-4996-BEC9-301E4DC8B167}" destId="{D847B4C9-2D27-485F-A110-30772BAD9ABB}" srcOrd="4" destOrd="0" parTransId="{54F95CD5-E21D-40F0-9362-501C819FB9DA}" sibTransId="{89141D93-7A28-4333-9975-64763C0AF09F}"/>
    <dgm:cxn modelId="{4C30C771-95D7-4686-818C-0AB90A2132C4}" type="presOf" srcId="{40F1518A-E112-40B4-B10C-C24457353565}" destId="{C48ED547-9E84-4E6B-851E-827FA2B1D673}" srcOrd="0" destOrd="0" presId="urn:microsoft.com/office/officeart/2005/8/layout/process4"/>
    <dgm:cxn modelId="{9F264B13-039D-4E6F-BAF7-48B2FFD2A259}" type="presOf" srcId="{D847B4C9-2D27-485F-A110-30772BAD9ABB}" destId="{64E7B4F5-DE04-49B2-8860-0E98ABD85F2D}" srcOrd="0" destOrd="0" presId="urn:microsoft.com/office/officeart/2005/8/layout/process4"/>
    <dgm:cxn modelId="{604EC472-2E88-4572-9149-BA696F4DB7B6}" type="presOf" srcId="{DBDE274A-5DE1-4996-BEC9-301E4DC8B167}" destId="{739E547B-E1F8-4AF7-8D97-26E4638DE6FE}" srcOrd="0" destOrd="0" presId="urn:microsoft.com/office/officeart/2005/8/layout/process4"/>
    <dgm:cxn modelId="{A1F24387-0B60-48C8-9210-FF1ED0CF1B03}" type="presParOf" srcId="{739E547B-E1F8-4AF7-8D97-26E4638DE6FE}" destId="{307E88EA-1AFB-435A-AC90-0BC1D5CE6A92}" srcOrd="0" destOrd="0" presId="urn:microsoft.com/office/officeart/2005/8/layout/process4"/>
    <dgm:cxn modelId="{2E5CEE75-6D22-4B3B-A139-98A1E3388DB6}" type="presParOf" srcId="{307E88EA-1AFB-435A-AC90-0BC1D5CE6A92}" destId="{64E7B4F5-DE04-49B2-8860-0E98ABD85F2D}" srcOrd="0" destOrd="0" presId="urn:microsoft.com/office/officeart/2005/8/layout/process4"/>
    <dgm:cxn modelId="{2AD63C6E-C185-4E33-85B7-33D691AA5998}" type="presParOf" srcId="{739E547B-E1F8-4AF7-8D97-26E4638DE6FE}" destId="{52B8EA12-FDD5-4C99-A13B-53AAC79B7224}" srcOrd="1" destOrd="0" presId="urn:microsoft.com/office/officeart/2005/8/layout/process4"/>
    <dgm:cxn modelId="{A2B01374-0030-491D-BF57-BE6BAFD00A9B}" type="presParOf" srcId="{739E547B-E1F8-4AF7-8D97-26E4638DE6FE}" destId="{C4200EC5-264A-4533-A6CC-0CD0ECA4661C}" srcOrd="2" destOrd="0" presId="urn:microsoft.com/office/officeart/2005/8/layout/process4"/>
    <dgm:cxn modelId="{6B7F16F9-A12C-4E65-9507-566ED41567A5}" type="presParOf" srcId="{C4200EC5-264A-4533-A6CC-0CD0ECA4661C}" destId="{EEFF5494-1B0D-4AC9-8FC7-04DD82FFEA10}" srcOrd="0" destOrd="0" presId="urn:microsoft.com/office/officeart/2005/8/layout/process4"/>
    <dgm:cxn modelId="{E0D2B51E-FBFB-4408-9896-43D5D4615461}" type="presParOf" srcId="{739E547B-E1F8-4AF7-8D97-26E4638DE6FE}" destId="{92B09DCC-C839-4575-AA32-10C42E466008}" srcOrd="3" destOrd="0" presId="urn:microsoft.com/office/officeart/2005/8/layout/process4"/>
    <dgm:cxn modelId="{9FE80F5B-2152-4E5A-8871-E006EBDCBD4F}" type="presParOf" srcId="{739E547B-E1F8-4AF7-8D97-26E4638DE6FE}" destId="{029AEAA3-F82F-4A76-B093-F626661C1EB9}" srcOrd="4" destOrd="0" presId="urn:microsoft.com/office/officeart/2005/8/layout/process4"/>
    <dgm:cxn modelId="{39B0918C-8FC8-47B0-BE1A-C33989BC3966}" type="presParOf" srcId="{029AEAA3-F82F-4A76-B093-F626661C1EB9}" destId="{44453657-AED3-43E0-B14B-A6EFFEE7622D}" srcOrd="0" destOrd="0" presId="urn:microsoft.com/office/officeart/2005/8/layout/process4"/>
    <dgm:cxn modelId="{423A62D4-56DA-4047-A43F-52ECA198439C}" type="presParOf" srcId="{739E547B-E1F8-4AF7-8D97-26E4638DE6FE}" destId="{EA5AECC8-4B70-4B95-A83E-351DE0EDD81F}" srcOrd="5" destOrd="0" presId="urn:microsoft.com/office/officeart/2005/8/layout/process4"/>
    <dgm:cxn modelId="{D3038C2F-5F75-4132-B204-FA1A49F5E630}" type="presParOf" srcId="{739E547B-E1F8-4AF7-8D97-26E4638DE6FE}" destId="{3DC3E514-BFAC-4B62-B5B3-669BED29C431}" srcOrd="6" destOrd="0" presId="urn:microsoft.com/office/officeart/2005/8/layout/process4"/>
    <dgm:cxn modelId="{3BC4E73A-64E1-45FE-B1F7-EAB5A7040000}" type="presParOf" srcId="{3DC3E514-BFAC-4B62-B5B3-669BED29C431}" destId="{66237864-9F89-4AEF-A6DF-F495696DC9AD}" srcOrd="0" destOrd="0" presId="urn:microsoft.com/office/officeart/2005/8/layout/process4"/>
    <dgm:cxn modelId="{D5E91423-DF22-4269-B5D1-1FE774B327AB}" type="presParOf" srcId="{739E547B-E1F8-4AF7-8D97-26E4638DE6FE}" destId="{2370B8CC-3552-48F1-8562-10E834584465}" srcOrd="7" destOrd="0" presId="urn:microsoft.com/office/officeart/2005/8/layout/process4"/>
    <dgm:cxn modelId="{147ADED8-A914-4835-B908-D4E1C8C5DFC2}" type="presParOf" srcId="{739E547B-E1F8-4AF7-8D97-26E4638DE6FE}" destId="{A0AB2DA5-3B51-48CD-97AB-2772CB0AFD05}" srcOrd="8" destOrd="0" presId="urn:microsoft.com/office/officeart/2005/8/layout/process4"/>
    <dgm:cxn modelId="{E1503505-C2AB-4896-9148-A8C3D3466E59}" type="presParOf" srcId="{A0AB2DA5-3B51-48CD-97AB-2772CB0AFD05}" destId="{C48ED547-9E84-4E6B-851E-827FA2B1D6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9346B-6E66-425F-84C2-6B852405046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11B0FA5-97FF-45FA-86B2-F974AA7D1B24}">
      <dgm:prSet phldrT="[Metin]" custT="1"/>
      <dgm:spPr/>
      <dgm:t>
        <a:bodyPr/>
        <a:lstStyle/>
        <a:p>
          <a:r>
            <a:rPr lang="tr-TR" sz="2800" b="1" dirty="0" smtClean="0">
              <a:solidFill>
                <a:srgbClr val="FF0000"/>
              </a:solidFill>
            </a:rPr>
            <a:t>İBS</a:t>
          </a:r>
          <a:endParaRPr lang="tr-TR" sz="2800" b="1" dirty="0">
            <a:solidFill>
              <a:srgbClr val="FF0000"/>
            </a:solidFill>
          </a:endParaRPr>
        </a:p>
      </dgm:t>
    </dgm:pt>
    <dgm:pt modelId="{09F7F27E-BF68-49D8-AD01-82B83A3A86BD}" type="parTrans" cxnId="{5C1C15DC-5FF0-4FE3-B94A-A07B3DA070C1}">
      <dgm:prSet/>
      <dgm:spPr/>
      <dgm:t>
        <a:bodyPr/>
        <a:lstStyle/>
        <a:p>
          <a:endParaRPr lang="tr-TR"/>
        </a:p>
      </dgm:t>
    </dgm:pt>
    <dgm:pt modelId="{278278FF-ABF9-45DA-ADAC-704976CDE432}" type="sibTrans" cxnId="{5C1C15DC-5FF0-4FE3-B94A-A07B3DA070C1}">
      <dgm:prSet/>
      <dgm:spPr/>
      <dgm:t>
        <a:bodyPr/>
        <a:lstStyle/>
        <a:p>
          <a:endParaRPr lang="tr-TR"/>
        </a:p>
      </dgm:t>
    </dgm:pt>
    <dgm:pt modelId="{1A22AE72-5513-48B2-BEFC-199C4912D792}">
      <dgm:prSet phldrT="[Metin]"/>
      <dgm:spPr/>
      <dgm:t>
        <a:bodyPr/>
        <a:lstStyle/>
        <a:p>
          <a:r>
            <a:rPr lang="tr-TR" dirty="0" smtClean="0"/>
            <a:t>Spastik kolit</a:t>
          </a:r>
          <a:endParaRPr lang="tr-TR" dirty="0"/>
        </a:p>
      </dgm:t>
    </dgm:pt>
    <dgm:pt modelId="{626FEDC0-AA6F-42B4-A2EE-C9ACF5C346DE}" type="parTrans" cxnId="{410936B9-5002-47D1-81C9-033DE05CD058}">
      <dgm:prSet/>
      <dgm:spPr/>
      <dgm:t>
        <a:bodyPr/>
        <a:lstStyle/>
        <a:p>
          <a:endParaRPr lang="tr-TR"/>
        </a:p>
      </dgm:t>
    </dgm:pt>
    <dgm:pt modelId="{850D435E-E2CE-40A7-9A3B-DBB938D85836}" type="sibTrans" cxnId="{410936B9-5002-47D1-81C9-033DE05CD058}">
      <dgm:prSet/>
      <dgm:spPr/>
      <dgm:t>
        <a:bodyPr/>
        <a:lstStyle/>
        <a:p>
          <a:endParaRPr lang="tr-TR"/>
        </a:p>
      </dgm:t>
    </dgm:pt>
    <dgm:pt modelId="{0C098E3B-363E-455C-A71B-9C74960A0756}">
      <dgm:prSet phldrT="[Metin]"/>
      <dgm:spPr/>
      <dgm:t>
        <a:bodyPr/>
        <a:lstStyle/>
        <a:p>
          <a:r>
            <a:rPr lang="tr-TR" dirty="0" smtClean="0"/>
            <a:t>Spastik ve </a:t>
          </a:r>
          <a:r>
            <a:rPr lang="tr-TR" dirty="0" err="1" smtClean="0"/>
            <a:t>Mukoz</a:t>
          </a:r>
          <a:r>
            <a:rPr lang="tr-TR" dirty="0" smtClean="0"/>
            <a:t> kolit</a:t>
          </a:r>
          <a:endParaRPr lang="tr-TR" dirty="0"/>
        </a:p>
      </dgm:t>
    </dgm:pt>
    <dgm:pt modelId="{B8044AAE-D48D-41C8-9727-988BD8A1DD78}" type="parTrans" cxnId="{E9A8396C-7454-46E8-B2A4-5368D82B364F}">
      <dgm:prSet/>
      <dgm:spPr/>
      <dgm:t>
        <a:bodyPr/>
        <a:lstStyle/>
        <a:p>
          <a:endParaRPr lang="tr-TR"/>
        </a:p>
      </dgm:t>
    </dgm:pt>
    <dgm:pt modelId="{15508D76-83D7-46AA-AA84-231BA67D7EDB}" type="sibTrans" cxnId="{E9A8396C-7454-46E8-B2A4-5368D82B364F}">
      <dgm:prSet/>
      <dgm:spPr/>
      <dgm:t>
        <a:bodyPr/>
        <a:lstStyle/>
        <a:p>
          <a:endParaRPr lang="tr-TR"/>
        </a:p>
      </dgm:t>
    </dgm:pt>
    <dgm:pt modelId="{7D43C2A4-9087-4C2E-BCF3-71B0E524CA4A}">
      <dgm:prSet phldrT="[Metin]"/>
      <dgm:spPr/>
      <dgm:t>
        <a:bodyPr/>
        <a:lstStyle/>
        <a:p>
          <a:r>
            <a:rPr lang="tr-TR" dirty="0" smtClean="0"/>
            <a:t>Kronik </a:t>
          </a:r>
          <a:r>
            <a:rPr lang="tr-TR" dirty="0" err="1" smtClean="0"/>
            <a:t>diyare</a:t>
          </a:r>
          <a:endParaRPr lang="tr-TR" dirty="0" smtClean="0"/>
        </a:p>
      </dgm:t>
    </dgm:pt>
    <dgm:pt modelId="{75954345-DBE8-45B2-951A-0A4FE6F60303}" type="parTrans" cxnId="{743C294B-698C-4694-B6C7-D4A91FADF2C8}">
      <dgm:prSet/>
      <dgm:spPr/>
      <dgm:t>
        <a:bodyPr/>
        <a:lstStyle/>
        <a:p>
          <a:endParaRPr lang="tr-TR"/>
        </a:p>
      </dgm:t>
    </dgm:pt>
    <dgm:pt modelId="{5A8865AC-C56A-4D44-B996-072A4547437D}" type="sibTrans" cxnId="{743C294B-698C-4694-B6C7-D4A91FADF2C8}">
      <dgm:prSet/>
      <dgm:spPr/>
      <dgm:t>
        <a:bodyPr/>
        <a:lstStyle/>
        <a:p>
          <a:endParaRPr lang="tr-TR"/>
        </a:p>
      </dgm:t>
    </dgm:pt>
    <dgm:pt modelId="{4BE39352-C23C-4452-8E9F-118265FBB902}">
      <dgm:prSet phldrT="[Metin]"/>
      <dgm:spPr/>
      <dgm:t>
        <a:bodyPr/>
        <a:lstStyle/>
        <a:p>
          <a:r>
            <a:rPr lang="tr-TR" dirty="0" smtClean="0"/>
            <a:t>Değişimli olarak </a:t>
          </a:r>
          <a:r>
            <a:rPr lang="tr-TR" dirty="0" err="1" smtClean="0"/>
            <a:t>konstipasyon</a:t>
          </a:r>
          <a:r>
            <a:rPr lang="tr-TR" dirty="0" smtClean="0"/>
            <a:t> ve </a:t>
          </a:r>
          <a:r>
            <a:rPr lang="tr-TR" dirty="0" err="1" smtClean="0"/>
            <a:t>diyare</a:t>
          </a:r>
          <a:endParaRPr lang="tr-TR" dirty="0"/>
        </a:p>
      </dgm:t>
    </dgm:pt>
    <dgm:pt modelId="{210A1EB9-8C56-4F6E-902A-DEC170BE1C0D}" type="parTrans" cxnId="{2041171F-7A62-4C99-9869-A7F7D37EC852}">
      <dgm:prSet/>
      <dgm:spPr/>
      <dgm:t>
        <a:bodyPr/>
        <a:lstStyle/>
        <a:p>
          <a:endParaRPr lang="tr-TR"/>
        </a:p>
      </dgm:t>
    </dgm:pt>
    <dgm:pt modelId="{88A5F4A6-5C6F-4C98-AE50-F112486FA5C0}" type="sibTrans" cxnId="{2041171F-7A62-4C99-9869-A7F7D37EC852}">
      <dgm:prSet/>
      <dgm:spPr/>
      <dgm:t>
        <a:bodyPr/>
        <a:lstStyle/>
        <a:p>
          <a:endParaRPr lang="tr-TR"/>
        </a:p>
      </dgm:t>
    </dgm:pt>
    <dgm:pt modelId="{20318275-F5B8-4B06-8017-42BAAC7F98F3}">
      <dgm:prSet phldrT="[Metin]"/>
      <dgm:spPr/>
      <dgm:t>
        <a:bodyPr/>
        <a:lstStyle/>
        <a:p>
          <a:r>
            <a:rPr lang="tr-TR" dirty="0" smtClean="0"/>
            <a:t>Kronik </a:t>
          </a:r>
          <a:r>
            <a:rPr lang="tr-TR" dirty="0" err="1" smtClean="0"/>
            <a:t>konstipasyon</a:t>
          </a:r>
          <a:endParaRPr lang="tr-TR" dirty="0"/>
        </a:p>
      </dgm:t>
    </dgm:pt>
    <dgm:pt modelId="{9A7050C1-CEB2-485E-AFCC-4FA968CB0336}" type="sibTrans" cxnId="{B86E3DAC-1FA9-4813-8379-5DBE5015CAC2}">
      <dgm:prSet/>
      <dgm:spPr/>
      <dgm:t>
        <a:bodyPr/>
        <a:lstStyle/>
        <a:p>
          <a:endParaRPr lang="tr-TR"/>
        </a:p>
      </dgm:t>
    </dgm:pt>
    <dgm:pt modelId="{5FB22202-F9E9-4D57-AF5D-42428F234A27}" type="parTrans" cxnId="{B86E3DAC-1FA9-4813-8379-5DBE5015CAC2}">
      <dgm:prSet/>
      <dgm:spPr/>
      <dgm:t>
        <a:bodyPr/>
        <a:lstStyle/>
        <a:p>
          <a:endParaRPr lang="tr-TR"/>
        </a:p>
      </dgm:t>
    </dgm:pt>
    <dgm:pt modelId="{0BA9ADEF-8CDB-4E69-9E96-2D42DE73D77B}">
      <dgm:prSet phldrT="[Metin]"/>
      <dgm:spPr/>
      <dgm:t>
        <a:bodyPr/>
        <a:lstStyle/>
        <a:p>
          <a:r>
            <a:rPr lang="tr-TR" dirty="0" err="1" smtClean="0"/>
            <a:t>Mukoz</a:t>
          </a:r>
          <a:r>
            <a:rPr lang="tr-TR" dirty="0" smtClean="0"/>
            <a:t> kolit</a:t>
          </a:r>
        </a:p>
      </dgm:t>
    </dgm:pt>
    <dgm:pt modelId="{2CBBF702-5F84-4669-8597-57AC2DEDDAF8}" type="sibTrans" cxnId="{93A004F6-D10E-442F-BC74-B37F245A7A9F}">
      <dgm:prSet/>
      <dgm:spPr/>
      <dgm:t>
        <a:bodyPr/>
        <a:lstStyle/>
        <a:p>
          <a:endParaRPr lang="tr-TR"/>
        </a:p>
      </dgm:t>
    </dgm:pt>
    <dgm:pt modelId="{64DD4CD7-4EB1-49E6-9E5F-5D030A8F8F28}" type="parTrans" cxnId="{93A004F6-D10E-442F-BC74-B37F245A7A9F}">
      <dgm:prSet/>
      <dgm:spPr/>
      <dgm:t>
        <a:bodyPr/>
        <a:lstStyle/>
        <a:p>
          <a:endParaRPr lang="tr-TR"/>
        </a:p>
      </dgm:t>
    </dgm:pt>
    <dgm:pt modelId="{3645ECF3-D43E-4B8B-8F0A-779C4E94A120}" type="pres">
      <dgm:prSet presAssocID="{5499346B-6E66-425F-84C2-6B85240504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F5F3A55-6CEE-4A96-AA0D-4A1D1A5424AA}" type="pres">
      <dgm:prSet presAssocID="{111B0FA5-97FF-45FA-86B2-F974AA7D1B24}" presName="hierRoot1" presStyleCnt="0"/>
      <dgm:spPr/>
    </dgm:pt>
    <dgm:pt modelId="{EFD38812-75A2-4F84-BFE2-00DE3BD0FB7C}" type="pres">
      <dgm:prSet presAssocID="{111B0FA5-97FF-45FA-86B2-F974AA7D1B24}" presName="composite" presStyleCnt="0"/>
      <dgm:spPr/>
    </dgm:pt>
    <dgm:pt modelId="{7EB45659-59C5-4AC5-B642-5748D2B6E7A2}" type="pres">
      <dgm:prSet presAssocID="{111B0FA5-97FF-45FA-86B2-F974AA7D1B24}" presName="background" presStyleLbl="node0" presStyleIdx="0" presStyleCnt="1"/>
      <dgm:spPr/>
    </dgm:pt>
    <dgm:pt modelId="{AE2072B4-E734-4D2A-946F-5F6EA6A30268}" type="pres">
      <dgm:prSet presAssocID="{111B0FA5-97FF-45FA-86B2-F974AA7D1B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2AAEEB-8E80-4F34-9CD2-BCF52C7E35CE}" type="pres">
      <dgm:prSet presAssocID="{111B0FA5-97FF-45FA-86B2-F974AA7D1B24}" presName="hierChild2" presStyleCnt="0"/>
      <dgm:spPr/>
    </dgm:pt>
    <dgm:pt modelId="{92D65B84-623F-40CA-8D46-E6A1E95D2BF6}" type="pres">
      <dgm:prSet presAssocID="{626FEDC0-AA6F-42B4-A2EE-C9ACF5C346DE}" presName="Name10" presStyleLbl="parChTrans1D2" presStyleIdx="0" presStyleCnt="3"/>
      <dgm:spPr/>
      <dgm:t>
        <a:bodyPr/>
        <a:lstStyle/>
        <a:p>
          <a:endParaRPr lang="tr-TR"/>
        </a:p>
      </dgm:t>
    </dgm:pt>
    <dgm:pt modelId="{145D2CBD-78D0-4D54-B207-5FA8CB5E4F39}" type="pres">
      <dgm:prSet presAssocID="{1A22AE72-5513-48B2-BEFC-199C4912D792}" presName="hierRoot2" presStyleCnt="0"/>
      <dgm:spPr/>
    </dgm:pt>
    <dgm:pt modelId="{CF249C23-2DEB-44C9-9C77-ED70369F7DB5}" type="pres">
      <dgm:prSet presAssocID="{1A22AE72-5513-48B2-BEFC-199C4912D792}" presName="composite2" presStyleCnt="0"/>
      <dgm:spPr/>
    </dgm:pt>
    <dgm:pt modelId="{5EB6322E-7881-471C-B0FA-853ED36849DC}" type="pres">
      <dgm:prSet presAssocID="{1A22AE72-5513-48B2-BEFC-199C4912D792}" presName="background2" presStyleLbl="node2" presStyleIdx="0" presStyleCnt="3"/>
      <dgm:spPr/>
    </dgm:pt>
    <dgm:pt modelId="{71D4F56B-3E42-47C5-8C2E-BB62E2EC55ED}" type="pres">
      <dgm:prSet presAssocID="{1A22AE72-5513-48B2-BEFC-199C4912D79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08BA4B-EC6F-4D53-92F2-C9D4E5B1849F}" type="pres">
      <dgm:prSet presAssocID="{1A22AE72-5513-48B2-BEFC-199C4912D792}" presName="hierChild3" presStyleCnt="0"/>
      <dgm:spPr/>
    </dgm:pt>
    <dgm:pt modelId="{649EA164-A469-4714-A2D5-2236A04F3F21}" type="pres">
      <dgm:prSet presAssocID="{5FB22202-F9E9-4D57-AF5D-42428F234A27}" presName="Name17" presStyleLbl="parChTrans1D3" presStyleIdx="0" presStyleCnt="3"/>
      <dgm:spPr/>
      <dgm:t>
        <a:bodyPr/>
        <a:lstStyle/>
        <a:p>
          <a:endParaRPr lang="tr-TR"/>
        </a:p>
      </dgm:t>
    </dgm:pt>
    <dgm:pt modelId="{4C3E98A8-52DE-4CC3-BB1D-DBF8F744CFA1}" type="pres">
      <dgm:prSet presAssocID="{20318275-F5B8-4B06-8017-42BAAC7F98F3}" presName="hierRoot3" presStyleCnt="0"/>
      <dgm:spPr/>
    </dgm:pt>
    <dgm:pt modelId="{8E49171A-F1EC-4603-A61F-C109F77D5B1D}" type="pres">
      <dgm:prSet presAssocID="{20318275-F5B8-4B06-8017-42BAAC7F98F3}" presName="composite3" presStyleCnt="0"/>
      <dgm:spPr/>
    </dgm:pt>
    <dgm:pt modelId="{81944D49-3D51-47C2-AD09-30CCB4E04B99}" type="pres">
      <dgm:prSet presAssocID="{20318275-F5B8-4B06-8017-42BAAC7F98F3}" presName="background3" presStyleLbl="node3" presStyleIdx="0" presStyleCnt="3"/>
      <dgm:spPr/>
    </dgm:pt>
    <dgm:pt modelId="{F5C83EF1-190C-4CC5-B05D-5F72173E4011}" type="pres">
      <dgm:prSet presAssocID="{20318275-F5B8-4B06-8017-42BAAC7F98F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8C14969-982F-416D-9C65-48041FB48953}" type="pres">
      <dgm:prSet presAssocID="{20318275-F5B8-4B06-8017-42BAAC7F98F3}" presName="hierChild4" presStyleCnt="0"/>
      <dgm:spPr/>
    </dgm:pt>
    <dgm:pt modelId="{EF9A096C-13A3-4F3A-9EFB-4D2A659D1DF2}" type="pres">
      <dgm:prSet presAssocID="{64DD4CD7-4EB1-49E6-9E5F-5D030A8F8F28}" presName="Name10" presStyleLbl="parChTrans1D2" presStyleIdx="1" presStyleCnt="3"/>
      <dgm:spPr/>
      <dgm:t>
        <a:bodyPr/>
        <a:lstStyle/>
        <a:p>
          <a:endParaRPr lang="tr-TR"/>
        </a:p>
      </dgm:t>
    </dgm:pt>
    <dgm:pt modelId="{F6250FBB-94EA-435C-97DE-A2D8AEA1F84B}" type="pres">
      <dgm:prSet presAssocID="{0BA9ADEF-8CDB-4E69-9E96-2D42DE73D77B}" presName="hierRoot2" presStyleCnt="0"/>
      <dgm:spPr/>
    </dgm:pt>
    <dgm:pt modelId="{C49C97B3-FEF2-4FF8-A1EC-030725037611}" type="pres">
      <dgm:prSet presAssocID="{0BA9ADEF-8CDB-4E69-9E96-2D42DE73D77B}" presName="composite2" presStyleCnt="0"/>
      <dgm:spPr/>
    </dgm:pt>
    <dgm:pt modelId="{588B9842-A33F-460D-B1BA-D6109C3A49C4}" type="pres">
      <dgm:prSet presAssocID="{0BA9ADEF-8CDB-4E69-9E96-2D42DE73D77B}" presName="background2" presStyleLbl="node2" presStyleIdx="1" presStyleCnt="3"/>
      <dgm:spPr/>
    </dgm:pt>
    <dgm:pt modelId="{31B28068-92E1-4454-B2C4-72C382DFA87F}" type="pres">
      <dgm:prSet presAssocID="{0BA9ADEF-8CDB-4E69-9E96-2D42DE73D77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DC0F20-8C8D-4F51-9382-C89A1AADCF58}" type="pres">
      <dgm:prSet presAssocID="{0BA9ADEF-8CDB-4E69-9E96-2D42DE73D77B}" presName="hierChild3" presStyleCnt="0"/>
      <dgm:spPr/>
    </dgm:pt>
    <dgm:pt modelId="{1F6344F6-5181-42FA-8772-2B18AF7D46C4}" type="pres">
      <dgm:prSet presAssocID="{75954345-DBE8-45B2-951A-0A4FE6F60303}" presName="Name17" presStyleLbl="parChTrans1D3" presStyleIdx="1" presStyleCnt="3"/>
      <dgm:spPr/>
      <dgm:t>
        <a:bodyPr/>
        <a:lstStyle/>
        <a:p>
          <a:endParaRPr lang="tr-TR"/>
        </a:p>
      </dgm:t>
    </dgm:pt>
    <dgm:pt modelId="{D0CED834-DB6A-48C1-9FBE-90F40450FF4C}" type="pres">
      <dgm:prSet presAssocID="{7D43C2A4-9087-4C2E-BCF3-71B0E524CA4A}" presName="hierRoot3" presStyleCnt="0"/>
      <dgm:spPr/>
    </dgm:pt>
    <dgm:pt modelId="{DB7CFD11-4D66-442D-B0F1-12BC423D19CE}" type="pres">
      <dgm:prSet presAssocID="{7D43C2A4-9087-4C2E-BCF3-71B0E524CA4A}" presName="composite3" presStyleCnt="0"/>
      <dgm:spPr/>
    </dgm:pt>
    <dgm:pt modelId="{937F0616-EF0C-401D-B255-A01620AF4166}" type="pres">
      <dgm:prSet presAssocID="{7D43C2A4-9087-4C2E-BCF3-71B0E524CA4A}" presName="background3" presStyleLbl="node3" presStyleIdx="1" presStyleCnt="3"/>
      <dgm:spPr/>
    </dgm:pt>
    <dgm:pt modelId="{54860CA7-6967-42BA-B157-293CF960C711}" type="pres">
      <dgm:prSet presAssocID="{7D43C2A4-9087-4C2E-BCF3-71B0E524CA4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BC8BF2-2E94-4C6A-B640-97DE2B48B39E}" type="pres">
      <dgm:prSet presAssocID="{7D43C2A4-9087-4C2E-BCF3-71B0E524CA4A}" presName="hierChild4" presStyleCnt="0"/>
      <dgm:spPr/>
    </dgm:pt>
    <dgm:pt modelId="{5419F029-FB39-46AE-ABFE-1E9110B554D3}" type="pres">
      <dgm:prSet presAssocID="{B8044AAE-D48D-41C8-9727-988BD8A1DD78}" presName="Name10" presStyleLbl="parChTrans1D2" presStyleIdx="2" presStyleCnt="3"/>
      <dgm:spPr/>
      <dgm:t>
        <a:bodyPr/>
        <a:lstStyle/>
        <a:p>
          <a:endParaRPr lang="tr-TR"/>
        </a:p>
      </dgm:t>
    </dgm:pt>
    <dgm:pt modelId="{294160CE-85DE-4A03-9D19-EDA20948CD6F}" type="pres">
      <dgm:prSet presAssocID="{0C098E3B-363E-455C-A71B-9C74960A0756}" presName="hierRoot2" presStyleCnt="0"/>
      <dgm:spPr/>
    </dgm:pt>
    <dgm:pt modelId="{0E5F4AC9-2FEF-4E3C-80E5-585CDE383F26}" type="pres">
      <dgm:prSet presAssocID="{0C098E3B-363E-455C-A71B-9C74960A0756}" presName="composite2" presStyleCnt="0"/>
      <dgm:spPr/>
    </dgm:pt>
    <dgm:pt modelId="{FE7567A8-7E0B-47C2-B7B2-47E1750651F7}" type="pres">
      <dgm:prSet presAssocID="{0C098E3B-363E-455C-A71B-9C74960A0756}" presName="background2" presStyleLbl="node2" presStyleIdx="2" presStyleCnt="3"/>
      <dgm:spPr/>
    </dgm:pt>
    <dgm:pt modelId="{8A94812F-A323-400A-A0D2-835025098A12}" type="pres">
      <dgm:prSet presAssocID="{0C098E3B-363E-455C-A71B-9C74960A075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050A23-5E1C-490F-B9FC-5B3709C5F8D8}" type="pres">
      <dgm:prSet presAssocID="{0C098E3B-363E-455C-A71B-9C74960A0756}" presName="hierChild3" presStyleCnt="0"/>
      <dgm:spPr/>
    </dgm:pt>
    <dgm:pt modelId="{6844C5DB-9EE7-4FC9-A31D-3C59D55F6FCF}" type="pres">
      <dgm:prSet presAssocID="{210A1EB9-8C56-4F6E-902A-DEC170BE1C0D}" presName="Name17" presStyleLbl="parChTrans1D3" presStyleIdx="2" presStyleCnt="3"/>
      <dgm:spPr/>
      <dgm:t>
        <a:bodyPr/>
        <a:lstStyle/>
        <a:p>
          <a:endParaRPr lang="tr-TR"/>
        </a:p>
      </dgm:t>
    </dgm:pt>
    <dgm:pt modelId="{9823BB6F-3FF5-490A-8F1A-D368B57E86B5}" type="pres">
      <dgm:prSet presAssocID="{4BE39352-C23C-4452-8E9F-118265FBB902}" presName="hierRoot3" presStyleCnt="0"/>
      <dgm:spPr/>
    </dgm:pt>
    <dgm:pt modelId="{78663566-BB4C-49B7-AA75-8DD023CA5556}" type="pres">
      <dgm:prSet presAssocID="{4BE39352-C23C-4452-8E9F-118265FBB902}" presName="composite3" presStyleCnt="0"/>
      <dgm:spPr/>
    </dgm:pt>
    <dgm:pt modelId="{852EB8F9-D2A8-4EB0-BD47-ED553F5BE6AF}" type="pres">
      <dgm:prSet presAssocID="{4BE39352-C23C-4452-8E9F-118265FBB902}" presName="background3" presStyleLbl="node3" presStyleIdx="2" presStyleCnt="3"/>
      <dgm:spPr/>
    </dgm:pt>
    <dgm:pt modelId="{56AAD430-2E12-4ACB-BD79-B6BF91058265}" type="pres">
      <dgm:prSet presAssocID="{4BE39352-C23C-4452-8E9F-118265FBB90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D162CB-DC68-46A5-B816-239BA98F714A}" type="pres">
      <dgm:prSet presAssocID="{4BE39352-C23C-4452-8E9F-118265FBB902}" presName="hierChild4" presStyleCnt="0"/>
      <dgm:spPr/>
    </dgm:pt>
  </dgm:ptLst>
  <dgm:cxnLst>
    <dgm:cxn modelId="{410936B9-5002-47D1-81C9-033DE05CD058}" srcId="{111B0FA5-97FF-45FA-86B2-F974AA7D1B24}" destId="{1A22AE72-5513-48B2-BEFC-199C4912D792}" srcOrd="0" destOrd="0" parTransId="{626FEDC0-AA6F-42B4-A2EE-C9ACF5C346DE}" sibTransId="{850D435E-E2CE-40A7-9A3B-DBB938D85836}"/>
    <dgm:cxn modelId="{E72FFF0E-2D3E-4283-9D6A-753CC9C5BD83}" type="presOf" srcId="{B8044AAE-D48D-41C8-9727-988BD8A1DD78}" destId="{5419F029-FB39-46AE-ABFE-1E9110B554D3}" srcOrd="0" destOrd="0" presId="urn:microsoft.com/office/officeart/2005/8/layout/hierarchy1"/>
    <dgm:cxn modelId="{2041171F-7A62-4C99-9869-A7F7D37EC852}" srcId="{0C098E3B-363E-455C-A71B-9C74960A0756}" destId="{4BE39352-C23C-4452-8E9F-118265FBB902}" srcOrd="0" destOrd="0" parTransId="{210A1EB9-8C56-4F6E-902A-DEC170BE1C0D}" sibTransId="{88A5F4A6-5C6F-4C98-AE50-F112486FA5C0}"/>
    <dgm:cxn modelId="{93A004F6-D10E-442F-BC74-B37F245A7A9F}" srcId="{111B0FA5-97FF-45FA-86B2-F974AA7D1B24}" destId="{0BA9ADEF-8CDB-4E69-9E96-2D42DE73D77B}" srcOrd="1" destOrd="0" parTransId="{64DD4CD7-4EB1-49E6-9E5F-5D030A8F8F28}" sibTransId="{2CBBF702-5F84-4669-8597-57AC2DEDDAF8}"/>
    <dgm:cxn modelId="{998F2D0C-679B-44C0-8DF8-9BEECBC3A3F3}" type="presOf" srcId="{1A22AE72-5513-48B2-BEFC-199C4912D792}" destId="{71D4F56B-3E42-47C5-8C2E-BB62E2EC55ED}" srcOrd="0" destOrd="0" presId="urn:microsoft.com/office/officeart/2005/8/layout/hierarchy1"/>
    <dgm:cxn modelId="{DCE3194C-D7A0-4F10-93CA-93786993542C}" type="presOf" srcId="{210A1EB9-8C56-4F6E-902A-DEC170BE1C0D}" destId="{6844C5DB-9EE7-4FC9-A31D-3C59D55F6FCF}" srcOrd="0" destOrd="0" presId="urn:microsoft.com/office/officeart/2005/8/layout/hierarchy1"/>
    <dgm:cxn modelId="{6917EE3D-EC5A-4CB5-B308-ABE43281F7B7}" type="presOf" srcId="{0C098E3B-363E-455C-A71B-9C74960A0756}" destId="{8A94812F-A323-400A-A0D2-835025098A12}" srcOrd="0" destOrd="0" presId="urn:microsoft.com/office/officeart/2005/8/layout/hierarchy1"/>
    <dgm:cxn modelId="{3F4C6A64-4278-45EB-83FD-0BB750E2C079}" type="presOf" srcId="{5499346B-6E66-425F-84C2-6B8524050463}" destId="{3645ECF3-D43E-4B8B-8F0A-779C4E94A120}" srcOrd="0" destOrd="0" presId="urn:microsoft.com/office/officeart/2005/8/layout/hierarchy1"/>
    <dgm:cxn modelId="{F4A6A257-EE8D-4749-A0B4-DF1A717872E9}" type="presOf" srcId="{626FEDC0-AA6F-42B4-A2EE-C9ACF5C346DE}" destId="{92D65B84-623F-40CA-8D46-E6A1E95D2BF6}" srcOrd="0" destOrd="0" presId="urn:microsoft.com/office/officeart/2005/8/layout/hierarchy1"/>
    <dgm:cxn modelId="{C3C499D5-730F-4901-B645-0650DEB09A0A}" type="presOf" srcId="{4BE39352-C23C-4452-8E9F-118265FBB902}" destId="{56AAD430-2E12-4ACB-BD79-B6BF91058265}" srcOrd="0" destOrd="0" presId="urn:microsoft.com/office/officeart/2005/8/layout/hierarchy1"/>
    <dgm:cxn modelId="{0697424E-227C-4B90-A4EF-098FCC411492}" type="presOf" srcId="{75954345-DBE8-45B2-951A-0A4FE6F60303}" destId="{1F6344F6-5181-42FA-8772-2B18AF7D46C4}" srcOrd="0" destOrd="0" presId="urn:microsoft.com/office/officeart/2005/8/layout/hierarchy1"/>
    <dgm:cxn modelId="{5DDF2C51-E9D8-4E39-863E-C565D2990D62}" type="presOf" srcId="{7D43C2A4-9087-4C2E-BCF3-71B0E524CA4A}" destId="{54860CA7-6967-42BA-B157-293CF960C711}" srcOrd="0" destOrd="0" presId="urn:microsoft.com/office/officeart/2005/8/layout/hierarchy1"/>
    <dgm:cxn modelId="{743C294B-698C-4694-B6C7-D4A91FADF2C8}" srcId="{0BA9ADEF-8CDB-4E69-9E96-2D42DE73D77B}" destId="{7D43C2A4-9087-4C2E-BCF3-71B0E524CA4A}" srcOrd="0" destOrd="0" parTransId="{75954345-DBE8-45B2-951A-0A4FE6F60303}" sibTransId="{5A8865AC-C56A-4D44-B996-072A4547437D}"/>
    <dgm:cxn modelId="{B86E3DAC-1FA9-4813-8379-5DBE5015CAC2}" srcId="{1A22AE72-5513-48B2-BEFC-199C4912D792}" destId="{20318275-F5B8-4B06-8017-42BAAC7F98F3}" srcOrd="0" destOrd="0" parTransId="{5FB22202-F9E9-4D57-AF5D-42428F234A27}" sibTransId="{9A7050C1-CEB2-485E-AFCC-4FA968CB0336}"/>
    <dgm:cxn modelId="{E55CB83E-A02D-4392-A8E4-EBE82E3E100E}" type="presOf" srcId="{111B0FA5-97FF-45FA-86B2-F974AA7D1B24}" destId="{AE2072B4-E734-4D2A-946F-5F6EA6A30268}" srcOrd="0" destOrd="0" presId="urn:microsoft.com/office/officeart/2005/8/layout/hierarchy1"/>
    <dgm:cxn modelId="{5C1C15DC-5FF0-4FE3-B94A-A07B3DA070C1}" srcId="{5499346B-6E66-425F-84C2-6B8524050463}" destId="{111B0FA5-97FF-45FA-86B2-F974AA7D1B24}" srcOrd="0" destOrd="0" parTransId="{09F7F27E-BF68-49D8-AD01-82B83A3A86BD}" sibTransId="{278278FF-ABF9-45DA-ADAC-704976CDE432}"/>
    <dgm:cxn modelId="{9ABB42B9-FB69-4402-810E-AEBFBF283CC4}" type="presOf" srcId="{64DD4CD7-4EB1-49E6-9E5F-5D030A8F8F28}" destId="{EF9A096C-13A3-4F3A-9EFB-4D2A659D1DF2}" srcOrd="0" destOrd="0" presId="urn:microsoft.com/office/officeart/2005/8/layout/hierarchy1"/>
    <dgm:cxn modelId="{E9A8396C-7454-46E8-B2A4-5368D82B364F}" srcId="{111B0FA5-97FF-45FA-86B2-F974AA7D1B24}" destId="{0C098E3B-363E-455C-A71B-9C74960A0756}" srcOrd="2" destOrd="0" parTransId="{B8044AAE-D48D-41C8-9727-988BD8A1DD78}" sibTransId="{15508D76-83D7-46AA-AA84-231BA67D7EDB}"/>
    <dgm:cxn modelId="{0C1DBF60-0A92-4267-B93D-0DFCF59717D3}" type="presOf" srcId="{5FB22202-F9E9-4D57-AF5D-42428F234A27}" destId="{649EA164-A469-4714-A2D5-2236A04F3F21}" srcOrd="0" destOrd="0" presId="urn:microsoft.com/office/officeart/2005/8/layout/hierarchy1"/>
    <dgm:cxn modelId="{0E50C425-B3DC-4027-901E-4A263D232DC6}" type="presOf" srcId="{0BA9ADEF-8CDB-4E69-9E96-2D42DE73D77B}" destId="{31B28068-92E1-4454-B2C4-72C382DFA87F}" srcOrd="0" destOrd="0" presId="urn:microsoft.com/office/officeart/2005/8/layout/hierarchy1"/>
    <dgm:cxn modelId="{CE2FF518-EA3D-4866-87CD-B775B85361F1}" type="presOf" srcId="{20318275-F5B8-4B06-8017-42BAAC7F98F3}" destId="{F5C83EF1-190C-4CC5-B05D-5F72173E4011}" srcOrd="0" destOrd="0" presId="urn:microsoft.com/office/officeart/2005/8/layout/hierarchy1"/>
    <dgm:cxn modelId="{4735E67F-B3A6-4AC4-959F-1FB2121DEAF7}" type="presParOf" srcId="{3645ECF3-D43E-4B8B-8F0A-779C4E94A120}" destId="{9F5F3A55-6CEE-4A96-AA0D-4A1D1A5424AA}" srcOrd="0" destOrd="0" presId="urn:microsoft.com/office/officeart/2005/8/layout/hierarchy1"/>
    <dgm:cxn modelId="{B3392E98-FDBF-45BF-A91C-5DC7E87488C9}" type="presParOf" srcId="{9F5F3A55-6CEE-4A96-AA0D-4A1D1A5424AA}" destId="{EFD38812-75A2-4F84-BFE2-00DE3BD0FB7C}" srcOrd="0" destOrd="0" presId="urn:microsoft.com/office/officeart/2005/8/layout/hierarchy1"/>
    <dgm:cxn modelId="{0E9DE68C-8B84-4DD7-847A-07BF4CA699CD}" type="presParOf" srcId="{EFD38812-75A2-4F84-BFE2-00DE3BD0FB7C}" destId="{7EB45659-59C5-4AC5-B642-5748D2B6E7A2}" srcOrd="0" destOrd="0" presId="urn:microsoft.com/office/officeart/2005/8/layout/hierarchy1"/>
    <dgm:cxn modelId="{BFB9EB0A-035A-454C-A164-F319EDC7B176}" type="presParOf" srcId="{EFD38812-75A2-4F84-BFE2-00DE3BD0FB7C}" destId="{AE2072B4-E734-4D2A-946F-5F6EA6A30268}" srcOrd="1" destOrd="0" presId="urn:microsoft.com/office/officeart/2005/8/layout/hierarchy1"/>
    <dgm:cxn modelId="{E551DBEF-B55A-4C9E-ACCE-4CD270C3C203}" type="presParOf" srcId="{9F5F3A55-6CEE-4A96-AA0D-4A1D1A5424AA}" destId="{622AAEEB-8E80-4F34-9CD2-BCF52C7E35CE}" srcOrd="1" destOrd="0" presId="urn:microsoft.com/office/officeart/2005/8/layout/hierarchy1"/>
    <dgm:cxn modelId="{FBBB8A07-38AC-48B6-A906-F1C23F7A5862}" type="presParOf" srcId="{622AAEEB-8E80-4F34-9CD2-BCF52C7E35CE}" destId="{92D65B84-623F-40CA-8D46-E6A1E95D2BF6}" srcOrd="0" destOrd="0" presId="urn:microsoft.com/office/officeart/2005/8/layout/hierarchy1"/>
    <dgm:cxn modelId="{DC29A97F-972D-4E6A-A4C0-6D79BA9CB7CB}" type="presParOf" srcId="{622AAEEB-8E80-4F34-9CD2-BCF52C7E35CE}" destId="{145D2CBD-78D0-4D54-B207-5FA8CB5E4F39}" srcOrd="1" destOrd="0" presId="urn:microsoft.com/office/officeart/2005/8/layout/hierarchy1"/>
    <dgm:cxn modelId="{1C047976-4B79-40F1-A0DF-97A02D247A7C}" type="presParOf" srcId="{145D2CBD-78D0-4D54-B207-5FA8CB5E4F39}" destId="{CF249C23-2DEB-44C9-9C77-ED70369F7DB5}" srcOrd="0" destOrd="0" presId="urn:microsoft.com/office/officeart/2005/8/layout/hierarchy1"/>
    <dgm:cxn modelId="{C8BB4676-CEDB-4F6E-B1C1-219B1B3E23B0}" type="presParOf" srcId="{CF249C23-2DEB-44C9-9C77-ED70369F7DB5}" destId="{5EB6322E-7881-471C-B0FA-853ED36849DC}" srcOrd="0" destOrd="0" presId="urn:microsoft.com/office/officeart/2005/8/layout/hierarchy1"/>
    <dgm:cxn modelId="{BA1C8C92-F8F7-4955-A5D8-5F0018957DFD}" type="presParOf" srcId="{CF249C23-2DEB-44C9-9C77-ED70369F7DB5}" destId="{71D4F56B-3E42-47C5-8C2E-BB62E2EC55ED}" srcOrd="1" destOrd="0" presId="urn:microsoft.com/office/officeart/2005/8/layout/hierarchy1"/>
    <dgm:cxn modelId="{98D5F726-C394-4339-97AD-3B195D28675C}" type="presParOf" srcId="{145D2CBD-78D0-4D54-B207-5FA8CB5E4F39}" destId="{A908BA4B-EC6F-4D53-92F2-C9D4E5B1849F}" srcOrd="1" destOrd="0" presId="urn:microsoft.com/office/officeart/2005/8/layout/hierarchy1"/>
    <dgm:cxn modelId="{1CD20FF7-6B3A-40B5-ABBC-2CB9BE3764CD}" type="presParOf" srcId="{A908BA4B-EC6F-4D53-92F2-C9D4E5B1849F}" destId="{649EA164-A469-4714-A2D5-2236A04F3F21}" srcOrd="0" destOrd="0" presId="urn:microsoft.com/office/officeart/2005/8/layout/hierarchy1"/>
    <dgm:cxn modelId="{35261FD2-CA2B-4994-9C2C-DD2C203CA2FB}" type="presParOf" srcId="{A908BA4B-EC6F-4D53-92F2-C9D4E5B1849F}" destId="{4C3E98A8-52DE-4CC3-BB1D-DBF8F744CFA1}" srcOrd="1" destOrd="0" presId="urn:microsoft.com/office/officeart/2005/8/layout/hierarchy1"/>
    <dgm:cxn modelId="{404396BF-E3A2-4FEA-A51B-67A8EF9BB14C}" type="presParOf" srcId="{4C3E98A8-52DE-4CC3-BB1D-DBF8F744CFA1}" destId="{8E49171A-F1EC-4603-A61F-C109F77D5B1D}" srcOrd="0" destOrd="0" presId="urn:microsoft.com/office/officeart/2005/8/layout/hierarchy1"/>
    <dgm:cxn modelId="{0155F111-697F-476C-B3B4-60604A2AF640}" type="presParOf" srcId="{8E49171A-F1EC-4603-A61F-C109F77D5B1D}" destId="{81944D49-3D51-47C2-AD09-30CCB4E04B99}" srcOrd="0" destOrd="0" presId="urn:microsoft.com/office/officeart/2005/8/layout/hierarchy1"/>
    <dgm:cxn modelId="{657AC4CF-E790-474A-A7B6-3717017D7E77}" type="presParOf" srcId="{8E49171A-F1EC-4603-A61F-C109F77D5B1D}" destId="{F5C83EF1-190C-4CC5-B05D-5F72173E4011}" srcOrd="1" destOrd="0" presId="urn:microsoft.com/office/officeart/2005/8/layout/hierarchy1"/>
    <dgm:cxn modelId="{7791A435-7C3E-4BC8-B1A7-F5B515C3313C}" type="presParOf" srcId="{4C3E98A8-52DE-4CC3-BB1D-DBF8F744CFA1}" destId="{D8C14969-982F-416D-9C65-48041FB48953}" srcOrd="1" destOrd="0" presId="urn:microsoft.com/office/officeart/2005/8/layout/hierarchy1"/>
    <dgm:cxn modelId="{434BD58D-B2A2-4CD1-8567-3D4CC93EF5A3}" type="presParOf" srcId="{622AAEEB-8E80-4F34-9CD2-BCF52C7E35CE}" destId="{EF9A096C-13A3-4F3A-9EFB-4D2A659D1DF2}" srcOrd="2" destOrd="0" presId="urn:microsoft.com/office/officeart/2005/8/layout/hierarchy1"/>
    <dgm:cxn modelId="{62A1A7A7-851D-4E23-B2EA-942F290ED449}" type="presParOf" srcId="{622AAEEB-8E80-4F34-9CD2-BCF52C7E35CE}" destId="{F6250FBB-94EA-435C-97DE-A2D8AEA1F84B}" srcOrd="3" destOrd="0" presId="urn:microsoft.com/office/officeart/2005/8/layout/hierarchy1"/>
    <dgm:cxn modelId="{0EBDD521-262A-48FE-8008-EC60CCF31343}" type="presParOf" srcId="{F6250FBB-94EA-435C-97DE-A2D8AEA1F84B}" destId="{C49C97B3-FEF2-4FF8-A1EC-030725037611}" srcOrd="0" destOrd="0" presId="urn:microsoft.com/office/officeart/2005/8/layout/hierarchy1"/>
    <dgm:cxn modelId="{0E94181C-8387-49AC-879B-51A203DAFAA2}" type="presParOf" srcId="{C49C97B3-FEF2-4FF8-A1EC-030725037611}" destId="{588B9842-A33F-460D-B1BA-D6109C3A49C4}" srcOrd="0" destOrd="0" presId="urn:microsoft.com/office/officeart/2005/8/layout/hierarchy1"/>
    <dgm:cxn modelId="{F6F78B23-8443-4FD5-AFC6-8DB1E3DB5490}" type="presParOf" srcId="{C49C97B3-FEF2-4FF8-A1EC-030725037611}" destId="{31B28068-92E1-4454-B2C4-72C382DFA87F}" srcOrd="1" destOrd="0" presId="urn:microsoft.com/office/officeart/2005/8/layout/hierarchy1"/>
    <dgm:cxn modelId="{7D0F550F-D30B-426F-993D-691C730477AB}" type="presParOf" srcId="{F6250FBB-94EA-435C-97DE-A2D8AEA1F84B}" destId="{F9DC0F20-8C8D-4F51-9382-C89A1AADCF58}" srcOrd="1" destOrd="0" presId="urn:microsoft.com/office/officeart/2005/8/layout/hierarchy1"/>
    <dgm:cxn modelId="{953E3D5F-B39E-43D1-A517-94ECFC47F3B7}" type="presParOf" srcId="{F9DC0F20-8C8D-4F51-9382-C89A1AADCF58}" destId="{1F6344F6-5181-42FA-8772-2B18AF7D46C4}" srcOrd="0" destOrd="0" presId="urn:microsoft.com/office/officeart/2005/8/layout/hierarchy1"/>
    <dgm:cxn modelId="{1A1E925B-5DF6-4021-BCCD-8BBF260B7387}" type="presParOf" srcId="{F9DC0F20-8C8D-4F51-9382-C89A1AADCF58}" destId="{D0CED834-DB6A-48C1-9FBE-90F40450FF4C}" srcOrd="1" destOrd="0" presId="urn:microsoft.com/office/officeart/2005/8/layout/hierarchy1"/>
    <dgm:cxn modelId="{E5CB8DB6-A020-4E31-A4DC-27CB98AF53E2}" type="presParOf" srcId="{D0CED834-DB6A-48C1-9FBE-90F40450FF4C}" destId="{DB7CFD11-4D66-442D-B0F1-12BC423D19CE}" srcOrd="0" destOrd="0" presId="urn:microsoft.com/office/officeart/2005/8/layout/hierarchy1"/>
    <dgm:cxn modelId="{263D19FB-76E0-4630-ACE9-1C23A73025A7}" type="presParOf" srcId="{DB7CFD11-4D66-442D-B0F1-12BC423D19CE}" destId="{937F0616-EF0C-401D-B255-A01620AF4166}" srcOrd="0" destOrd="0" presId="urn:microsoft.com/office/officeart/2005/8/layout/hierarchy1"/>
    <dgm:cxn modelId="{07C025C5-9833-4953-A2EC-A8C476713015}" type="presParOf" srcId="{DB7CFD11-4D66-442D-B0F1-12BC423D19CE}" destId="{54860CA7-6967-42BA-B157-293CF960C711}" srcOrd="1" destOrd="0" presId="urn:microsoft.com/office/officeart/2005/8/layout/hierarchy1"/>
    <dgm:cxn modelId="{6D42AF47-A0F6-4063-B0AD-01E93672EC7B}" type="presParOf" srcId="{D0CED834-DB6A-48C1-9FBE-90F40450FF4C}" destId="{16BC8BF2-2E94-4C6A-B640-97DE2B48B39E}" srcOrd="1" destOrd="0" presId="urn:microsoft.com/office/officeart/2005/8/layout/hierarchy1"/>
    <dgm:cxn modelId="{34F8E481-E09C-4ACF-A5D8-F2242F5163AC}" type="presParOf" srcId="{622AAEEB-8E80-4F34-9CD2-BCF52C7E35CE}" destId="{5419F029-FB39-46AE-ABFE-1E9110B554D3}" srcOrd="4" destOrd="0" presId="urn:microsoft.com/office/officeart/2005/8/layout/hierarchy1"/>
    <dgm:cxn modelId="{F786E360-898A-4675-96E3-B950E809E6C6}" type="presParOf" srcId="{622AAEEB-8E80-4F34-9CD2-BCF52C7E35CE}" destId="{294160CE-85DE-4A03-9D19-EDA20948CD6F}" srcOrd="5" destOrd="0" presId="urn:microsoft.com/office/officeart/2005/8/layout/hierarchy1"/>
    <dgm:cxn modelId="{FAB4D00C-C942-485B-B811-368AD95155A5}" type="presParOf" srcId="{294160CE-85DE-4A03-9D19-EDA20948CD6F}" destId="{0E5F4AC9-2FEF-4E3C-80E5-585CDE383F26}" srcOrd="0" destOrd="0" presId="urn:microsoft.com/office/officeart/2005/8/layout/hierarchy1"/>
    <dgm:cxn modelId="{BADA27F8-4538-44A1-82F4-78DC0589FD24}" type="presParOf" srcId="{0E5F4AC9-2FEF-4E3C-80E5-585CDE383F26}" destId="{FE7567A8-7E0B-47C2-B7B2-47E1750651F7}" srcOrd="0" destOrd="0" presId="urn:microsoft.com/office/officeart/2005/8/layout/hierarchy1"/>
    <dgm:cxn modelId="{EC59C8B3-DD56-498F-B5F8-B55C6FA6A261}" type="presParOf" srcId="{0E5F4AC9-2FEF-4E3C-80E5-585CDE383F26}" destId="{8A94812F-A323-400A-A0D2-835025098A12}" srcOrd="1" destOrd="0" presId="urn:microsoft.com/office/officeart/2005/8/layout/hierarchy1"/>
    <dgm:cxn modelId="{A38A511A-DA4F-4B23-8C2B-040ABB6DB3B8}" type="presParOf" srcId="{294160CE-85DE-4A03-9D19-EDA20948CD6F}" destId="{4F050A23-5E1C-490F-B9FC-5B3709C5F8D8}" srcOrd="1" destOrd="0" presId="urn:microsoft.com/office/officeart/2005/8/layout/hierarchy1"/>
    <dgm:cxn modelId="{775A69CA-F5ED-4F87-8CDA-78673940A144}" type="presParOf" srcId="{4F050A23-5E1C-490F-B9FC-5B3709C5F8D8}" destId="{6844C5DB-9EE7-4FC9-A31D-3C59D55F6FCF}" srcOrd="0" destOrd="0" presId="urn:microsoft.com/office/officeart/2005/8/layout/hierarchy1"/>
    <dgm:cxn modelId="{72302D5A-BD43-40E6-8263-6DB18D735FFE}" type="presParOf" srcId="{4F050A23-5E1C-490F-B9FC-5B3709C5F8D8}" destId="{9823BB6F-3FF5-490A-8F1A-D368B57E86B5}" srcOrd="1" destOrd="0" presId="urn:microsoft.com/office/officeart/2005/8/layout/hierarchy1"/>
    <dgm:cxn modelId="{DEDCFC6C-C32E-4E86-9A71-C90ACB904C23}" type="presParOf" srcId="{9823BB6F-3FF5-490A-8F1A-D368B57E86B5}" destId="{78663566-BB4C-49B7-AA75-8DD023CA5556}" srcOrd="0" destOrd="0" presId="urn:microsoft.com/office/officeart/2005/8/layout/hierarchy1"/>
    <dgm:cxn modelId="{ACE5CFB7-5F22-489E-82B6-4D3CD5DEDACB}" type="presParOf" srcId="{78663566-BB4C-49B7-AA75-8DD023CA5556}" destId="{852EB8F9-D2A8-4EB0-BD47-ED553F5BE6AF}" srcOrd="0" destOrd="0" presId="urn:microsoft.com/office/officeart/2005/8/layout/hierarchy1"/>
    <dgm:cxn modelId="{A8FCA4DB-B459-4D88-9C23-A96F9351C6D2}" type="presParOf" srcId="{78663566-BB4C-49B7-AA75-8DD023CA5556}" destId="{56AAD430-2E12-4ACB-BD79-B6BF91058265}" srcOrd="1" destOrd="0" presId="urn:microsoft.com/office/officeart/2005/8/layout/hierarchy1"/>
    <dgm:cxn modelId="{C4F736D9-7A85-47C7-8787-5C9B694CCADC}" type="presParOf" srcId="{9823BB6F-3FF5-490A-8F1A-D368B57E86B5}" destId="{5FD162CB-DC68-46A5-B816-239BA98F71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54062-A378-4074-9ED0-DA218FFCF80A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169FD7D-14EF-4D89-A4D2-BA42E2B7A36C}">
      <dgm:prSet phldrT="[Metin]"/>
      <dgm:spPr/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Sakkarolitik</a:t>
          </a:r>
          <a:r>
            <a:rPr lang="tr-TR" dirty="0" smtClean="0">
              <a:solidFill>
                <a:schemeClr val="tx1"/>
              </a:solidFill>
            </a:rPr>
            <a:t> süreç</a:t>
          </a:r>
          <a:endParaRPr lang="tr-TR" dirty="0">
            <a:solidFill>
              <a:schemeClr val="tx1"/>
            </a:solidFill>
          </a:endParaRPr>
        </a:p>
      </dgm:t>
    </dgm:pt>
    <dgm:pt modelId="{98E2CE2D-B75F-4F82-BB23-D3B571742849}" type="parTrans" cxnId="{92EFCDA2-C82A-4BD6-A0D0-9F8263ECB82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85FA3E6-01FA-40C8-92E2-5C1158BBBB05}" type="sibTrans" cxnId="{92EFCDA2-C82A-4BD6-A0D0-9F8263ECB82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3EBA207-531F-491D-85BE-1C2F14AD177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kompleks </a:t>
          </a:r>
          <a:r>
            <a:rPr lang="tr-TR" dirty="0" err="1" smtClean="0">
              <a:solidFill>
                <a:schemeClr val="tx1"/>
              </a:solidFill>
            </a:rPr>
            <a:t>polisakkaritlerin</a:t>
          </a:r>
          <a:r>
            <a:rPr lang="tr-TR" dirty="0" smtClean="0">
              <a:solidFill>
                <a:schemeClr val="tx1"/>
              </a:solidFill>
            </a:rPr>
            <a:t> hidrolizi/ fermantasyonu</a:t>
          </a:r>
          <a:endParaRPr lang="tr-TR" dirty="0">
            <a:solidFill>
              <a:schemeClr val="tx1"/>
            </a:solidFill>
          </a:endParaRPr>
        </a:p>
      </dgm:t>
    </dgm:pt>
    <dgm:pt modelId="{006F2657-CC37-46CE-ABB3-43D246F421EA}" type="parTrans" cxnId="{0C914880-366F-4456-BAB1-B1E7586594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F90BC78-B502-4C99-B859-40752197B1C8}" type="sibTrans" cxnId="{0C914880-366F-4456-BAB1-B1E7586594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92805C9-17EE-4794-AC8E-DD8EB2B0D9A5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KZYA</a:t>
          </a:r>
        </a:p>
        <a:p>
          <a:r>
            <a:rPr lang="tr-TR" dirty="0" smtClean="0">
              <a:solidFill>
                <a:schemeClr val="tx1"/>
              </a:solidFill>
            </a:rPr>
            <a:t>(asetat, </a:t>
          </a:r>
          <a:r>
            <a:rPr lang="tr-TR" dirty="0" err="1" smtClean="0">
              <a:solidFill>
                <a:schemeClr val="tx1"/>
              </a:solidFill>
            </a:rPr>
            <a:t>bütirat</a:t>
          </a:r>
          <a:r>
            <a:rPr lang="tr-TR" dirty="0" smtClean="0">
              <a:solidFill>
                <a:schemeClr val="tx1"/>
              </a:solidFill>
            </a:rPr>
            <a:t>, </a:t>
          </a:r>
          <a:r>
            <a:rPr lang="tr-TR" dirty="0" err="1" smtClean="0">
              <a:solidFill>
                <a:schemeClr val="tx1"/>
              </a:solidFill>
            </a:rPr>
            <a:t>propiyonat</a:t>
          </a:r>
          <a:r>
            <a:rPr lang="tr-TR" dirty="0" smtClean="0">
              <a:solidFill>
                <a:schemeClr val="tx1"/>
              </a:solidFill>
            </a:rPr>
            <a:t>)</a:t>
          </a:r>
          <a:endParaRPr lang="tr-TR" dirty="0">
            <a:solidFill>
              <a:schemeClr val="tx1"/>
            </a:solidFill>
          </a:endParaRPr>
        </a:p>
      </dgm:t>
    </dgm:pt>
    <dgm:pt modelId="{9CD29877-3531-432B-9C1C-7BD38E0BB3C7}" type="parTrans" cxnId="{E0E03AF5-81B9-4933-AE18-2FAA7042299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4375CA8-5ED5-4B8D-B3E4-C8B899BCFF29}" type="sibTrans" cxnId="{E0E03AF5-81B9-4933-AE18-2FAA7042299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E794BD7-81DD-4535-8FA8-CD2435D3642F}">
      <dgm:prSet phldrT="[Metin]"/>
      <dgm:spPr/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Proteolitik</a:t>
          </a:r>
          <a:r>
            <a:rPr lang="tr-TR" dirty="0" smtClean="0">
              <a:solidFill>
                <a:schemeClr val="tx1"/>
              </a:solidFill>
            </a:rPr>
            <a:t> süreç</a:t>
          </a:r>
          <a:endParaRPr lang="tr-TR" dirty="0">
            <a:solidFill>
              <a:schemeClr val="tx1"/>
            </a:solidFill>
          </a:endParaRPr>
        </a:p>
      </dgm:t>
    </dgm:pt>
    <dgm:pt modelId="{9A171BC3-8DCB-4521-827A-DF5200F607DE}" type="parTrans" cxnId="{8F8E0F26-37C5-457C-A3AB-9379857B1A6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7ED6B1F-1318-4B1E-9956-44A615C3C8FF}" type="sibTrans" cxnId="{8F8E0F26-37C5-457C-A3AB-9379857B1A6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7637B01-871D-4FE6-A578-E45C0D36F62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Proteinlerin fermantasyonu</a:t>
          </a:r>
          <a:endParaRPr lang="tr-TR" dirty="0">
            <a:solidFill>
              <a:schemeClr val="tx1"/>
            </a:solidFill>
          </a:endParaRPr>
        </a:p>
      </dgm:t>
    </dgm:pt>
    <dgm:pt modelId="{50705D4F-8BFD-48A3-9921-268964000D41}" type="parTrans" cxnId="{B10568ED-76A4-4E3A-8BA9-D5BE1BBD77C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452E6D6-9C78-4B0A-BCCF-93843F465632}" type="sibTrans" cxnId="{B10568ED-76A4-4E3A-8BA9-D5BE1BBD77C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9D8A60B-55E3-46A4-BC7C-1AA0F940F2A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amonyak, amin, </a:t>
          </a:r>
          <a:r>
            <a:rPr lang="tr-TR" dirty="0" err="1" smtClean="0">
              <a:solidFill>
                <a:schemeClr val="tx1"/>
              </a:solidFill>
            </a:rPr>
            <a:t>tiol</a:t>
          </a:r>
          <a:r>
            <a:rPr lang="tr-TR" dirty="0" smtClean="0">
              <a:solidFill>
                <a:schemeClr val="tx1"/>
              </a:solidFill>
            </a:rPr>
            <a:t>, fenol ve </a:t>
          </a:r>
          <a:r>
            <a:rPr lang="tr-TR" dirty="0" err="1" smtClean="0">
              <a:solidFill>
                <a:schemeClr val="tx1"/>
              </a:solidFill>
            </a:rPr>
            <a:t>indol</a:t>
          </a:r>
          <a:endParaRPr lang="tr-TR" dirty="0">
            <a:solidFill>
              <a:schemeClr val="tx1"/>
            </a:solidFill>
          </a:endParaRPr>
        </a:p>
      </dgm:t>
    </dgm:pt>
    <dgm:pt modelId="{D671159A-32BE-4E13-8B69-00CB93DA32C3}" type="parTrans" cxnId="{2B5F41E4-57E6-4DC9-B368-5674B571881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F9EB8CD-64B2-4502-9DE9-3163C38A7225}" type="sibTrans" cxnId="{2B5F41E4-57E6-4DC9-B368-5674B571881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1920AD1-0086-4F06-AD6D-9639F5C03D80}" type="pres">
      <dgm:prSet presAssocID="{CD054062-A378-4074-9ED0-DA218FFCF8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BB0AC33-0218-421A-91CF-E43779DA1936}" type="pres">
      <dgm:prSet presAssocID="{6169FD7D-14EF-4D89-A4D2-BA42E2B7A36C}" presName="root" presStyleCnt="0"/>
      <dgm:spPr/>
    </dgm:pt>
    <dgm:pt modelId="{A45C0485-8774-4FC9-BB04-8684B55E1FDB}" type="pres">
      <dgm:prSet presAssocID="{6169FD7D-14EF-4D89-A4D2-BA42E2B7A36C}" presName="rootComposite" presStyleCnt="0"/>
      <dgm:spPr/>
    </dgm:pt>
    <dgm:pt modelId="{C6F53002-C05E-4770-B4E4-4080F4C884D7}" type="pres">
      <dgm:prSet presAssocID="{6169FD7D-14EF-4D89-A4D2-BA42E2B7A36C}" presName="rootText" presStyleLbl="node1" presStyleIdx="0" presStyleCnt="2" custLinFactX="35880" custLinFactNeighborX="100000" custLinFactNeighborY="-1019"/>
      <dgm:spPr/>
      <dgm:t>
        <a:bodyPr/>
        <a:lstStyle/>
        <a:p>
          <a:endParaRPr lang="tr-TR"/>
        </a:p>
      </dgm:t>
    </dgm:pt>
    <dgm:pt modelId="{E6EFA45A-F840-4E4E-8FEA-12BAB73EC626}" type="pres">
      <dgm:prSet presAssocID="{6169FD7D-14EF-4D89-A4D2-BA42E2B7A36C}" presName="rootConnector" presStyleLbl="node1" presStyleIdx="0" presStyleCnt="2"/>
      <dgm:spPr/>
      <dgm:t>
        <a:bodyPr/>
        <a:lstStyle/>
        <a:p>
          <a:endParaRPr lang="tr-TR"/>
        </a:p>
      </dgm:t>
    </dgm:pt>
    <dgm:pt modelId="{9E401C9C-6FF3-4A14-BB96-6E779645A219}" type="pres">
      <dgm:prSet presAssocID="{6169FD7D-14EF-4D89-A4D2-BA42E2B7A36C}" presName="childShape" presStyleCnt="0"/>
      <dgm:spPr/>
    </dgm:pt>
    <dgm:pt modelId="{DCC80BFA-1C0A-4C87-9172-05AD5DE95535}" type="pres">
      <dgm:prSet presAssocID="{006F2657-CC37-46CE-ABB3-43D246F421EA}" presName="Name13" presStyleLbl="parChTrans1D2" presStyleIdx="0" presStyleCnt="4"/>
      <dgm:spPr/>
      <dgm:t>
        <a:bodyPr/>
        <a:lstStyle/>
        <a:p>
          <a:endParaRPr lang="tr-TR"/>
        </a:p>
      </dgm:t>
    </dgm:pt>
    <dgm:pt modelId="{4FFFA9C3-47AA-4D27-A3ED-795D773C19F7}" type="pres">
      <dgm:prSet presAssocID="{53EBA207-531F-491D-85BE-1C2F14AD177C}" presName="childText" presStyleLbl="bgAcc1" presStyleIdx="0" presStyleCnt="4" custLinFactX="64983" custLinFactNeighborX="100000" custLinFactNeighborY="-128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A188EC-DA6D-4689-BDF6-2721D017E46C}" type="pres">
      <dgm:prSet presAssocID="{9CD29877-3531-432B-9C1C-7BD38E0BB3C7}" presName="Name13" presStyleLbl="parChTrans1D2" presStyleIdx="1" presStyleCnt="4"/>
      <dgm:spPr/>
      <dgm:t>
        <a:bodyPr/>
        <a:lstStyle/>
        <a:p>
          <a:endParaRPr lang="tr-TR"/>
        </a:p>
      </dgm:t>
    </dgm:pt>
    <dgm:pt modelId="{022D7BEA-B2CC-45DC-8E19-089750C53DC1}" type="pres">
      <dgm:prSet presAssocID="{892805C9-17EE-4794-AC8E-DD8EB2B0D9A5}" presName="childText" presStyleLbl="bgAcc1" presStyleIdx="1" presStyleCnt="4" custLinFactX="65791" custLinFactNeighborX="100000" custLinFactNeighborY="-245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ECD284-08F1-49DC-AB73-8018C762625D}" type="pres">
      <dgm:prSet presAssocID="{4E794BD7-81DD-4535-8FA8-CD2435D3642F}" presName="root" presStyleCnt="0"/>
      <dgm:spPr/>
    </dgm:pt>
    <dgm:pt modelId="{9873191D-8748-4172-BA8E-90BF5144BA59}" type="pres">
      <dgm:prSet presAssocID="{4E794BD7-81DD-4535-8FA8-CD2435D3642F}" presName="rootComposite" presStyleCnt="0"/>
      <dgm:spPr/>
    </dgm:pt>
    <dgm:pt modelId="{8ACF1190-57AC-4CDA-B979-23DC55CCA916}" type="pres">
      <dgm:prSet presAssocID="{4E794BD7-81DD-4535-8FA8-CD2435D3642F}" presName="rootText" presStyleLbl="node1" presStyleIdx="1" presStyleCnt="2" custLinFactX="-46756" custLinFactNeighborX="-100000" custLinFactNeighborY="1601"/>
      <dgm:spPr/>
      <dgm:t>
        <a:bodyPr/>
        <a:lstStyle/>
        <a:p>
          <a:endParaRPr lang="tr-TR"/>
        </a:p>
      </dgm:t>
    </dgm:pt>
    <dgm:pt modelId="{E8BCB67B-1EDA-4D9C-A721-817A63F79E95}" type="pres">
      <dgm:prSet presAssocID="{4E794BD7-81DD-4535-8FA8-CD2435D3642F}" presName="rootConnector" presStyleLbl="node1" presStyleIdx="1" presStyleCnt="2"/>
      <dgm:spPr/>
      <dgm:t>
        <a:bodyPr/>
        <a:lstStyle/>
        <a:p>
          <a:endParaRPr lang="tr-TR"/>
        </a:p>
      </dgm:t>
    </dgm:pt>
    <dgm:pt modelId="{8AC16E73-B44D-4693-BCF3-EB16D53FB39B}" type="pres">
      <dgm:prSet presAssocID="{4E794BD7-81DD-4535-8FA8-CD2435D3642F}" presName="childShape" presStyleCnt="0"/>
      <dgm:spPr/>
    </dgm:pt>
    <dgm:pt modelId="{6DBE17AE-577D-41FE-ACEF-91F3123D7CED}" type="pres">
      <dgm:prSet presAssocID="{50705D4F-8BFD-48A3-9921-268964000D41}" presName="Name13" presStyleLbl="parChTrans1D2" presStyleIdx="2" presStyleCnt="4"/>
      <dgm:spPr/>
      <dgm:t>
        <a:bodyPr/>
        <a:lstStyle/>
        <a:p>
          <a:endParaRPr lang="tr-TR"/>
        </a:p>
      </dgm:t>
    </dgm:pt>
    <dgm:pt modelId="{A0244D1A-B042-43AE-BDA2-91E3F530CE07}" type="pres">
      <dgm:prSet presAssocID="{A7637B01-871D-4FE6-A578-E45C0D36F621}" presName="childText" presStyleLbl="bgAcc1" presStyleIdx="2" presStyleCnt="4" custLinFactX="-88162" custLinFactNeighborX="-100000" custLinFactNeighborY="-101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B78A83-62A0-488F-8FB8-FB242427D1BE}" type="pres">
      <dgm:prSet presAssocID="{D671159A-32BE-4E13-8B69-00CB93DA32C3}" presName="Name13" presStyleLbl="parChTrans1D2" presStyleIdx="3" presStyleCnt="4"/>
      <dgm:spPr/>
      <dgm:t>
        <a:bodyPr/>
        <a:lstStyle/>
        <a:p>
          <a:endParaRPr lang="tr-TR"/>
        </a:p>
      </dgm:t>
    </dgm:pt>
    <dgm:pt modelId="{ABD3CF9E-3A19-42CE-AF4E-F0B89AC761CB}" type="pres">
      <dgm:prSet presAssocID="{09D8A60B-55E3-46A4-BC7C-1AA0F940F2A9}" presName="childText" presStyleLbl="bgAcc1" presStyleIdx="3" presStyleCnt="4" custLinFactX="-87478" custLinFactNeighborX="-100000" custLinFactNeighborY="-219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5F41E4-57E6-4DC9-B368-5674B571881C}" srcId="{4E794BD7-81DD-4535-8FA8-CD2435D3642F}" destId="{09D8A60B-55E3-46A4-BC7C-1AA0F940F2A9}" srcOrd="1" destOrd="0" parTransId="{D671159A-32BE-4E13-8B69-00CB93DA32C3}" sibTransId="{FF9EB8CD-64B2-4502-9DE9-3163C38A7225}"/>
    <dgm:cxn modelId="{F0211B7F-5471-47E9-A3A4-9A542B8B7D82}" type="presOf" srcId="{4E794BD7-81DD-4535-8FA8-CD2435D3642F}" destId="{8ACF1190-57AC-4CDA-B979-23DC55CCA916}" srcOrd="0" destOrd="0" presId="urn:microsoft.com/office/officeart/2005/8/layout/hierarchy3"/>
    <dgm:cxn modelId="{8D258D14-F79D-44D6-89E9-D8BAEAE61952}" type="presOf" srcId="{50705D4F-8BFD-48A3-9921-268964000D41}" destId="{6DBE17AE-577D-41FE-ACEF-91F3123D7CED}" srcOrd="0" destOrd="0" presId="urn:microsoft.com/office/officeart/2005/8/layout/hierarchy3"/>
    <dgm:cxn modelId="{E0E03AF5-81B9-4933-AE18-2FAA70422992}" srcId="{6169FD7D-14EF-4D89-A4D2-BA42E2B7A36C}" destId="{892805C9-17EE-4794-AC8E-DD8EB2B0D9A5}" srcOrd="1" destOrd="0" parTransId="{9CD29877-3531-432B-9C1C-7BD38E0BB3C7}" sibTransId="{64375CA8-5ED5-4B8D-B3E4-C8B899BCFF29}"/>
    <dgm:cxn modelId="{9159A314-4CD4-4B04-B4A0-04BA97C97375}" type="presOf" srcId="{6169FD7D-14EF-4D89-A4D2-BA42E2B7A36C}" destId="{C6F53002-C05E-4770-B4E4-4080F4C884D7}" srcOrd="0" destOrd="0" presId="urn:microsoft.com/office/officeart/2005/8/layout/hierarchy3"/>
    <dgm:cxn modelId="{B10568ED-76A4-4E3A-8BA9-D5BE1BBD77CA}" srcId="{4E794BD7-81DD-4535-8FA8-CD2435D3642F}" destId="{A7637B01-871D-4FE6-A578-E45C0D36F621}" srcOrd="0" destOrd="0" parTransId="{50705D4F-8BFD-48A3-9921-268964000D41}" sibTransId="{3452E6D6-9C78-4B0A-BCCF-93843F465632}"/>
    <dgm:cxn modelId="{A8E6453B-7C5B-4F5E-AFE1-FEFD4785C24B}" type="presOf" srcId="{CD054062-A378-4074-9ED0-DA218FFCF80A}" destId="{B1920AD1-0086-4F06-AD6D-9639F5C03D80}" srcOrd="0" destOrd="0" presId="urn:microsoft.com/office/officeart/2005/8/layout/hierarchy3"/>
    <dgm:cxn modelId="{92EFCDA2-C82A-4BD6-A0D0-9F8263ECB822}" srcId="{CD054062-A378-4074-9ED0-DA218FFCF80A}" destId="{6169FD7D-14EF-4D89-A4D2-BA42E2B7A36C}" srcOrd="0" destOrd="0" parTransId="{98E2CE2D-B75F-4F82-BB23-D3B571742849}" sibTransId="{E85FA3E6-01FA-40C8-92E2-5C1158BBBB05}"/>
    <dgm:cxn modelId="{31E855B0-CB54-447F-AD9F-B85D1139D37D}" type="presOf" srcId="{53EBA207-531F-491D-85BE-1C2F14AD177C}" destId="{4FFFA9C3-47AA-4D27-A3ED-795D773C19F7}" srcOrd="0" destOrd="0" presId="urn:microsoft.com/office/officeart/2005/8/layout/hierarchy3"/>
    <dgm:cxn modelId="{01D23FB8-F20D-4ADC-B10C-3A52AFAF07E5}" type="presOf" srcId="{006F2657-CC37-46CE-ABB3-43D246F421EA}" destId="{DCC80BFA-1C0A-4C87-9172-05AD5DE95535}" srcOrd="0" destOrd="0" presId="urn:microsoft.com/office/officeart/2005/8/layout/hierarchy3"/>
    <dgm:cxn modelId="{6C9C560D-EB76-454E-A586-63181996A960}" type="presOf" srcId="{9CD29877-3531-432B-9C1C-7BD38E0BB3C7}" destId="{7AA188EC-DA6D-4689-BDF6-2721D017E46C}" srcOrd="0" destOrd="0" presId="urn:microsoft.com/office/officeart/2005/8/layout/hierarchy3"/>
    <dgm:cxn modelId="{AFBD43D0-7F18-474F-8297-3EF84E579B63}" type="presOf" srcId="{892805C9-17EE-4794-AC8E-DD8EB2B0D9A5}" destId="{022D7BEA-B2CC-45DC-8E19-089750C53DC1}" srcOrd="0" destOrd="0" presId="urn:microsoft.com/office/officeart/2005/8/layout/hierarchy3"/>
    <dgm:cxn modelId="{13D2FE43-5E36-4961-AFE0-779C2AE8FE22}" type="presOf" srcId="{D671159A-32BE-4E13-8B69-00CB93DA32C3}" destId="{E5B78A83-62A0-488F-8FB8-FB242427D1BE}" srcOrd="0" destOrd="0" presId="urn:microsoft.com/office/officeart/2005/8/layout/hierarchy3"/>
    <dgm:cxn modelId="{8F8E0F26-37C5-457C-A3AB-9379857B1A65}" srcId="{CD054062-A378-4074-9ED0-DA218FFCF80A}" destId="{4E794BD7-81DD-4535-8FA8-CD2435D3642F}" srcOrd="1" destOrd="0" parTransId="{9A171BC3-8DCB-4521-827A-DF5200F607DE}" sibTransId="{87ED6B1F-1318-4B1E-9956-44A615C3C8FF}"/>
    <dgm:cxn modelId="{EEF34B2B-3753-4221-BC68-65ED6735F8A1}" type="presOf" srcId="{A7637B01-871D-4FE6-A578-E45C0D36F621}" destId="{A0244D1A-B042-43AE-BDA2-91E3F530CE07}" srcOrd="0" destOrd="0" presId="urn:microsoft.com/office/officeart/2005/8/layout/hierarchy3"/>
    <dgm:cxn modelId="{EEFCA0B2-633E-4610-9F42-B02F0643B88A}" type="presOf" srcId="{4E794BD7-81DD-4535-8FA8-CD2435D3642F}" destId="{E8BCB67B-1EDA-4D9C-A721-817A63F79E95}" srcOrd="1" destOrd="0" presId="urn:microsoft.com/office/officeart/2005/8/layout/hierarchy3"/>
    <dgm:cxn modelId="{DBE84D9C-9C98-43FB-AB0B-626537394D85}" type="presOf" srcId="{09D8A60B-55E3-46A4-BC7C-1AA0F940F2A9}" destId="{ABD3CF9E-3A19-42CE-AF4E-F0B89AC761CB}" srcOrd="0" destOrd="0" presId="urn:microsoft.com/office/officeart/2005/8/layout/hierarchy3"/>
    <dgm:cxn modelId="{0A57C7FE-AEA1-45E7-A3F5-BE1E03243EF4}" type="presOf" srcId="{6169FD7D-14EF-4D89-A4D2-BA42E2B7A36C}" destId="{E6EFA45A-F840-4E4E-8FEA-12BAB73EC626}" srcOrd="1" destOrd="0" presId="urn:microsoft.com/office/officeart/2005/8/layout/hierarchy3"/>
    <dgm:cxn modelId="{0C914880-366F-4456-BAB1-B1E758659471}" srcId="{6169FD7D-14EF-4D89-A4D2-BA42E2B7A36C}" destId="{53EBA207-531F-491D-85BE-1C2F14AD177C}" srcOrd="0" destOrd="0" parTransId="{006F2657-CC37-46CE-ABB3-43D246F421EA}" sibTransId="{7F90BC78-B502-4C99-B859-40752197B1C8}"/>
    <dgm:cxn modelId="{BA1EB19E-5386-4D7E-8007-BF40F2E54EF4}" type="presParOf" srcId="{B1920AD1-0086-4F06-AD6D-9639F5C03D80}" destId="{BBB0AC33-0218-421A-91CF-E43779DA1936}" srcOrd="0" destOrd="0" presId="urn:microsoft.com/office/officeart/2005/8/layout/hierarchy3"/>
    <dgm:cxn modelId="{DFC59579-BC89-4DB2-983F-09F136091F87}" type="presParOf" srcId="{BBB0AC33-0218-421A-91CF-E43779DA1936}" destId="{A45C0485-8774-4FC9-BB04-8684B55E1FDB}" srcOrd="0" destOrd="0" presId="urn:microsoft.com/office/officeart/2005/8/layout/hierarchy3"/>
    <dgm:cxn modelId="{6F949043-B0B0-412F-9A65-253739F3FDFE}" type="presParOf" srcId="{A45C0485-8774-4FC9-BB04-8684B55E1FDB}" destId="{C6F53002-C05E-4770-B4E4-4080F4C884D7}" srcOrd="0" destOrd="0" presId="urn:microsoft.com/office/officeart/2005/8/layout/hierarchy3"/>
    <dgm:cxn modelId="{C6ABD6CD-5CB3-451C-B85A-2D49A9AA44F8}" type="presParOf" srcId="{A45C0485-8774-4FC9-BB04-8684B55E1FDB}" destId="{E6EFA45A-F840-4E4E-8FEA-12BAB73EC626}" srcOrd="1" destOrd="0" presId="urn:microsoft.com/office/officeart/2005/8/layout/hierarchy3"/>
    <dgm:cxn modelId="{AB220870-E497-425C-A711-6AD949F8605E}" type="presParOf" srcId="{BBB0AC33-0218-421A-91CF-E43779DA1936}" destId="{9E401C9C-6FF3-4A14-BB96-6E779645A219}" srcOrd="1" destOrd="0" presId="urn:microsoft.com/office/officeart/2005/8/layout/hierarchy3"/>
    <dgm:cxn modelId="{AFCDBE5D-DB58-4E10-9D00-2FA88B5DDE7B}" type="presParOf" srcId="{9E401C9C-6FF3-4A14-BB96-6E779645A219}" destId="{DCC80BFA-1C0A-4C87-9172-05AD5DE95535}" srcOrd="0" destOrd="0" presId="urn:microsoft.com/office/officeart/2005/8/layout/hierarchy3"/>
    <dgm:cxn modelId="{A3C6B00A-A054-4E58-9CED-7C9A3F86B854}" type="presParOf" srcId="{9E401C9C-6FF3-4A14-BB96-6E779645A219}" destId="{4FFFA9C3-47AA-4D27-A3ED-795D773C19F7}" srcOrd="1" destOrd="0" presId="urn:microsoft.com/office/officeart/2005/8/layout/hierarchy3"/>
    <dgm:cxn modelId="{C61C3D46-0940-46D4-9E1D-C197C9CAE038}" type="presParOf" srcId="{9E401C9C-6FF3-4A14-BB96-6E779645A219}" destId="{7AA188EC-DA6D-4689-BDF6-2721D017E46C}" srcOrd="2" destOrd="0" presId="urn:microsoft.com/office/officeart/2005/8/layout/hierarchy3"/>
    <dgm:cxn modelId="{8F29B2A1-2C0F-4C48-92E3-BDAEABF2EED2}" type="presParOf" srcId="{9E401C9C-6FF3-4A14-BB96-6E779645A219}" destId="{022D7BEA-B2CC-45DC-8E19-089750C53DC1}" srcOrd="3" destOrd="0" presId="urn:microsoft.com/office/officeart/2005/8/layout/hierarchy3"/>
    <dgm:cxn modelId="{41FFC789-097E-4320-BAE4-ECA4880257F6}" type="presParOf" srcId="{B1920AD1-0086-4F06-AD6D-9639F5C03D80}" destId="{10ECD284-08F1-49DC-AB73-8018C762625D}" srcOrd="1" destOrd="0" presId="urn:microsoft.com/office/officeart/2005/8/layout/hierarchy3"/>
    <dgm:cxn modelId="{490B89E5-523F-4615-A993-08B11BB5AFF9}" type="presParOf" srcId="{10ECD284-08F1-49DC-AB73-8018C762625D}" destId="{9873191D-8748-4172-BA8E-90BF5144BA59}" srcOrd="0" destOrd="0" presId="urn:microsoft.com/office/officeart/2005/8/layout/hierarchy3"/>
    <dgm:cxn modelId="{39EB576B-FF12-4FE9-86FF-E324892048A7}" type="presParOf" srcId="{9873191D-8748-4172-BA8E-90BF5144BA59}" destId="{8ACF1190-57AC-4CDA-B979-23DC55CCA916}" srcOrd="0" destOrd="0" presId="urn:microsoft.com/office/officeart/2005/8/layout/hierarchy3"/>
    <dgm:cxn modelId="{F74C864B-664A-4BB9-BEE3-5C1513644C5D}" type="presParOf" srcId="{9873191D-8748-4172-BA8E-90BF5144BA59}" destId="{E8BCB67B-1EDA-4D9C-A721-817A63F79E95}" srcOrd="1" destOrd="0" presId="urn:microsoft.com/office/officeart/2005/8/layout/hierarchy3"/>
    <dgm:cxn modelId="{81F539B2-5C81-45C1-A2E1-B21B78B122A2}" type="presParOf" srcId="{10ECD284-08F1-49DC-AB73-8018C762625D}" destId="{8AC16E73-B44D-4693-BCF3-EB16D53FB39B}" srcOrd="1" destOrd="0" presId="urn:microsoft.com/office/officeart/2005/8/layout/hierarchy3"/>
    <dgm:cxn modelId="{B1F14640-0B88-454E-B916-77F77B49DEEF}" type="presParOf" srcId="{8AC16E73-B44D-4693-BCF3-EB16D53FB39B}" destId="{6DBE17AE-577D-41FE-ACEF-91F3123D7CED}" srcOrd="0" destOrd="0" presId="urn:microsoft.com/office/officeart/2005/8/layout/hierarchy3"/>
    <dgm:cxn modelId="{3B53C9C3-5317-475E-9F95-5C77E32FDD7B}" type="presParOf" srcId="{8AC16E73-B44D-4693-BCF3-EB16D53FB39B}" destId="{A0244D1A-B042-43AE-BDA2-91E3F530CE07}" srcOrd="1" destOrd="0" presId="urn:microsoft.com/office/officeart/2005/8/layout/hierarchy3"/>
    <dgm:cxn modelId="{9EBC922E-1DD4-4300-BFB0-DE86D587EFF8}" type="presParOf" srcId="{8AC16E73-B44D-4693-BCF3-EB16D53FB39B}" destId="{E5B78A83-62A0-488F-8FB8-FB242427D1BE}" srcOrd="2" destOrd="0" presId="urn:microsoft.com/office/officeart/2005/8/layout/hierarchy3"/>
    <dgm:cxn modelId="{85269778-2BA2-485D-BF15-38FC2D1DDD98}" type="presParOf" srcId="{8AC16E73-B44D-4693-BCF3-EB16D53FB39B}" destId="{ABD3CF9E-3A19-42CE-AF4E-F0B89AC761C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7B4F5-DE04-49B2-8860-0E98ABD85F2D}">
      <dsp:nvSpPr>
        <dsp:cNvPr id="0" name=""/>
        <dsp:cNvSpPr/>
      </dsp:nvSpPr>
      <dsp:spPr>
        <a:xfrm>
          <a:off x="0" y="4066079"/>
          <a:ext cx="8260080" cy="6670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chemeClr val="tx1"/>
              </a:solidFill>
            </a:rPr>
            <a:t>Kalın barsak</a:t>
          </a:r>
          <a:endParaRPr lang="tr-TR" sz="4000" b="1" kern="1200" dirty="0">
            <a:solidFill>
              <a:schemeClr val="tx1"/>
            </a:solidFill>
          </a:endParaRPr>
        </a:p>
      </dsp:txBody>
      <dsp:txXfrm>
        <a:off x="0" y="4066079"/>
        <a:ext cx="8260080" cy="667074"/>
      </dsp:txXfrm>
    </dsp:sp>
    <dsp:sp modelId="{EEFF5494-1B0D-4AC9-8FC7-04DD82FFEA10}">
      <dsp:nvSpPr>
        <dsp:cNvPr id="0" name=""/>
        <dsp:cNvSpPr/>
      </dsp:nvSpPr>
      <dsp:spPr>
        <a:xfrm rot="10800000">
          <a:off x="0" y="3050125"/>
          <a:ext cx="8260080" cy="1025960"/>
        </a:xfrm>
        <a:prstGeom prst="upArrowCallout">
          <a:avLst/>
        </a:prstGeom>
        <a:gradFill rotWithShape="0">
          <a:gsLst>
            <a:gs pos="0">
              <a:schemeClr val="accent4">
                <a:hueOff val="-1144320"/>
                <a:satOff val="-1963"/>
                <a:lumOff val="-14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4320"/>
                <a:satOff val="-1963"/>
                <a:lumOff val="-14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4320"/>
                <a:satOff val="-1963"/>
                <a:lumOff val="-14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solidFill>
                <a:schemeClr val="tx1"/>
              </a:solidFill>
            </a:rPr>
            <a:t>İnce barsaklar</a:t>
          </a:r>
          <a:endParaRPr lang="tr-TR" sz="4000" b="1" kern="1200" dirty="0">
            <a:solidFill>
              <a:schemeClr val="tx1"/>
            </a:solidFill>
          </a:endParaRPr>
        </a:p>
      </dsp:txBody>
      <dsp:txXfrm rot="10800000">
        <a:off x="0" y="3050125"/>
        <a:ext cx="8260080" cy="666638"/>
      </dsp:txXfrm>
    </dsp:sp>
    <dsp:sp modelId="{44453657-AED3-43E0-B14B-A6EFFEE7622D}">
      <dsp:nvSpPr>
        <dsp:cNvPr id="0" name=""/>
        <dsp:cNvSpPr/>
      </dsp:nvSpPr>
      <dsp:spPr>
        <a:xfrm rot="10800000">
          <a:off x="0" y="2034171"/>
          <a:ext cx="8260080" cy="1025960"/>
        </a:xfrm>
        <a:prstGeom prst="upArrowCallout">
          <a:avLst/>
        </a:prstGeom>
        <a:gradFill rotWithShape="0">
          <a:gsLst>
            <a:gs pos="0">
              <a:schemeClr val="accent4">
                <a:hueOff val="-2288640"/>
                <a:satOff val="-3925"/>
                <a:lumOff val="-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288640"/>
                <a:satOff val="-3925"/>
                <a:lumOff val="-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288640"/>
                <a:satOff val="-3925"/>
                <a:lumOff val="-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Mide </a:t>
          </a:r>
          <a:endParaRPr lang="tr-TR" sz="3600" kern="1200" dirty="0">
            <a:solidFill>
              <a:schemeClr val="tx1"/>
            </a:solidFill>
          </a:endParaRPr>
        </a:p>
      </dsp:txBody>
      <dsp:txXfrm rot="10800000">
        <a:off x="0" y="2034171"/>
        <a:ext cx="8260080" cy="666638"/>
      </dsp:txXfrm>
    </dsp:sp>
    <dsp:sp modelId="{66237864-9F89-4AEF-A6DF-F495696DC9AD}">
      <dsp:nvSpPr>
        <dsp:cNvPr id="0" name=""/>
        <dsp:cNvSpPr/>
      </dsp:nvSpPr>
      <dsp:spPr>
        <a:xfrm rot="10800000">
          <a:off x="0" y="1018217"/>
          <a:ext cx="8260080" cy="1025960"/>
        </a:xfrm>
        <a:prstGeom prst="upArrowCallout">
          <a:avLst/>
        </a:prstGeom>
        <a:gradFill rotWithShape="0">
          <a:gsLst>
            <a:gs pos="0">
              <a:schemeClr val="accent4">
                <a:hueOff val="-3432960"/>
                <a:satOff val="-5888"/>
                <a:lumOff val="-42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432960"/>
                <a:satOff val="-5888"/>
                <a:lumOff val="-42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432960"/>
                <a:satOff val="-5888"/>
                <a:lumOff val="-42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err="1" smtClean="0">
              <a:solidFill>
                <a:schemeClr val="tx1"/>
              </a:solidFill>
            </a:rPr>
            <a:t>Özefagus</a:t>
          </a:r>
          <a:r>
            <a:rPr lang="tr-TR" sz="3600" kern="1200" dirty="0" smtClean="0">
              <a:solidFill>
                <a:schemeClr val="tx1"/>
              </a:solidFill>
            </a:rPr>
            <a:t> </a:t>
          </a:r>
          <a:endParaRPr lang="tr-TR" sz="3600" kern="1200" dirty="0">
            <a:solidFill>
              <a:schemeClr val="tx1"/>
            </a:solidFill>
          </a:endParaRPr>
        </a:p>
      </dsp:txBody>
      <dsp:txXfrm rot="10800000">
        <a:off x="0" y="1018217"/>
        <a:ext cx="8260080" cy="666638"/>
      </dsp:txXfrm>
    </dsp:sp>
    <dsp:sp modelId="{C48ED547-9E84-4E6B-851E-827FA2B1D673}">
      <dsp:nvSpPr>
        <dsp:cNvPr id="0" name=""/>
        <dsp:cNvSpPr/>
      </dsp:nvSpPr>
      <dsp:spPr>
        <a:xfrm rot="10800000">
          <a:off x="0" y="2263"/>
          <a:ext cx="8260080" cy="1025960"/>
        </a:xfrm>
        <a:prstGeom prst="upArrowCallout">
          <a:avLst/>
        </a:prstGeom>
        <a:gradFill rotWithShape="0">
          <a:gsLst>
            <a:gs pos="0">
              <a:schemeClr val="accent4">
                <a:hueOff val="-4577280"/>
                <a:satOff val="-7851"/>
                <a:lumOff val="-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577280"/>
                <a:satOff val="-7851"/>
                <a:lumOff val="-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577280"/>
                <a:satOff val="-7851"/>
                <a:lumOff val="-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</a:rPr>
            <a:t>Oral boşluk</a:t>
          </a:r>
          <a:endParaRPr lang="tr-TR" sz="3600" kern="1200" dirty="0">
            <a:solidFill>
              <a:schemeClr val="tx1"/>
            </a:solidFill>
          </a:endParaRPr>
        </a:p>
      </dsp:txBody>
      <dsp:txXfrm rot="10800000">
        <a:off x="0" y="2263"/>
        <a:ext cx="8260080" cy="666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50684" y="0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E198C-749B-4859-8C5A-298B816AED7E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397413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50684" y="6397413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574AC1-619B-4F64-A7B5-EEFE34125B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07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50684" y="0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686786-8DD1-41E7-B702-3DB720982053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78138" y="841375"/>
            <a:ext cx="4043362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0881" y="3241269"/>
            <a:ext cx="7837877" cy="2652927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397413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50684" y="6397413"/>
            <a:ext cx="4246664" cy="33835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6F9AF0-9AC8-4FCC-9834-4EEE044484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624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638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FE35FB-B638-41B8-9007-6FB076362D48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0398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F9AF0-9AC8-4FCC-9834-4EEE044484A6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00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1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D06A4-35CB-4931-9DEE-7D03A4BADE59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9418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54808C-D19A-451D-A767-F9FFDD1E9DBA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88807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1767F8-19FA-4CF5-ACA3-6BBD5FA60712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7579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355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5EA7B-1CC8-44EE-9E6F-F5241AE244FE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67009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97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811E8-DA64-4C31-B633-B9429CF616A8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654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FD2BD-6C0E-4A82-B500-98496073D57B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1015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075" indent="-2827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884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3238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5592" indent="-226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5254D3-8968-48FA-A824-F3CB88F8045D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6133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75" indent="-2827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884" indent="-22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3238" indent="-22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5592" indent="-2261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465E8F-252D-4CE6-8A47-081D687700FA}" type="slidenum">
              <a:rPr lang="tr-TR" altLang="tr-TR"/>
              <a:pPr eaLnBrk="1" hangingPunct="1"/>
              <a:t>28</a:t>
            </a:fld>
            <a:endParaRPr lang="tr-TR" altLang="tr-TR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9AD3-3D4C-48C8-A25D-A5E13A8026F1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5731-9FD3-47F8-A3AD-0BA1A57839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20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9334-E3AA-4A40-A2F4-1B05C6D8BA3D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27AB-608F-4AAF-A3E0-085060FD9B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5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5916-5174-4B4A-A78B-34C517238A22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3F29-80CC-456F-BFAE-822795488F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1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21ED-7A2A-4573-AC9F-0074AE3BCEDB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5FD7-3E74-4ABE-8284-6B40401F6F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10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D7E6-7725-4446-9A35-17B78CEEB989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3D7B-A7CA-4A7C-9175-5254242A84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20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B119-FBA0-4695-8D2C-AF9629029B2C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0849-8968-4D31-9A5C-FE9276D2E6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77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287D-C0C0-4631-B586-1F7DF00D905F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A803-CFF6-40F1-82DB-E8B785B095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17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9E18-924B-4044-ABD1-1225AFA2327C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89A-A172-443C-BD82-CCBE93A29C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1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E93D-1E36-4FDE-97F9-0D2BBF813671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64AB-6155-46C6-8CBF-485FA7CFA8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87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5439-306B-46EA-8E31-ECFD7AE40B77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40D4-0F1A-481A-A1BF-D6BA1621C2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72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5706-E99D-44F5-81F3-3AC00B4A6F66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8973-04A7-42CC-93FC-F08C87AA03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6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FFFFF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996A1-CB82-4644-A574-0798A2C53882}" type="datetimeFigureOut">
              <a:rPr lang="tr-TR"/>
              <a:pPr>
                <a:defRPr/>
              </a:pPr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A2AF07-6DE8-403F-A1A2-6C07099BE1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37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chemeClr val="tx1"/>
                </a:solidFill>
              </a:rPr>
              <a:t>GASTROİNTESTİNAL SİSTEM HASTALIKLARINDA BESLENME II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97300"/>
            <a:ext cx="9144000" cy="1460500"/>
          </a:xfr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tr-TR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Arş. Gör. Dr. Esma Asil</a:t>
            </a:r>
          </a:p>
          <a:p>
            <a:pPr algn="r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Ankara Üniversitesi</a:t>
            </a:r>
          </a:p>
          <a:p>
            <a:pPr algn="r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Beslenme </a:t>
            </a:r>
            <a:r>
              <a:rPr lang="tr-TR" sz="2000" dirty="0">
                <a:solidFill>
                  <a:schemeClr val="tx1"/>
                </a:solidFill>
              </a:rPr>
              <a:t>ve Diyetetik</a:t>
            </a:r>
          </a:p>
          <a:p>
            <a:pPr algn="r" fontAlgn="auto">
              <a:spcAft>
                <a:spcPts val="0"/>
              </a:spcAft>
              <a:defRPr/>
            </a:pP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7F0A-E82F-4728-9078-84139503040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6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26770" y="659765"/>
            <a:ext cx="10694670" cy="33198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tr-TR" dirty="0"/>
              <a:t>En az </a:t>
            </a:r>
            <a:r>
              <a:rPr lang="tr-TR" dirty="0" smtClean="0"/>
              <a:t>2,5-3 L </a:t>
            </a:r>
            <a:r>
              <a:rPr lang="tr-TR" dirty="0"/>
              <a:t>sıvı almalı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endParaRPr lang="tr-TR" dirty="0"/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tr-TR" dirty="0" err="1"/>
              <a:t>Probiyotikler</a:t>
            </a:r>
            <a:r>
              <a:rPr lang="tr-TR" dirty="0"/>
              <a:t> </a:t>
            </a:r>
            <a:r>
              <a:rPr lang="tr-TR" dirty="0" err="1"/>
              <a:t>motiliteyi</a:t>
            </a:r>
            <a:r>
              <a:rPr lang="tr-TR" dirty="0"/>
              <a:t> arttırarak </a:t>
            </a:r>
            <a:r>
              <a:rPr lang="tr-TR" dirty="0" err="1"/>
              <a:t>konstipasyonda</a:t>
            </a:r>
            <a:r>
              <a:rPr lang="tr-TR" dirty="0"/>
              <a:t> olumlu etki göstermektedir</a:t>
            </a:r>
            <a:r>
              <a:rPr lang="tr-TR" dirty="0" smtClean="0"/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endParaRPr lang="tr-TR" dirty="0"/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tr-TR" dirty="0" smtClean="0"/>
              <a:t>Düzenli fiziksel aktivite ve bağırsak hareketlerini arttıracak egzersizler yapılmalıdır.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2" descr="ince bağırsak anatomis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66" y="2037939"/>
            <a:ext cx="2772546" cy="35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325438" y="178595"/>
            <a:ext cx="10515600" cy="692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Malabsorbsiyonlar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3" name="İçerik Yer Tutucusu 5"/>
          <p:cNvSpPr>
            <a:spLocks noGrp="1"/>
          </p:cNvSpPr>
          <p:nvPr>
            <p:ph idx="1"/>
          </p:nvPr>
        </p:nvSpPr>
        <p:spPr>
          <a:xfrm>
            <a:off x="207871" y="3940468"/>
            <a:ext cx="9172892" cy="2003514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2400" dirty="0" err="1" smtClean="0"/>
              <a:t>Proksimal</a:t>
            </a:r>
            <a:r>
              <a:rPr lang="tr-TR" altLang="tr-TR" sz="2400" dirty="0" smtClean="0"/>
              <a:t> kısımdan		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       Fe, </a:t>
            </a:r>
            <a:r>
              <a:rPr lang="tr-TR" altLang="tr-TR" sz="2400" dirty="0" err="1" smtClean="0"/>
              <a:t>Ca</a:t>
            </a:r>
            <a:r>
              <a:rPr lang="tr-TR" altLang="tr-TR" sz="2400" dirty="0" smtClean="0"/>
              <a:t>, yağ ve suda eriyen vitaminler</a:t>
            </a:r>
          </a:p>
          <a:p>
            <a:pPr eaLnBrk="1" hangingPunct="1"/>
            <a:r>
              <a:rPr lang="tr-TR" altLang="tr-TR" sz="2400" dirty="0" err="1" smtClean="0"/>
              <a:t>Proksimal</a:t>
            </a:r>
            <a:r>
              <a:rPr lang="tr-TR" altLang="tr-TR" sz="2400" dirty="0" smtClean="0"/>
              <a:t> ve orta kısımdan 		     	Şeker</a:t>
            </a:r>
          </a:p>
          <a:p>
            <a:pPr eaLnBrk="1" hangingPunct="1"/>
            <a:r>
              <a:rPr lang="tr-TR" altLang="tr-TR" sz="2400" dirty="0" smtClean="0"/>
              <a:t>Orta kısımdan			Aminoasitler</a:t>
            </a:r>
          </a:p>
          <a:p>
            <a:pPr eaLnBrk="1" hangingPunct="1"/>
            <a:r>
              <a:rPr lang="tr-TR" altLang="tr-TR" sz="2400" dirty="0" err="1" smtClean="0"/>
              <a:t>Distal</a:t>
            </a:r>
            <a:r>
              <a:rPr lang="tr-TR" altLang="tr-TR" sz="2400" dirty="0" smtClean="0"/>
              <a:t> kısımdan 			B12 vitamini</a:t>
            </a:r>
          </a:p>
        </p:txBody>
      </p:sp>
      <p:sp>
        <p:nvSpPr>
          <p:cNvPr id="9" name="Sağ Ok 8"/>
          <p:cNvSpPr/>
          <p:nvPr/>
        </p:nvSpPr>
        <p:spPr>
          <a:xfrm>
            <a:off x="3059113" y="5373536"/>
            <a:ext cx="1231900" cy="2905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3157379" y="3976139"/>
            <a:ext cx="1231900" cy="2905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4295934" y="4502395"/>
            <a:ext cx="1231900" cy="2905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2996407" y="4902049"/>
            <a:ext cx="1231900" cy="2905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45620" y="1243320"/>
            <a:ext cx="771549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tr-TR" altLang="tr-TR" sz="2800" dirty="0" err="1">
                <a:solidFill>
                  <a:prstClr val="black"/>
                </a:solidFill>
                <a:latin typeface="Calibri"/>
              </a:rPr>
              <a:t>Malabsorbsiyon</a:t>
            </a:r>
            <a:r>
              <a:rPr lang="tr-TR" altLang="tr-TR" sz="2800" dirty="0">
                <a:solidFill>
                  <a:prstClr val="black"/>
                </a:solidFill>
                <a:latin typeface="Calibri"/>
              </a:rPr>
              <a:t>; besin ögelerinden CHO, yağ, Protein, yağ, vitamin ve minerallerden biri ya da birkaçının emilimindeki yetersizlik anlamına gelmektedir.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738"/>
          </a:xfrm>
        </p:spPr>
        <p:txBody>
          <a:bodyPr/>
          <a:lstStyle/>
          <a:p>
            <a:pPr eaLnBrk="1" hangingPunct="1"/>
            <a:r>
              <a:rPr lang="tr-TR" altLang="tr-TR" b="1" dirty="0" smtClean="0"/>
              <a:t>Tedavi</a:t>
            </a:r>
          </a:p>
        </p:txBody>
      </p:sp>
      <p:sp>
        <p:nvSpPr>
          <p:cNvPr id="40963" name="İçerik Yer Tutucusu 5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tr-TR" dirty="0" smtClean="0"/>
              <a:t>Neden belirlenir sorun giderilemeye çalışılır.</a:t>
            </a:r>
          </a:p>
          <a:p>
            <a:pPr marL="0" indent="0" eaLnBrk="1" hangingPunct="1">
              <a:buNone/>
            </a:pPr>
            <a:endParaRPr lang="tr-TR" altLang="tr-TR" dirty="0" smtClean="0"/>
          </a:p>
          <a:p>
            <a:pPr eaLnBrk="1" hangingPunct="1"/>
            <a:r>
              <a:rPr lang="tr-TR" altLang="tr-TR" dirty="0" smtClean="0"/>
              <a:t>İshal varlığında az yağlı az posalı diyet</a:t>
            </a:r>
          </a:p>
          <a:p>
            <a:pPr eaLnBrk="1" hangingPunct="1"/>
            <a:r>
              <a:rPr lang="tr-TR" altLang="tr-TR" dirty="0" smtClean="0"/>
              <a:t>Vitamin mineral takviyesi</a:t>
            </a:r>
          </a:p>
          <a:p>
            <a:pPr eaLnBrk="1" hangingPunct="1"/>
            <a:r>
              <a:rPr lang="tr-TR" altLang="tr-TR" dirty="0" smtClean="0"/>
              <a:t>Gerekli durumlarda </a:t>
            </a:r>
            <a:r>
              <a:rPr lang="tr-TR" altLang="tr-TR" dirty="0" err="1" smtClean="0"/>
              <a:t>enteral</a:t>
            </a:r>
            <a:r>
              <a:rPr lang="tr-TR" altLang="tr-TR" dirty="0" smtClean="0"/>
              <a:t> &amp;</a:t>
            </a:r>
            <a:r>
              <a:rPr lang="tr-TR" altLang="tr-TR" dirty="0" err="1" smtClean="0"/>
              <a:t>parenteral</a:t>
            </a:r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Unvan 4"/>
          <p:cNvSpPr>
            <a:spLocks noGrp="1"/>
          </p:cNvSpPr>
          <p:nvPr>
            <p:ph type="title"/>
          </p:nvPr>
        </p:nvSpPr>
        <p:spPr>
          <a:xfrm>
            <a:off x="163830" y="146050"/>
            <a:ext cx="10515600" cy="520700"/>
          </a:xfrm>
        </p:spPr>
        <p:txBody>
          <a:bodyPr/>
          <a:lstStyle/>
          <a:p>
            <a:pPr eaLnBrk="1" hangingPunct="1"/>
            <a:r>
              <a:rPr lang="tr-TR" altLang="tr-TR" b="1" dirty="0" smtClean="0"/>
              <a:t>Laktoz </a:t>
            </a:r>
            <a:r>
              <a:rPr lang="tr-TR" altLang="tr-TR" b="1" dirty="0" err="1" smtClean="0"/>
              <a:t>İntoleransı</a:t>
            </a:r>
            <a:endParaRPr lang="tr-TR" altLang="tr-TR" b="1" dirty="0" smtClean="0"/>
          </a:p>
        </p:txBody>
      </p:sp>
      <p:sp>
        <p:nvSpPr>
          <p:cNvPr id="43011" name="İçerik Yer Tutucusu 5"/>
          <p:cNvSpPr>
            <a:spLocks noGrp="1"/>
          </p:cNvSpPr>
          <p:nvPr>
            <p:ph idx="1"/>
          </p:nvPr>
        </p:nvSpPr>
        <p:spPr>
          <a:xfrm>
            <a:off x="300038" y="942975"/>
            <a:ext cx="11787187" cy="56435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Laktoz </a:t>
            </a:r>
            <a:r>
              <a:rPr lang="tr-TR" altLang="tr-TR" dirty="0" err="1" smtClean="0"/>
              <a:t>intoleransı</a:t>
            </a:r>
            <a:r>
              <a:rPr lang="tr-TR" altLang="tr-TR" dirty="0" smtClean="0"/>
              <a:t> laktozun sindiriminde görevli laktaz enziminin eksikliğinde veya yokluğu durumunda laktozun </a:t>
            </a:r>
            <a:r>
              <a:rPr lang="tr-TR" altLang="tr-TR" dirty="0" err="1" smtClean="0"/>
              <a:t>malabsorbsiyonudur</a:t>
            </a:r>
            <a:r>
              <a:rPr lang="tr-TR" altLang="tr-TR" dirty="0" smtClean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Laktoz 		kalın bağırsak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	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			bakterilerin fermantasyonu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	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			H</a:t>
            </a:r>
            <a:r>
              <a:rPr lang="tr-TR" altLang="tr-TR" baseline="-25000" dirty="0" smtClean="0"/>
              <a:t>2</a:t>
            </a:r>
            <a:r>
              <a:rPr lang="tr-TR" altLang="tr-TR" dirty="0" smtClean="0"/>
              <a:t> CO</a:t>
            </a:r>
            <a:r>
              <a:rPr lang="tr-TR" altLang="tr-TR" baseline="-25000" dirty="0" smtClean="0"/>
              <a:t>2 </a:t>
            </a:r>
            <a:r>
              <a:rPr lang="tr-TR" altLang="tr-TR" dirty="0" smtClean="0"/>
              <a:t>metan KZYA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						</a:t>
            </a:r>
            <a:r>
              <a:rPr lang="tr-TR" altLang="tr-TR" sz="2400" dirty="0" err="1" smtClean="0"/>
              <a:t>abdominal</a:t>
            </a:r>
            <a:r>
              <a:rPr lang="tr-TR" altLang="tr-TR" sz="2400" dirty="0" smtClean="0"/>
              <a:t> ağrı, </a:t>
            </a:r>
            <a:r>
              <a:rPr lang="tr-TR" altLang="tr-TR" sz="2400" dirty="0" err="1" smtClean="0"/>
              <a:t>distansiyon</a:t>
            </a:r>
            <a:r>
              <a:rPr lang="tr-TR" altLang="tr-TR" sz="2400" dirty="0" smtClean="0"/>
              <a:t>, kusma ve </a:t>
            </a:r>
            <a:r>
              <a:rPr lang="tr-TR" altLang="tr-TR" sz="2400" dirty="0" err="1" smtClean="0"/>
              <a:t>diyare</a:t>
            </a:r>
            <a:endParaRPr lang="tr-TR" altLang="tr-TR" sz="2400" dirty="0" smtClean="0"/>
          </a:p>
        </p:txBody>
      </p:sp>
      <p:sp>
        <p:nvSpPr>
          <p:cNvPr id="4" name="Sağ Ok 3"/>
          <p:cNvSpPr/>
          <p:nvPr/>
        </p:nvSpPr>
        <p:spPr>
          <a:xfrm>
            <a:off x="1817370" y="2501900"/>
            <a:ext cx="842963" cy="1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Sağ Ok 6"/>
          <p:cNvSpPr/>
          <p:nvPr/>
        </p:nvSpPr>
        <p:spPr>
          <a:xfrm rot="5400000">
            <a:off x="4067810" y="3017203"/>
            <a:ext cx="501650" cy="2952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Sağ Ok 8"/>
          <p:cNvSpPr/>
          <p:nvPr/>
        </p:nvSpPr>
        <p:spPr>
          <a:xfrm rot="5400000">
            <a:off x="4093687" y="4053999"/>
            <a:ext cx="503237" cy="2952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Sola Bükülü Ok 9"/>
          <p:cNvSpPr/>
          <p:nvPr/>
        </p:nvSpPr>
        <p:spPr>
          <a:xfrm rot="19849407">
            <a:off x="6007100" y="4479284"/>
            <a:ext cx="373063" cy="482600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Unvan 4"/>
          <p:cNvSpPr>
            <a:spLocks noGrp="1"/>
          </p:cNvSpPr>
          <p:nvPr>
            <p:ph type="title"/>
          </p:nvPr>
        </p:nvSpPr>
        <p:spPr>
          <a:xfrm>
            <a:off x="249555" y="599673"/>
            <a:ext cx="10711815" cy="11507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altLang="tr-TR" b="1" smtClean="0"/>
              <a:t>Çölyak (Gluten enteropatsi)</a:t>
            </a:r>
          </a:p>
        </p:txBody>
      </p:sp>
      <p:sp>
        <p:nvSpPr>
          <p:cNvPr id="49155" name="İçerik Yer Tutucusu 5"/>
          <p:cNvSpPr>
            <a:spLocks noGrp="1"/>
          </p:cNvSpPr>
          <p:nvPr>
            <p:ph idx="1"/>
          </p:nvPr>
        </p:nvSpPr>
        <p:spPr>
          <a:xfrm>
            <a:off x="249555" y="2657012"/>
            <a:ext cx="10908030" cy="28685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tr-TR" sz="3200" dirty="0" smtClean="0"/>
              <a:t>İnce bağırsak mukozasının tutulumu ile karakterize olup, duyarlı kişilerde </a:t>
            </a:r>
            <a:r>
              <a:rPr lang="tr-TR" altLang="tr-TR" sz="3200" dirty="0" err="1" smtClean="0"/>
              <a:t>gluten</a:t>
            </a:r>
            <a:r>
              <a:rPr lang="tr-TR" altLang="tr-TR" sz="3200" dirty="0" smtClean="0"/>
              <a:t> içeren besinlerin alımından sonra </a:t>
            </a:r>
            <a:r>
              <a:rPr lang="tr-TR" altLang="tr-TR" sz="3200" dirty="0" err="1" smtClean="0"/>
              <a:t>glutenin</a:t>
            </a:r>
            <a:r>
              <a:rPr lang="tr-TR" altLang="tr-TR" sz="3200" dirty="0" smtClean="0"/>
              <a:t> bir parçası olan </a:t>
            </a:r>
            <a:r>
              <a:rPr lang="tr-TR" altLang="tr-TR" sz="3200" dirty="0" err="1" smtClean="0"/>
              <a:t>gliadine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intolerans</a:t>
            </a:r>
            <a:r>
              <a:rPr lang="tr-TR" altLang="tr-TR" sz="3200" dirty="0" smtClean="0"/>
              <a:t> nedeniyle ortaya çıkar ve bu yüzden </a:t>
            </a:r>
            <a:r>
              <a:rPr lang="tr-TR" altLang="tr-TR" sz="3200" dirty="0" err="1" smtClean="0"/>
              <a:t>glutene</a:t>
            </a:r>
            <a:r>
              <a:rPr lang="tr-TR" altLang="tr-TR" sz="3200" dirty="0" smtClean="0"/>
              <a:t> duyarlı </a:t>
            </a:r>
            <a:r>
              <a:rPr lang="tr-TR" altLang="tr-TR" sz="3200" dirty="0" err="1" smtClean="0"/>
              <a:t>enteropati</a:t>
            </a:r>
            <a:r>
              <a:rPr lang="tr-TR" altLang="tr-TR" sz="3200" dirty="0" smtClean="0"/>
              <a:t> de denilmektedir.</a:t>
            </a:r>
          </a:p>
          <a:p>
            <a:pPr eaLnBrk="1" hangingPunct="1"/>
            <a:endParaRPr lang="tr-TR" alt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11480" y="251460"/>
            <a:ext cx="10942320" cy="592550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200" b="1" dirty="0" smtClean="0"/>
              <a:t>Diyet tedavisi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Osteoporoz ve </a:t>
            </a:r>
            <a:r>
              <a:rPr lang="tr-TR" dirty="0" err="1" smtClean="0"/>
              <a:t>osteomalasinin</a:t>
            </a:r>
            <a:r>
              <a:rPr lang="tr-TR" dirty="0" smtClean="0"/>
              <a:t> </a:t>
            </a:r>
            <a:r>
              <a:rPr lang="tr-TR" dirty="0"/>
              <a:t>önlenmesi (</a:t>
            </a:r>
            <a:r>
              <a:rPr lang="tr-TR" dirty="0" err="1"/>
              <a:t>Ca</a:t>
            </a:r>
            <a:r>
              <a:rPr lang="tr-TR" dirty="0"/>
              <a:t>, D </a:t>
            </a:r>
            <a:r>
              <a:rPr lang="tr-TR" dirty="0" err="1" smtClean="0"/>
              <a:t>vit</a:t>
            </a:r>
            <a:r>
              <a:rPr lang="tr-TR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Steatore</a:t>
            </a:r>
            <a:r>
              <a:rPr lang="tr-TR" dirty="0" smtClean="0"/>
              <a:t> gelişti ise yağda eriyen vitamin takviyesi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Diyare</a:t>
            </a:r>
            <a:r>
              <a:rPr lang="tr-TR" dirty="0" smtClean="0"/>
              <a:t> uzun süreli ise sıvı ve elektrolit dengesi sağlanmalıdır.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Sekonder</a:t>
            </a:r>
            <a:r>
              <a:rPr lang="tr-TR" dirty="0" smtClean="0"/>
              <a:t> laktoz ve </a:t>
            </a:r>
            <a:r>
              <a:rPr lang="tr-TR" dirty="0" err="1" smtClean="0"/>
              <a:t>fruktoz</a:t>
            </a:r>
            <a:r>
              <a:rPr lang="tr-TR" dirty="0" smtClean="0"/>
              <a:t> </a:t>
            </a:r>
            <a:r>
              <a:rPr lang="tr-TR" dirty="0" err="1" smtClean="0"/>
              <a:t>intoleransı</a:t>
            </a:r>
            <a:r>
              <a:rPr lang="tr-TR" dirty="0" smtClean="0"/>
              <a:t> gelişebilir. Bu nedenle düşük laktozlu ve </a:t>
            </a:r>
            <a:r>
              <a:rPr lang="tr-TR" dirty="0" err="1" smtClean="0"/>
              <a:t>fruktozlu</a:t>
            </a:r>
            <a:r>
              <a:rPr lang="tr-TR" dirty="0" smtClean="0"/>
              <a:t> diyet verilir. </a:t>
            </a:r>
          </a:p>
        </p:txBody>
      </p:sp>
    </p:spTree>
    <p:extLst>
      <p:ext uri="{BB962C8B-B14F-4D97-AF65-F5344CB8AC3E}">
        <p14:creationId xmlns:p14="http://schemas.microsoft.com/office/powerpoint/2010/main" val="24262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r-TR" altLang="tr-TR" sz="4800" b="1" dirty="0" smtClean="0">
                <a:solidFill>
                  <a:schemeClr val="tx1"/>
                </a:solidFill>
              </a:rPr>
              <a:t/>
            </a:r>
            <a:br>
              <a:rPr lang="tr-TR" altLang="tr-TR" sz="4800" b="1" dirty="0" smtClean="0">
                <a:solidFill>
                  <a:schemeClr val="tx1"/>
                </a:solidFill>
              </a:rPr>
            </a:br>
            <a:r>
              <a:rPr lang="tr-TR" altLang="tr-TR" sz="4800" b="1" dirty="0" smtClean="0">
                <a:solidFill>
                  <a:schemeClr val="tx1"/>
                </a:solidFill>
              </a:rPr>
              <a:t>Kolon hastalıkları</a:t>
            </a:r>
            <a:br>
              <a:rPr lang="tr-TR" altLang="tr-TR" sz="4800" b="1" dirty="0" smtClean="0">
                <a:solidFill>
                  <a:schemeClr val="tx1"/>
                </a:solidFill>
              </a:rPr>
            </a:br>
            <a:endParaRPr lang="tr-TR" altLang="tr-TR" sz="4800" b="1" dirty="0" smtClean="0">
              <a:solidFill>
                <a:schemeClr val="tx1"/>
              </a:solidFill>
            </a:endParaRPr>
          </a:p>
        </p:txBody>
      </p:sp>
      <p:sp>
        <p:nvSpPr>
          <p:cNvPr id="160771" name="İçerik Yer Tutucusu 5"/>
          <p:cNvSpPr>
            <a:spLocks noGrp="1"/>
          </p:cNvSpPr>
          <p:nvPr>
            <p:ph idx="1"/>
          </p:nvPr>
        </p:nvSpPr>
        <p:spPr>
          <a:xfrm>
            <a:off x="838200" y="1482725"/>
            <a:ext cx="5784669" cy="2828018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r-TR" altLang="tr-TR" sz="3200" dirty="0" smtClean="0"/>
              <a:t>İnflamatuar bağırsak hastalıkları</a:t>
            </a:r>
          </a:p>
          <a:p>
            <a:pPr lvl="1" eaLnBrk="1" hangingPunct="1">
              <a:defRPr/>
            </a:pPr>
            <a:r>
              <a:rPr lang="tr-TR" altLang="tr-TR" sz="2800" dirty="0" err="1" smtClean="0"/>
              <a:t>Ülseratif</a:t>
            </a:r>
            <a:r>
              <a:rPr lang="tr-TR" altLang="tr-TR" sz="2800" dirty="0" smtClean="0"/>
              <a:t> kolit</a:t>
            </a:r>
          </a:p>
          <a:p>
            <a:pPr lvl="1" eaLnBrk="1" hangingPunct="1">
              <a:defRPr/>
            </a:pPr>
            <a:r>
              <a:rPr lang="tr-TR" altLang="tr-TR" sz="2800" dirty="0" err="1" smtClean="0"/>
              <a:t>Crohn’s</a:t>
            </a:r>
            <a:r>
              <a:rPr lang="tr-TR" altLang="tr-TR" sz="2800" dirty="0" smtClean="0"/>
              <a:t> hastalığı</a:t>
            </a:r>
          </a:p>
          <a:p>
            <a:pPr eaLnBrk="1" hangingPunct="1">
              <a:defRPr/>
            </a:pPr>
            <a:r>
              <a:rPr lang="tr-TR" altLang="tr-TR" sz="3200" dirty="0" err="1"/>
              <a:t>İrritable</a:t>
            </a:r>
            <a:r>
              <a:rPr lang="tr-TR" altLang="tr-TR" sz="3200" dirty="0"/>
              <a:t> bağırsak sendromu</a:t>
            </a:r>
          </a:p>
          <a:p>
            <a:pPr eaLnBrk="1" hangingPunct="1">
              <a:defRPr/>
            </a:pPr>
            <a:r>
              <a:rPr lang="tr-TR" altLang="tr-TR" sz="3200" dirty="0" err="1" smtClean="0"/>
              <a:t>Divertiküler</a:t>
            </a:r>
            <a:r>
              <a:rPr lang="tr-TR" altLang="tr-TR" sz="3200" dirty="0" smtClean="0"/>
              <a:t> kolon hastalığı</a:t>
            </a:r>
          </a:p>
          <a:p>
            <a:pPr eaLnBrk="1" hangingPunct="1">
              <a:defRPr/>
            </a:pPr>
            <a:endParaRPr lang="tr-TR" altLang="tr-TR" dirty="0" smtClean="0"/>
          </a:p>
        </p:txBody>
      </p:sp>
      <p:sp>
        <p:nvSpPr>
          <p:cNvPr id="4" name="İçerik Yer Tutucusu 5"/>
          <p:cNvSpPr txBox="1">
            <a:spLocks/>
          </p:cNvSpPr>
          <p:nvPr/>
        </p:nvSpPr>
        <p:spPr>
          <a:xfrm>
            <a:off x="7302137" y="3003459"/>
            <a:ext cx="3881845" cy="282257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200" b="1" dirty="0" smtClean="0"/>
              <a:t>Genel belirtiler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2800" dirty="0" smtClean="0"/>
              <a:t>Ağrı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2800" dirty="0" err="1" smtClean="0"/>
              <a:t>Rektal</a:t>
            </a:r>
            <a:r>
              <a:rPr lang="tr-TR" sz="2800" dirty="0" smtClean="0"/>
              <a:t> kanama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2800" dirty="0" err="1" smtClean="0"/>
              <a:t>Konstipasyon</a:t>
            </a:r>
            <a:endParaRPr lang="tr-TR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tr-TR" sz="2800" dirty="0" err="1" smtClean="0"/>
              <a:t>Diyare</a:t>
            </a:r>
            <a:endParaRPr lang="tr-TR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tr-TR" sz="2800" dirty="0" smtClean="0"/>
              <a:t>Gaz</a:t>
            </a:r>
          </a:p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838450" y="919163"/>
            <a:ext cx="6329363" cy="3744277"/>
          </a:xfrm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dirty="0" smtClean="0"/>
              <a:t>Uyarıcı etkisi olan;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Acılı baharatlar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Alkollü içecekler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Kızartmalar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Yağlı içecekler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Çok soğuk besinler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Koyu çay ve kahve tüketimi azaltılır</a:t>
            </a:r>
            <a:endParaRPr lang="tr-TR" dirty="0"/>
          </a:p>
        </p:txBody>
      </p:sp>
      <p:pic>
        <p:nvPicPr>
          <p:cNvPr id="61443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23" y="1181418"/>
            <a:ext cx="11699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Unvan 4"/>
          <p:cNvSpPr>
            <a:spLocks noGrp="1"/>
          </p:cNvSpPr>
          <p:nvPr>
            <p:ph type="title"/>
          </p:nvPr>
        </p:nvSpPr>
        <p:spPr>
          <a:xfrm>
            <a:off x="328747" y="216535"/>
            <a:ext cx="11534503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r-TR" altLang="tr-TR" b="1" dirty="0" err="1" smtClean="0">
                <a:solidFill>
                  <a:schemeClr val="tx1"/>
                </a:solidFill>
              </a:rPr>
              <a:t>Crohn’s</a:t>
            </a:r>
            <a:r>
              <a:rPr lang="tr-TR" altLang="tr-TR" b="1" dirty="0" smtClean="0">
                <a:solidFill>
                  <a:schemeClr val="tx1"/>
                </a:solidFill>
              </a:rPr>
              <a:t> hastalığı (</a:t>
            </a:r>
            <a:r>
              <a:rPr lang="tr-TR" altLang="tr-TR" b="1" dirty="0" err="1" smtClean="0">
                <a:solidFill>
                  <a:schemeClr val="tx1"/>
                </a:solidFill>
              </a:rPr>
              <a:t>Regional</a:t>
            </a:r>
            <a:r>
              <a:rPr lang="tr-TR" altLang="tr-TR" b="1" dirty="0" smtClean="0">
                <a:solidFill>
                  <a:schemeClr val="tx1"/>
                </a:solidFill>
              </a:rPr>
              <a:t> </a:t>
            </a:r>
            <a:r>
              <a:rPr lang="tr-TR" altLang="tr-TR" b="1" dirty="0" err="1" smtClean="0">
                <a:solidFill>
                  <a:schemeClr val="tx1"/>
                </a:solidFill>
              </a:rPr>
              <a:t>Enteritis</a:t>
            </a:r>
            <a:r>
              <a:rPr lang="tr-TR" altLang="tr-TR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1011" name="İçerik Yer Tutucusu 5"/>
          <p:cNvSpPr>
            <a:spLocks noGrp="1"/>
          </p:cNvSpPr>
          <p:nvPr>
            <p:ph idx="1"/>
          </p:nvPr>
        </p:nvSpPr>
        <p:spPr>
          <a:xfrm>
            <a:off x="328748" y="1828890"/>
            <a:ext cx="11534503" cy="4558847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dirty="0" smtClean="0"/>
              <a:t>Gİ sistemde </a:t>
            </a:r>
            <a:r>
              <a:rPr lang="tr-TR" altLang="tr-TR" u="sng" dirty="0" smtClean="0"/>
              <a:t>ağızdan anüse </a:t>
            </a:r>
            <a:r>
              <a:rPr lang="tr-TR" altLang="tr-TR" dirty="0" smtClean="0"/>
              <a:t>kadar tutulabilen kronik iltihabi bir hastalıktır. </a:t>
            </a:r>
          </a:p>
          <a:p>
            <a:pPr eaLnBrk="1" hangingPunct="1">
              <a:defRPr/>
            </a:pP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smtClean="0"/>
              <a:t>Hastalık en çok </a:t>
            </a:r>
            <a:r>
              <a:rPr lang="tr-TR" altLang="tr-TR" dirty="0" err="1" smtClean="0"/>
              <a:t>ileumda</a:t>
            </a:r>
            <a:r>
              <a:rPr lang="tr-TR" altLang="tr-TR" dirty="0" smtClean="0"/>
              <a:t> yerleşir.</a:t>
            </a:r>
          </a:p>
          <a:p>
            <a:pPr eaLnBrk="1" hangingPunct="1">
              <a:defRPr/>
            </a:pPr>
            <a:r>
              <a:rPr lang="tr-TR" altLang="tr-TR" dirty="0" smtClean="0"/>
              <a:t>%12-25 </a:t>
            </a:r>
            <a:r>
              <a:rPr lang="tr-TR" altLang="tr-TR" dirty="0" err="1" smtClean="0"/>
              <a:t>ileumda</a:t>
            </a: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smtClean="0"/>
              <a:t>%50-60 </a:t>
            </a:r>
            <a:r>
              <a:rPr lang="tr-TR" altLang="tr-TR" dirty="0" err="1" smtClean="0"/>
              <a:t>ileum</a:t>
            </a:r>
            <a:r>
              <a:rPr lang="tr-TR" altLang="tr-TR" dirty="0" smtClean="0"/>
              <a:t> +kolon</a:t>
            </a:r>
          </a:p>
          <a:p>
            <a:pPr eaLnBrk="1" hangingPunct="1">
              <a:defRPr/>
            </a:pPr>
            <a:r>
              <a:rPr lang="tr-TR" altLang="tr-TR" dirty="0" smtClean="0"/>
              <a:t>%12-25 kolon</a:t>
            </a:r>
          </a:p>
          <a:p>
            <a:pPr eaLnBrk="1" hangingPunct="1">
              <a:defRPr/>
            </a:pPr>
            <a:r>
              <a:rPr lang="tr-TR" altLang="tr-TR" dirty="0" smtClean="0"/>
              <a:t>Erkek ve kadınlarda eşit görülür.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dirty="0" smtClean="0"/>
              <a:t>	Nedeni; genetik ve </a:t>
            </a:r>
            <a:r>
              <a:rPr lang="tr-TR" altLang="tr-TR" dirty="0" err="1" smtClean="0"/>
              <a:t>enfeksiyonel</a:t>
            </a:r>
            <a:r>
              <a:rPr lang="tr-TR" altLang="tr-TR" dirty="0" smtClean="0"/>
              <a:t> faktörlerdir</a:t>
            </a:r>
            <a:r>
              <a:rPr lang="tr-TR" altLang="tr-TR" dirty="0"/>
              <a:t>.</a:t>
            </a:r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66713" y="461963"/>
            <a:ext cx="5233987" cy="57673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000" b="1" dirty="0" smtClean="0">
                <a:solidFill>
                  <a:schemeClr val="tx1"/>
                </a:solidFill>
              </a:rPr>
              <a:t>Bulgular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1"/>
                </a:solidFill>
              </a:rPr>
              <a:t>Diyare</a:t>
            </a:r>
            <a:endParaRPr lang="tr-T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1"/>
                </a:solidFill>
              </a:rPr>
              <a:t>Steotore</a:t>
            </a:r>
            <a:endParaRPr lang="tr-T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İştahsızlık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Ateş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Karın ağrısı ve şişkinlik, gaz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1"/>
                </a:solidFill>
              </a:rPr>
              <a:t>Abse</a:t>
            </a:r>
            <a:r>
              <a:rPr lang="tr-TR" dirty="0" smtClean="0">
                <a:solidFill>
                  <a:schemeClr val="tx1"/>
                </a:solidFill>
              </a:rPr>
              <a:t>, fistül, </a:t>
            </a:r>
            <a:r>
              <a:rPr lang="tr-TR" dirty="0" err="1" smtClean="0">
                <a:solidFill>
                  <a:schemeClr val="tx1"/>
                </a:solidFill>
              </a:rPr>
              <a:t>fibrozis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submukozal</a:t>
            </a:r>
            <a:r>
              <a:rPr lang="tr-TR" dirty="0" smtClean="0">
                <a:solidFill>
                  <a:schemeClr val="tx1"/>
                </a:solidFill>
              </a:rPr>
              <a:t> kalınlaşma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1"/>
                </a:solidFill>
              </a:rPr>
              <a:t>Melena</a:t>
            </a:r>
            <a:endParaRPr lang="tr-T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Anemi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Yorgunluk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Cilt, göz ve eklemelerde bozukluk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</a:rPr>
              <a:t>MALNÜTRİSYON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3" name="Picture 2" descr="Crohn's disease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461963"/>
            <a:ext cx="6119812" cy="576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266006"/>
              </p:ext>
            </p:extLst>
          </p:nvPr>
        </p:nvGraphicFramePr>
        <p:xfrm>
          <a:off x="1981200" y="636683"/>
          <a:ext cx="8260080" cy="473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2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28613" y="541338"/>
            <a:ext cx="6157912" cy="5438775"/>
          </a:xfrm>
          <a:ln>
            <a:solidFill>
              <a:srgbClr val="FFC000"/>
            </a:solidFill>
          </a:ln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200" b="1" u="sng" dirty="0" smtClean="0"/>
              <a:t>Oral beslenme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Yüksek enerjili (25-35kkal/kg/gün)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Bol proteinli</a:t>
            </a:r>
            <a:r>
              <a:rPr lang="tr-TR" sz="2400" dirty="0"/>
              <a:t> </a:t>
            </a:r>
            <a:r>
              <a:rPr lang="tr-TR" sz="2400" dirty="0" smtClean="0"/>
              <a:t>(100-125g/gün, 1-1.5 g/kg/gün)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Glutamin</a:t>
            </a:r>
            <a:r>
              <a:rPr lang="tr-TR" dirty="0" smtClean="0"/>
              <a:t> </a:t>
            </a:r>
            <a:r>
              <a:rPr lang="tr-TR" dirty="0" err="1" smtClean="0"/>
              <a:t>atrofiyi</a:t>
            </a:r>
            <a:r>
              <a:rPr lang="tr-TR" dirty="0" smtClean="0"/>
              <a:t> önler, bağırsak nitrojen içeriğini arttırır.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Az yağlı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smtClean="0"/>
              <a:t>İnce bağırsak tutulmuşsa </a:t>
            </a:r>
            <a:r>
              <a:rPr lang="tr-TR" dirty="0" err="1" smtClean="0"/>
              <a:t>steotore</a:t>
            </a:r>
            <a:r>
              <a:rPr lang="tr-TR" dirty="0" smtClean="0"/>
              <a:t> görülür.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smtClean="0"/>
              <a:t>MCT, </a:t>
            </a:r>
            <a:r>
              <a:rPr lang="tr-TR" dirty="0" err="1" smtClean="0"/>
              <a:t>omega</a:t>
            </a:r>
            <a:r>
              <a:rPr lang="tr-TR" dirty="0" smtClean="0"/>
              <a:t> 3 zengin</a:t>
            </a:r>
            <a:endParaRPr lang="tr-TR" dirty="0"/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Az posalı (</a:t>
            </a:r>
            <a:r>
              <a:rPr lang="tr-TR" sz="2400" dirty="0" err="1" smtClean="0"/>
              <a:t>Probiyotik</a:t>
            </a:r>
            <a:r>
              <a:rPr lang="tr-TR" sz="2400" dirty="0" smtClean="0"/>
              <a:t>, </a:t>
            </a:r>
            <a:r>
              <a:rPr lang="tr-TR" sz="2400" dirty="0" err="1" smtClean="0"/>
              <a:t>prebiyotik</a:t>
            </a:r>
            <a:r>
              <a:rPr lang="tr-TR" sz="2400" dirty="0" smtClean="0"/>
              <a:t> takviye)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	</a:t>
            </a:r>
            <a:endParaRPr lang="tr-TR" b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tr-T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6900863" y="1182688"/>
            <a:ext cx="4449762" cy="45243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Vitamin ve minerallerden zengin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Bakteri üremesi </a:t>
            </a:r>
            <a:r>
              <a:rPr lang="tr-TR" sz="2400" dirty="0">
                <a:sym typeface="Wingdings" panose="05000000000000000000" pitchFamily="2" charset="2"/>
              </a:rPr>
              <a:t></a:t>
            </a:r>
            <a:r>
              <a:rPr lang="tr-TR" sz="2400" dirty="0"/>
              <a:t>antioksidan vitaminlerden yüksek</a:t>
            </a:r>
            <a:r>
              <a:rPr lang="tr-TR" sz="2400" b="1" dirty="0"/>
              <a:t> (A,C,E, B</a:t>
            </a:r>
            <a:r>
              <a:rPr lang="tr-TR" sz="2400" b="1" baseline="-25000" dirty="0"/>
              <a:t>1</a:t>
            </a:r>
            <a:r>
              <a:rPr lang="tr-TR" sz="2400" b="1" dirty="0"/>
              <a:t>,B</a:t>
            </a:r>
            <a:r>
              <a:rPr lang="tr-TR" sz="2400" b="1" baseline="-25000" dirty="0"/>
              <a:t>2</a:t>
            </a:r>
            <a:r>
              <a:rPr lang="tr-TR" sz="2400" b="1" dirty="0"/>
              <a:t>,B</a:t>
            </a:r>
            <a:r>
              <a:rPr lang="tr-TR" sz="2400" b="1" baseline="-25000" dirty="0"/>
              <a:t>6</a:t>
            </a:r>
            <a:r>
              <a:rPr lang="tr-TR" sz="2400" b="1" dirty="0"/>
              <a:t> </a:t>
            </a:r>
            <a:r>
              <a:rPr lang="tr-TR" sz="2400" b="1" dirty="0" err="1"/>
              <a:t>vit</a:t>
            </a:r>
            <a:r>
              <a:rPr lang="tr-TR" sz="2400" b="1" dirty="0"/>
              <a:t>)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Anemi 	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2400" dirty="0">
                <a:sym typeface="Wingdings" panose="05000000000000000000" pitchFamily="2" charset="2"/>
              </a:rPr>
              <a:t>	</a:t>
            </a:r>
            <a:r>
              <a:rPr lang="tr-TR" sz="2400" b="1" dirty="0"/>
              <a:t>Fe, B</a:t>
            </a:r>
            <a:r>
              <a:rPr lang="tr-TR" sz="2400" b="1" baseline="-25000" dirty="0"/>
              <a:t>9</a:t>
            </a:r>
            <a:r>
              <a:rPr lang="tr-TR" sz="2400" b="1" dirty="0"/>
              <a:t>, B</a:t>
            </a:r>
            <a:r>
              <a:rPr lang="tr-TR" sz="2400" b="1" baseline="-25000" dirty="0"/>
              <a:t>12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İnce bağırsağın 200cm fazla </a:t>
            </a:r>
            <a:r>
              <a:rPr lang="tr-TR" sz="2400" dirty="0" err="1"/>
              <a:t>rejeksiyonu</a:t>
            </a:r>
            <a:r>
              <a:rPr lang="tr-TR" sz="2400" b="1" dirty="0"/>
              <a:t>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2400" dirty="0">
                <a:sym typeface="Wingdings" panose="05000000000000000000" pitchFamily="2" charset="2"/>
              </a:rPr>
              <a:t>	 </a:t>
            </a:r>
            <a:r>
              <a:rPr lang="tr-TR" sz="2400" b="1" dirty="0" smtClean="0"/>
              <a:t>selenyum emilimini  etkiler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Unvan 4"/>
          <p:cNvSpPr>
            <a:spLocks noGrp="1"/>
          </p:cNvSpPr>
          <p:nvPr>
            <p:ph type="title"/>
          </p:nvPr>
        </p:nvSpPr>
        <p:spPr>
          <a:xfrm>
            <a:off x="537210" y="170815"/>
            <a:ext cx="11224260" cy="1182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b="1" dirty="0" err="1" smtClean="0">
                <a:solidFill>
                  <a:schemeClr val="tx1"/>
                </a:solidFill>
              </a:rPr>
              <a:t>İrritable</a:t>
            </a:r>
            <a:r>
              <a:rPr lang="tr-TR" altLang="tr-TR" b="1" dirty="0" smtClean="0">
                <a:solidFill>
                  <a:schemeClr val="tx1"/>
                </a:solidFill>
              </a:rPr>
              <a:t> bağırsak sendromu (İBS)</a:t>
            </a:r>
          </a:p>
        </p:txBody>
      </p:sp>
      <p:sp>
        <p:nvSpPr>
          <p:cNvPr id="181251" name="İçerik Yer Tutucusu 5"/>
          <p:cNvSpPr>
            <a:spLocks noGrp="1"/>
          </p:cNvSpPr>
          <p:nvPr>
            <p:ph idx="1"/>
          </p:nvPr>
        </p:nvSpPr>
        <p:spPr>
          <a:xfrm>
            <a:off x="537210" y="1993429"/>
            <a:ext cx="11224260" cy="3257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tr-TR" altLang="tr-TR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dirty="0" smtClean="0"/>
              <a:t>Organik lezyon ya da yapısal bir anormallik </a:t>
            </a:r>
            <a:r>
              <a:rPr lang="tr-TR" altLang="tr-TR" u="sng" dirty="0" smtClean="0"/>
              <a:t>olmadan</a:t>
            </a:r>
            <a:r>
              <a:rPr lang="tr-TR" altLang="tr-TR" dirty="0" smtClean="0"/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u="sng" dirty="0" smtClean="0"/>
              <a:t>stres</a:t>
            </a:r>
            <a:r>
              <a:rPr lang="tr-TR" altLang="tr-TR" dirty="0" smtClean="0"/>
              <a:t> veya </a:t>
            </a:r>
            <a:r>
              <a:rPr lang="tr-TR" altLang="tr-TR" u="sng" dirty="0" err="1" smtClean="0"/>
              <a:t>emosyonel</a:t>
            </a:r>
            <a:r>
              <a:rPr lang="tr-TR" altLang="tr-TR" u="sng" dirty="0" smtClean="0"/>
              <a:t> gerilimin </a:t>
            </a:r>
            <a:r>
              <a:rPr lang="tr-TR" altLang="tr-TR" dirty="0" smtClean="0"/>
              <a:t>yüksek düzeyde olduğu dönemlerde ortaya çıkan </a:t>
            </a:r>
            <a:r>
              <a:rPr lang="tr-TR" altLang="tr-TR" b="1" dirty="0" smtClean="0"/>
              <a:t>artan ishal </a:t>
            </a:r>
            <a:r>
              <a:rPr lang="tr-TR" altLang="tr-TR" dirty="0" smtClean="0"/>
              <a:t>veya </a:t>
            </a:r>
            <a:r>
              <a:rPr lang="tr-TR" altLang="tr-TR" b="1" dirty="0" err="1" smtClean="0"/>
              <a:t>konstipasyon</a:t>
            </a:r>
            <a:r>
              <a:rPr lang="tr-TR" altLang="tr-TR" dirty="0" smtClean="0"/>
              <a:t> gibi </a:t>
            </a:r>
            <a:r>
              <a:rPr lang="tr-TR" altLang="tr-TR" u="sng" dirty="0" err="1" smtClean="0"/>
              <a:t>defekasyon</a:t>
            </a:r>
            <a:r>
              <a:rPr lang="tr-TR" altLang="tr-TR" u="sng" dirty="0" smtClean="0"/>
              <a:t> alışkanlığındaki değişiklikler </a:t>
            </a:r>
            <a:r>
              <a:rPr lang="tr-TR" altLang="tr-TR" dirty="0" smtClean="0"/>
              <a:t>ile seyreden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dirty="0" smtClean="0"/>
              <a:t>ağrı </a:t>
            </a:r>
            <a:r>
              <a:rPr lang="tr-TR" altLang="tr-TR" dirty="0" err="1" smtClean="0"/>
              <a:t>episodları</a:t>
            </a:r>
            <a:r>
              <a:rPr lang="tr-TR" altLang="tr-TR" dirty="0" smtClean="0"/>
              <a:t> ile karakterize </a:t>
            </a:r>
            <a:r>
              <a:rPr lang="tr-TR" altLang="tr-TR" dirty="0" err="1" smtClean="0"/>
              <a:t>patogenezi</a:t>
            </a:r>
            <a:r>
              <a:rPr lang="tr-TR" altLang="tr-TR" dirty="0" smtClean="0"/>
              <a:t> tam olarak anlaşılmamış fonksiyonel bir hastalıktır.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37210" y="5449070"/>
            <a:ext cx="6503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/>
              <a:t>Orta yaş grubu kadınlarda sıklığı yüksektir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70" y="0"/>
            <a:ext cx="3745230" cy="199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701040" y="345567"/>
            <a:ext cx="4837113" cy="3517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u="sng" dirty="0" smtClean="0"/>
              <a:t>Nedenleri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Stres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Besin alerjileri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Kalın bağırsak enfeksiyonları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Kolon </a:t>
            </a:r>
            <a:r>
              <a:rPr lang="tr-TR" dirty="0" err="1" smtClean="0"/>
              <a:t>Ca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Divertikül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4" name="İçerik Yer Tutucusu 5"/>
          <p:cNvSpPr txBox="1">
            <a:spLocks/>
          </p:cNvSpPr>
          <p:nvPr/>
        </p:nvSpPr>
        <p:spPr>
          <a:xfrm>
            <a:off x="6209575" y="2104453"/>
            <a:ext cx="5291138" cy="4087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u="sng" dirty="0" smtClean="0"/>
              <a:t>Belirtileri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Karın ağrısı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Bulantı </a:t>
            </a:r>
            <a:r>
              <a:rPr lang="tr-TR" dirty="0" err="1" smtClean="0"/>
              <a:t>dispepsi</a:t>
            </a: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Sık ve sulu gaita (%20)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Konstipasyon</a:t>
            </a:r>
            <a:r>
              <a:rPr lang="tr-TR" dirty="0" smtClean="0"/>
              <a:t> (%80)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Defekasyon</a:t>
            </a:r>
            <a:r>
              <a:rPr lang="tr-TR" dirty="0" smtClean="0"/>
              <a:t> sonrası ağrıda azalma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Kanlı </a:t>
            </a:r>
            <a:r>
              <a:rPr lang="tr-TR" dirty="0" err="1" smtClean="0"/>
              <a:t>müküs</a:t>
            </a:r>
            <a:r>
              <a:rPr lang="tr-TR" dirty="0" smtClean="0"/>
              <a:t> </a:t>
            </a:r>
            <a:r>
              <a:rPr lang="tr-TR" dirty="0" err="1" smtClean="0"/>
              <a:t>sekresyonu</a:t>
            </a:r>
            <a:endParaRPr lang="tr-TR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Sık idrara çıkma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70" y="0"/>
            <a:ext cx="3745230" cy="199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456224"/>
              </p:ext>
            </p:extLst>
          </p:nvPr>
        </p:nvGraphicFramePr>
        <p:xfrm>
          <a:off x="133350" y="185166"/>
          <a:ext cx="11679936" cy="599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46175" y="1703388"/>
            <a:ext cx="5140325" cy="2971643"/>
          </a:xfrm>
          <a:ln>
            <a:solidFill>
              <a:schemeClr val="bg2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3200" b="1" u="sng" dirty="0"/>
              <a:t>Tedavi </a:t>
            </a:r>
            <a:endParaRPr lang="tr-TR" b="1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Eğitim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İlaç tedavisi </a:t>
            </a:r>
            <a:endParaRPr lang="tr-T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Psikososyal</a:t>
            </a:r>
            <a:r>
              <a:rPr lang="tr-TR" dirty="0" smtClean="0"/>
              <a:t> rehberlik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Diyet tedavisi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Fekal mikrobiyota transferi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45567"/>
            <a:ext cx="59055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İçerik Yer Tutucusu 2"/>
          <p:cNvSpPr>
            <a:spLocks noGrp="1"/>
          </p:cNvSpPr>
          <p:nvPr>
            <p:ph idx="1"/>
          </p:nvPr>
        </p:nvSpPr>
        <p:spPr>
          <a:xfrm>
            <a:off x="927100" y="1485900"/>
            <a:ext cx="10515600" cy="1946275"/>
          </a:xfrm>
        </p:spPr>
        <p:txBody>
          <a:bodyPr/>
          <a:lstStyle/>
          <a:p>
            <a:pPr eaLnBrk="1" hangingPunct="1"/>
            <a:r>
              <a:rPr lang="tr-TR" altLang="tr-TR" sz="2400" dirty="0" smtClean="0"/>
              <a:t>Kolonun </a:t>
            </a:r>
            <a:r>
              <a:rPr lang="tr-TR" altLang="tr-TR" sz="2400" dirty="0" err="1" smtClean="0"/>
              <a:t>divertiküler</a:t>
            </a:r>
            <a:r>
              <a:rPr lang="tr-TR" altLang="tr-TR" sz="2400" dirty="0" smtClean="0"/>
              <a:t> hastalığı kas tabakasındaki bazı yetersizlikler nedeni ile mukozanın dışa doğru balonlaşmasıdır.</a:t>
            </a:r>
          </a:p>
          <a:p>
            <a:pPr eaLnBrk="1" hangingPunct="1"/>
            <a:r>
              <a:rPr lang="tr-TR" altLang="tr-TR" sz="2400" dirty="0" smtClean="0"/>
              <a:t>Lümenden bağırsağa doğru küçük kuru sert fekal materyalin itilmesi sonucu oluşan basınç oluşmaktadır.</a:t>
            </a:r>
          </a:p>
          <a:p>
            <a:pPr eaLnBrk="1" hangingPunct="1"/>
            <a:endParaRPr lang="tr-TR" altLang="tr-TR" sz="2400" dirty="0" smtClean="0"/>
          </a:p>
        </p:txBody>
      </p:sp>
      <p:pic>
        <p:nvPicPr>
          <p:cNvPr id="78851" name="Picture 2" descr="divertiküler hastalı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24250"/>
            <a:ext cx="33083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524250"/>
            <a:ext cx="30702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6" t="33594" r="22182" b="39453"/>
          <a:stretch>
            <a:fillRect/>
          </a:stretch>
        </p:blipFill>
        <p:spPr bwMode="auto">
          <a:xfrm>
            <a:off x="4011613" y="3011488"/>
            <a:ext cx="359568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24180" y="252890"/>
            <a:ext cx="9496425" cy="7699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altLang="tr-TR" sz="4400" b="1" dirty="0" err="1">
                <a:solidFill>
                  <a:schemeClr val="tx1"/>
                </a:solidFill>
              </a:rPr>
              <a:t>Divertiküler</a:t>
            </a:r>
            <a:r>
              <a:rPr lang="tr-TR" altLang="tr-TR" sz="4400" b="1" dirty="0">
                <a:solidFill>
                  <a:schemeClr val="tx1"/>
                </a:solidFill>
              </a:rPr>
              <a:t> kolon hastalığı</a:t>
            </a:r>
            <a:endParaRPr lang="tr-T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6725" y="328613"/>
            <a:ext cx="6348413" cy="4852987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b="1" u="sng" dirty="0" smtClean="0"/>
              <a:t>Nedenleri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Fiziksel </a:t>
            </a:r>
            <a:r>
              <a:rPr lang="tr-TR" sz="2400" dirty="0" err="1" smtClean="0"/>
              <a:t>inaktivite</a:t>
            </a: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err="1" smtClean="0"/>
              <a:t>Obezite</a:t>
            </a: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err="1" smtClean="0"/>
              <a:t>Konstipasyon</a:t>
            </a:r>
            <a:endParaRPr lang="tr-TR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sz="2000" dirty="0" err="1" smtClean="0"/>
              <a:t>İntrakolonik</a:t>
            </a:r>
            <a:r>
              <a:rPr lang="tr-TR" sz="2000" dirty="0" smtClean="0"/>
              <a:t> basıncın artması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Sigara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err="1" smtClean="0"/>
              <a:t>Non</a:t>
            </a:r>
            <a:r>
              <a:rPr lang="tr-TR" sz="2400" dirty="0" smtClean="0"/>
              <a:t> </a:t>
            </a:r>
            <a:r>
              <a:rPr lang="tr-TR" sz="2400" dirty="0" err="1" smtClean="0"/>
              <a:t>steroidal</a:t>
            </a:r>
            <a:r>
              <a:rPr lang="tr-TR" sz="2400" dirty="0" smtClean="0"/>
              <a:t> </a:t>
            </a:r>
            <a:r>
              <a:rPr lang="tr-TR" sz="2400" dirty="0" err="1" smtClean="0"/>
              <a:t>inflamatuar</a:t>
            </a:r>
            <a:r>
              <a:rPr lang="tr-TR" sz="2400" dirty="0" smtClean="0"/>
              <a:t> ilaç kullanımı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Yaş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sz="2000" dirty="0" smtClean="0"/>
              <a:t>Kas liflerinin gerilme gücünün azalması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Genetik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err="1" smtClean="0"/>
              <a:t>Bakteriyal</a:t>
            </a:r>
            <a:r>
              <a:rPr lang="tr-TR" sz="2400" dirty="0" smtClean="0"/>
              <a:t> enfeksiyon</a:t>
            </a:r>
            <a:endParaRPr lang="tr-TR" sz="24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443788" y="328612"/>
            <a:ext cx="4329112" cy="485298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b="1" u="sng" dirty="0" smtClean="0"/>
              <a:t>Belirtileri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Karının alt kısmında ağrı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Karında gerginlik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err="1" smtClean="0"/>
              <a:t>Konstipasyon</a:t>
            </a:r>
            <a:r>
              <a:rPr lang="tr-TR" sz="2400" dirty="0" smtClean="0"/>
              <a:t> </a:t>
            </a:r>
            <a:r>
              <a:rPr lang="tr-TR" sz="2400" dirty="0" err="1" smtClean="0"/>
              <a:t>diyare</a:t>
            </a:r>
            <a:endParaRPr lang="tr-T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400" dirty="0" err="1" smtClean="0"/>
              <a:t>Feçeste</a:t>
            </a:r>
            <a:r>
              <a:rPr lang="tr-TR" sz="2400" dirty="0" smtClean="0"/>
              <a:t> fazla </a:t>
            </a:r>
            <a:r>
              <a:rPr lang="tr-TR" sz="2400" dirty="0" err="1" smtClean="0"/>
              <a:t>müküs</a:t>
            </a:r>
            <a:endParaRPr lang="tr-T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Aşırı gaz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err="1" smtClean="0"/>
              <a:t>Rektal</a:t>
            </a:r>
            <a:r>
              <a:rPr lang="tr-TR" sz="2400" dirty="0" smtClean="0"/>
              <a:t> kanama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Ağrılı </a:t>
            </a:r>
            <a:r>
              <a:rPr lang="tr-TR" sz="2400" dirty="0" err="1" smtClean="0"/>
              <a:t>defekasyon</a:t>
            </a:r>
            <a:endParaRPr lang="tr-TR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2 İçerik Yer Tutucusu"/>
          <p:cNvSpPr>
            <a:spLocks noGrp="1"/>
          </p:cNvSpPr>
          <p:nvPr>
            <p:ph idx="1"/>
          </p:nvPr>
        </p:nvSpPr>
        <p:spPr>
          <a:xfrm>
            <a:off x="424180" y="1630680"/>
            <a:ext cx="11127740" cy="2697480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 smtClean="0"/>
              <a:t> Kolon kanseri 50 yaş civarında, erkeklerde daha sık görülür. </a:t>
            </a:r>
          </a:p>
          <a:p>
            <a:pPr marL="0" indent="0">
              <a:buNone/>
            </a:pPr>
            <a:endParaRPr lang="tr-TR" altLang="tr-TR" dirty="0"/>
          </a:p>
          <a:p>
            <a:pPr marL="0" indent="0">
              <a:buNone/>
            </a:pPr>
            <a:r>
              <a:rPr lang="tr-TR" altLang="tr-TR" dirty="0" smtClean="0"/>
              <a:t>Yaklaşık %60-70'i </a:t>
            </a:r>
            <a:r>
              <a:rPr lang="tr-TR" altLang="tr-TR" dirty="0" err="1" smtClean="0"/>
              <a:t>kolerektal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karsinoma</a:t>
            </a:r>
            <a:r>
              <a:rPr lang="tr-TR" altLang="tr-TR" dirty="0" smtClean="0"/>
              <a:t>, rektum, </a:t>
            </a:r>
            <a:r>
              <a:rPr lang="tr-TR" altLang="tr-TR" dirty="0" err="1" smtClean="0"/>
              <a:t>rektosigmoid</a:t>
            </a:r>
            <a:r>
              <a:rPr lang="tr-TR" altLang="tr-TR" dirty="0" smtClean="0"/>
              <a:t> ve sigmoid bölgede bulunur. </a:t>
            </a:r>
          </a:p>
          <a:p>
            <a:endParaRPr lang="tr-TR" alt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424180" y="252890"/>
            <a:ext cx="1112774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4800" b="1" dirty="0" smtClean="0">
                <a:solidFill>
                  <a:schemeClr val="tx1"/>
                </a:solidFill>
              </a:rPr>
              <a:t>Kolon Kanseri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4180" y="3909536"/>
            <a:ext cx="1112774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altLang="tr-TR" sz="2800" b="1" dirty="0"/>
              <a:t>Bulguları: </a:t>
            </a:r>
            <a:r>
              <a:rPr lang="tr-TR" altLang="tr-TR" sz="2800" dirty="0"/>
              <a:t>Kanserin sağ veya sol kolonda olmasına bağlı olarak de­ğişir. Sağ kolon kanserinde; dışkı suludur, karında ağrı, halsizlik, anemi, </a:t>
            </a:r>
            <a:r>
              <a:rPr lang="tr-TR" altLang="tr-TR" sz="2800" dirty="0" smtClean="0"/>
              <a:t>ağırlık kaybı </a:t>
            </a:r>
            <a:r>
              <a:rPr lang="tr-TR" altLang="tr-TR" sz="2800" dirty="0"/>
              <a:t>ve dışkıda gizli kan görülür. Sol kolon kanserinde ise; obstrüksiyon, </a:t>
            </a:r>
            <a:r>
              <a:rPr lang="tr-TR" altLang="tr-TR" sz="2800" dirty="0" err="1"/>
              <a:t>konstipasyon</a:t>
            </a:r>
            <a:r>
              <a:rPr lang="tr-TR" altLang="tr-TR" sz="2800" dirty="0"/>
              <a:t>, anemi ve </a:t>
            </a:r>
            <a:r>
              <a:rPr lang="tr-TR" altLang="tr-TR" sz="2800" dirty="0" smtClean="0"/>
              <a:t>ağırlık kaybı </a:t>
            </a:r>
            <a:r>
              <a:rPr lang="tr-TR" altLang="tr-TR" sz="2800" dirty="0"/>
              <a:t>olur.</a:t>
            </a:r>
          </a:p>
        </p:txBody>
      </p:sp>
    </p:spTree>
    <p:extLst>
      <p:ext uri="{BB962C8B-B14F-4D97-AF65-F5344CB8AC3E}">
        <p14:creationId xmlns:p14="http://schemas.microsoft.com/office/powerpoint/2010/main" val="794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82" y="226423"/>
            <a:ext cx="11353800" cy="3215640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3600" b="1" dirty="0" smtClean="0"/>
              <a:t>Tedavi: </a:t>
            </a:r>
          </a:p>
          <a:p>
            <a:endParaRPr lang="tr-TR" altLang="tr-TR" b="1" dirty="0"/>
          </a:p>
          <a:p>
            <a:r>
              <a:rPr lang="tr-TR" altLang="tr-TR" dirty="0" smtClean="0"/>
              <a:t>Cerrahi ve radyoterapi uygulanır. </a:t>
            </a:r>
          </a:p>
          <a:p>
            <a:endParaRPr lang="tr-TR" altLang="tr-TR" dirty="0" smtClean="0"/>
          </a:p>
          <a:p>
            <a:r>
              <a:rPr lang="tr-TR" altLang="tr-TR" b="1" dirty="0" smtClean="0"/>
              <a:t>Diyet tedavisi </a:t>
            </a:r>
            <a:r>
              <a:rPr lang="tr-TR" altLang="tr-TR" dirty="0" smtClean="0"/>
              <a:t>ise; enerji, protein, vitamin ve minerallerden yeterli olmalıdır. </a:t>
            </a:r>
            <a:r>
              <a:rPr lang="tr-TR" altLang="tr-TR" dirty="0"/>
              <a:t> </a:t>
            </a:r>
            <a:r>
              <a:rPr lang="tr-TR" altLang="tr-TR" dirty="0" smtClean="0"/>
              <a:t>Hastanın semptomları göz önüne alınmalı</a:t>
            </a:r>
            <a:endParaRPr lang="tr-TR" altLang="tr-TR" dirty="0"/>
          </a:p>
          <a:p>
            <a:r>
              <a:rPr lang="tr-TR" altLang="tr-TR" dirty="0" smtClean="0"/>
              <a:t>Hastaların oral olarak beslenmesi yetersiz olabilir. </a:t>
            </a:r>
          </a:p>
          <a:p>
            <a:r>
              <a:rPr lang="tr-TR" altLang="tr-TR" dirty="0" err="1" smtClean="0"/>
              <a:t>Parenteral</a:t>
            </a:r>
            <a:r>
              <a:rPr lang="tr-TR" altLang="tr-TR" dirty="0" smtClean="0"/>
              <a:t> ve </a:t>
            </a:r>
            <a:r>
              <a:rPr lang="tr-TR" altLang="tr-TR" dirty="0" err="1" smtClean="0"/>
              <a:t>enteral</a:t>
            </a:r>
            <a:r>
              <a:rPr lang="tr-TR" altLang="tr-TR" dirty="0" smtClean="0"/>
              <a:t> beslenme uygulanabilir.</a:t>
            </a:r>
          </a:p>
          <a:p>
            <a:endParaRPr lang="tr-TR" altLang="tr-TR" dirty="0" smtClean="0"/>
          </a:p>
          <a:p>
            <a:r>
              <a:rPr lang="tr-TR" altLang="tr-TR" dirty="0" smtClean="0"/>
              <a:t>Özellikle ameliyat öncesi ve ameliyat sonrası dönemlerinde besin desteği yapılmalıdır.</a:t>
            </a:r>
          </a:p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8563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Unvan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085850"/>
          </a:xfrm>
        </p:spPr>
        <p:txBody>
          <a:bodyPr/>
          <a:lstStyle/>
          <a:p>
            <a:pPr eaLnBrk="1" hangingPunct="1"/>
            <a:r>
              <a:rPr lang="tr-TR" altLang="tr-TR" smtClean="0"/>
              <a:t>Kısa bağırsak sendromu</a:t>
            </a:r>
          </a:p>
        </p:txBody>
      </p:sp>
      <p:sp>
        <p:nvSpPr>
          <p:cNvPr id="83971" name="İçerik Yer Tutucusu 2"/>
          <p:cNvSpPr>
            <a:spLocks noGrp="1"/>
          </p:cNvSpPr>
          <p:nvPr>
            <p:ph idx="1"/>
          </p:nvPr>
        </p:nvSpPr>
        <p:spPr>
          <a:xfrm>
            <a:off x="509588" y="1468438"/>
            <a:ext cx="10718800" cy="15065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Hastalık yaralanma gibi çeşitli nedenlere bağlı </a:t>
            </a:r>
            <a:r>
              <a:rPr lang="tr-TR" altLang="tr-TR" u="sng" dirty="0" smtClean="0"/>
              <a:t>ince bağırsağın </a:t>
            </a:r>
            <a:r>
              <a:rPr lang="tr-TR" altLang="tr-TR" dirty="0" smtClean="0"/>
              <a:t>büyük bir kısmının rezeksiyonuyla gelişen ve böylece besin ögelerinin sindirim ve emilimleri için gereken alanı azaltan klinik bir tablodur.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757988" y="3322638"/>
            <a:ext cx="4123372" cy="2898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b="1" u="sng" dirty="0" smtClean="0"/>
              <a:t>Bulgular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Besin ögelerinin emilim azalır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err="1" smtClean="0"/>
              <a:t>Malnütrisyon</a:t>
            </a:r>
            <a:r>
              <a:rPr lang="tr-TR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400" dirty="0" err="1" smtClean="0"/>
              <a:t>Diyare</a:t>
            </a:r>
            <a:endParaRPr lang="tr-T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400" dirty="0" err="1" smtClean="0"/>
              <a:t>Dehidratasyon</a:t>
            </a:r>
            <a:endParaRPr lang="tr-T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Sıvı elektrolit kaybı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509588" y="301625"/>
            <a:ext cx="10718800" cy="768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altLang="tr-TR" sz="4400" b="1" dirty="0">
                <a:solidFill>
                  <a:schemeClr val="tx1"/>
                </a:solidFill>
              </a:rPr>
              <a:t>Kısa barsak sendromu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93850" y="3248025"/>
            <a:ext cx="386873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400" b="1" u="sng" dirty="0">
                <a:solidFill>
                  <a:schemeClr val="tx1"/>
                </a:solidFill>
              </a:rPr>
              <a:t>Nedenleri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</a:rPr>
              <a:t>İnce bağırsak rezeksiyonu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schemeClr val="tx1"/>
                </a:solidFill>
              </a:rPr>
              <a:t>Crohn’s</a:t>
            </a:r>
            <a:r>
              <a:rPr lang="tr-TR" sz="2400" dirty="0">
                <a:solidFill>
                  <a:schemeClr val="tx1"/>
                </a:solidFill>
              </a:rPr>
              <a:t> hastalığı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</a:rPr>
              <a:t>Damar </a:t>
            </a:r>
            <a:r>
              <a:rPr lang="tr-TR" sz="2400" dirty="0" smtClean="0">
                <a:solidFill>
                  <a:schemeClr val="tx1"/>
                </a:solidFill>
              </a:rPr>
              <a:t>tıkanıklığı</a:t>
            </a:r>
            <a:endParaRPr lang="tr-TR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</a:rPr>
              <a:t>Yaralanmalar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Radyasyon </a:t>
            </a:r>
            <a:r>
              <a:rPr lang="tr-TR" sz="2400" dirty="0" err="1" smtClean="0">
                <a:solidFill>
                  <a:schemeClr val="tx1"/>
                </a:solidFill>
              </a:rPr>
              <a:t>Enteriti</a:t>
            </a:r>
            <a:endParaRPr lang="tr-TR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</a:rPr>
              <a:t>İnce bağırsak tümörü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ALT SİNDİRİM SİSTEMİ HASTALIKLARI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519613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u="sng" dirty="0" smtClean="0"/>
              <a:t>Hareket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İnce barsak hareketleri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smtClean="0"/>
              <a:t>Ritmik </a:t>
            </a:r>
            <a:r>
              <a:rPr lang="tr-TR" dirty="0" err="1" smtClean="0"/>
              <a:t>segmentasyon</a:t>
            </a:r>
            <a:endParaRPr lang="tr-T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Peristaltik</a:t>
            </a:r>
            <a:r>
              <a:rPr lang="tr-TR" dirty="0" smtClean="0"/>
              <a:t> hareketler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Vililerin</a:t>
            </a:r>
            <a:r>
              <a:rPr lang="tr-TR" dirty="0" smtClean="0"/>
              <a:t> hareketleri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Pandüler</a:t>
            </a:r>
            <a:r>
              <a:rPr lang="tr-TR" dirty="0" smtClean="0"/>
              <a:t> hareketler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Kalın barsak hareketleri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smtClean="0"/>
              <a:t>Karıştırıcı hareketler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r-TR" dirty="0" err="1"/>
              <a:t>Peristaltik</a:t>
            </a:r>
            <a:r>
              <a:rPr lang="tr-TR" dirty="0"/>
              <a:t> </a:t>
            </a:r>
            <a:r>
              <a:rPr lang="tr-TR" dirty="0" smtClean="0"/>
              <a:t>kitle hareketi</a:t>
            </a:r>
            <a:endParaRPr lang="tr-TR" dirty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757863" y="1825625"/>
            <a:ext cx="622935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u="sng" dirty="0" smtClean="0"/>
              <a:t>Emilim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İnce bağırsak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smtClean="0"/>
              <a:t>CHO, proteinlerin yağların büyük kısmı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err="1" smtClean="0"/>
              <a:t>Na</a:t>
            </a:r>
            <a:r>
              <a:rPr lang="tr-TR" dirty="0" smtClean="0"/>
              <a:t>, K, Cl, HCO</a:t>
            </a:r>
            <a:r>
              <a:rPr lang="tr-TR" baseline="-25000" dirty="0" smtClean="0"/>
              <a:t>3, </a:t>
            </a:r>
            <a:r>
              <a:rPr lang="tr-TR" dirty="0" smtClean="0"/>
              <a:t>Nitrat çok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err="1" smtClean="0"/>
              <a:t>Ca</a:t>
            </a:r>
            <a:r>
              <a:rPr lang="tr-TR" dirty="0" smtClean="0"/>
              <a:t>, Mg, Sülfat az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smtClean="0"/>
              <a:t>Fe gereksinimine göre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err="1" smtClean="0"/>
              <a:t>Vazı</a:t>
            </a:r>
            <a:r>
              <a:rPr lang="tr-TR" dirty="0" smtClean="0"/>
              <a:t> ilaçlar, ADEK, B kompleks, </a:t>
            </a:r>
            <a:r>
              <a:rPr lang="tr-TR" dirty="0" err="1" smtClean="0"/>
              <a:t>Cvit</a:t>
            </a:r>
            <a:endParaRPr lang="tr-TR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tr-TR" dirty="0" smtClean="0"/>
              <a:t>B12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Kalın barsak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smtClean="0"/>
              <a:t>Su ve elektrolit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dirty="0" smtClean="0"/>
              <a:t>500 cc sıvının</a:t>
            </a:r>
          </a:p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986838" y="5114925"/>
            <a:ext cx="1914525" cy="627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400 cc geri emilir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86838" y="5741988"/>
            <a:ext cx="1914525" cy="592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100 cc </a:t>
            </a:r>
            <a:r>
              <a:rPr lang="tr-TR" dirty="0" err="1"/>
              <a:t>feçesle</a:t>
            </a:r>
            <a:r>
              <a:rPr lang="tr-TR" dirty="0"/>
              <a:t> atılır</a:t>
            </a: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8215313" y="5607050"/>
            <a:ext cx="742950" cy="26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endCxn id="4" idx="2"/>
          </p:cNvCxnSpPr>
          <p:nvPr/>
        </p:nvCxnSpPr>
        <p:spPr>
          <a:xfrm>
            <a:off x="8186738" y="5870575"/>
            <a:ext cx="685800" cy="30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1293" y="592138"/>
            <a:ext cx="11594307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800" u="sng" dirty="0" err="1">
                <a:solidFill>
                  <a:schemeClr val="tx1"/>
                </a:solidFill>
              </a:rPr>
              <a:t>Duedenum</a:t>
            </a:r>
            <a:r>
              <a:rPr lang="tr-TR" sz="2800" u="sng" dirty="0">
                <a:solidFill>
                  <a:schemeClr val="tx1"/>
                </a:solidFill>
              </a:rPr>
              <a:t> rezeksiyonu: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Fe, </a:t>
            </a:r>
            <a:r>
              <a:rPr lang="tr-TR" sz="2800" dirty="0" err="1">
                <a:solidFill>
                  <a:schemeClr val="tx1"/>
                </a:solidFill>
              </a:rPr>
              <a:t>Zn</a:t>
            </a:r>
            <a:r>
              <a:rPr lang="tr-TR" sz="2800" dirty="0">
                <a:solidFill>
                  <a:schemeClr val="tx1"/>
                </a:solidFill>
              </a:rPr>
              <a:t>, Cu, B9’un emildiği ve pankreas enzimlerini ve safra tuzlarının döküldüğü yerdir.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17488" y="2939256"/>
            <a:ext cx="11568112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u="sng" dirty="0" err="1">
                <a:solidFill>
                  <a:schemeClr val="tx1"/>
                </a:solidFill>
              </a:rPr>
              <a:t>Jejenum</a:t>
            </a:r>
            <a:r>
              <a:rPr lang="tr-TR" sz="2800" u="sng" dirty="0">
                <a:solidFill>
                  <a:schemeClr val="tx1"/>
                </a:solidFill>
              </a:rPr>
              <a:t> rezeksiyonu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-Birçok besin ince bağırsağın ilk 100 </a:t>
            </a:r>
            <a:r>
              <a:rPr lang="tr-TR" sz="2800" dirty="0" err="1">
                <a:solidFill>
                  <a:schemeClr val="tx1"/>
                </a:solidFill>
              </a:rPr>
              <a:t>cmde</a:t>
            </a:r>
            <a:r>
              <a:rPr lang="tr-TR" sz="2800" dirty="0">
                <a:solidFill>
                  <a:schemeClr val="tx1"/>
                </a:solidFill>
              </a:rPr>
              <a:t> emilir.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-</a:t>
            </a:r>
            <a:r>
              <a:rPr lang="tr-TR" sz="2800" dirty="0" err="1">
                <a:solidFill>
                  <a:schemeClr val="tx1"/>
                </a:solidFill>
              </a:rPr>
              <a:t>Jejenumdan</a:t>
            </a:r>
            <a:r>
              <a:rPr lang="tr-TR" sz="2800" dirty="0">
                <a:solidFill>
                  <a:schemeClr val="tx1"/>
                </a:solidFill>
              </a:rPr>
              <a:t> salgılanan hormonların sindirim ve emilimde önemli işlevleri vardır.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-Küçük miktarda şekerin dirençli nişastanın, lipitlerin, diyet lifinin ve sıvıların emilim ve sindiriminden sorumludur.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/>
              <a:t>Bağırsak </a:t>
            </a:r>
            <a:r>
              <a:rPr lang="tr-TR" altLang="tr-TR" b="1" dirty="0"/>
              <a:t>A</a:t>
            </a:r>
            <a:r>
              <a:rPr lang="tr-TR" altLang="tr-TR" b="1" dirty="0" smtClean="0"/>
              <a:t>meliyatları </a:t>
            </a:r>
          </a:p>
        </p:txBody>
      </p:sp>
      <p:sp>
        <p:nvSpPr>
          <p:cNvPr id="196611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98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dirty="0" smtClean="0"/>
              <a:t>Bağırsak ameliyatları sonrasında açılan </a:t>
            </a:r>
            <a:r>
              <a:rPr lang="tr-TR" altLang="tr-TR" dirty="0" err="1" smtClean="0"/>
              <a:t>ileostomi</a:t>
            </a:r>
            <a:r>
              <a:rPr lang="tr-TR" altLang="tr-TR" dirty="0" smtClean="0"/>
              <a:t> veya </a:t>
            </a:r>
            <a:r>
              <a:rPr lang="tr-TR" altLang="tr-TR" dirty="0" err="1" smtClean="0"/>
              <a:t>kolostomi</a:t>
            </a:r>
            <a:r>
              <a:rPr lang="tr-TR" altLang="tr-TR" dirty="0" smtClean="0"/>
              <a:t> ile;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tr-TR" altLang="tr-TR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dirty="0" smtClean="0"/>
              <a:t>bağırsağın sağlam kısmını vücut yüzeyinde </a:t>
            </a:r>
            <a:r>
              <a:rPr lang="tr-TR" altLang="tr-TR" dirty="0" err="1" smtClean="0"/>
              <a:t>ağızlaştırarak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defekasyon</a:t>
            </a:r>
            <a:r>
              <a:rPr lang="tr-TR" altLang="tr-TR" dirty="0" smtClean="0"/>
              <a:t> için imkan oluşturmayı amaçlanır.</a:t>
            </a:r>
          </a:p>
          <a:p>
            <a:pPr eaLnBrk="1" hangingPunct="1">
              <a:defRPr/>
            </a:pPr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2398476" y="2178157"/>
            <a:ext cx="6605789" cy="134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b="1" dirty="0" smtClean="0"/>
              <a:t>İntestinal Mikrobiyota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b="1" dirty="0" smtClean="0"/>
              <a:t>&amp;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b="1" dirty="0" smtClean="0"/>
              <a:t>Bağırsak Hastalıkları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6940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6750" y="342900"/>
            <a:ext cx="4419600" cy="8105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Mikrobiyota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7648"/>
          <a:stretch/>
        </p:blipFill>
        <p:spPr>
          <a:xfrm>
            <a:off x="6726679" y="1278732"/>
            <a:ext cx="5465321" cy="322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518159" y="1612546"/>
            <a:ext cx="5839097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tr-TR" sz="3200" dirty="0" err="1" smtClean="0"/>
              <a:t>Mikrobiyal</a:t>
            </a:r>
            <a:r>
              <a:rPr lang="tr-TR" sz="3200" dirty="0" smtClean="0"/>
              <a:t> </a:t>
            </a:r>
            <a:r>
              <a:rPr lang="tr-TR" sz="3200" dirty="0"/>
              <a:t>hücrelerin birleşiminden oluşan insan bir “süper organizmadır</a:t>
            </a:r>
            <a:r>
              <a:rPr lang="tr-TR" sz="3200" dirty="0" smtClean="0"/>
              <a:t>”.</a:t>
            </a:r>
          </a:p>
          <a:p>
            <a:pPr algn="ctr"/>
            <a:endParaRPr lang="tr-TR" sz="32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96257" y="1854654"/>
            <a:ext cx="10515600" cy="4351338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8338" y="699976"/>
            <a:ext cx="10908406" cy="18757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Bağırsak mikrobiyotasının oluşmasında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beslenme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564782" y="3431590"/>
            <a:ext cx="9195517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/>
              <a:t>Bireylerin doğum anından itibaren beslenme şekline ve alışkanlıklarına bağlı olarak bağırsak mikrobiyotası belirli bir dağılıma ve çeşitliliğe sahip olmaktadır.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vFEYQoDfsuA/WD2yNO_2odI/AAAAAAAAjfA/ggT3fFlqx3QilvDUqpijo8VDkRjdyi9agCLcB/s640/food-choices-acidic-alka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1485103"/>
            <a:ext cx="4936593" cy="428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07582" y="2033360"/>
            <a:ext cx="4237149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/>
              <a:t>Hazır gıda ve </a:t>
            </a:r>
            <a:r>
              <a:rPr lang="tr-TR" sz="2400" dirty="0" smtClean="0"/>
              <a:t>atıştırmalıklar 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 smtClean="0"/>
              <a:t>SFA </a:t>
            </a:r>
            <a:r>
              <a:rPr lang="tr-TR" sz="2400" dirty="0"/>
              <a:t>ve </a:t>
            </a:r>
            <a:r>
              <a:rPr lang="tr-TR" sz="2400" dirty="0" smtClean="0"/>
              <a:t>PUFA</a:t>
            </a:r>
          </a:p>
          <a:p>
            <a:pPr algn="ctr"/>
            <a:r>
              <a:rPr lang="tr-TR" sz="2400" dirty="0" smtClean="0"/>
              <a:t>Hayvansal protein </a:t>
            </a:r>
          </a:p>
          <a:p>
            <a:pPr algn="ctr"/>
            <a:r>
              <a:rPr lang="tr-TR" sz="2400" dirty="0" smtClean="0"/>
              <a:t>Tuz</a:t>
            </a:r>
          </a:p>
          <a:p>
            <a:pPr algn="ctr"/>
            <a:r>
              <a:rPr lang="tr-TR" sz="2400" dirty="0" smtClean="0"/>
              <a:t>Şeker</a:t>
            </a:r>
          </a:p>
        </p:txBody>
      </p:sp>
      <p:sp>
        <p:nvSpPr>
          <p:cNvPr id="5" name="Aşağı Ok 4"/>
          <p:cNvSpPr/>
          <p:nvPr/>
        </p:nvSpPr>
        <p:spPr>
          <a:xfrm>
            <a:off x="3155326" y="2430885"/>
            <a:ext cx="270454" cy="405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777282" y="914397"/>
            <a:ext cx="342578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</a:rPr>
              <a:t>BATI TİPİ BESLENME</a:t>
            </a:r>
            <a:endParaRPr lang="tr-TR" sz="3000" b="1" dirty="0">
              <a:solidFill>
                <a:srgbClr val="FF0000"/>
              </a:solidFill>
            </a:endParaRPr>
          </a:p>
        </p:txBody>
      </p:sp>
      <p:sp>
        <p:nvSpPr>
          <p:cNvPr id="7" name="Sağa Bükülü Ok 6"/>
          <p:cNvSpPr/>
          <p:nvPr/>
        </p:nvSpPr>
        <p:spPr>
          <a:xfrm>
            <a:off x="167426" y="1437617"/>
            <a:ext cx="1545464" cy="3791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44710" y="4644044"/>
            <a:ext cx="2717442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DİSBİYOZİS</a:t>
            </a:r>
            <a:endParaRPr lang="tr-TR" sz="32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344731" y="1371640"/>
            <a:ext cx="6482366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Disbiyozis</a:t>
            </a:r>
            <a:r>
              <a:rPr lang="tr-TR" sz="2800" dirty="0">
                <a:solidFill>
                  <a:schemeClr val="tx1"/>
                </a:solidFill>
              </a:rPr>
              <a:t>; </a:t>
            </a:r>
            <a:r>
              <a:rPr lang="tr-TR" sz="2800" dirty="0" err="1">
                <a:solidFill>
                  <a:schemeClr val="tx1"/>
                </a:solidFill>
              </a:rPr>
              <a:t>intestinal</a:t>
            </a:r>
            <a:r>
              <a:rPr lang="tr-TR" sz="2800" dirty="0">
                <a:solidFill>
                  <a:schemeClr val="tx1"/>
                </a:solidFill>
              </a:rPr>
              <a:t> geçirgenliği değiştirmekte, </a:t>
            </a:r>
            <a:r>
              <a:rPr lang="tr-TR" sz="2800" dirty="0" err="1">
                <a:solidFill>
                  <a:schemeClr val="tx1"/>
                </a:solidFill>
              </a:rPr>
              <a:t>bakteriyal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translokasyonu</a:t>
            </a:r>
            <a:r>
              <a:rPr lang="tr-TR" sz="2800" dirty="0">
                <a:solidFill>
                  <a:schemeClr val="tx1"/>
                </a:solidFill>
              </a:rPr>
              <a:t> arttırmakta ve </a:t>
            </a:r>
            <a:r>
              <a:rPr lang="tr-TR" sz="2800" dirty="0" err="1">
                <a:solidFill>
                  <a:schemeClr val="tx1"/>
                </a:solidFill>
              </a:rPr>
              <a:t>proinflamatuar</a:t>
            </a:r>
            <a:r>
              <a:rPr lang="tr-TR" sz="2800" dirty="0">
                <a:solidFill>
                  <a:schemeClr val="tx1"/>
                </a:solidFill>
              </a:rPr>
              <a:t> etki yaratmaktadır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295"/>
            <a:ext cx="4619223" cy="40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4619223" y="3372744"/>
            <a:ext cx="7552386" cy="16306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r-TR" dirty="0" smtClean="0"/>
              <a:t>Batı tipi beslenmenin neden olduğu </a:t>
            </a:r>
            <a:r>
              <a:rPr lang="tr-TR" dirty="0" err="1" smtClean="0"/>
              <a:t>disbiyozis</a:t>
            </a:r>
            <a:r>
              <a:rPr lang="tr-TR" dirty="0" smtClean="0"/>
              <a:t> inflamatuar hastalıkların yanında; alerji, obezite, kolon kanseri ve </a:t>
            </a:r>
            <a:r>
              <a:rPr lang="tr-TR" dirty="0" err="1" smtClean="0"/>
              <a:t>otoimmün</a:t>
            </a:r>
            <a:r>
              <a:rPr lang="tr-TR" dirty="0" smtClean="0"/>
              <a:t> hastalık gelişme riskini de arttırmaktadır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02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6967" b="21815"/>
          <a:stretch/>
        </p:blipFill>
        <p:spPr>
          <a:xfrm>
            <a:off x="2106998" y="1108710"/>
            <a:ext cx="8340319" cy="566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8110497" y="6406175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Kidney Blood Press Res 2014;39:114-123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4704" y="167425"/>
            <a:ext cx="10168944" cy="8384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BESLENME TÜRÜ</a:t>
            </a:r>
            <a:br>
              <a:rPr lang="tr-TR" sz="3600" dirty="0" smtClean="0"/>
            </a:br>
            <a:r>
              <a:rPr lang="tr-TR" sz="3600" dirty="0" smtClean="0"/>
              <a:t>Batı tipi mi?  Akdeniz diyeti mi? </a:t>
            </a:r>
            <a:endParaRPr lang="tr-TR" sz="3600" dirty="0"/>
          </a:p>
        </p:txBody>
      </p:sp>
      <p:sp>
        <p:nvSpPr>
          <p:cNvPr id="3" name="Oval 2"/>
          <p:cNvSpPr/>
          <p:nvPr/>
        </p:nvSpPr>
        <p:spPr>
          <a:xfrm>
            <a:off x="3829050" y="2848757"/>
            <a:ext cx="605790" cy="1714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210550" y="2900193"/>
            <a:ext cx="605790" cy="1714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7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717904640"/>
              </p:ext>
            </p:extLst>
          </p:nvPr>
        </p:nvGraphicFramePr>
        <p:xfrm>
          <a:off x="1066354" y="1336182"/>
          <a:ext cx="9505592" cy="458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2537138" y="193183"/>
            <a:ext cx="682580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Kolonda bakteriyel sindirim süreci</a:t>
            </a:r>
          </a:p>
        </p:txBody>
      </p:sp>
    </p:spTree>
    <p:extLst>
      <p:ext uri="{BB962C8B-B14F-4D97-AF65-F5344CB8AC3E}">
        <p14:creationId xmlns:p14="http://schemas.microsoft.com/office/powerpoint/2010/main" val="42265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716" y="2303887"/>
            <a:ext cx="6605789" cy="1342578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4000" b="1" dirty="0" err="1" smtClean="0"/>
              <a:t>Fekal</a:t>
            </a:r>
            <a:r>
              <a:rPr lang="tr-TR" sz="4000" b="1" dirty="0" smtClean="0"/>
              <a:t> </a:t>
            </a:r>
            <a:r>
              <a:rPr lang="tr-TR" sz="4000" b="1" dirty="0" err="1"/>
              <a:t>Mikrobiyota</a:t>
            </a:r>
            <a:r>
              <a:rPr lang="tr-TR" sz="4000" b="1" dirty="0"/>
              <a:t> </a:t>
            </a:r>
            <a:r>
              <a:rPr lang="tr-TR" sz="4000" b="1" dirty="0" smtClean="0"/>
              <a:t>Transferi</a:t>
            </a:r>
          </a:p>
          <a:p>
            <a:pPr marL="0" indent="0" algn="ctr">
              <a:buNone/>
            </a:pPr>
            <a:r>
              <a:rPr lang="tr-TR" sz="4000" b="1" dirty="0" smtClean="0"/>
              <a:t>&amp;</a:t>
            </a:r>
          </a:p>
          <a:p>
            <a:pPr marL="0" indent="0" algn="ctr">
              <a:buNone/>
            </a:pPr>
            <a:r>
              <a:rPr lang="tr-TR" sz="4000" b="1" dirty="0" smtClean="0"/>
              <a:t>Bağırsak Hastalıkları</a:t>
            </a:r>
            <a:endParaRPr lang="tr-TR" sz="4000" dirty="0"/>
          </a:p>
        </p:txBody>
      </p:sp>
      <p:pic>
        <p:nvPicPr>
          <p:cNvPr id="2050" name="Picture 2" descr="fekal mikrobiyota transplantasyon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51" y="1165202"/>
            <a:ext cx="36195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2289" y="3014623"/>
            <a:ext cx="10855817" cy="1614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Özellikle tekrarlayan </a:t>
            </a:r>
            <a:r>
              <a:rPr lang="tr-TR" b="1" dirty="0" err="1" smtClean="0"/>
              <a:t>Clostridium</a:t>
            </a:r>
            <a:r>
              <a:rPr lang="tr-TR" b="1" dirty="0" smtClean="0"/>
              <a:t> </a:t>
            </a:r>
            <a:r>
              <a:rPr lang="tr-TR" b="1" dirty="0" err="1" smtClean="0"/>
              <a:t>difficile</a:t>
            </a:r>
            <a:r>
              <a:rPr lang="tr-TR" b="1" dirty="0" smtClean="0"/>
              <a:t> </a:t>
            </a:r>
            <a:r>
              <a:rPr lang="tr-TR" dirty="0" smtClean="0"/>
              <a:t>enfeksiyonu tedavisinde etkili olan bu yöntemin diğer inflamatuar bağırsak hastalıklarında da olumlu etkisi gözlenmektedir.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82" y="5406390"/>
            <a:ext cx="2238007" cy="1335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841678" y="755082"/>
            <a:ext cx="861596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Sağlıklı bir bireyden alınan </a:t>
            </a:r>
            <a:r>
              <a:rPr lang="tr-TR" sz="3200" dirty="0" smtClean="0">
                <a:solidFill>
                  <a:schemeClr val="tx1"/>
                </a:solidFill>
              </a:rPr>
              <a:t>fekal </a:t>
            </a:r>
            <a:r>
              <a:rPr lang="tr-TR" sz="3200" dirty="0" err="1">
                <a:solidFill>
                  <a:schemeClr val="tx1"/>
                </a:solidFill>
              </a:rPr>
              <a:t>süspansionun</a:t>
            </a:r>
            <a:r>
              <a:rPr lang="tr-TR" sz="3200" dirty="0">
                <a:solidFill>
                  <a:schemeClr val="tx1"/>
                </a:solidFill>
              </a:rPr>
              <a:t> hasta bireyin </a:t>
            </a:r>
            <a:r>
              <a:rPr lang="tr-TR" sz="3200" dirty="0" smtClean="0">
                <a:solidFill>
                  <a:schemeClr val="tx1"/>
                </a:solidFill>
              </a:rPr>
              <a:t>bağırsak </a:t>
            </a:r>
            <a:r>
              <a:rPr lang="tr-TR" sz="3200" dirty="0">
                <a:solidFill>
                  <a:schemeClr val="tx1"/>
                </a:solidFill>
              </a:rPr>
              <a:t>kanalına </a:t>
            </a:r>
            <a:r>
              <a:rPr lang="tr-TR" sz="3200" dirty="0" err="1">
                <a:solidFill>
                  <a:schemeClr val="tx1"/>
                </a:solidFill>
              </a:rPr>
              <a:t>infüzyon</a:t>
            </a:r>
            <a:r>
              <a:rPr lang="tr-TR" sz="3200" dirty="0">
                <a:solidFill>
                  <a:schemeClr val="tx1"/>
                </a:solidFill>
              </a:rPr>
              <a:t> edilmesiyle gerçekleştirilmektedir. </a:t>
            </a:r>
          </a:p>
        </p:txBody>
      </p:sp>
    </p:spTree>
    <p:extLst>
      <p:ext uri="{BB962C8B-B14F-4D97-AF65-F5344CB8AC3E}">
        <p14:creationId xmlns:p14="http://schemas.microsoft.com/office/powerpoint/2010/main" val="1074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b="1" dirty="0" smtClean="0">
                <a:solidFill>
                  <a:schemeClr val="tx1"/>
                </a:solidFill>
              </a:rPr>
              <a:t>İnce barsak hastalıkları </a:t>
            </a:r>
          </a:p>
        </p:txBody>
      </p:sp>
      <p:sp>
        <p:nvSpPr>
          <p:cNvPr id="116740" name="İçerik Yer Tutucusu 2"/>
          <p:cNvSpPr txBox="1">
            <a:spLocks/>
          </p:cNvSpPr>
          <p:nvPr/>
        </p:nvSpPr>
        <p:spPr bwMode="auto">
          <a:xfrm>
            <a:off x="838200" y="1690688"/>
            <a:ext cx="4676775" cy="33575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tr-TR" altLang="tr-TR" dirty="0" err="1"/>
              <a:t>İntestinal</a:t>
            </a:r>
            <a:r>
              <a:rPr lang="tr-TR" altLang="tr-TR" dirty="0"/>
              <a:t> </a:t>
            </a:r>
            <a:r>
              <a:rPr lang="tr-TR" altLang="tr-TR" dirty="0" smtClean="0"/>
              <a:t>gaz/ </a:t>
            </a:r>
            <a:r>
              <a:rPr lang="tr-TR" altLang="tr-TR" dirty="0"/>
              <a:t>şişkinlik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tr-TR" altLang="tr-TR" dirty="0" err="1"/>
              <a:t>Diyare</a:t>
            </a:r>
            <a:endParaRPr lang="tr-TR" altLang="tr-TR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tr-TR" altLang="tr-TR" dirty="0" err="1"/>
              <a:t>Konstipasyon</a:t>
            </a:r>
            <a:endParaRPr lang="tr-TR" altLang="tr-TR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tr-TR" altLang="tr-TR" dirty="0" err="1"/>
              <a:t>Malabsorbsiyonlar</a:t>
            </a:r>
            <a:endParaRPr lang="tr-TR" altLang="tr-TR" dirty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tr-TR" altLang="tr-TR" dirty="0" err="1"/>
              <a:t>Çölyak</a:t>
            </a:r>
            <a:endParaRPr lang="tr-TR" altLang="tr-TR" dirty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tr-TR" altLang="tr-TR" dirty="0"/>
              <a:t>Laktoz </a:t>
            </a:r>
            <a:r>
              <a:rPr lang="tr-TR" altLang="tr-TR" dirty="0" err="1"/>
              <a:t>intoleransı</a:t>
            </a:r>
            <a:endParaRPr lang="tr-TR" altLang="tr-TR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tr-TR" altLang="tr-TR" dirty="0"/>
              <a:t>Kısa barsak sendromu</a:t>
            </a:r>
          </a:p>
          <a:p>
            <a:pPr eaLnBrk="1" hangingPunct="1">
              <a:defRPr/>
            </a:pPr>
            <a:endParaRPr lang="tr-TR" alt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46433" cy="438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5109"/>
            <a:ext cx="10515600" cy="1325563"/>
          </a:xfrm>
        </p:spPr>
        <p:txBody>
          <a:bodyPr/>
          <a:lstStyle/>
          <a:p>
            <a:r>
              <a:rPr lang="tr-TR" sz="3600" b="1" dirty="0" smtClean="0"/>
              <a:t>Şu an dünyada ‘fekal materyal saklama bankaları’ mevcut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stool ban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21" y="1560672"/>
            <a:ext cx="6200180" cy="42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ol ban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2" y="2781268"/>
            <a:ext cx="4331969" cy="26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ol bank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1928"/>
            <a:ext cx="4131692" cy="21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114" y="0"/>
            <a:ext cx="10932886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Düşük FODMAP diyeti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14956"/>
            <a:ext cx="6212114" cy="5573712"/>
          </a:xfrm>
        </p:spPr>
        <p:txBody>
          <a:bodyPr/>
          <a:lstStyle/>
          <a:p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Kısa </a:t>
            </a:r>
            <a:r>
              <a:rPr lang="tr-TR" dirty="0"/>
              <a:t>zincirli, emilimi sınırlı</a:t>
            </a:r>
            <a:r>
              <a:rPr lang="tr-TR" dirty="0" smtClean="0"/>
              <a:t>/ düşük karbonhidratlardan olan fermente </a:t>
            </a:r>
            <a:r>
              <a:rPr lang="tr-TR" dirty="0" err="1" smtClean="0"/>
              <a:t>oligo</a:t>
            </a:r>
            <a:r>
              <a:rPr lang="tr-TR" dirty="0" smtClean="0"/>
              <a:t>-, </a:t>
            </a:r>
            <a:r>
              <a:rPr lang="tr-TR" dirty="0" err="1" smtClean="0"/>
              <a:t>di</a:t>
            </a:r>
            <a:r>
              <a:rPr lang="tr-TR" dirty="0" smtClean="0"/>
              <a:t>- ve mono-</a:t>
            </a:r>
            <a:r>
              <a:rPr lang="tr-TR" dirty="0" err="1" smtClean="0"/>
              <a:t>sakkaritler</a:t>
            </a:r>
            <a:r>
              <a:rPr lang="tr-TR" dirty="0" smtClean="0"/>
              <a:t> ve </a:t>
            </a:r>
            <a:r>
              <a:rPr lang="tr-TR" dirty="0" err="1" smtClean="0"/>
              <a:t>polyollerin</a:t>
            </a:r>
            <a:r>
              <a:rPr lang="tr-TR" dirty="0" smtClean="0"/>
              <a:t> (</a:t>
            </a:r>
            <a:r>
              <a:rPr lang="tr-TR" dirty="0"/>
              <a:t>FODMAP) sınırlandırıldığı </a:t>
            </a:r>
            <a:r>
              <a:rPr lang="tr-TR" dirty="0" smtClean="0"/>
              <a:t>bir diyettir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1026" name="Picture 2" descr="fodmap die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0"/>
            <a:ext cx="5979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12044" y="6488668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Sylfaen" panose="010A0502050306030303" pitchFamily="18" charset="0"/>
              </a:rPr>
              <a:t>Turkiye</a:t>
            </a:r>
            <a:r>
              <a:rPr lang="tr-TR" dirty="0">
                <a:latin typeface="Sylfaen" panose="010A0502050306030303" pitchFamily="18" charset="0"/>
              </a:rPr>
              <a:t> Klinikleri J </a:t>
            </a:r>
            <a:r>
              <a:rPr lang="tr-TR" dirty="0" err="1">
                <a:latin typeface="Sylfaen" panose="010A0502050306030303" pitchFamily="18" charset="0"/>
              </a:rPr>
              <a:t>Gastroenterohepatol</a:t>
            </a:r>
            <a:r>
              <a:rPr lang="tr-TR" dirty="0">
                <a:latin typeface="Sylfaen" panose="010A0502050306030303" pitchFamily="18" charset="0"/>
              </a:rPr>
              <a:t> 2014;21(2):43-52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2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114" y="0"/>
            <a:ext cx="10932886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Düşük FODMAP diyeti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14956"/>
            <a:ext cx="6212114" cy="557371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FODMAP içeren karbonhidratların </a:t>
            </a:r>
            <a:r>
              <a:rPr lang="tr-TR" dirty="0"/>
              <a:t>sindirimi ile fermente </a:t>
            </a:r>
            <a:r>
              <a:rPr lang="tr-TR" dirty="0" err="1"/>
              <a:t>substratların</a:t>
            </a:r>
            <a:r>
              <a:rPr lang="tr-TR" dirty="0"/>
              <a:t>, suyun ince barsak ve kolondaki miktarı artmaktadır.</a:t>
            </a:r>
          </a:p>
          <a:p>
            <a:endParaRPr lang="tr-TR" dirty="0" smtClean="0"/>
          </a:p>
          <a:p>
            <a:r>
              <a:rPr lang="sv-SE" dirty="0" smtClean="0"/>
              <a:t>Bu </a:t>
            </a:r>
            <a:r>
              <a:rPr lang="sv-SE" dirty="0"/>
              <a:t>durum luminal distansiyon ve gaz oluşumuna neden olmaktadır.</a:t>
            </a:r>
            <a:endParaRPr lang="tr-TR" dirty="0"/>
          </a:p>
        </p:txBody>
      </p:sp>
      <p:pic>
        <p:nvPicPr>
          <p:cNvPr id="1026" name="Picture 2" descr="fodmap die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0"/>
            <a:ext cx="5979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12044" y="6488668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Sylfaen" panose="010A0502050306030303" pitchFamily="18" charset="0"/>
              </a:rPr>
              <a:t>Turkiye</a:t>
            </a:r>
            <a:r>
              <a:rPr lang="tr-TR" dirty="0">
                <a:latin typeface="Sylfaen" panose="010A0502050306030303" pitchFamily="18" charset="0"/>
              </a:rPr>
              <a:t> Klinikleri J </a:t>
            </a:r>
            <a:r>
              <a:rPr lang="tr-TR" dirty="0" err="1">
                <a:latin typeface="Sylfaen" panose="010A0502050306030303" pitchFamily="18" charset="0"/>
              </a:rPr>
              <a:t>Gastroenterohepatol</a:t>
            </a:r>
            <a:r>
              <a:rPr lang="tr-TR" dirty="0">
                <a:latin typeface="Sylfaen" panose="010A0502050306030303" pitchFamily="18" charset="0"/>
              </a:rPr>
              <a:t> 2014;21(2):43-52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8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Unvan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10896600" cy="7969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r-TR" altLang="tr-TR" sz="4800" b="1" dirty="0" err="1" smtClean="0">
                <a:solidFill>
                  <a:schemeClr val="tx1"/>
                </a:solidFill>
              </a:rPr>
              <a:t>Diyare</a:t>
            </a:r>
            <a:endParaRPr lang="tr-TR" altLang="tr-TR" sz="4800" b="1" dirty="0" smtClean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31888"/>
            <a:ext cx="11271250" cy="220503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/>
              <a:t>Günlük 300 ml’nin üzerinde dışkı çıkışının olduğu dolayısıyla aşırı sıvı ve özellikle sodyum ve potasyum gibi elektrolitlerinin kaybı ile karakterizedir.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/>
              <a:t>İnce bağırsak içine besinlerin hızlı girişi besin ögelerinin </a:t>
            </a:r>
            <a:r>
              <a:rPr lang="tr-TR" sz="2600" dirty="0" err="1" smtClean="0"/>
              <a:t>enzimatik</a:t>
            </a:r>
            <a:r>
              <a:rPr lang="tr-TR" sz="2600" dirty="0" smtClean="0"/>
              <a:t> sindirimini ve emilimini azaltır.</a:t>
            </a:r>
          </a:p>
        </p:txBody>
      </p:sp>
      <p:sp>
        <p:nvSpPr>
          <p:cNvPr id="16388" name="İçerik Yer Tutucusu 2"/>
          <p:cNvSpPr txBox="1">
            <a:spLocks/>
          </p:cNvSpPr>
          <p:nvPr/>
        </p:nvSpPr>
        <p:spPr bwMode="auto">
          <a:xfrm>
            <a:off x="457200" y="3543300"/>
            <a:ext cx="11271250" cy="218313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altLang="tr-TR" b="1" dirty="0"/>
              <a:t>Süresine göre </a:t>
            </a:r>
            <a:r>
              <a:rPr lang="tr-TR" altLang="tr-TR" b="1" dirty="0" err="1"/>
              <a:t>diyare</a:t>
            </a:r>
            <a:r>
              <a:rPr lang="tr-TR" altLang="tr-TR" b="1" dirty="0"/>
              <a:t> türleri;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b="1" dirty="0"/>
              <a:t>Akut </a:t>
            </a:r>
            <a:r>
              <a:rPr lang="tr-TR" altLang="tr-TR" b="1" dirty="0" err="1"/>
              <a:t>diyare</a:t>
            </a:r>
            <a:r>
              <a:rPr lang="tr-TR" altLang="tr-TR" b="1" dirty="0"/>
              <a:t>: </a:t>
            </a:r>
            <a:r>
              <a:rPr lang="tr-TR" altLang="tr-TR" dirty="0"/>
              <a:t>&lt;14 gün, günde en az 3 ve üzerinde sulu dışkılama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b="1" dirty="0" err="1"/>
              <a:t>Persistan</a:t>
            </a:r>
            <a:r>
              <a:rPr lang="tr-TR" altLang="tr-TR" b="1" dirty="0"/>
              <a:t> </a:t>
            </a:r>
            <a:r>
              <a:rPr lang="tr-TR" altLang="tr-TR" b="1" dirty="0" err="1"/>
              <a:t>diyare</a:t>
            </a:r>
            <a:r>
              <a:rPr lang="tr-TR" altLang="tr-TR" b="1" dirty="0"/>
              <a:t>: </a:t>
            </a:r>
            <a:r>
              <a:rPr lang="tr-TR" altLang="tr-TR" dirty="0"/>
              <a:t>14-30 gün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altLang="tr-TR" b="1" dirty="0"/>
              <a:t>Kronik </a:t>
            </a:r>
            <a:r>
              <a:rPr lang="tr-TR" altLang="tr-TR" b="1" dirty="0" err="1"/>
              <a:t>diyare</a:t>
            </a:r>
            <a:r>
              <a:rPr lang="tr-TR" altLang="tr-TR" b="1" dirty="0"/>
              <a:t>: </a:t>
            </a:r>
            <a:r>
              <a:rPr lang="tr-TR" altLang="tr-TR" dirty="0"/>
              <a:t>&gt;30 gün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6770" y="1015987"/>
            <a:ext cx="10540365" cy="34481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prstClr val="black"/>
                </a:solidFill>
                <a:latin typeface="Calibri"/>
              </a:rPr>
              <a:t>Tedavi </a:t>
            </a:r>
          </a:p>
          <a:p>
            <a:pPr marL="514350" lvl="0" indent="-51435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tr-TR" sz="2800" dirty="0">
                <a:solidFill>
                  <a:prstClr val="black"/>
                </a:solidFill>
                <a:latin typeface="Calibri"/>
              </a:rPr>
              <a:t>Sıvı elektrolit dengesinin yeniden </a:t>
            </a:r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sağlanması</a:t>
            </a:r>
          </a:p>
          <a:p>
            <a:pPr marL="514350" lvl="0" indent="-51435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tr-TR" sz="2800" dirty="0">
              <a:solidFill>
                <a:prstClr val="black"/>
              </a:solidFill>
              <a:latin typeface="Calibri"/>
            </a:endParaRPr>
          </a:p>
          <a:p>
            <a:pPr marL="514350" lvl="0" indent="-51435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tr-TR" sz="2800" dirty="0" err="1">
                <a:solidFill>
                  <a:prstClr val="black"/>
                </a:solidFill>
                <a:latin typeface="Calibri"/>
              </a:rPr>
              <a:t>Diyarenin</a:t>
            </a:r>
            <a:r>
              <a:rPr lang="tr-T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nedeninin belirlenmesi ve nedene yönelik tedavi uygulanması</a:t>
            </a:r>
          </a:p>
          <a:p>
            <a:pPr marL="514350" lvl="0" indent="-51435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tr-TR" sz="2800" dirty="0">
              <a:solidFill>
                <a:prstClr val="black"/>
              </a:solidFill>
              <a:latin typeface="Calibri"/>
            </a:endParaRPr>
          </a:p>
          <a:p>
            <a:pPr marL="514350" lvl="0" indent="-51435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tr-TR" sz="2800" dirty="0" err="1">
                <a:solidFill>
                  <a:prstClr val="black"/>
                </a:solidFill>
                <a:latin typeface="Calibri"/>
              </a:rPr>
              <a:t>Diyare</a:t>
            </a:r>
            <a:r>
              <a:rPr lang="tr-TR" sz="2800" dirty="0">
                <a:solidFill>
                  <a:prstClr val="black"/>
                </a:solidFill>
                <a:latin typeface="Calibri"/>
              </a:rPr>
              <a:t> kontrol edilemiyorsa </a:t>
            </a:r>
            <a:r>
              <a:rPr lang="tr-TR" sz="2800" dirty="0" err="1">
                <a:solidFill>
                  <a:prstClr val="black"/>
                </a:solidFill>
                <a:latin typeface="Calibri"/>
              </a:rPr>
              <a:t>parenteral</a:t>
            </a:r>
            <a:r>
              <a:rPr lang="tr-TR" sz="2800" dirty="0">
                <a:solidFill>
                  <a:prstClr val="black"/>
                </a:solidFill>
                <a:latin typeface="Calibri"/>
              </a:rPr>
              <a:t> beslenme</a:t>
            </a:r>
          </a:p>
        </p:txBody>
      </p:sp>
    </p:spTree>
    <p:extLst>
      <p:ext uri="{BB962C8B-B14F-4D97-AF65-F5344CB8AC3E}">
        <p14:creationId xmlns:p14="http://schemas.microsoft.com/office/powerpoint/2010/main" val="1644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80" y="623753"/>
            <a:ext cx="11260455" cy="492796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dirty="0" smtClean="0"/>
              <a:t>Diyet tedavisi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 smtClean="0"/>
              <a:t>Amaç; hastanın sıvı-elektrolit kaybını karşılamaktır.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Posasız çorbalar, sebze suları ve diğer </a:t>
            </a:r>
            <a:r>
              <a:rPr lang="tr-TR" dirty="0" err="1" smtClean="0"/>
              <a:t>izotonik</a:t>
            </a:r>
            <a:r>
              <a:rPr lang="tr-TR" dirty="0" smtClean="0"/>
              <a:t> sıvılar kullanılmaktadır. (ORS)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Enerji, CHO, Protein gereksinimlere uygun verilmeli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Yağ sınırlanır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800" dirty="0" smtClean="0">
                <a:sym typeface="Wingdings" panose="05000000000000000000" pitchFamily="2" charset="2"/>
              </a:rPr>
              <a:t></a:t>
            </a:r>
            <a:r>
              <a:rPr lang="tr-TR" sz="2800" dirty="0" smtClean="0"/>
              <a:t>Bağırsaklardan besinlerin geçişini hızlandırır </a:t>
            </a:r>
            <a:r>
              <a:rPr lang="tr-TR" sz="2800" b="1" dirty="0" smtClean="0"/>
              <a:t>%20-25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Posa kısıtlanır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tr-TR" sz="2800" dirty="0">
                <a:sym typeface="Wingdings" panose="05000000000000000000" pitchFamily="2" charset="2"/>
              </a:rPr>
              <a:t> </a:t>
            </a:r>
            <a:r>
              <a:rPr lang="tr-TR" sz="2800" dirty="0" smtClean="0"/>
              <a:t>Bağırsak </a:t>
            </a:r>
            <a:r>
              <a:rPr lang="tr-TR" sz="2800" dirty="0" err="1" smtClean="0"/>
              <a:t>peristaltizm</a:t>
            </a:r>
            <a:r>
              <a:rPr lang="tr-TR" sz="2800" dirty="0" smtClean="0"/>
              <a:t> hareketini arttırır.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8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Unvan 1"/>
          <p:cNvSpPr>
            <a:spLocks noGrp="1"/>
          </p:cNvSpPr>
          <p:nvPr>
            <p:ph type="title"/>
          </p:nvPr>
        </p:nvSpPr>
        <p:spPr>
          <a:xfrm>
            <a:off x="301625" y="111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 smtClean="0"/>
              <a:t>Konstipasyon</a:t>
            </a:r>
            <a:endParaRPr lang="tr-TR" altLang="tr-TR" b="1" dirty="0" smtClean="0"/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301625" y="2134890"/>
            <a:ext cx="5822950" cy="3421832"/>
          </a:xfrm>
        </p:spPr>
        <p:txBody>
          <a:bodyPr/>
          <a:lstStyle/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Dışkılama sıklığı haftada 3 kez ve günde 3 kez normal kabul edilmektedir.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Haftada 2 </a:t>
            </a:r>
            <a:r>
              <a:rPr lang="tr-TR" altLang="tr-TR" dirty="0" err="1" smtClean="0"/>
              <a:t>kezden</a:t>
            </a:r>
            <a:r>
              <a:rPr lang="tr-TR" altLang="tr-TR" dirty="0" smtClean="0"/>
              <a:t> az dışkılamaya </a:t>
            </a:r>
            <a:r>
              <a:rPr lang="tr-TR" altLang="tr-TR" dirty="0" err="1" smtClean="0"/>
              <a:t>konstipasyon</a:t>
            </a:r>
            <a:r>
              <a:rPr lang="tr-TR" altLang="tr-TR" dirty="0" smtClean="0"/>
              <a:t> denir.</a:t>
            </a:r>
          </a:p>
        </p:txBody>
      </p:sp>
      <p:pic>
        <p:nvPicPr>
          <p:cNvPr id="28676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83" y="2626271"/>
            <a:ext cx="5662690" cy="340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Dikdörtgen 2"/>
          <p:cNvSpPr>
            <a:spLocks noChangeArrowheads="1"/>
          </p:cNvSpPr>
          <p:nvPr/>
        </p:nvSpPr>
        <p:spPr bwMode="auto">
          <a:xfrm>
            <a:off x="301625" y="1323063"/>
            <a:ext cx="1137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r-TR" altLang="tr-TR" dirty="0" err="1" smtClean="0"/>
              <a:t>Defakasyonun</a:t>
            </a:r>
            <a:r>
              <a:rPr lang="tr-TR" altLang="tr-TR" dirty="0" smtClean="0"/>
              <a:t> </a:t>
            </a:r>
            <a:r>
              <a:rPr lang="tr-TR" altLang="tr-TR" dirty="0"/>
              <a:t>gecikmesi veya sert dışkı tam olarak dışkıyı vücuttan atamama hissi ve kalın bağırsak hareketlerinde azalma ile karakterizedir.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4975" y="1143000"/>
            <a:ext cx="11376025" cy="3166110"/>
          </a:xfrm>
          <a:ln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600" b="1" dirty="0" smtClean="0"/>
              <a:t>Diyet tedavisi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Çözünür ve çözünmez posa alımını yeterli düzeyde arttırmalı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ym typeface="Wingdings 2" panose="05020102010507070707" pitchFamily="18" charset="2"/>
              </a:rPr>
              <a:t>	</a:t>
            </a:r>
            <a:r>
              <a:rPr lang="tr-TR" dirty="0" smtClean="0"/>
              <a:t>Çözünür posa su emerek </a:t>
            </a:r>
            <a:r>
              <a:rPr lang="tr-TR" dirty="0" err="1" smtClean="0"/>
              <a:t>jelatinimsi</a:t>
            </a:r>
            <a:r>
              <a:rPr lang="tr-TR" dirty="0" smtClean="0"/>
              <a:t> bir yapı oluşturmaktadır ve bakteriler tarafından fermente edilmektedir.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ym typeface="Wingdings 2" panose="05020102010507070707" pitchFamily="18" charset="2"/>
              </a:rPr>
              <a:t>	</a:t>
            </a:r>
            <a:r>
              <a:rPr lang="tr-TR" dirty="0" smtClean="0"/>
              <a:t>Çözünmez posa dışkı hacmini arttırmaktadır.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Past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1345</Words>
  <Application>Microsoft Office PowerPoint</Application>
  <PresentationFormat>Custom</PresentationFormat>
  <Paragraphs>329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Teması</vt:lpstr>
      <vt:lpstr>GASTROİNTESTİNAL SİSTEM HASTALIKLARINDA BESLENME II</vt:lpstr>
      <vt:lpstr>PowerPoint Presentation</vt:lpstr>
      <vt:lpstr>ALT SİNDİRİM SİSTEMİ HASTALIKLARI</vt:lpstr>
      <vt:lpstr>İnce barsak hastalıkları </vt:lpstr>
      <vt:lpstr>Diyare</vt:lpstr>
      <vt:lpstr>PowerPoint Presentation</vt:lpstr>
      <vt:lpstr>PowerPoint Presentation</vt:lpstr>
      <vt:lpstr>Konstipasyon</vt:lpstr>
      <vt:lpstr>PowerPoint Presentation</vt:lpstr>
      <vt:lpstr>PowerPoint Presentation</vt:lpstr>
      <vt:lpstr>Malabsorbsiyonlar</vt:lpstr>
      <vt:lpstr>Tedavi</vt:lpstr>
      <vt:lpstr>Laktoz İntoleransı</vt:lpstr>
      <vt:lpstr>Çölyak (Gluten enteropatsi)</vt:lpstr>
      <vt:lpstr>PowerPoint Presentation</vt:lpstr>
      <vt:lpstr> Kolon hastalıkları </vt:lpstr>
      <vt:lpstr>PowerPoint Presentation</vt:lpstr>
      <vt:lpstr>Crohn’s hastalığı (Regional Enteritis)</vt:lpstr>
      <vt:lpstr>PowerPoint Presentation</vt:lpstr>
      <vt:lpstr>PowerPoint Presentation</vt:lpstr>
      <vt:lpstr>İrritable bağırsak sendromu (İBS)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Kısa bağırsak sendromu</vt:lpstr>
      <vt:lpstr>PowerPoint Presentation</vt:lpstr>
      <vt:lpstr>Bağırsak Ameliyatları </vt:lpstr>
      <vt:lpstr>PowerPoint Presentation</vt:lpstr>
      <vt:lpstr>Mikrobiyota</vt:lpstr>
      <vt:lpstr>Bağırsak mikrobiyotasının oluşmasında  “beslenme” </vt:lpstr>
      <vt:lpstr>PowerPoint Presentation</vt:lpstr>
      <vt:lpstr>BESLENME TÜRÜ Batı tipi mi?  Akdeniz diyeti mi? </vt:lpstr>
      <vt:lpstr>PowerPoint Presentation</vt:lpstr>
      <vt:lpstr>PowerPoint Presentation</vt:lpstr>
      <vt:lpstr>PowerPoint Presentation</vt:lpstr>
      <vt:lpstr>Şu an dünyada ‘fekal materyal saklama bankaları’ mevcut</vt:lpstr>
      <vt:lpstr>Düşük FODMAP diyeti</vt:lpstr>
      <vt:lpstr>Düşük FODMAP diyeti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GASTROİNTESTİNAL SİSTEM HASTALIKLARINDA BESLENME</dc:title>
  <dc:creator>ezgi</dc:creator>
  <cp:lastModifiedBy>YK</cp:lastModifiedBy>
  <cp:revision>290</cp:revision>
  <cp:lastPrinted>2019-12-19T13:36:22Z</cp:lastPrinted>
  <dcterms:created xsi:type="dcterms:W3CDTF">2016-06-21T07:29:10Z</dcterms:created>
  <dcterms:modified xsi:type="dcterms:W3CDTF">2020-05-01T11:27:25Z</dcterms:modified>
</cp:coreProperties>
</file>