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3" r:id="rId10"/>
    <p:sldId id="276" r:id="rId11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err="1" smtClean="0">
                <a:solidFill>
                  <a:srgbClr val="C00000"/>
                </a:solidFill>
              </a:rPr>
              <a:t>Muhasibî</a:t>
            </a:r>
            <a:r>
              <a:rPr lang="tr-TR" b="1" u="sng" dirty="0" smtClean="0">
                <a:solidFill>
                  <a:srgbClr val="C00000"/>
                </a:solidFill>
              </a:rPr>
              <a:t> ve </a:t>
            </a:r>
            <a:r>
              <a:rPr lang="tr-TR" b="1" u="sng" dirty="0" err="1" smtClean="0">
                <a:solidFill>
                  <a:srgbClr val="C00000"/>
                </a:solidFill>
              </a:rPr>
              <a:t>Riaye</a:t>
            </a:r>
            <a:r>
              <a:rPr lang="tr-TR" b="1" u="sng" dirty="0" smtClean="0">
                <a:solidFill>
                  <a:srgbClr val="C00000"/>
                </a:solidFill>
              </a:rPr>
              <a:t> İsimli Eseri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b="1" dirty="0" smtClean="0"/>
              <a:t>Ahmet </a:t>
            </a:r>
            <a:r>
              <a:rPr lang="tr-TR" b="1" dirty="0"/>
              <a:t>b. </a:t>
            </a:r>
            <a:r>
              <a:rPr lang="tr-TR" b="1" dirty="0" err="1"/>
              <a:t>Hanbel</a:t>
            </a:r>
            <a:r>
              <a:rPr lang="tr-TR" b="1" dirty="0"/>
              <a:t> ile Mutezile arasında bir </a:t>
            </a:r>
            <a:r>
              <a:rPr lang="tr-TR" b="1" dirty="0" err="1"/>
              <a:t>ehl</a:t>
            </a:r>
            <a:r>
              <a:rPr lang="tr-TR" b="1" dirty="0"/>
              <a:t>-i sünnet </a:t>
            </a:r>
            <a:r>
              <a:rPr lang="tr-TR" dirty="0"/>
              <a:t>çizgisi çizmiştir. Düşünceleri Ahmet b. </a:t>
            </a:r>
            <a:r>
              <a:rPr lang="tr-TR" dirty="0" err="1"/>
              <a:t>Hanbel’e</a:t>
            </a:r>
            <a:r>
              <a:rPr lang="tr-TR" dirty="0"/>
              <a:t> </a:t>
            </a:r>
            <a:r>
              <a:rPr lang="tr-TR" b="1" dirty="0"/>
              <a:t>ters</a:t>
            </a:r>
            <a:r>
              <a:rPr lang="tr-TR" dirty="0"/>
              <a:t> geldiği için </a:t>
            </a:r>
            <a:r>
              <a:rPr lang="tr-TR" dirty="0" err="1"/>
              <a:t>Muhasibî</a:t>
            </a:r>
            <a:r>
              <a:rPr lang="tr-TR" dirty="0"/>
              <a:t> gözden düşmüş ve kitapları yasaklanmıştır. Vefat ettiğinde cenazesine sadece </a:t>
            </a:r>
            <a:r>
              <a:rPr lang="tr-TR" b="1" dirty="0"/>
              <a:t>4 kişi </a:t>
            </a:r>
            <a:r>
              <a:rPr lang="tr-TR" dirty="0"/>
              <a:t>katılmıştır. </a:t>
            </a:r>
            <a:endParaRPr lang="tr-TR" dirty="0" smtClean="0"/>
          </a:p>
          <a:p>
            <a:pPr algn="just"/>
            <a:r>
              <a:rPr lang="tr-TR" b="1" dirty="0"/>
              <a:t>Er-</a:t>
            </a:r>
            <a:r>
              <a:rPr lang="tr-TR" b="1" dirty="0" err="1"/>
              <a:t>Riâye</a:t>
            </a:r>
            <a:r>
              <a:rPr lang="tr-TR" b="1" dirty="0"/>
              <a:t> </a:t>
            </a:r>
            <a:r>
              <a:rPr lang="tr-TR" b="1" dirty="0" err="1"/>
              <a:t>li</a:t>
            </a:r>
            <a:r>
              <a:rPr lang="tr-TR" b="1" dirty="0"/>
              <a:t> </a:t>
            </a:r>
            <a:r>
              <a:rPr lang="tr-TR" b="1" dirty="0" err="1"/>
              <a:t>Hukûkillah</a:t>
            </a:r>
            <a:r>
              <a:rPr lang="tr-TR" b="1" dirty="0"/>
              <a:t>:</a:t>
            </a:r>
            <a:endParaRPr lang="tr-TR" dirty="0"/>
          </a:p>
          <a:p>
            <a:pPr algn="just"/>
            <a:r>
              <a:rPr lang="tr-TR" dirty="0"/>
              <a:t>En </a:t>
            </a:r>
            <a:r>
              <a:rPr lang="tr-TR" b="1" dirty="0"/>
              <a:t>önemli</a:t>
            </a:r>
            <a:r>
              <a:rPr lang="tr-TR" dirty="0"/>
              <a:t> eseridir. </a:t>
            </a:r>
            <a:r>
              <a:rPr lang="tr-TR" b="1" dirty="0"/>
              <a:t>Fikirleri</a:t>
            </a:r>
            <a:r>
              <a:rPr lang="tr-TR" dirty="0"/>
              <a:t> hakkında bize tam bilgi vermektedir. </a:t>
            </a:r>
            <a:endParaRPr lang="tr-TR" dirty="0" smtClean="0"/>
          </a:p>
          <a:p>
            <a:pPr algn="just"/>
            <a:r>
              <a:rPr lang="tr-TR" b="1" dirty="0" err="1"/>
              <a:t>Gazzalî</a:t>
            </a:r>
            <a:r>
              <a:rPr lang="tr-TR" dirty="0"/>
              <a:t> ondan çokça etkilenmiştir. Hatta </a:t>
            </a:r>
            <a:r>
              <a:rPr lang="tr-TR" b="1" dirty="0" smtClean="0"/>
              <a:t>İhya,</a:t>
            </a:r>
            <a:r>
              <a:rPr lang="tr-TR" dirty="0" smtClean="0"/>
              <a:t> </a:t>
            </a:r>
            <a:r>
              <a:rPr lang="tr-TR" b="1" dirty="0" err="1"/>
              <a:t>Riaye’nin</a:t>
            </a:r>
            <a:r>
              <a:rPr lang="tr-TR" dirty="0"/>
              <a:t> genişletilmiş halidir denilebilir. </a:t>
            </a:r>
            <a:endParaRPr lang="tr-TR" dirty="0" smtClean="0"/>
          </a:p>
          <a:p>
            <a:pPr algn="just"/>
            <a:r>
              <a:rPr lang="tr-TR" dirty="0"/>
              <a:t>Eserinde </a:t>
            </a:r>
            <a:r>
              <a:rPr lang="tr-TR" b="1" dirty="0"/>
              <a:t>ayet ve hadisleri </a:t>
            </a:r>
            <a:r>
              <a:rPr lang="tr-TR" dirty="0"/>
              <a:t>çokça vermekle beraber bunları </a:t>
            </a:r>
            <a:r>
              <a:rPr lang="tr-TR" b="1" dirty="0"/>
              <a:t>yorumlama</a:t>
            </a:r>
            <a:r>
              <a:rPr lang="tr-TR" dirty="0"/>
              <a:t> yoluna gitmiş ve </a:t>
            </a:r>
            <a:r>
              <a:rPr lang="tr-TR" b="1" dirty="0"/>
              <a:t>derinlemesine tahliller </a:t>
            </a:r>
            <a:r>
              <a:rPr lang="tr-TR" dirty="0"/>
              <a:t>yapmıştır. Dolayısıyla bu durum onun </a:t>
            </a:r>
            <a:r>
              <a:rPr lang="tr-TR" b="1" dirty="0"/>
              <a:t>orijinalliğini</a:t>
            </a:r>
            <a:r>
              <a:rPr lang="tr-TR" dirty="0"/>
              <a:t> ortaya koymaktadır. </a:t>
            </a:r>
            <a:endParaRPr lang="tr-TR" dirty="0" smtClean="0"/>
          </a:p>
          <a:p>
            <a:pPr algn="just"/>
            <a:r>
              <a:rPr lang="tr-TR" dirty="0"/>
              <a:t>Eser ilk önce </a:t>
            </a:r>
            <a:r>
              <a:rPr lang="tr-TR" b="1" dirty="0"/>
              <a:t>Allah’ın hukukuna riayet etmenin </a:t>
            </a:r>
            <a:r>
              <a:rPr lang="tr-TR" dirty="0"/>
              <a:t>ne demek olduğunu </a:t>
            </a:r>
            <a:r>
              <a:rPr lang="tr-TR" b="1" dirty="0"/>
              <a:t>felsefî</a:t>
            </a:r>
            <a:r>
              <a:rPr lang="tr-TR" dirty="0"/>
              <a:t> denilebilecek derin tahlillerle izah etmektedir. Daha sonra </a:t>
            </a:r>
            <a:r>
              <a:rPr lang="tr-TR" b="1" dirty="0"/>
              <a:t>ahlak felsefesini </a:t>
            </a:r>
            <a:r>
              <a:rPr lang="tr-TR" dirty="0"/>
              <a:t>ilgilendiren hususları tahlil etmiştir. </a:t>
            </a:r>
            <a:endParaRPr lang="tr-TR" dirty="0" smtClean="0"/>
          </a:p>
          <a:p>
            <a:pPr algn="just"/>
            <a:r>
              <a:rPr lang="tr-TR" dirty="0"/>
              <a:t>Daha sonraki bölümlerde </a:t>
            </a:r>
            <a:r>
              <a:rPr lang="tr-TR" b="1" dirty="0" err="1"/>
              <a:t>marifetü’n</a:t>
            </a:r>
            <a:r>
              <a:rPr lang="tr-TR" b="1" dirty="0"/>
              <a:t>-nefsi</a:t>
            </a:r>
            <a:r>
              <a:rPr lang="tr-TR" dirty="0"/>
              <a:t> enine boyuna tartışmaktadır. </a:t>
            </a:r>
            <a:endParaRPr lang="tr-TR" dirty="0" smtClean="0"/>
          </a:p>
          <a:p>
            <a:pPr algn="just"/>
            <a:r>
              <a:rPr lang="tr-TR" dirty="0"/>
              <a:t>Tasavvuf tarihinde </a:t>
            </a:r>
            <a:r>
              <a:rPr lang="tr-TR" dirty="0" err="1"/>
              <a:t>Muhasibî’nin</a:t>
            </a:r>
            <a:r>
              <a:rPr lang="tr-TR" dirty="0"/>
              <a:t> </a:t>
            </a:r>
            <a:r>
              <a:rPr lang="tr-TR" b="1" dirty="0"/>
              <a:t>yeri</a:t>
            </a:r>
            <a:r>
              <a:rPr lang="tr-TR" dirty="0"/>
              <a:t> oldukça </a:t>
            </a:r>
            <a:r>
              <a:rPr lang="tr-TR" b="1" dirty="0"/>
              <a:t>farklıdır</a:t>
            </a:r>
            <a:r>
              <a:rPr lang="tr-TR" dirty="0"/>
              <a:t>. Çünkü </a:t>
            </a:r>
            <a:r>
              <a:rPr lang="tr-TR" b="1" dirty="0"/>
              <a:t>halden</a:t>
            </a:r>
            <a:r>
              <a:rPr lang="tr-TR" dirty="0"/>
              <a:t> ibaret olan tasavvufu </a:t>
            </a:r>
            <a:r>
              <a:rPr lang="tr-TR" b="1" dirty="0"/>
              <a:t>sistemli ve ahenkli </a:t>
            </a:r>
            <a:r>
              <a:rPr lang="tr-TR" dirty="0"/>
              <a:t>bir fikir bütünlüğü içerisinde </a:t>
            </a:r>
            <a:r>
              <a:rPr lang="tr-TR" b="1" dirty="0"/>
              <a:t>yazıya</a:t>
            </a:r>
            <a:r>
              <a:rPr lang="tr-TR" dirty="0"/>
              <a:t> geçirmiştir. </a:t>
            </a:r>
            <a:endParaRPr lang="tr-TR" dirty="0" smtClean="0"/>
          </a:p>
          <a:p>
            <a:pPr algn="just"/>
            <a:r>
              <a:rPr lang="tr-TR" dirty="0" err="1"/>
              <a:t>Riaye</a:t>
            </a:r>
            <a:r>
              <a:rPr lang="tr-TR" dirty="0"/>
              <a:t> bir </a:t>
            </a:r>
            <a:r>
              <a:rPr lang="tr-TR" b="1" dirty="0"/>
              <a:t>ahlak psikolojisi </a:t>
            </a:r>
            <a:r>
              <a:rPr lang="tr-TR" dirty="0"/>
              <a:t>görünümündedir. Bu sebeple </a:t>
            </a:r>
            <a:r>
              <a:rPr lang="tr-TR" dirty="0" err="1"/>
              <a:t>Riaye</a:t>
            </a:r>
            <a:r>
              <a:rPr lang="tr-TR" dirty="0"/>
              <a:t> Allah’tan insana değil </a:t>
            </a:r>
            <a:r>
              <a:rPr lang="tr-TR" b="1" dirty="0"/>
              <a:t>insandan Allah’a </a:t>
            </a:r>
            <a:r>
              <a:rPr lang="tr-TR" dirty="0"/>
              <a:t>olan yolcuğun serüvenini anlatır. </a:t>
            </a:r>
            <a:endParaRPr lang="tr-TR" dirty="0" smtClean="0"/>
          </a:p>
          <a:p>
            <a:pPr algn="just"/>
            <a:r>
              <a:rPr lang="tr-TR" dirty="0"/>
              <a:t>Nefsi inceden inceye psikolojik analizlere tabi tutan </a:t>
            </a:r>
            <a:r>
              <a:rPr lang="tr-TR" dirty="0" err="1"/>
              <a:t>Muhasibî</a:t>
            </a:r>
            <a:r>
              <a:rPr lang="tr-TR" dirty="0"/>
              <a:t>, insan akıl ve düşüncesini, nihayet kalbini </a:t>
            </a:r>
            <a:r>
              <a:rPr lang="tr-TR" b="1" dirty="0"/>
              <a:t>huzursuz eden</a:t>
            </a:r>
            <a:r>
              <a:rPr lang="tr-TR" dirty="0"/>
              <a:t>, </a:t>
            </a:r>
            <a:r>
              <a:rPr lang="tr-TR" b="1" dirty="0"/>
              <a:t>saptıran</a:t>
            </a:r>
            <a:r>
              <a:rPr lang="tr-TR" dirty="0"/>
              <a:t> ve </a:t>
            </a:r>
            <a:r>
              <a:rPr lang="tr-TR" b="1" dirty="0"/>
              <a:t>mutsuz</a:t>
            </a:r>
            <a:r>
              <a:rPr lang="tr-TR" dirty="0"/>
              <a:t> kılan duyguları tek tek sayarak </a:t>
            </a:r>
            <a:r>
              <a:rPr lang="tr-TR" b="1" dirty="0"/>
              <a:t>ayrıntılı</a:t>
            </a:r>
            <a:r>
              <a:rPr lang="tr-TR" dirty="0"/>
              <a:t> bir şekilde onları açıklar.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cap="none" dirty="0" smtClean="0"/>
              <a:t>- 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Mustafa Merter, </a:t>
            </a:r>
            <a:r>
              <a:rPr lang="tr-TR" altLang="tr-TR" sz="1400" b="1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Dokuzyüz</a:t>
            </a:r>
            <a:r>
              <a:rPr lang="tr-TR" altLang="tr-TR" sz="1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Katlı İnsan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altLang="tr-TR" sz="1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Kaknüs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Yay., İst. 2017.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Mehmet UYAR, </a:t>
            </a:r>
            <a:r>
              <a:rPr lang="tr-TR" sz="14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Sûfî</a:t>
            </a:r>
            <a:r>
              <a:rPr lang="tr-TR" sz="14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Benliğin İnşasında </a:t>
            </a:r>
            <a:r>
              <a:rPr lang="tr-TR" sz="14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Nefs</a:t>
            </a:r>
            <a:r>
              <a:rPr lang="tr-TR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Doktora Tezi, </a:t>
            </a:r>
            <a:r>
              <a:rPr lang="tr-TR" sz="1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Samsun-2016</a:t>
            </a:r>
            <a:r>
              <a:rPr lang="tr-TR" sz="1400" b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4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İnsandaki manevî ihtiyaçlar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Tasavvufta nefsin mertebeleri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Muhasibî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ve er-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Riâye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isimli eseri</a:t>
            </a: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C00000"/>
                </a:solidFill>
              </a:rPr>
              <a:t>İnsandaki Manevî İhtiyaçlar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1600" dirty="0" err="1"/>
              <a:t>Sûfîler</a:t>
            </a:r>
            <a:r>
              <a:rPr lang="tr-TR" sz="1600" dirty="0"/>
              <a:t> insanın manevî ihtiyaçlarının karşılanması adına </a:t>
            </a:r>
            <a:r>
              <a:rPr lang="tr-TR" sz="1600" b="1" dirty="0"/>
              <a:t>sistematik bir hiyerarşi </a:t>
            </a:r>
            <a:r>
              <a:rPr lang="tr-TR" sz="1600" dirty="0"/>
              <a:t>takip etmişlerdir. Nefsi </a:t>
            </a:r>
            <a:r>
              <a:rPr lang="tr-TR" sz="1600" b="1" dirty="0"/>
              <a:t>mertebelere</a:t>
            </a:r>
            <a:r>
              <a:rPr lang="tr-TR" sz="1600" dirty="0"/>
              <a:t> ayırmışlar ayrıca manevî yolculukta kat edilen durakları </a:t>
            </a:r>
            <a:r>
              <a:rPr lang="tr-TR" sz="1600" b="1" dirty="0" err="1"/>
              <a:t>makâm</a:t>
            </a:r>
            <a:r>
              <a:rPr lang="tr-TR" sz="1600" dirty="0"/>
              <a:t> olarak adlandırmışlardır. </a:t>
            </a:r>
          </a:p>
          <a:p>
            <a:pPr algn="just"/>
            <a:r>
              <a:rPr lang="tr-TR" sz="1600" dirty="0"/>
              <a:t>İnsanın en temel ihtiyaçlarından biri maneviyat olduğu için insanlar bunu doyurma ihtiyacı hissetmektedirler. Bundan dolayı insanlar manevî açlıklarını gidermek üzere çeşitli yollara başvurmaktadırlar. Fakat </a:t>
            </a:r>
            <a:r>
              <a:rPr lang="tr-TR" sz="1600" b="1" dirty="0"/>
              <a:t>ilahî olmayan hiçbir çözüm </a:t>
            </a:r>
            <a:r>
              <a:rPr lang="tr-TR" sz="1600" dirty="0"/>
              <a:t>insana gerçek saadeti veremez. </a:t>
            </a:r>
            <a:r>
              <a:rPr lang="tr-TR" sz="1600" b="1" dirty="0"/>
              <a:t>Yoga ile meditasyonla </a:t>
            </a:r>
            <a:r>
              <a:rPr lang="tr-TR" sz="1600" dirty="0"/>
              <a:t>erdiğini zannedenler bir noktadan </a:t>
            </a:r>
            <a:r>
              <a:rPr lang="tr-TR" sz="1600" dirty="0" err="1"/>
              <a:t>nefs</a:t>
            </a:r>
            <a:r>
              <a:rPr lang="tr-TR" sz="1600" dirty="0"/>
              <a:t>-i </a:t>
            </a:r>
            <a:r>
              <a:rPr lang="tr-TR" sz="1600" dirty="0" err="1"/>
              <a:t>emmarenin</a:t>
            </a:r>
            <a:r>
              <a:rPr lang="tr-TR" sz="1600" dirty="0"/>
              <a:t> en dip kuyularına düşerler. Kendilerinde bir tanrılık iddia edebilirler. </a:t>
            </a:r>
            <a:r>
              <a:rPr lang="tr-TR" sz="1600" b="1" dirty="0"/>
              <a:t>Ego enflasyonu/şişmesi</a:t>
            </a:r>
            <a:r>
              <a:rPr lang="tr-TR" sz="1600" dirty="0"/>
              <a:t> yaşarlar. Kendilerinde </a:t>
            </a:r>
            <a:r>
              <a:rPr lang="tr-TR" sz="1600" b="1" dirty="0" err="1"/>
              <a:t>Sipritüal</a:t>
            </a:r>
            <a:r>
              <a:rPr lang="tr-TR" sz="1600" b="1" dirty="0"/>
              <a:t> </a:t>
            </a:r>
            <a:r>
              <a:rPr lang="tr-TR" sz="1600" b="1" dirty="0" err="1"/>
              <a:t>narsizm</a:t>
            </a:r>
            <a:r>
              <a:rPr lang="tr-TR" sz="1600" b="1" dirty="0"/>
              <a:t> </a:t>
            </a:r>
            <a:r>
              <a:rPr lang="tr-TR" sz="1600" dirty="0"/>
              <a:t>meydana gelir. Tasavvufta bu tür durumlar meydana gelmez. Çünkü </a:t>
            </a:r>
            <a:r>
              <a:rPr lang="tr-TR" sz="1600" dirty="0" err="1"/>
              <a:t>sûfî</a:t>
            </a:r>
            <a:r>
              <a:rPr lang="tr-TR" sz="1600" dirty="0"/>
              <a:t> her daim </a:t>
            </a:r>
            <a:r>
              <a:rPr lang="tr-TR" sz="1600" b="1" dirty="0"/>
              <a:t>kul</a:t>
            </a:r>
            <a:r>
              <a:rPr lang="tr-TR" sz="1600" dirty="0"/>
              <a:t> olduğunun farkındadır ve bir </a:t>
            </a:r>
            <a:r>
              <a:rPr lang="tr-TR" sz="1600" b="1" dirty="0" err="1"/>
              <a:t>mürşid</a:t>
            </a:r>
            <a:r>
              <a:rPr lang="tr-TR" sz="1600" b="1" dirty="0"/>
              <a:t>-i kâmilin </a:t>
            </a:r>
            <a:r>
              <a:rPr lang="tr-TR" sz="1600" dirty="0"/>
              <a:t>gözetimindedir. </a:t>
            </a:r>
            <a:r>
              <a:rPr lang="tr-TR" sz="1600" dirty="0" err="1"/>
              <a:t>Sûfîlere</a:t>
            </a:r>
            <a:r>
              <a:rPr lang="tr-TR" sz="1600" dirty="0"/>
              <a:t> göre maneviyat basamakları </a:t>
            </a:r>
            <a:r>
              <a:rPr lang="tr-TR" sz="1600" b="1" dirty="0"/>
              <a:t>mürşitsiz</a:t>
            </a:r>
            <a:r>
              <a:rPr lang="tr-TR" sz="1600" dirty="0"/>
              <a:t> geçilemez. </a:t>
            </a:r>
            <a:r>
              <a:rPr lang="tr-TR" sz="1600" b="1" dirty="0"/>
              <a:t>“Kendin pişir kendin ye”</a:t>
            </a:r>
            <a:r>
              <a:rPr lang="tr-TR" sz="1600" dirty="0"/>
              <a:t> mantığıyla bu basamaklar atlatılamaz. </a:t>
            </a:r>
          </a:p>
          <a:p>
            <a:pPr algn="just"/>
            <a:r>
              <a:rPr lang="tr-TR" sz="1600" dirty="0" smtClean="0"/>
              <a:t>Tasavvuftaki </a:t>
            </a:r>
            <a:r>
              <a:rPr lang="tr-TR" sz="1600" dirty="0" err="1"/>
              <a:t>seyr</a:t>
            </a:r>
            <a:r>
              <a:rPr lang="tr-TR" sz="1600" dirty="0"/>
              <a:t>-ü </a:t>
            </a:r>
            <a:r>
              <a:rPr lang="tr-TR" sz="1600" dirty="0" err="1"/>
              <a:t>sülûkün</a:t>
            </a:r>
            <a:r>
              <a:rPr lang="tr-TR" sz="1600" dirty="0"/>
              <a:t> en temel amaçlarında biri </a:t>
            </a:r>
            <a:r>
              <a:rPr lang="tr-TR" sz="1600" b="1" dirty="0"/>
              <a:t>insanın kendisini tanımasıdır. </a:t>
            </a:r>
            <a:r>
              <a:rPr lang="tr-TR" sz="1600" dirty="0"/>
              <a:t>Kendini tanıyan eksikliklerinin ve potansiyellerinin farkında olur. İnsan bünyesinde büyük zıtları barındıran bir varlıktır. </a:t>
            </a:r>
            <a:r>
              <a:rPr lang="tr-TR" sz="1600" dirty="0" err="1"/>
              <a:t>Maslow’un</a:t>
            </a:r>
            <a:r>
              <a:rPr lang="tr-TR" sz="1600" dirty="0"/>
              <a:t> dediği </a:t>
            </a:r>
            <a:r>
              <a:rPr lang="tr-TR" sz="1600" dirty="0" smtClean="0"/>
              <a:t>gibi insan </a:t>
            </a:r>
            <a:r>
              <a:rPr lang="tr-TR" sz="1600" b="1" dirty="0" smtClean="0"/>
              <a:t>kendisini </a:t>
            </a:r>
            <a:r>
              <a:rPr lang="tr-TR" sz="1600" b="1" dirty="0"/>
              <a:t>gerçekleştirmezse </a:t>
            </a:r>
            <a:r>
              <a:rPr lang="tr-TR" sz="1600" dirty="0"/>
              <a:t>sürekli bu zıtlıklar çatışma yaşar. Dolayısıyla insanın kendindeki zıtlıkları uyumlu hale getirebilmesi için </a:t>
            </a:r>
            <a:r>
              <a:rPr lang="tr-TR" sz="1600" b="1" dirty="0"/>
              <a:t>manen kendisini gerçekleştirmek zorundadır</a:t>
            </a:r>
            <a:r>
              <a:rPr lang="tr-TR" sz="1600" dirty="0"/>
              <a:t>. O zaman birbirine zıt olan gece ile gündüzün birbirleriyle çatışmadığı </a:t>
            </a:r>
            <a:r>
              <a:rPr lang="tr-TR" sz="1600" dirty="0" smtClean="0"/>
              <a:t>gibi kişi </a:t>
            </a:r>
            <a:r>
              <a:rPr lang="tr-TR" sz="1600" dirty="0"/>
              <a:t>kendini geçekleştirirse </a:t>
            </a:r>
            <a:r>
              <a:rPr lang="tr-TR" sz="1600" b="1" dirty="0"/>
              <a:t>yani kâmil bir mümin </a:t>
            </a:r>
            <a:r>
              <a:rPr lang="tr-TR" sz="1600" dirty="0"/>
              <a:t>olursa bu zıtlar uyumlu gelir. Birbirlerini tamamlayan unsurlara dönüşürler. </a:t>
            </a:r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İnsandaki Manevî İhtiyaçlar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İnsan </a:t>
            </a:r>
            <a:r>
              <a:rPr lang="tr-TR" b="1" dirty="0"/>
              <a:t>ontolojik olarak sürekli bir yükselme</a:t>
            </a:r>
            <a:r>
              <a:rPr lang="tr-TR" dirty="0"/>
              <a:t>, yani bir üst kata çıkma ihtiyacı içindedir. Aynı hal veya kattan bıkmayan hiçbir inşa yoktur, çünkü esasen her insanın aslî programında </a:t>
            </a:r>
            <a:r>
              <a:rPr lang="tr-TR" b="1" dirty="0"/>
              <a:t>yükselme</a:t>
            </a:r>
            <a:r>
              <a:rPr lang="tr-TR" dirty="0"/>
              <a:t> vardır. Bu sıçrama gerçekleştirilemediği zaman birtakım psikolojik huzursuzluklar ve bağımlılıklar meydana gelebilir. </a:t>
            </a:r>
            <a:r>
              <a:rPr lang="tr-TR" b="1" dirty="0"/>
              <a:t>Dolayısıyla nefsi bilmenin en büyük avantajlarında biri her durumda bir üst katın varlığından haberdar olmaktır</a:t>
            </a:r>
            <a:r>
              <a:rPr lang="tr-TR" b="1" dirty="0" smtClean="0"/>
              <a:t>.</a:t>
            </a:r>
          </a:p>
          <a:p>
            <a:pPr algn="just"/>
            <a:r>
              <a:rPr lang="tr-TR" b="1" dirty="0"/>
              <a:t>Tasavvufta da manevî gelişim hep kademelendirilmiştir. </a:t>
            </a:r>
            <a:r>
              <a:rPr lang="tr-TR" dirty="0"/>
              <a:t>Bir makamı elde </a:t>
            </a:r>
            <a:r>
              <a:rPr lang="tr-TR" dirty="0" err="1"/>
              <a:t>sûfî</a:t>
            </a:r>
            <a:r>
              <a:rPr lang="tr-TR" dirty="0"/>
              <a:t> başka bir makama geçmek için gayret gösterir. Manevî </a:t>
            </a:r>
            <a:r>
              <a:rPr lang="tr-TR" dirty="0" smtClean="0"/>
              <a:t>makamlar </a:t>
            </a:r>
            <a:r>
              <a:rPr lang="tr-TR" dirty="0"/>
              <a:t>sonsuz olduğu için </a:t>
            </a:r>
            <a:r>
              <a:rPr lang="tr-TR" dirty="0" err="1"/>
              <a:t>sûfî</a:t>
            </a:r>
            <a:r>
              <a:rPr lang="tr-TR" dirty="0"/>
              <a:t> hayatı boyunca hedefli olarak hayatını devam ettirdiği için </a:t>
            </a:r>
            <a:r>
              <a:rPr lang="tr-TR" b="1" dirty="0"/>
              <a:t>hayat enerjisi daimî </a:t>
            </a:r>
            <a:r>
              <a:rPr lang="tr-TR" dirty="0"/>
              <a:t>olur. Her an hedefini gerçekleştirmeye odaklanır. Anı değerlendirmeye çalışır. Ondan dolayı </a:t>
            </a:r>
            <a:r>
              <a:rPr lang="tr-TR" dirty="0" err="1"/>
              <a:t>sûfîlere</a:t>
            </a:r>
            <a:r>
              <a:rPr lang="tr-TR" dirty="0"/>
              <a:t> </a:t>
            </a:r>
            <a:r>
              <a:rPr lang="tr-TR" b="1" dirty="0" err="1"/>
              <a:t>ibnu’l-vakt</a:t>
            </a:r>
            <a:r>
              <a:rPr lang="tr-TR" dirty="0"/>
              <a:t> denilmiştir. </a:t>
            </a:r>
            <a:endParaRPr lang="tr-TR" dirty="0" smtClean="0"/>
          </a:p>
          <a:p>
            <a:pPr algn="just"/>
            <a:r>
              <a:rPr lang="tr-TR" dirty="0"/>
              <a:t>Sürekli manevî bir gelişim hedeflenmelidir. Bu da gerçek manada insana </a:t>
            </a:r>
            <a:r>
              <a:rPr lang="tr-TR" b="1" dirty="0"/>
              <a:t>özgürlük</a:t>
            </a:r>
            <a:r>
              <a:rPr lang="tr-TR" dirty="0"/>
              <a:t> getirir. Çünkü bu durum nefsin tüm prangalarından kurtulup gerçek hürriyeti sonuç verir. Bu da </a:t>
            </a:r>
            <a:r>
              <a:rPr lang="tr-TR" b="1" dirty="0"/>
              <a:t>tevhidin</a:t>
            </a:r>
            <a:r>
              <a:rPr lang="tr-TR" dirty="0"/>
              <a:t> en üst makamıdır. Gerçek manada </a:t>
            </a:r>
            <a:r>
              <a:rPr lang="tr-TR" b="1" dirty="0" err="1"/>
              <a:t>muvahhid</a:t>
            </a:r>
            <a:r>
              <a:rPr lang="tr-TR" dirty="0"/>
              <a:t> olan kişi her türlü boyunduruktan kurtulup özgürlüğünü elde eder. Bu sebeple </a:t>
            </a:r>
            <a:r>
              <a:rPr lang="tr-TR" dirty="0" err="1"/>
              <a:t>sûfîlere</a:t>
            </a:r>
            <a:r>
              <a:rPr lang="tr-TR" dirty="0"/>
              <a:t> </a:t>
            </a:r>
            <a:r>
              <a:rPr lang="tr-TR" b="1" dirty="0" err="1"/>
              <a:t>ahrâr</a:t>
            </a:r>
            <a:r>
              <a:rPr lang="tr-TR" b="1" dirty="0"/>
              <a:t> demişlerdir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 smtClean="0"/>
              <a:t>Fakat </a:t>
            </a:r>
            <a:r>
              <a:rPr lang="tr-TR" dirty="0"/>
              <a:t>batıda dikey gelişim imkânı sunulmadığı için insanlarda alt kişilikler azdırılarak </a:t>
            </a:r>
            <a:r>
              <a:rPr lang="tr-TR" b="1" dirty="0"/>
              <a:t>hedonizm, </a:t>
            </a:r>
            <a:r>
              <a:rPr lang="tr-TR" b="1" dirty="0" err="1"/>
              <a:t>narsizm</a:t>
            </a:r>
            <a:r>
              <a:rPr lang="tr-TR" b="1" dirty="0"/>
              <a:t> ve egoizm</a:t>
            </a:r>
            <a:r>
              <a:rPr lang="tr-TR" dirty="0"/>
              <a:t> destekleniyor. Bu </a:t>
            </a:r>
            <a:r>
              <a:rPr lang="tr-TR" dirty="0" smtClean="0"/>
              <a:t>da hiçbir </a:t>
            </a:r>
            <a:r>
              <a:rPr lang="tr-TR" dirty="0"/>
              <a:t>zaman </a:t>
            </a:r>
            <a:r>
              <a:rPr lang="tr-TR" b="1" dirty="0"/>
              <a:t>huzur</a:t>
            </a:r>
            <a:r>
              <a:rPr lang="tr-TR" dirty="0"/>
              <a:t> vermiyor.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C00000"/>
                </a:solidFill>
              </a:rPr>
              <a:t>Tasavvufta Nefsin Mertebeleri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Maslow’un</a:t>
            </a:r>
            <a:r>
              <a:rPr lang="tr-TR" dirty="0"/>
              <a:t> </a:t>
            </a:r>
            <a:r>
              <a:rPr lang="tr-TR" b="1" dirty="0"/>
              <a:t>ihtiyaçlar hiyerarşisi </a:t>
            </a:r>
            <a:r>
              <a:rPr lang="tr-TR" dirty="0"/>
              <a:t>yedi aşamada meydana gelmektedir. </a:t>
            </a:r>
            <a:r>
              <a:rPr lang="tr-TR" b="1" dirty="0"/>
              <a:t>1-</a:t>
            </a:r>
            <a:r>
              <a:rPr lang="tr-TR" dirty="0"/>
              <a:t> Fiziksel ihtiyaçlar </a:t>
            </a:r>
            <a:r>
              <a:rPr lang="tr-TR" b="1" dirty="0"/>
              <a:t>2-</a:t>
            </a:r>
            <a:r>
              <a:rPr lang="tr-TR" dirty="0"/>
              <a:t> Güvenlik ihtiyacı </a:t>
            </a:r>
            <a:r>
              <a:rPr lang="tr-TR" b="1" dirty="0"/>
              <a:t>3-</a:t>
            </a:r>
            <a:r>
              <a:rPr lang="tr-TR" dirty="0"/>
              <a:t> Sevgi ve bir gruba bağlılık ihtiyacı </a:t>
            </a:r>
            <a:r>
              <a:rPr lang="tr-TR" b="1" dirty="0"/>
              <a:t>4-</a:t>
            </a:r>
            <a:r>
              <a:rPr lang="tr-TR" dirty="0"/>
              <a:t> Özsaygı ve statü isteği </a:t>
            </a:r>
            <a:r>
              <a:rPr lang="tr-TR" b="1" dirty="0"/>
              <a:t>5-</a:t>
            </a:r>
            <a:r>
              <a:rPr lang="tr-TR" dirty="0"/>
              <a:t> Bilişsel ihtiyaç </a:t>
            </a:r>
            <a:r>
              <a:rPr lang="tr-TR" b="1" dirty="0"/>
              <a:t>6-</a:t>
            </a:r>
            <a:r>
              <a:rPr lang="tr-TR" dirty="0"/>
              <a:t> Estetik ihtiyaçlar </a:t>
            </a:r>
            <a:r>
              <a:rPr lang="tr-TR" b="1" dirty="0"/>
              <a:t>7-</a:t>
            </a:r>
            <a:r>
              <a:rPr lang="tr-TR" dirty="0"/>
              <a:t> Kendini gerçekleştirme. </a:t>
            </a:r>
            <a:endParaRPr lang="tr-TR" dirty="0" smtClean="0"/>
          </a:p>
          <a:p>
            <a:pPr algn="just"/>
            <a:r>
              <a:rPr lang="tr-TR" dirty="0" err="1"/>
              <a:t>Maslow’a</a:t>
            </a:r>
            <a:r>
              <a:rPr lang="tr-TR" dirty="0"/>
              <a:t> göre kendini gerçekleştiren insan yaratıcılık, cesaret, azim, sabır, tevekkül, sağlıklı karar alma yeteneği, güven, çelik gibi irade ve </a:t>
            </a:r>
            <a:r>
              <a:rPr lang="tr-TR" b="1" dirty="0" err="1"/>
              <a:t>diğergamlık</a:t>
            </a:r>
            <a:r>
              <a:rPr lang="tr-TR" dirty="0"/>
              <a:t>. </a:t>
            </a:r>
            <a:r>
              <a:rPr lang="tr-TR" dirty="0" err="1"/>
              <a:t>Maslow’a</a:t>
            </a:r>
            <a:r>
              <a:rPr lang="tr-TR" dirty="0"/>
              <a:t> göre başkaları için fedakârlık, iyilik yapmak bir lüks olmaktan ziyade bir zarurettir. İnsan ancak bu şekilde yaşadığını anlar ve </a:t>
            </a:r>
            <a:r>
              <a:rPr lang="tr-TR" b="1" dirty="0"/>
              <a:t>hayat </a:t>
            </a:r>
            <a:r>
              <a:rPr lang="tr-TR" dirty="0"/>
              <a:t>bulur. Kendini gerçekleştiren insan her türlü zorluğa rağmen ayakta kalır ve mutlu olmasını bilir. </a:t>
            </a:r>
            <a:r>
              <a:rPr lang="tr-TR" b="1" dirty="0"/>
              <a:t>İnsan ulvî (manevî) ihtiyaçlarını gerçekleştiremediğinde nedenini anlayamadığı bir bunalıma girer. Aslında </a:t>
            </a:r>
            <a:r>
              <a:rPr lang="tr-TR" b="1" dirty="0" err="1"/>
              <a:t>sûfîlerin</a:t>
            </a:r>
            <a:r>
              <a:rPr lang="tr-TR" b="1" dirty="0"/>
              <a:t> yaptıkları da bir manada manevî yolda kendilerine belirledikleri ulvî hedefleri gerçekleştirerek hakikî saadeti elde etmeye çalışmışlardır. Bundan dolayı “</a:t>
            </a:r>
            <a:r>
              <a:rPr lang="ar-SA" b="1" dirty="0"/>
              <a:t>الهموم عقوبات الذنوب</a:t>
            </a:r>
            <a:r>
              <a:rPr lang="tr-TR" b="1" dirty="0"/>
              <a:t>” demişlerdir. Dolayısıyla gerçek manevî yükselmeyi elde edemeyenler sebebini bilemedikleri iç sıkıntıları geçirebilirler.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Tasavvufta Nefsin Mertebeleri</a:t>
            </a:r>
          </a:p>
        </p:txBody>
      </p:sp>
      <p:pic>
        <p:nvPicPr>
          <p:cNvPr id="1027" name="Picture 3" descr="WhatsApp Image 2019-09-25 at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182" y="2262910"/>
            <a:ext cx="9023927" cy="4595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Tasavvufta Nefsin Mertebeleri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b="1" dirty="0"/>
              <a:t>1-Nefs-i </a:t>
            </a:r>
            <a:r>
              <a:rPr lang="tr-TR" b="1" dirty="0" err="1"/>
              <a:t>Emmâre</a:t>
            </a:r>
            <a:r>
              <a:rPr lang="tr-TR" b="1" dirty="0"/>
              <a:t>:</a:t>
            </a:r>
            <a:r>
              <a:rPr lang="tr-TR" dirty="0"/>
              <a:t> Nefsin mertebeleri </a:t>
            </a:r>
            <a:r>
              <a:rPr lang="tr-TR" b="1" dirty="0"/>
              <a:t>ayrı ayrı nefisler </a:t>
            </a:r>
            <a:r>
              <a:rPr lang="tr-TR" dirty="0"/>
              <a:t>olduğu manasına gelmez. Tüm bunlar nefsin katmanlarını oluşturur. Aslında sadece </a:t>
            </a:r>
            <a:r>
              <a:rPr lang="tr-TR" b="1" dirty="0"/>
              <a:t>tek bir nefis </a:t>
            </a:r>
            <a:r>
              <a:rPr lang="tr-TR" dirty="0"/>
              <a:t>vardır. </a:t>
            </a:r>
            <a:r>
              <a:rPr lang="tr-TR" dirty="0" smtClean="0"/>
              <a:t>Birinci katman </a:t>
            </a:r>
            <a:r>
              <a:rPr lang="tr-TR" dirty="0"/>
              <a:t>olan </a:t>
            </a:r>
            <a:r>
              <a:rPr lang="tr-TR" b="1" dirty="0" err="1"/>
              <a:t>emmâre</a:t>
            </a:r>
            <a:r>
              <a:rPr lang="tr-TR" dirty="0"/>
              <a:t> sürekli insanı kötülüğe sürükleyen nefistir. </a:t>
            </a:r>
            <a:r>
              <a:rPr lang="tr-TR" dirty="0" err="1"/>
              <a:t>Sûfîlere</a:t>
            </a:r>
            <a:r>
              <a:rPr lang="tr-TR" dirty="0"/>
              <a:t> göre </a:t>
            </a:r>
            <a:r>
              <a:rPr lang="tr-TR" b="1" dirty="0"/>
              <a:t>tanımlanmış ve tasarlanmış bir eylem planı </a:t>
            </a:r>
            <a:r>
              <a:rPr lang="tr-TR" dirty="0"/>
              <a:t>uygulanmadığı sürece kişi </a:t>
            </a:r>
            <a:r>
              <a:rPr lang="tr-TR" dirty="0" err="1"/>
              <a:t>nefs</a:t>
            </a:r>
            <a:r>
              <a:rPr lang="tr-TR" dirty="0"/>
              <a:t>-i </a:t>
            </a:r>
            <a:r>
              <a:rPr lang="tr-TR" dirty="0" err="1"/>
              <a:t>emmârenin</a:t>
            </a:r>
            <a:r>
              <a:rPr lang="tr-TR" dirty="0"/>
              <a:t> etkisi altındadır demektir. </a:t>
            </a:r>
            <a:r>
              <a:rPr lang="tr-TR" b="1" dirty="0"/>
              <a:t>Bundan dolayı </a:t>
            </a:r>
            <a:r>
              <a:rPr lang="tr-TR" b="1" dirty="0" err="1"/>
              <a:t>sûfî</a:t>
            </a:r>
            <a:r>
              <a:rPr lang="tr-TR" b="1" dirty="0"/>
              <a:t> düşüncede </a:t>
            </a:r>
            <a:r>
              <a:rPr lang="tr-TR" b="1" dirty="0" err="1"/>
              <a:t>emmâre</a:t>
            </a:r>
            <a:r>
              <a:rPr lang="tr-TR" b="1" dirty="0"/>
              <a:t> merhalesi çok kapsamlı ve geniş ele alınmıştır. </a:t>
            </a:r>
            <a:r>
              <a:rPr lang="tr-TR" dirty="0"/>
              <a:t>Aslında şimdiye kadar psikoloji alanında Batı’da yapılmış çalışmalarda </a:t>
            </a:r>
            <a:r>
              <a:rPr lang="tr-TR" dirty="0" err="1"/>
              <a:t>nefs</a:t>
            </a:r>
            <a:r>
              <a:rPr lang="tr-TR" dirty="0"/>
              <a:t> bilgisinde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emmâreyi</a:t>
            </a:r>
            <a:r>
              <a:rPr lang="tr-TR" b="1" dirty="0"/>
              <a:t> geçememeleri </a:t>
            </a:r>
            <a:r>
              <a:rPr lang="tr-TR" dirty="0" err="1"/>
              <a:t>sûfîlerin</a:t>
            </a:r>
            <a:r>
              <a:rPr lang="tr-TR" dirty="0"/>
              <a:t> yaklaşımlarının doğru olduğunu göstermektedir. Ayrıca bir İslam Hukuku kaidesi olarak “</a:t>
            </a:r>
            <a:r>
              <a:rPr lang="tr-TR" b="1" dirty="0"/>
              <a:t>def-i mazarrat </a:t>
            </a:r>
            <a:r>
              <a:rPr lang="tr-TR" b="1" dirty="0" err="1"/>
              <a:t>celb</a:t>
            </a:r>
            <a:r>
              <a:rPr lang="tr-TR" b="1" dirty="0"/>
              <a:t>-i </a:t>
            </a:r>
            <a:r>
              <a:rPr lang="tr-TR" b="1" dirty="0" err="1"/>
              <a:t>menâfi’den</a:t>
            </a:r>
            <a:r>
              <a:rPr lang="tr-TR" b="1" dirty="0"/>
              <a:t> evlâdır</a:t>
            </a:r>
            <a:r>
              <a:rPr lang="tr-TR" dirty="0"/>
              <a:t>” düsturu da bunu </a:t>
            </a:r>
            <a:r>
              <a:rPr lang="tr-TR" dirty="0" err="1"/>
              <a:t>teyid</a:t>
            </a:r>
            <a:r>
              <a:rPr lang="tr-TR" dirty="0"/>
              <a:t> etmektedir. </a:t>
            </a:r>
            <a:r>
              <a:rPr lang="tr-TR" b="1" dirty="0"/>
              <a:t>Önemli ve öncelikli olan şey </a:t>
            </a:r>
            <a:r>
              <a:rPr lang="tr-TR" dirty="0"/>
              <a:t>kötülüğü, </a:t>
            </a:r>
            <a:r>
              <a:rPr lang="tr-TR" b="1" dirty="0"/>
              <a:t>zararın</a:t>
            </a:r>
            <a:r>
              <a:rPr lang="tr-TR" dirty="0"/>
              <a:t> ortadan kaldırılmasıdır. Maneviyatta da bu durum geçerlidir. </a:t>
            </a:r>
            <a:r>
              <a:rPr lang="tr-TR" b="1" dirty="0"/>
              <a:t>Kelime-i </a:t>
            </a:r>
            <a:r>
              <a:rPr lang="tr-TR" b="1" dirty="0" err="1"/>
              <a:t>tevhidde</a:t>
            </a:r>
            <a:r>
              <a:rPr lang="tr-TR" b="1" dirty="0"/>
              <a:t> </a:t>
            </a:r>
            <a:r>
              <a:rPr lang="tr-TR" dirty="0"/>
              <a:t>de yine öncelik </a:t>
            </a:r>
            <a:r>
              <a:rPr lang="tr-TR" b="1" dirty="0"/>
              <a:t>nefye</a:t>
            </a:r>
            <a:r>
              <a:rPr lang="tr-TR" dirty="0"/>
              <a:t> verilmiştir. Ayrıca en önemli husus </a:t>
            </a:r>
            <a:r>
              <a:rPr lang="tr-TR" b="1" dirty="0" err="1"/>
              <a:t>nefs</a:t>
            </a:r>
            <a:r>
              <a:rPr lang="tr-TR" b="1" dirty="0"/>
              <a:t> mertebeleri teker teker geçilmelidir. </a:t>
            </a:r>
            <a:r>
              <a:rPr lang="tr-TR" dirty="0" err="1"/>
              <a:t>Emmâre</a:t>
            </a:r>
            <a:r>
              <a:rPr lang="tr-TR" dirty="0"/>
              <a:t> de başarılı olunmadan </a:t>
            </a:r>
            <a:r>
              <a:rPr lang="tr-TR" dirty="0" err="1"/>
              <a:t>levvameye</a:t>
            </a:r>
            <a:r>
              <a:rPr lang="tr-TR" dirty="0"/>
              <a:t> geçilmez. </a:t>
            </a:r>
            <a:r>
              <a:rPr lang="tr-TR" b="1" dirty="0"/>
              <a:t>Modern psikolojide de ihtiyaçlar sırasıyla giderilmelidir. </a:t>
            </a:r>
            <a:endParaRPr lang="tr-TR" b="1" dirty="0" smtClean="0"/>
          </a:p>
          <a:p>
            <a:pPr algn="just"/>
            <a:r>
              <a:rPr lang="tr-TR" b="1" dirty="0"/>
              <a:t>2-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Levvâme</a:t>
            </a:r>
            <a:r>
              <a:rPr lang="tr-TR" dirty="0"/>
              <a:t>: Bu mertebede </a:t>
            </a:r>
            <a:r>
              <a:rPr lang="tr-TR" b="1" dirty="0"/>
              <a:t>farkındalık</a:t>
            </a:r>
            <a:r>
              <a:rPr lang="tr-TR" dirty="0"/>
              <a:t> meydana gelir. Kişi kendi </a:t>
            </a:r>
            <a:r>
              <a:rPr lang="tr-TR" b="1" dirty="0"/>
              <a:t>kusurlarını görür </a:t>
            </a:r>
            <a:r>
              <a:rPr lang="tr-TR" dirty="0"/>
              <a:t>ve onlardan dolayı </a:t>
            </a:r>
            <a:r>
              <a:rPr lang="tr-TR" b="1" dirty="0"/>
              <a:t>pişmanlık</a:t>
            </a:r>
            <a:r>
              <a:rPr lang="tr-TR" dirty="0"/>
              <a:t> duyar. Fakat tam manasıyla bu arzularından </a:t>
            </a:r>
            <a:r>
              <a:rPr lang="tr-TR" b="1" dirty="0"/>
              <a:t>vazgeçemez</a:t>
            </a:r>
            <a:r>
              <a:rPr lang="tr-TR" dirty="0"/>
              <a:t>. Burada artık isteklerden vazgeçilmeye başlanmıştır. </a:t>
            </a:r>
            <a:r>
              <a:rPr lang="tr-TR" dirty="0" err="1"/>
              <a:t>Maslow’daki</a:t>
            </a:r>
            <a:r>
              <a:rPr lang="tr-TR" dirty="0"/>
              <a:t> gibi arzular elde edilerek değil vazgeçilerek yükselme tercih edilir. </a:t>
            </a:r>
          </a:p>
          <a:p>
            <a:pPr algn="just"/>
            <a:r>
              <a:rPr lang="tr-TR" b="1" dirty="0"/>
              <a:t>3-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Mülhime</a:t>
            </a:r>
            <a:r>
              <a:rPr lang="tr-TR" dirty="0"/>
              <a:t>: Bu mertebede </a:t>
            </a:r>
            <a:r>
              <a:rPr lang="tr-TR" b="1" dirty="0"/>
              <a:t>iyileşmeler</a:t>
            </a:r>
            <a:r>
              <a:rPr lang="tr-TR" dirty="0"/>
              <a:t> söz konusudur. Artık nefis </a:t>
            </a:r>
            <a:r>
              <a:rPr lang="tr-TR" b="1" dirty="0"/>
              <a:t>sevabını ve günahını </a:t>
            </a:r>
            <a:r>
              <a:rPr lang="tr-TR" dirty="0"/>
              <a:t>Allah’ın (cc) yardımıyla bilmektedir. Bu sebeple O’ndan gayrı her şeyden uzaklaşır. Halkı terk edip Hakk’a yaklaşır. Burada bazı başarılar elde edilmiş olmakla birlikte </a:t>
            </a:r>
            <a:r>
              <a:rPr lang="tr-TR" b="1" dirty="0"/>
              <a:t>şeytan nefisle </a:t>
            </a:r>
            <a:r>
              <a:rPr lang="tr-TR" dirty="0"/>
              <a:t>müridi tekrar </a:t>
            </a:r>
            <a:r>
              <a:rPr lang="tr-TR" b="1" dirty="0"/>
              <a:t>azdırmaya</a:t>
            </a:r>
            <a:r>
              <a:rPr lang="tr-TR" dirty="0"/>
              <a:t> çalışır.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Tasavvufta Nefsin Mertebeleri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/>
              <a:t>4-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Mutmainne</a:t>
            </a:r>
            <a:r>
              <a:rPr lang="tr-TR" dirty="0"/>
              <a:t>: </a:t>
            </a:r>
            <a:r>
              <a:rPr lang="tr-TR" dirty="0" err="1"/>
              <a:t>Maslow’un</a:t>
            </a:r>
            <a:r>
              <a:rPr lang="tr-TR" dirty="0"/>
              <a:t> ihtiyaçlar hiyerarşisinde son aşama olan </a:t>
            </a:r>
            <a:r>
              <a:rPr lang="tr-TR" b="1" dirty="0"/>
              <a:t>kendini gerçekleştirmeye </a:t>
            </a:r>
            <a:r>
              <a:rPr lang="tr-TR" dirty="0"/>
              <a:t>benzemekle beraber aralarında belirgin farklar vardır. Çünkü </a:t>
            </a:r>
            <a:r>
              <a:rPr lang="tr-TR" dirty="0" err="1"/>
              <a:t>Maslow’da</a:t>
            </a:r>
            <a:r>
              <a:rPr lang="tr-TR" dirty="0"/>
              <a:t> ihtiyaçlar birer yerine getirilerek bu seviyeye gelinir, </a:t>
            </a:r>
            <a:r>
              <a:rPr lang="tr-TR" dirty="0" err="1"/>
              <a:t>sûfîlerin</a:t>
            </a:r>
            <a:r>
              <a:rPr lang="tr-TR" dirty="0"/>
              <a:t> yaklaşımında da bu arzulara </a:t>
            </a:r>
            <a:r>
              <a:rPr lang="tr-TR" b="1" dirty="0"/>
              <a:t>karşı konularak </a:t>
            </a:r>
            <a:r>
              <a:rPr lang="tr-TR" dirty="0"/>
              <a:t>gelinir. </a:t>
            </a:r>
            <a:r>
              <a:rPr lang="tr-TR" b="1" dirty="0"/>
              <a:t>Nefsin mutmain olması artık eski arzularına </a:t>
            </a:r>
            <a:r>
              <a:rPr lang="tr-TR" b="1" dirty="0" smtClean="0"/>
              <a:t>istek </a:t>
            </a:r>
            <a:r>
              <a:rPr lang="tr-TR" b="1" dirty="0"/>
              <a:t>duymamasıdır. </a:t>
            </a:r>
            <a:r>
              <a:rPr lang="tr-TR" dirty="0"/>
              <a:t>Dolayısıyla </a:t>
            </a:r>
            <a:r>
              <a:rPr lang="tr-TR" dirty="0" err="1"/>
              <a:t>sûfîlerin</a:t>
            </a:r>
            <a:r>
              <a:rPr lang="tr-TR" dirty="0"/>
              <a:t> </a:t>
            </a:r>
            <a:r>
              <a:rPr lang="tr-TR" b="1" dirty="0"/>
              <a:t>“kendini bilen rabbini bilir” </a:t>
            </a:r>
            <a:r>
              <a:rPr lang="tr-TR" dirty="0"/>
              <a:t>yaklaşımlarının semeresi bu aşamadan itibaren vermeye başlar. </a:t>
            </a:r>
            <a:r>
              <a:rPr lang="tr-TR" dirty="0" err="1"/>
              <a:t>Sûfî</a:t>
            </a:r>
            <a:r>
              <a:rPr lang="tr-TR" dirty="0"/>
              <a:t> artık nefsin arzularından vazgeçmiştir ve kendisi için en üst bilgi düzeyi olan </a:t>
            </a:r>
            <a:r>
              <a:rPr lang="tr-TR" b="1" dirty="0"/>
              <a:t>marifete</a:t>
            </a:r>
            <a:r>
              <a:rPr lang="tr-TR" dirty="0"/>
              <a:t> kapı aralamıştır. Dolayısıyla bu aşamadan itibaren </a:t>
            </a:r>
            <a:r>
              <a:rPr lang="tr-TR" b="1" dirty="0"/>
              <a:t>vasıtasız bilgiye </a:t>
            </a:r>
            <a:r>
              <a:rPr lang="tr-TR" dirty="0"/>
              <a:t>nail olunur. </a:t>
            </a:r>
          </a:p>
          <a:p>
            <a:pPr algn="just"/>
            <a:r>
              <a:rPr lang="tr-TR" b="1" dirty="0"/>
              <a:t>5-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Radiyye</a:t>
            </a:r>
            <a:r>
              <a:rPr lang="tr-TR" dirty="0"/>
              <a:t>: Allah’ın (cc) </a:t>
            </a:r>
            <a:r>
              <a:rPr lang="tr-TR" dirty="0" err="1"/>
              <a:t>celâlî</a:t>
            </a:r>
            <a:r>
              <a:rPr lang="tr-TR" dirty="0"/>
              <a:t> ve </a:t>
            </a:r>
            <a:r>
              <a:rPr lang="tr-TR" dirty="0" err="1"/>
              <a:t>cemâlî</a:t>
            </a:r>
            <a:r>
              <a:rPr lang="tr-TR" dirty="0"/>
              <a:t> </a:t>
            </a:r>
            <a:r>
              <a:rPr lang="tr-TR" b="1" dirty="0"/>
              <a:t>tecellilerini gönül hoşluğu ile </a:t>
            </a:r>
            <a:r>
              <a:rPr lang="tr-TR" dirty="0"/>
              <a:t>karşılayan ve kaderden şikâyeti bulunmayan bu mertebedeki salikte samimi bir </a:t>
            </a:r>
            <a:r>
              <a:rPr lang="tr-TR" b="1" dirty="0"/>
              <a:t>rıza hali </a:t>
            </a:r>
            <a:r>
              <a:rPr lang="tr-TR" dirty="0"/>
              <a:t>söz konusudur. </a:t>
            </a:r>
            <a:r>
              <a:rPr lang="tr-TR" b="1" dirty="0"/>
              <a:t>“Lütfun da hoş kahrın da hoş” </a:t>
            </a:r>
            <a:r>
              <a:rPr lang="tr-TR" dirty="0"/>
              <a:t>sözünü kendilerine düstur edinmişlerdir. </a:t>
            </a:r>
          </a:p>
          <a:p>
            <a:pPr algn="just"/>
            <a:r>
              <a:rPr lang="tr-TR" b="1" dirty="0"/>
              <a:t>6- 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Marziyye</a:t>
            </a:r>
            <a:r>
              <a:rPr lang="tr-TR" dirty="0"/>
              <a:t>: Halvetîlere göre bu evrede </a:t>
            </a:r>
            <a:r>
              <a:rPr lang="tr-TR" dirty="0" err="1"/>
              <a:t>sâlik</a:t>
            </a:r>
            <a:r>
              <a:rPr lang="tr-TR" dirty="0"/>
              <a:t> elde ettiği manevî olgunluk sayesinde Peygamber’in (as) </a:t>
            </a:r>
            <a:r>
              <a:rPr lang="tr-TR" b="1" dirty="0"/>
              <a:t>manevî anlamda halifesi </a:t>
            </a:r>
            <a:r>
              <a:rPr lang="tr-TR" dirty="0"/>
              <a:t>olmaya hak kazanmıştır. Hem halk hem de Hak katında </a:t>
            </a:r>
            <a:r>
              <a:rPr lang="tr-TR" b="1" dirty="0"/>
              <a:t>razı olunmuştur. </a:t>
            </a:r>
          </a:p>
          <a:p>
            <a:pPr algn="just"/>
            <a:r>
              <a:rPr lang="tr-TR" b="1" dirty="0"/>
              <a:t>7- </a:t>
            </a:r>
            <a:r>
              <a:rPr lang="tr-TR" b="1" dirty="0" err="1"/>
              <a:t>Nefs</a:t>
            </a:r>
            <a:r>
              <a:rPr lang="tr-TR" b="1" dirty="0"/>
              <a:t>-i Kâmile</a:t>
            </a:r>
            <a:r>
              <a:rPr lang="tr-TR" dirty="0"/>
              <a:t>: </a:t>
            </a:r>
            <a:r>
              <a:rPr lang="tr-TR" b="1" dirty="0"/>
              <a:t>“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zekiyye</a:t>
            </a:r>
            <a:r>
              <a:rPr lang="tr-TR" b="1" dirty="0"/>
              <a:t>” veya “</a:t>
            </a:r>
            <a:r>
              <a:rPr lang="tr-TR" b="1" dirty="0" err="1"/>
              <a:t>Nefs</a:t>
            </a:r>
            <a:r>
              <a:rPr lang="tr-TR" b="1" dirty="0"/>
              <a:t>-i </a:t>
            </a:r>
            <a:r>
              <a:rPr lang="tr-TR" b="1" dirty="0" err="1"/>
              <a:t>safiyye</a:t>
            </a:r>
            <a:r>
              <a:rPr lang="tr-TR" b="1" dirty="0"/>
              <a:t>” </a:t>
            </a:r>
            <a:r>
              <a:rPr lang="tr-TR" dirty="0"/>
              <a:t>olarak da adlandırılır. Bu mertebe </a:t>
            </a:r>
            <a:r>
              <a:rPr lang="tr-TR" b="1" dirty="0" err="1"/>
              <a:t>irşâd</a:t>
            </a:r>
            <a:r>
              <a:rPr lang="tr-TR" b="1" dirty="0"/>
              <a:t> mertebesidir. </a:t>
            </a:r>
            <a:r>
              <a:rPr lang="tr-TR" dirty="0"/>
              <a:t>Kâmil </a:t>
            </a:r>
            <a:r>
              <a:rPr lang="tr-TR" dirty="0" err="1"/>
              <a:t>mürşid</a:t>
            </a:r>
            <a:r>
              <a:rPr lang="tr-TR" dirty="0"/>
              <a:t> bu mertebededir.  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err="1">
                <a:solidFill>
                  <a:srgbClr val="C00000"/>
                </a:solidFill>
              </a:rPr>
              <a:t>Muhasibî</a:t>
            </a:r>
            <a:r>
              <a:rPr lang="tr-TR" b="1" u="sng" dirty="0">
                <a:solidFill>
                  <a:srgbClr val="C00000"/>
                </a:solidFill>
              </a:rPr>
              <a:t> ve </a:t>
            </a:r>
            <a:r>
              <a:rPr lang="tr-TR" b="1" u="sng" dirty="0" err="1">
                <a:solidFill>
                  <a:srgbClr val="C00000"/>
                </a:solidFill>
              </a:rPr>
              <a:t>Riaye</a:t>
            </a:r>
            <a:r>
              <a:rPr lang="tr-TR" b="1" u="sng" dirty="0">
                <a:solidFill>
                  <a:srgbClr val="C00000"/>
                </a:solidFill>
              </a:rPr>
              <a:t> İsimli Eseri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-İslâm Düşüncesinin </a:t>
            </a:r>
            <a:r>
              <a:rPr lang="tr-TR" b="1" dirty="0"/>
              <a:t>Teşekkül Devri </a:t>
            </a:r>
            <a:r>
              <a:rPr lang="tr-TR" dirty="0"/>
              <a:t>olarak kabul edilen dönemde yetişmiştir. </a:t>
            </a:r>
          </a:p>
          <a:p>
            <a:pPr algn="just"/>
            <a:r>
              <a:rPr lang="tr-TR" dirty="0"/>
              <a:t>O dönemde ilmî faaliyetlerin zirvede olduğu </a:t>
            </a:r>
            <a:r>
              <a:rPr lang="tr-TR" b="1" dirty="0" err="1"/>
              <a:t>Basrâ’da</a:t>
            </a:r>
            <a:r>
              <a:rPr lang="tr-TR" dirty="0"/>
              <a:t> doğmuştur. Hem </a:t>
            </a:r>
            <a:r>
              <a:rPr lang="tr-TR" b="1" dirty="0" err="1"/>
              <a:t>sûfî</a:t>
            </a:r>
            <a:r>
              <a:rPr lang="tr-TR" dirty="0"/>
              <a:t> hem de </a:t>
            </a:r>
            <a:r>
              <a:rPr lang="tr-TR" b="1" dirty="0"/>
              <a:t>mutasavvıftır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Kelâm, hadis, fıkıh ve tefsirde </a:t>
            </a:r>
            <a:r>
              <a:rPr lang="tr-TR" b="1" dirty="0"/>
              <a:t>otorite</a:t>
            </a:r>
            <a:r>
              <a:rPr lang="tr-TR" dirty="0"/>
              <a:t> olduğunu </a:t>
            </a:r>
            <a:r>
              <a:rPr lang="tr-TR" dirty="0" err="1"/>
              <a:t>tabakat</a:t>
            </a:r>
            <a:r>
              <a:rPr lang="tr-TR" dirty="0"/>
              <a:t> kitapları bildirmektedir. </a:t>
            </a:r>
            <a:endParaRPr lang="tr-TR" dirty="0" smtClean="0"/>
          </a:p>
          <a:p>
            <a:pPr algn="just"/>
            <a:r>
              <a:rPr lang="tr-TR" b="1" dirty="0"/>
              <a:t>Düşüncesini</a:t>
            </a:r>
            <a:r>
              <a:rPr lang="tr-TR" dirty="0"/>
              <a:t> eserlerinden detaylı bir şekilde bilmemize rağmen </a:t>
            </a:r>
            <a:r>
              <a:rPr lang="tr-TR" b="1" dirty="0"/>
              <a:t>hayatı hakkında </a:t>
            </a:r>
            <a:r>
              <a:rPr lang="tr-TR" dirty="0"/>
              <a:t>yeterli bilgi bulunmamaktadır. </a:t>
            </a:r>
            <a:endParaRPr lang="tr-TR" dirty="0" smtClean="0"/>
          </a:p>
          <a:p>
            <a:pPr algn="just"/>
            <a:r>
              <a:rPr lang="tr-TR" dirty="0"/>
              <a:t>Basra’da ilk tahsilini tamamlayıp </a:t>
            </a:r>
            <a:r>
              <a:rPr lang="tr-TR" b="1" dirty="0"/>
              <a:t>Bağdat’a</a:t>
            </a:r>
            <a:r>
              <a:rPr lang="tr-TR" dirty="0"/>
              <a:t> gitmiştir. Bazı kaynaklara göre </a:t>
            </a:r>
            <a:r>
              <a:rPr lang="tr-TR" b="1" dirty="0"/>
              <a:t>Hasan </a:t>
            </a:r>
            <a:r>
              <a:rPr lang="tr-TR" b="1" dirty="0" err="1"/>
              <a:t>Basrî</a:t>
            </a:r>
            <a:r>
              <a:rPr lang="tr-TR" b="1" dirty="0"/>
              <a:t> </a:t>
            </a:r>
            <a:r>
              <a:rPr lang="tr-TR" dirty="0"/>
              <a:t>onun hocalarındandır. </a:t>
            </a:r>
            <a:endParaRPr lang="tr-TR" dirty="0" smtClean="0"/>
          </a:p>
          <a:p>
            <a:pPr algn="just"/>
            <a:r>
              <a:rPr lang="tr-TR" dirty="0" err="1"/>
              <a:t>Muhasibî</a:t>
            </a:r>
            <a:r>
              <a:rPr lang="tr-TR" dirty="0"/>
              <a:t> lakabıyla meşhur olmasının sebebi sürekli </a:t>
            </a:r>
            <a:r>
              <a:rPr lang="tr-TR" b="1" dirty="0"/>
              <a:t>nefsini derinlemesine hesaba çekmesinden </a:t>
            </a:r>
            <a:r>
              <a:rPr lang="tr-TR" dirty="0"/>
              <a:t>kaynaklı olarak verilmiştir. Ona göre </a:t>
            </a:r>
            <a:r>
              <a:rPr lang="tr-TR" b="1" dirty="0"/>
              <a:t>tasavvuf</a:t>
            </a:r>
            <a:r>
              <a:rPr lang="tr-TR" dirty="0"/>
              <a:t> “</a:t>
            </a:r>
            <a:r>
              <a:rPr lang="tr-TR" b="1" dirty="0"/>
              <a:t>nefis muhasebesi ve </a:t>
            </a:r>
            <a:r>
              <a:rPr lang="tr-TR" b="1" dirty="0" err="1"/>
              <a:t>Mahbûb</a:t>
            </a:r>
            <a:r>
              <a:rPr lang="tr-TR" b="1" dirty="0"/>
              <a:t> yolunda her türlü sıkıntıya katlanmaktır</a:t>
            </a:r>
            <a:r>
              <a:rPr lang="tr-TR" dirty="0"/>
              <a:t>”. </a:t>
            </a:r>
            <a:endParaRPr lang="tr-TR" dirty="0" smtClean="0"/>
          </a:p>
          <a:p>
            <a:pPr algn="just"/>
            <a:r>
              <a:rPr lang="tr-TR" dirty="0" err="1"/>
              <a:t>Muhasibî</a:t>
            </a:r>
            <a:r>
              <a:rPr lang="tr-TR" dirty="0"/>
              <a:t> </a:t>
            </a:r>
            <a:r>
              <a:rPr lang="tr-TR" b="1" dirty="0"/>
              <a:t>nefsin ayıpları </a:t>
            </a:r>
            <a:r>
              <a:rPr lang="tr-TR" dirty="0"/>
              <a:t>konusunda </a:t>
            </a:r>
            <a:r>
              <a:rPr lang="tr-TR" b="1" dirty="0"/>
              <a:t>ilk tahlilleri </a:t>
            </a:r>
            <a:r>
              <a:rPr lang="tr-TR" dirty="0"/>
              <a:t>yapan kişidir. </a:t>
            </a:r>
            <a:endParaRPr lang="tr-TR" dirty="0" smtClean="0"/>
          </a:p>
          <a:p>
            <a:pPr algn="just"/>
            <a:r>
              <a:rPr lang="tr-TR" b="1" dirty="0" err="1"/>
              <a:t>Mutezilî</a:t>
            </a:r>
            <a:r>
              <a:rPr lang="tr-TR" dirty="0"/>
              <a:t> olması hasebiyle </a:t>
            </a:r>
            <a:r>
              <a:rPr lang="tr-TR" b="1" dirty="0"/>
              <a:t>babasından</a:t>
            </a:r>
            <a:r>
              <a:rPr lang="tr-TR" dirty="0"/>
              <a:t> kalan mirası reddetmiştir. </a:t>
            </a:r>
            <a:endParaRPr lang="tr-TR" dirty="0" smtClean="0"/>
          </a:p>
          <a:p>
            <a:pPr algn="just"/>
            <a:r>
              <a:rPr lang="tr-TR" sz="1400" dirty="0" err="1"/>
              <a:t>Muhasibî</a:t>
            </a:r>
            <a:r>
              <a:rPr lang="tr-TR" sz="1400" dirty="0"/>
              <a:t> </a:t>
            </a:r>
            <a:r>
              <a:rPr lang="tr-TR" sz="1400" b="1" dirty="0"/>
              <a:t>farzlarda</a:t>
            </a:r>
            <a:r>
              <a:rPr lang="tr-TR" sz="1400" dirty="0"/>
              <a:t> son derece </a:t>
            </a:r>
            <a:r>
              <a:rPr lang="tr-TR" sz="1400" b="1" dirty="0"/>
              <a:t>titizlik</a:t>
            </a:r>
            <a:r>
              <a:rPr lang="tr-TR" sz="1400" dirty="0"/>
              <a:t> göstermenin yanında </a:t>
            </a:r>
            <a:r>
              <a:rPr lang="tr-TR" sz="1400" b="1" dirty="0"/>
              <a:t>nafilelerle</a:t>
            </a:r>
            <a:r>
              <a:rPr lang="tr-TR" sz="1400" dirty="0"/>
              <a:t> çokça uğraşmıştır. </a:t>
            </a:r>
            <a:endParaRPr lang="tr-TR" sz="1400" dirty="0" smtClean="0"/>
          </a:p>
          <a:p>
            <a:pPr algn="just"/>
            <a:r>
              <a:rPr lang="tr-TR" sz="1400" b="1" dirty="0"/>
              <a:t>Zahir ilimlerine </a:t>
            </a:r>
            <a:r>
              <a:rPr lang="tr-TR" sz="1400" dirty="0"/>
              <a:t>vakıf </a:t>
            </a:r>
            <a:r>
              <a:rPr lang="tr-TR" sz="1400"/>
              <a:t>olmanın </a:t>
            </a:r>
            <a:r>
              <a:rPr lang="tr-TR" sz="1400" smtClean="0"/>
              <a:t>yanında son </a:t>
            </a:r>
            <a:r>
              <a:rPr lang="tr-TR" sz="1400" dirty="0"/>
              <a:t>derece </a:t>
            </a:r>
            <a:r>
              <a:rPr lang="tr-TR" sz="1400" b="1" dirty="0"/>
              <a:t>sistemci</a:t>
            </a:r>
            <a:r>
              <a:rPr lang="tr-TR" sz="1400" dirty="0"/>
              <a:t> bir ilim adamıdır. </a:t>
            </a:r>
          </a:p>
          <a:p>
            <a:pPr algn="just"/>
            <a:endParaRPr lang="tr-TR" sz="1400" dirty="0"/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1474</TotalTime>
  <Words>1430</Words>
  <Application>Microsoft Office PowerPoint</Application>
  <PresentationFormat>Geniş ekran</PresentationFormat>
  <Paragraphs>55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   2. HAFTA  - - KAYNAKÇA - Mustafa Merter, Dokuzyüz Katlı İnsan, Kaknüs Yay., İst. 2017. - Mehmet UYAR, Sûfî Benliğin İnşasında Nefs, Doktora Tezi, Samsun-2016.  </vt:lpstr>
      <vt:lpstr>İnsandaki Manevî İhtiyaçlar</vt:lpstr>
      <vt:lpstr>İnsandaki Manevî İhtiyaçlar</vt:lpstr>
      <vt:lpstr>Tasavvufta Nefsin Mertebeleri</vt:lpstr>
      <vt:lpstr>Tasavvufta Nefsin Mertebeleri</vt:lpstr>
      <vt:lpstr>Tasavvufta Nefsin Mertebeleri</vt:lpstr>
      <vt:lpstr>Tasavvufta Nefsin Mertebeleri</vt:lpstr>
      <vt:lpstr>Muhasibî ve Riaye İsimli Eseri</vt:lpstr>
      <vt:lpstr>Muhasibî ve Riaye İsimli Eseri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user</cp:lastModifiedBy>
  <cp:revision>125</cp:revision>
  <cp:lastPrinted>2019-02-25T11:11:47Z</cp:lastPrinted>
  <dcterms:created xsi:type="dcterms:W3CDTF">2017-02-20T05:50:03Z</dcterms:created>
  <dcterms:modified xsi:type="dcterms:W3CDTF">2020-10-15T07:00:38Z</dcterms:modified>
</cp:coreProperties>
</file>