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64" r:id="rId15"/>
    <p:sldMasterId id="2147483876" r:id="rId16"/>
    <p:sldMasterId id="2147483888" r:id="rId17"/>
  </p:sldMasterIdLst>
  <p:sldIdLst>
    <p:sldId id="275" r:id="rId18"/>
    <p:sldId id="258" r:id="rId19"/>
    <p:sldId id="259" r:id="rId20"/>
    <p:sldId id="276" r:id="rId21"/>
    <p:sldId id="277" r:id="rId22"/>
    <p:sldId id="260" r:id="rId23"/>
    <p:sldId id="261" r:id="rId24"/>
    <p:sldId id="262" r:id="rId25"/>
    <p:sldId id="263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4" r:id="rId3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tableStyles" Target="tableStyles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4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30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321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172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486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09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29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96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86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037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955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6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41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835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604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89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318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880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988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458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911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926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8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855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717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433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298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73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419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99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964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55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4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31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883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481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113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325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17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814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64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206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994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97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51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374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766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666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2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218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224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035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357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631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7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093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383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569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09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67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074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417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39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177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681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14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1498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637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785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141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34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947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820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6BF1A-56B7-436E-8D70-C709C3C97F07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7106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566BB-F741-40BC-B0F1-9A3E809C028D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874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BC42A-CC82-407D-A03E-438991F9C4F0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288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0C1437-4CDD-456C-9560-27378676B46A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1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9913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B6DFF-E202-4E03-8EE0-3D5315B790E1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815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F4DD49-6731-4184-89B5-19A8F0477F18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4302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838053-19B0-4ED5-AB89-A3C4600C4E7D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5389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1F960-D3EA-41FB-AD7B-F39F7DE0C7A5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083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18DAA-48FF-4452-BF40-B689B3524FFB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1243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62AE3-D6C2-4F3B-A95C-66427ABCDA04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270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7FC89-644C-41B5-981A-63E77F0C9CE5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3030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6BF1A-56B7-436E-8D70-C709C3C97F07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5634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566BB-F741-40BC-B0F1-9A3E809C028D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5117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BC42A-CC82-407D-A03E-438991F9C4F0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50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0C1437-4CDD-456C-9560-27378676B46A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864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B6DFF-E202-4E03-8EE0-3D5315B790E1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533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F4DD49-6731-4184-89B5-19A8F0477F18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498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838053-19B0-4ED5-AB89-A3C4600C4E7D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51929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1F960-D3EA-41FB-AD7B-F39F7DE0C7A5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033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18DAA-48FF-4452-BF40-B689B3524FFB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197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62AE3-D6C2-4F3B-A95C-66427ABCDA04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8627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7FC89-644C-41B5-981A-63E77F0C9CE5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841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7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22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94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44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46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68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8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91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4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89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2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7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2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24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61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83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64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82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61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11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61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6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0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15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51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79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62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07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29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32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96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30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60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7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62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767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57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88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700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58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61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58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92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26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1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770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82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60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5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63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98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89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97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2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98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5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39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467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897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401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06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56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92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373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12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19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4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31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13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06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88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15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77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444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64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55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355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93BF1-6EC3-45B9-AB3C-131FC3AD1BC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42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3DFE16-F702-4A4F-B6EA-CCBE33632C2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819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620A1-3D1F-45B4-B365-9BEE3FE765F2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338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F6AC2F-B91B-48DD-8D3D-0427BC28DCA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529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ACD74-A25A-44F0-9496-B49F4D0D263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87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76DBB1-34EA-42AB-B751-BFF65720FE2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67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56117-4451-48E8-82EA-032AEBBE4AFB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91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CB4E6-E5C6-4859-AC47-E37736BADE0D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380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AB35F-64D5-4E63-8A39-BA82413B6614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98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101B80-9273-4BF4-AD45-445362305708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638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D007D-4937-44DD-A9C5-39791E342621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7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3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8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5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5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7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BCAF3-6932-4419-8C60-11E03429BFEA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47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BCAF3-6932-4419-8C60-11E03429BFEA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7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4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1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7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6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2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D8106-9944-4D36-AFFD-5D019A4D210F}" type="slidenum">
              <a:rPr lang="tr-TR" altLang="tr-T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2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82767" y="1694906"/>
            <a:ext cx="7978466" cy="13849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800" dirty="0">
                <a:latin typeface="Comic Sans MS" panose="030F0702030302020204" pitchFamily="66" charset="0"/>
              </a:rPr>
              <a:t>TAM </a:t>
            </a:r>
            <a:r>
              <a:rPr lang="tr-TR" altLang="tr-TR" sz="2800" dirty="0" smtClean="0">
                <a:latin typeface="Comic Sans MS" panose="030F0702030302020204" pitchFamily="66" charset="0"/>
              </a:rPr>
              <a:t>PROTEZLERDE ARKA GURUP DİŞLERİN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800" dirty="0" smtClean="0">
                <a:latin typeface="Comic Sans MS" panose="030F0702030302020204" pitchFamily="66" charset="0"/>
              </a:rPr>
              <a:t> DİZİM </a:t>
            </a:r>
            <a:r>
              <a:rPr lang="tr-TR" altLang="tr-TR" sz="2800" dirty="0">
                <a:latin typeface="Comic Sans MS" panose="030F0702030302020204" pitchFamily="66" charset="0"/>
              </a:rPr>
              <a:t>KURALLARI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484437" y="4810806"/>
            <a:ext cx="41751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Comic Sans MS" panose="030F0702030302020204" pitchFamily="66" charset="0"/>
              </a:rPr>
              <a:t>Prof. Dr. Betül KALIPÇILAR</a:t>
            </a:r>
          </a:p>
        </p:txBody>
      </p:sp>
    </p:spTree>
    <p:extLst>
      <p:ext uri="{BB962C8B-B14F-4D97-AF65-F5344CB8AC3E}">
        <p14:creationId xmlns:p14="http://schemas.microsoft.com/office/powerpoint/2010/main" val="171588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405834" y="1943397"/>
            <a:ext cx="86293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Frontal düzleme göre </a:t>
            </a:r>
            <a:r>
              <a:rPr lang="tr-TR" altLang="tr-TR" sz="1800" u="sng" dirty="0" err="1">
                <a:solidFill>
                  <a:srgbClr val="FF3300"/>
                </a:solidFill>
                <a:latin typeface="Comic Sans MS" panose="030F0702030302020204" pitchFamily="66" charset="0"/>
              </a:rPr>
              <a:t>labio-lingual</a:t>
            </a: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 yönde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alt 1. küçük azı dişleri eğimsiz olarak, alt 2. küçük azı, alt 1. ve 2. büyük azı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linguale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hafif eğim verilerek dizilmelidir.</a:t>
            </a:r>
            <a:endParaRPr lang="en-US" altLang="tr-TR" sz="1800" dirty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4037" name="Picture 9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3" t="36526" r="41391" b="43936"/>
          <a:stretch>
            <a:fillRect/>
          </a:stretch>
        </p:blipFill>
        <p:spPr bwMode="auto">
          <a:xfrm>
            <a:off x="5672989" y="3255680"/>
            <a:ext cx="2538413" cy="25003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10" descr="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 t="36697" r="39145" b="47119"/>
          <a:stretch>
            <a:fillRect/>
          </a:stretch>
        </p:blipFill>
        <p:spPr bwMode="auto">
          <a:xfrm>
            <a:off x="1026247" y="3541855"/>
            <a:ext cx="4112324" cy="19279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78870" y="371475"/>
            <a:ext cx="626427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>
                <a:solidFill>
                  <a:srgbClr val="FF3300"/>
                </a:solidFill>
                <a:latin typeface="Comic Sans MS" panose="030F0702030302020204" pitchFamily="66" charset="0"/>
              </a:rPr>
              <a:t>I-Her bir dişin kendisine ait tek tek dizim kuralları: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43053" y="1351254"/>
            <a:ext cx="2513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-ALT ARKA GURUP-</a:t>
            </a:r>
            <a:endParaRPr lang="tr-TR" altLang="tr-TR" sz="1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590292" y="500599"/>
            <a:ext cx="802362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Sagittal düzleme göre </a:t>
            </a:r>
            <a:r>
              <a:rPr lang="tr-TR" altLang="tr-TR" sz="1800" u="sng" dirty="0" err="1">
                <a:solidFill>
                  <a:srgbClr val="FF3300"/>
                </a:solidFill>
                <a:latin typeface="Comic Sans MS" panose="030F0702030302020204" pitchFamily="66" charset="0"/>
              </a:rPr>
              <a:t>mesio-distal</a:t>
            </a: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 yönde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 alt 1.küçük azı dişleri eğimsiz, alt 2. küçük azı, alt 1 ve 2. büyük azı dişleri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Spee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eğrisine uyum gösterecek şekilde eğimli olarak dizilmelidir.</a:t>
            </a:r>
            <a:endParaRPr lang="en-US" altLang="tr-TR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59" name="Picture 6" descr="spe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10" y="2187180"/>
            <a:ext cx="3133725" cy="24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Line 7"/>
          <p:cNvSpPr>
            <a:spLocks noChangeShapeType="1"/>
          </p:cNvSpPr>
          <p:nvPr/>
        </p:nvSpPr>
        <p:spPr bwMode="auto">
          <a:xfrm>
            <a:off x="2250281" y="3267076"/>
            <a:ext cx="0" cy="756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Line 8"/>
          <p:cNvSpPr>
            <a:spLocks noChangeShapeType="1"/>
          </p:cNvSpPr>
          <p:nvPr/>
        </p:nvSpPr>
        <p:spPr bwMode="auto">
          <a:xfrm>
            <a:off x="2357438" y="3320653"/>
            <a:ext cx="161925" cy="756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2574133" y="3320653"/>
            <a:ext cx="270272" cy="756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3" name="Line 10"/>
          <p:cNvSpPr>
            <a:spLocks noChangeShapeType="1"/>
          </p:cNvSpPr>
          <p:nvPr/>
        </p:nvSpPr>
        <p:spPr bwMode="auto">
          <a:xfrm>
            <a:off x="2789636" y="3267075"/>
            <a:ext cx="378619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5064" name="Picture 1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8" t="5286" r="8296" b="72774"/>
          <a:stretch>
            <a:fillRect/>
          </a:stretch>
        </p:blipFill>
        <p:spPr bwMode="auto">
          <a:xfrm>
            <a:off x="5384006" y="2126456"/>
            <a:ext cx="2591990" cy="178831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5" name="Text Box 14"/>
          <p:cNvSpPr txBox="1">
            <a:spLocks noChangeArrowheads="1"/>
          </p:cNvSpPr>
          <p:nvPr/>
        </p:nvSpPr>
        <p:spPr bwMode="auto">
          <a:xfrm>
            <a:off x="939574" y="4876718"/>
            <a:ext cx="426379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Alt 1. büyük azı dişleri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Spee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eğrisinin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en derin noktasına gelecek şekilde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yerleştirilmelidir.</a:t>
            </a:r>
          </a:p>
        </p:txBody>
      </p:sp>
      <p:pic>
        <p:nvPicPr>
          <p:cNvPr id="45066" name="Picture 16" descr="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25233" r="41145" b="44432"/>
          <a:stretch>
            <a:fillRect/>
          </a:stretch>
        </p:blipFill>
        <p:spPr bwMode="auto">
          <a:xfrm>
            <a:off x="5384006" y="4023123"/>
            <a:ext cx="2591990" cy="176807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3059907" y="988220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084" name="Picture 10" descr="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8" t="17317" r="35455" b="49214"/>
          <a:stretch>
            <a:fillRect/>
          </a:stretch>
        </p:blipFill>
        <p:spPr bwMode="auto">
          <a:xfrm>
            <a:off x="5186023" y="4680810"/>
            <a:ext cx="1831181" cy="180498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11" descr="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8" t="52336" r="35455" b="15762"/>
          <a:stretch>
            <a:fillRect/>
          </a:stretch>
        </p:blipFill>
        <p:spPr bwMode="auto">
          <a:xfrm>
            <a:off x="2977015" y="4680810"/>
            <a:ext cx="1928813" cy="1812131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13"/>
          <p:cNvSpPr txBox="1">
            <a:spLocks noChangeArrowheads="1"/>
          </p:cNvSpPr>
          <p:nvPr/>
        </p:nvSpPr>
        <p:spPr bwMode="auto">
          <a:xfrm>
            <a:off x="272147" y="1498141"/>
            <a:ext cx="8610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Üst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1. büyük azı dişlerinin mesio-bukkal yüzlerinden geçen teğet,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. küçük azı, 1. küçük azı ve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kanin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dişlerinin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labial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yüzlerine temas etmelidir. (A)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Üst 1. büyük azı dişlerinin mesio-bukkal yüzlerinden geçen bir diğer çizgi,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bu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dişlerin disto-bukkal yüzüne ve 2. büyük azı dişlerinin mesio-bukkal ve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disto-bukkal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yüzlerine teğet olmalıdır. (B)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Üst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kanin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dişlerinin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labial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yüzlerinin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distal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köşelerinden arkaya uzanan ve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mum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şablonları iki parçaya ayıran doğru, arka gurup dişlerin santral oluklarından geçmelidir.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91593" y="293007"/>
            <a:ext cx="3960813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FF3300"/>
                </a:solidFill>
                <a:latin typeface="Comic Sans MS" panose="030F0702030302020204" pitchFamily="66" charset="0"/>
              </a:rPr>
              <a:t>II-Gurup halinde dizim kuralları</a:t>
            </a:r>
            <a:endParaRPr lang="tr-TR" altLang="tr-TR" sz="18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165203" y="988220"/>
            <a:ext cx="28135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-</a:t>
            </a:r>
            <a:r>
              <a:rPr lang="tr-TR" altLang="tr-TR" sz="20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ÜST ARKA </a:t>
            </a:r>
            <a:r>
              <a:rPr lang="tr-TR" altLang="tr-TR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GURUP-</a:t>
            </a:r>
          </a:p>
        </p:txBody>
      </p:sp>
    </p:spTree>
    <p:extLst>
      <p:ext uri="{BB962C8B-B14F-4D97-AF65-F5344CB8AC3E}">
        <p14:creationId xmlns:p14="http://schemas.microsoft.com/office/powerpoint/2010/main" val="26514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1" t="29385" r="6999" b="49316"/>
          <a:stretch>
            <a:fillRect/>
          </a:stretch>
        </p:blipFill>
        <p:spPr bwMode="auto">
          <a:xfrm>
            <a:off x="5599510" y="4244882"/>
            <a:ext cx="2891534" cy="190435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315685" y="345623"/>
            <a:ext cx="8654143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-ALT ARKA GURUP-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Alt 2. büyük azı dişlerinin mesio-bukkal yüzlerinden geçen teğet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. büyük azı, 2. küçük azı, 1. küçük azı ve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kanin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dişlerinin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labial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yüzlerine temas etmelidir.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Alt arka gurup dişlerin santral olukları alt alveolar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kretlerin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tam ortasından geçen çizgi üzerinde olmalıdır. Bir kural olarak söylemek gerekirse: “Şayet ön gurup dişler olmaları gereken yerlerde dizilmişler ise alt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kanin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dişlerinin tepeleri ile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retromolar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kabartının ortasını birleştiren çizgi arka gurup dişlerin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antero-posterior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santral oluklarından geçmelidir.”</a:t>
            </a:r>
          </a:p>
        </p:txBody>
      </p:sp>
      <p:pic>
        <p:nvPicPr>
          <p:cNvPr id="47108" name="Picture 6" descr="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66565" r="12193" b="6284"/>
          <a:stretch>
            <a:fillRect/>
          </a:stretch>
        </p:blipFill>
        <p:spPr bwMode="auto">
          <a:xfrm>
            <a:off x="800441" y="4278768"/>
            <a:ext cx="2885560" cy="203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2" t="30679" r="36369" b="24873"/>
          <a:stretch>
            <a:fillRect/>
          </a:stretch>
        </p:blipFill>
        <p:spPr bwMode="auto">
          <a:xfrm>
            <a:off x="3986721" y="4278768"/>
            <a:ext cx="1312069" cy="187047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11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54904" r="41145" b="28987"/>
          <a:stretch>
            <a:fillRect/>
          </a:stretch>
        </p:blipFill>
        <p:spPr bwMode="auto">
          <a:xfrm>
            <a:off x="4440506" y="4821726"/>
            <a:ext cx="4213622" cy="152519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13"/>
          <p:cNvSpPr txBox="1">
            <a:spLocks noChangeArrowheads="1"/>
          </p:cNvSpPr>
          <p:nvPr/>
        </p:nvSpPr>
        <p:spPr bwMode="auto">
          <a:xfrm>
            <a:off x="224713" y="1341999"/>
            <a:ext cx="869457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Genel olarak alt ve üst gurup dişlerin kapanışında karşılıklı dişlerin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belirli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yerleri vardır.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Alt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1. küçük azı dişlerinin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distal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kenarları, üst 1. küçük azı dişlerinin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mesial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kenarları ile temas eder. Böylece alt gurup dişler üstten yarım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tüberkül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kısa sonlanır.</a:t>
            </a:r>
          </a:p>
        </p:txBody>
      </p:sp>
      <p:sp>
        <p:nvSpPr>
          <p:cNvPr id="48134" name="Line 14"/>
          <p:cNvSpPr>
            <a:spLocks noChangeShapeType="1"/>
          </p:cNvSpPr>
          <p:nvPr/>
        </p:nvSpPr>
        <p:spPr bwMode="auto">
          <a:xfrm>
            <a:off x="2472325" y="4084886"/>
            <a:ext cx="46982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Line 15"/>
          <p:cNvSpPr>
            <a:spLocks noChangeShapeType="1"/>
          </p:cNvSpPr>
          <p:nvPr/>
        </p:nvSpPr>
        <p:spPr bwMode="auto">
          <a:xfrm>
            <a:off x="2896111" y="3714242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6" name="Text Box 16"/>
          <p:cNvSpPr txBox="1">
            <a:spLocks noChangeArrowheads="1"/>
          </p:cNvSpPr>
          <p:nvPr/>
        </p:nvSpPr>
        <p:spPr bwMode="auto">
          <a:xfrm>
            <a:off x="2396729" y="3692471"/>
            <a:ext cx="51007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Üst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Alt</a:t>
            </a:r>
          </a:p>
        </p:txBody>
      </p:sp>
      <p:sp>
        <p:nvSpPr>
          <p:cNvPr id="48137" name="Line 18"/>
          <p:cNvSpPr>
            <a:spLocks noChangeShapeType="1"/>
          </p:cNvSpPr>
          <p:nvPr/>
        </p:nvSpPr>
        <p:spPr bwMode="auto">
          <a:xfrm>
            <a:off x="3184008" y="370335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8" name="Line 19"/>
          <p:cNvSpPr>
            <a:spLocks noChangeShapeType="1"/>
          </p:cNvSpPr>
          <p:nvPr/>
        </p:nvSpPr>
        <p:spPr bwMode="auto">
          <a:xfrm>
            <a:off x="3720686" y="3725131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9" name="Line 20"/>
          <p:cNvSpPr>
            <a:spLocks noChangeShapeType="1"/>
          </p:cNvSpPr>
          <p:nvPr/>
        </p:nvSpPr>
        <p:spPr bwMode="auto">
          <a:xfrm>
            <a:off x="4440506" y="3725131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40" name="Line 21"/>
          <p:cNvSpPr>
            <a:spLocks noChangeShapeType="1"/>
          </p:cNvSpPr>
          <p:nvPr/>
        </p:nvSpPr>
        <p:spPr bwMode="auto">
          <a:xfrm>
            <a:off x="5083273" y="375134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41" name="Line 22"/>
          <p:cNvSpPr>
            <a:spLocks noChangeShapeType="1"/>
          </p:cNvSpPr>
          <p:nvPr/>
        </p:nvSpPr>
        <p:spPr bwMode="auto">
          <a:xfrm>
            <a:off x="5704260" y="373601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42" name="Line 23"/>
          <p:cNvSpPr>
            <a:spLocks noChangeShapeType="1"/>
          </p:cNvSpPr>
          <p:nvPr/>
        </p:nvSpPr>
        <p:spPr bwMode="auto">
          <a:xfrm>
            <a:off x="6436349" y="373601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43" name="Line 24"/>
          <p:cNvSpPr>
            <a:spLocks noChangeShapeType="1"/>
          </p:cNvSpPr>
          <p:nvPr/>
        </p:nvSpPr>
        <p:spPr bwMode="auto">
          <a:xfrm>
            <a:off x="7109546" y="377191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44" name="Text Box 25"/>
          <p:cNvSpPr txBox="1">
            <a:spLocks noChangeArrowheads="1"/>
          </p:cNvSpPr>
          <p:nvPr/>
        </p:nvSpPr>
        <p:spPr bwMode="auto">
          <a:xfrm>
            <a:off x="2901554" y="3703350"/>
            <a:ext cx="27122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>
                <a:solidFill>
                  <a:srgbClr val="000000"/>
                </a:solidFill>
                <a:latin typeface="Comic Sans MS" panose="030F0702030302020204" pitchFamily="66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>
                <a:solidFill>
                  <a:srgbClr val="00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8145" name="Text Box 26"/>
          <p:cNvSpPr txBox="1">
            <a:spLocks noChangeArrowheads="1"/>
          </p:cNvSpPr>
          <p:nvPr/>
        </p:nvSpPr>
        <p:spPr bwMode="auto">
          <a:xfrm>
            <a:off x="3240382" y="3736010"/>
            <a:ext cx="46839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1-2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8146" name="Text Box 27"/>
          <p:cNvSpPr txBox="1">
            <a:spLocks noChangeArrowheads="1"/>
          </p:cNvSpPr>
          <p:nvPr/>
        </p:nvSpPr>
        <p:spPr bwMode="auto">
          <a:xfrm>
            <a:off x="3929064" y="3725131"/>
            <a:ext cx="49885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2-3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8147" name="Text Box 28"/>
          <p:cNvSpPr txBox="1">
            <a:spLocks noChangeArrowheads="1"/>
          </p:cNvSpPr>
          <p:nvPr/>
        </p:nvSpPr>
        <p:spPr bwMode="auto">
          <a:xfrm>
            <a:off x="4572001" y="3682775"/>
            <a:ext cx="49885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3-4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8148" name="Text Box 29"/>
          <p:cNvSpPr txBox="1">
            <a:spLocks noChangeArrowheads="1"/>
          </p:cNvSpPr>
          <p:nvPr/>
        </p:nvSpPr>
        <p:spPr bwMode="auto">
          <a:xfrm>
            <a:off x="5169686" y="3692471"/>
            <a:ext cx="49885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>
                <a:solidFill>
                  <a:srgbClr val="000000"/>
                </a:solidFill>
                <a:latin typeface="Comic Sans MS" panose="030F0702030302020204" pitchFamily="66" charset="0"/>
              </a:rPr>
              <a:t>4-5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>
                <a:solidFill>
                  <a:srgbClr val="00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8149" name="Text Box 30"/>
          <p:cNvSpPr txBox="1">
            <a:spLocks noChangeArrowheads="1"/>
          </p:cNvSpPr>
          <p:nvPr/>
        </p:nvSpPr>
        <p:spPr bwMode="auto">
          <a:xfrm>
            <a:off x="5835254" y="3736015"/>
            <a:ext cx="49885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5-6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48150" name="Text Box 31"/>
          <p:cNvSpPr txBox="1">
            <a:spLocks noChangeArrowheads="1"/>
          </p:cNvSpPr>
          <p:nvPr/>
        </p:nvSpPr>
        <p:spPr bwMode="auto">
          <a:xfrm>
            <a:off x="6585348" y="3736010"/>
            <a:ext cx="49885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6-7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5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500" dirty="0">
                <a:solidFill>
                  <a:srgbClr val="000000"/>
                </a:solidFill>
                <a:latin typeface="Comic Sans MS" panose="030F0702030302020204" pitchFamily="66" charset="0"/>
              </a:rPr>
              <a:t>7</a:t>
            </a:r>
          </a:p>
        </p:txBody>
      </p:sp>
      <p:pic>
        <p:nvPicPr>
          <p:cNvPr id="48151" name="Picture 33" descr="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 t="45313" r="32292" b="38750"/>
          <a:stretch>
            <a:fillRect/>
          </a:stretch>
        </p:blipFill>
        <p:spPr bwMode="auto">
          <a:xfrm>
            <a:off x="640424" y="4821726"/>
            <a:ext cx="3512610" cy="152519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468313" y="188913"/>
            <a:ext cx="8424862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III-Alt ve üst gurup dişlerin birbirleri ile ilişkisini gösteren </a:t>
            </a:r>
            <a:endParaRPr lang="tr-TR" altLang="tr-TR" sz="2000" dirty="0" smtClean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dizim </a:t>
            </a:r>
            <a:r>
              <a:rPr lang="tr-TR" altLang="tr-TR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kuralları</a:t>
            </a:r>
            <a:endParaRPr lang="tr-TR" altLang="tr-TR" sz="20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940337" y="1213928"/>
            <a:ext cx="73169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Üst dişlerin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bukkal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alt dişlerin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bukkal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tüberküllerini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örtecek şekilde dizim yapılmalıdır.</a:t>
            </a:r>
          </a:p>
        </p:txBody>
      </p:sp>
      <p:pic>
        <p:nvPicPr>
          <p:cNvPr id="49155" name="Picture 5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54904" r="41145" b="28987"/>
          <a:stretch>
            <a:fillRect/>
          </a:stretch>
        </p:blipFill>
        <p:spPr bwMode="auto">
          <a:xfrm>
            <a:off x="1473096" y="3048001"/>
            <a:ext cx="6251385" cy="226286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3" r="3603" b="2260"/>
          <a:stretch>
            <a:fillRect/>
          </a:stretch>
        </p:blipFill>
        <p:spPr bwMode="auto">
          <a:xfrm>
            <a:off x="1223964" y="2411017"/>
            <a:ext cx="6723460" cy="215860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28033" r="50391" b="48709"/>
          <a:stretch>
            <a:fillRect/>
          </a:stretch>
        </p:blipFill>
        <p:spPr bwMode="auto">
          <a:xfrm>
            <a:off x="1250158" y="3504011"/>
            <a:ext cx="3231356" cy="228242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7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4591" r="51105" b="73215"/>
          <a:stretch>
            <a:fillRect/>
          </a:stretch>
        </p:blipFill>
        <p:spPr bwMode="auto">
          <a:xfrm>
            <a:off x="4572000" y="3482580"/>
            <a:ext cx="3320654" cy="229314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8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73598" r="53043" b="5199"/>
          <a:stretch>
            <a:fillRect/>
          </a:stretch>
        </p:blipFill>
        <p:spPr bwMode="auto">
          <a:xfrm>
            <a:off x="4583906" y="1125141"/>
            <a:ext cx="3309938" cy="208954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51578" r="49989" b="26515"/>
          <a:stretch>
            <a:fillRect/>
          </a:stretch>
        </p:blipFill>
        <p:spPr bwMode="auto">
          <a:xfrm>
            <a:off x="1250156" y="1125141"/>
            <a:ext cx="3248025" cy="211335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05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Den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41" y="1809750"/>
            <a:ext cx="4638675" cy="31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2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adsı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6999" r="7391" b="9232"/>
          <a:stretch>
            <a:fillRect/>
          </a:stretch>
        </p:blipFill>
        <p:spPr bwMode="auto">
          <a:xfrm>
            <a:off x="2804093" y="4107996"/>
            <a:ext cx="3684985" cy="19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332355" y="672336"/>
            <a:ext cx="84741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Arka gurup dişler genelde </a:t>
            </a:r>
            <a:r>
              <a:rPr lang="tr-TR" altLang="tr-T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fonksiyonla</a:t>
            </a:r>
            <a:r>
              <a:rPr lang="tr-TR" altLang="tr-T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ilgilidir. Yani azı dişleri esas olarak çiğneme görevini üstlenmişlerdir. Fakat kısmen de olsa fonksiyon ile estetiği bağdaştırarak dizim yapılmalıdır.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Örn; üst 1. </a:t>
            </a:r>
            <a:r>
              <a:rPr lang="tr-TR" altLang="tr-T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küçük azı dişlerinin estetiğe büyük katkısı vardır. </a:t>
            </a:r>
            <a:endParaRPr lang="tr-TR" altLang="tr-TR" sz="20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Şu </a:t>
            </a:r>
            <a:r>
              <a:rPr lang="tr-TR" altLang="tr-T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halde fonksiyonel koşullar dikkate alınarak gerçekleştirilen bir dizim ve </a:t>
            </a:r>
            <a:r>
              <a:rPr lang="tr-TR" altLang="tr-TR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oklüzyon</a:t>
            </a:r>
            <a:r>
              <a:rPr lang="tr-TR" altLang="tr-TR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şekli aynı zamanda estetik bir manzara da arz eder.</a:t>
            </a:r>
          </a:p>
        </p:txBody>
      </p:sp>
    </p:spTree>
    <p:extLst>
      <p:ext uri="{BB962C8B-B14F-4D97-AF65-F5344CB8AC3E}">
        <p14:creationId xmlns:p14="http://schemas.microsoft.com/office/powerpoint/2010/main" val="18332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5" descr="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t="8839" r="25766" b="39265"/>
          <a:stretch>
            <a:fillRect/>
          </a:stretch>
        </p:blipFill>
        <p:spPr bwMode="auto">
          <a:xfrm>
            <a:off x="5416921" y="3247260"/>
            <a:ext cx="226576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4" t="5882" r="11520" b="64687"/>
          <a:stretch>
            <a:fillRect/>
          </a:stretch>
        </p:blipFill>
        <p:spPr bwMode="auto">
          <a:xfrm>
            <a:off x="1315555" y="3132447"/>
            <a:ext cx="1848531" cy="272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474636" y="656720"/>
            <a:ext cx="807804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Arka gurup dişler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dizimleri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aracılığı ile protezlerin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retansiyon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ve </a:t>
            </a:r>
            <a:r>
              <a:rPr lang="tr-TR" altLang="tr-TR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stabilizasyonun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 da katkıda bulunurlar.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Bu kavramlar özellikle alt protezlerde daha büyük önem taşıdığı için dizim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nötral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bölgede yer almalı ve cilalı yüzeylerin şekillendirilmesine özen gösterilmelidir. Böylece yumuşak dokuların sağlıkları da korunmuş olur.</a:t>
            </a:r>
          </a:p>
        </p:txBody>
      </p:sp>
      <p:pic>
        <p:nvPicPr>
          <p:cNvPr id="37895" name="Picture 10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5882" r="44904" b="64687"/>
          <a:stretch>
            <a:fillRect/>
          </a:stretch>
        </p:blipFill>
        <p:spPr bwMode="auto">
          <a:xfrm>
            <a:off x="3164086" y="3355540"/>
            <a:ext cx="1767143" cy="228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5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908175" y="260350"/>
            <a:ext cx="50593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altLang="tr-TR" sz="24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Arka</a:t>
            </a:r>
            <a:r>
              <a:rPr kumimoji="0" lang="tr-TR" alt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gurup dişlerin dizim kuralları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30400" y="2492375"/>
            <a:ext cx="19607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Üst</a:t>
            </a:r>
            <a:r>
              <a:rPr kumimoji="0" lang="tr-TR" alt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arka</a:t>
            </a: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gurup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2081217" y="2492375"/>
            <a:ext cx="1904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Alt</a:t>
            </a:r>
            <a:r>
              <a:rPr kumimoji="0" lang="tr-TR" alt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arka </a:t>
            </a: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gurup</a:t>
            </a:r>
          </a:p>
        </p:txBody>
      </p:sp>
      <p:sp>
        <p:nvSpPr>
          <p:cNvPr id="11269" name="Line 11"/>
          <p:cNvSpPr>
            <a:spLocks noChangeShapeType="1"/>
          </p:cNvSpPr>
          <p:nvPr/>
        </p:nvSpPr>
        <p:spPr bwMode="auto">
          <a:xfrm flipH="1">
            <a:off x="4067175" y="765175"/>
            <a:ext cx="0" cy="2376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0" name="Line 12"/>
          <p:cNvSpPr>
            <a:spLocks noChangeShapeType="1"/>
          </p:cNvSpPr>
          <p:nvPr/>
        </p:nvSpPr>
        <p:spPr bwMode="auto">
          <a:xfrm flipH="1">
            <a:off x="1114425" y="2133600"/>
            <a:ext cx="7207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1" name="Text Box 15"/>
          <p:cNvSpPr txBox="1">
            <a:spLocks noChangeArrowheads="1"/>
          </p:cNvSpPr>
          <p:nvPr/>
        </p:nvSpPr>
        <p:spPr bwMode="auto">
          <a:xfrm>
            <a:off x="2286223" y="4076700"/>
            <a:ext cx="19607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Üst</a:t>
            </a:r>
            <a:r>
              <a:rPr kumimoji="0" lang="tr-TR" alt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arka </a:t>
            </a: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gurup</a:t>
            </a:r>
          </a:p>
        </p:txBody>
      </p:sp>
      <p:sp>
        <p:nvSpPr>
          <p:cNvPr id="11272" name="Text Box 16"/>
          <p:cNvSpPr txBox="1">
            <a:spLocks noChangeArrowheads="1"/>
          </p:cNvSpPr>
          <p:nvPr/>
        </p:nvSpPr>
        <p:spPr bwMode="auto">
          <a:xfrm>
            <a:off x="4263576" y="4076700"/>
            <a:ext cx="1904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Alt</a:t>
            </a:r>
            <a:r>
              <a:rPr kumimoji="0" lang="tr-TR" alt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arka </a:t>
            </a: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gurup</a:t>
            </a:r>
          </a:p>
        </p:txBody>
      </p:sp>
      <p:sp>
        <p:nvSpPr>
          <p:cNvPr id="11273" name="Line 17"/>
          <p:cNvSpPr>
            <a:spLocks noChangeShapeType="1"/>
          </p:cNvSpPr>
          <p:nvPr/>
        </p:nvSpPr>
        <p:spPr bwMode="auto">
          <a:xfrm flipH="1">
            <a:off x="3276600" y="3789363"/>
            <a:ext cx="7905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4" name="Line 18"/>
          <p:cNvSpPr>
            <a:spLocks noChangeShapeType="1"/>
          </p:cNvSpPr>
          <p:nvPr/>
        </p:nvSpPr>
        <p:spPr bwMode="auto">
          <a:xfrm>
            <a:off x="3995738" y="3789363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5" name="Text Box 22"/>
          <p:cNvSpPr txBox="1">
            <a:spLocks noChangeArrowheads="1"/>
          </p:cNvSpPr>
          <p:nvPr/>
        </p:nvSpPr>
        <p:spPr bwMode="auto">
          <a:xfrm>
            <a:off x="4662710" y="5949950"/>
            <a:ext cx="19607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Üst</a:t>
            </a:r>
            <a:r>
              <a:rPr kumimoji="0" lang="tr-TR" alt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arka </a:t>
            </a: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gurup</a:t>
            </a:r>
          </a:p>
        </p:txBody>
      </p:sp>
      <p:sp>
        <p:nvSpPr>
          <p:cNvPr id="11276" name="Text Box 23"/>
          <p:cNvSpPr txBox="1">
            <a:spLocks noChangeArrowheads="1"/>
          </p:cNvSpPr>
          <p:nvPr/>
        </p:nvSpPr>
        <p:spPr bwMode="auto">
          <a:xfrm>
            <a:off x="6669092" y="5949950"/>
            <a:ext cx="1904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Alt</a:t>
            </a:r>
            <a:r>
              <a:rPr kumimoji="0" lang="tr-TR" altLang="tr-TR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arka </a:t>
            </a: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gurup</a:t>
            </a:r>
          </a:p>
        </p:txBody>
      </p:sp>
      <p:sp>
        <p:nvSpPr>
          <p:cNvPr id="11277" name="Line 24"/>
          <p:cNvSpPr>
            <a:spLocks noChangeShapeType="1"/>
          </p:cNvSpPr>
          <p:nvPr/>
        </p:nvSpPr>
        <p:spPr bwMode="auto">
          <a:xfrm flipH="1">
            <a:off x="5724525" y="5516563"/>
            <a:ext cx="719138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8" name="Line 25"/>
          <p:cNvSpPr>
            <a:spLocks noChangeShapeType="1"/>
          </p:cNvSpPr>
          <p:nvPr/>
        </p:nvSpPr>
        <p:spPr bwMode="auto">
          <a:xfrm>
            <a:off x="6443663" y="5516563"/>
            <a:ext cx="72072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9" name="Line 28"/>
          <p:cNvSpPr>
            <a:spLocks noChangeShapeType="1"/>
          </p:cNvSpPr>
          <p:nvPr/>
        </p:nvSpPr>
        <p:spPr bwMode="auto">
          <a:xfrm>
            <a:off x="2124075" y="7651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0" name="Line 30"/>
          <p:cNvSpPr>
            <a:spLocks noChangeShapeType="1"/>
          </p:cNvSpPr>
          <p:nvPr/>
        </p:nvSpPr>
        <p:spPr bwMode="auto">
          <a:xfrm flipH="1">
            <a:off x="6443663" y="765175"/>
            <a:ext cx="0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1" name="Line 32"/>
          <p:cNvSpPr>
            <a:spLocks noChangeShapeType="1"/>
          </p:cNvSpPr>
          <p:nvPr/>
        </p:nvSpPr>
        <p:spPr bwMode="auto">
          <a:xfrm>
            <a:off x="2124075" y="765175"/>
            <a:ext cx="4319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2" name="Rectangle 33"/>
          <p:cNvSpPr>
            <a:spLocks noChangeArrowheads="1"/>
          </p:cNvSpPr>
          <p:nvPr/>
        </p:nvSpPr>
        <p:spPr bwMode="auto">
          <a:xfrm>
            <a:off x="179388" y="1196975"/>
            <a:ext cx="3455987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3" name="Rectangle 34"/>
          <p:cNvSpPr>
            <a:spLocks noChangeArrowheads="1"/>
          </p:cNvSpPr>
          <p:nvPr/>
        </p:nvSpPr>
        <p:spPr bwMode="auto">
          <a:xfrm>
            <a:off x="179388" y="1127125"/>
            <a:ext cx="35274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I-Her bir dişin kendisine ait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tek tek dizim kuralları</a:t>
            </a:r>
          </a:p>
        </p:txBody>
      </p:sp>
      <p:sp>
        <p:nvSpPr>
          <p:cNvPr id="11284" name="Rectangle 35"/>
          <p:cNvSpPr>
            <a:spLocks noChangeArrowheads="1"/>
          </p:cNvSpPr>
          <p:nvPr/>
        </p:nvSpPr>
        <p:spPr bwMode="auto">
          <a:xfrm>
            <a:off x="4211638" y="4581525"/>
            <a:ext cx="4787900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5" name="Text Box 36"/>
          <p:cNvSpPr txBox="1">
            <a:spLocks noChangeArrowheads="1"/>
          </p:cNvSpPr>
          <p:nvPr/>
        </p:nvSpPr>
        <p:spPr bwMode="auto">
          <a:xfrm>
            <a:off x="4319588" y="4508500"/>
            <a:ext cx="48244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III-Alt ve üst gurup dişlerin birbirleri ile ilişkisini gösteren dizim kuralları</a:t>
            </a:r>
          </a:p>
        </p:txBody>
      </p:sp>
      <p:sp>
        <p:nvSpPr>
          <p:cNvPr id="11286" name="Rectangle 37"/>
          <p:cNvSpPr>
            <a:spLocks noChangeArrowheads="1"/>
          </p:cNvSpPr>
          <p:nvPr/>
        </p:nvSpPr>
        <p:spPr bwMode="auto">
          <a:xfrm>
            <a:off x="2195513" y="3140075"/>
            <a:ext cx="3889375" cy="649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7" name="Text Box 38"/>
          <p:cNvSpPr txBox="1">
            <a:spLocks noChangeArrowheads="1"/>
          </p:cNvSpPr>
          <p:nvPr/>
        </p:nvSpPr>
        <p:spPr bwMode="auto">
          <a:xfrm>
            <a:off x="2195513" y="3248025"/>
            <a:ext cx="3940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II-Gurup halinde dizim kuralları</a:t>
            </a:r>
          </a:p>
        </p:txBody>
      </p:sp>
      <p:sp>
        <p:nvSpPr>
          <p:cNvPr id="11288" name="Line 39"/>
          <p:cNvSpPr>
            <a:spLocks noChangeShapeType="1"/>
          </p:cNvSpPr>
          <p:nvPr/>
        </p:nvSpPr>
        <p:spPr bwMode="auto">
          <a:xfrm>
            <a:off x="1836738" y="2133600"/>
            <a:ext cx="719137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15616" y="1916832"/>
            <a:ext cx="715168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Diş dizimi kuralları üç düzlem esas alınarak gerçekleştirilir</a:t>
            </a:r>
            <a:r>
              <a:rPr kumimoji="0" lang="tr-TR" alt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		</a:t>
            </a:r>
            <a:r>
              <a:rPr kumimoji="0" lang="tr-TR" alt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1- Frontal düzlem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2800" b="0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		</a:t>
            </a:r>
            <a:r>
              <a:rPr kumimoji="0" lang="tr-TR" alt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2-Sagittal düzlem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2800" b="0" i="0" u="none" strike="noStrike" kern="1200" cap="none" spc="0" normalizeH="0" baseline="0" noProof="0" dirty="0" smtClean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		</a:t>
            </a:r>
            <a:r>
              <a:rPr kumimoji="0" lang="tr-TR" alt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3-Horizontal düzlem</a:t>
            </a:r>
          </a:p>
        </p:txBody>
      </p:sp>
    </p:spTree>
    <p:extLst>
      <p:ext uri="{BB962C8B-B14F-4D97-AF65-F5344CB8AC3E}">
        <p14:creationId xmlns:p14="http://schemas.microsoft.com/office/powerpoint/2010/main" val="10360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308194" y="1727010"/>
            <a:ext cx="8557537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Frontal düzleme göre </a:t>
            </a:r>
            <a:r>
              <a:rPr lang="tr-TR" altLang="tr-TR" sz="1800" u="sng" dirty="0" err="1">
                <a:solidFill>
                  <a:srgbClr val="FF3300"/>
                </a:solidFill>
                <a:latin typeface="Comic Sans MS" panose="030F0702030302020204" pitchFamily="66" charset="0"/>
              </a:rPr>
              <a:t>labio-lingual</a:t>
            </a: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 yönde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üst 1.küçük azı dişlerinin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bukkal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düzlemle temas halindedir.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Palatinal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düzlemden 0,5 mm. kadar yukarda yer almalıdır.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altLang="tr-TR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   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Üst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2.küçük azı dişlerinin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bukkal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ve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palatinal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düzlemle temasta olmalıdır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tr-TR" altLang="tr-TR" sz="1800" dirty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3453479" y="1216503"/>
            <a:ext cx="2549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-ÜST ARKA GURUP-</a:t>
            </a:r>
            <a:endParaRPr lang="tr-TR" altLang="tr-TR" sz="18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7" name="Picture 27" descr="b5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1" t="59625" r="56294" b="27647"/>
          <a:stretch>
            <a:fillRect/>
          </a:stretch>
        </p:blipFill>
        <p:spPr bwMode="auto">
          <a:xfrm>
            <a:off x="4717592" y="3228466"/>
            <a:ext cx="1928813" cy="198834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28" descr="b5"/>
          <p:cNvPicPr>
            <a:picLocks noChangeAspect="1" noChangeArrowheads="1"/>
          </p:cNvPicPr>
          <p:nvPr/>
        </p:nvPicPr>
        <p:blipFill>
          <a:blip r:embed="rId2">
            <a:lum bright="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5" t="59625" r="63889" b="28235"/>
          <a:stretch>
            <a:fillRect/>
          </a:stretch>
        </p:blipFill>
        <p:spPr bwMode="auto">
          <a:xfrm>
            <a:off x="2616399" y="3249897"/>
            <a:ext cx="1875234" cy="19669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454826" y="380606"/>
            <a:ext cx="626427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I-Her bir dişin kendisine ait tek tek dizim kuralları:</a:t>
            </a:r>
          </a:p>
        </p:txBody>
      </p:sp>
    </p:spTree>
    <p:extLst>
      <p:ext uri="{BB962C8B-B14F-4D97-AF65-F5344CB8AC3E}">
        <p14:creationId xmlns:p14="http://schemas.microsoft.com/office/powerpoint/2010/main" val="230283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583407" y="354808"/>
            <a:ext cx="7872072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Frontal düzleme göre </a:t>
            </a:r>
            <a:r>
              <a:rPr lang="tr-TR" altLang="tr-TR" sz="1800" u="sng" dirty="0" err="1">
                <a:solidFill>
                  <a:srgbClr val="FF3300"/>
                </a:solidFill>
                <a:latin typeface="Comic Sans MS" panose="030F0702030302020204" pitchFamily="66" charset="0"/>
              </a:rPr>
              <a:t>labio-lingual</a:t>
            </a: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 yönde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ü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 1.büyük azı dişlerinin mesio-bukkal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düzlemden 0,5 mm. yukarda,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mesio-palatinal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düzlemle temasta olmalıdır.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Üst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1.büyük azı dişlerinin disto-bukkal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düzlemden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mm. yukarda,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disto-palatinal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0,5 mm. yukarda olacak şekilde dizim yapılmalıdır.</a:t>
            </a:r>
          </a:p>
        </p:txBody>
      </p:sp>
      <p:pic>
        <p:nvPicPr>
          <p:cNvPr id="39939" name="Picture 7" descr="b5"/>
          <p:cNvPicPr>
            <a:picLocks noChangeAspect="1" noChangeArrowheads="1"/>
          </p:cNvPicPr>
          <p:nvPr/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6" t="59625" r="45877" b="27647"/>
          <a:stretch>
            <a:fillRect/>
          </a:stretch>
        </p:blipFill>
        <p:spPr bwMode="auto">
          <a:xfrm>
            <a:off x="2924006" y="3587525"/>
            <a:ext cx="3190875" cy="2697956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221626" y="463664"/>
            <a:ext cx="86638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Frontal düzleme göre </a:t>
            </a:r>
            <a:r>
              <a:rPr lang="tr-TR" altLang="tr-TR" sz="1800" u="sng" dirty="0" err="1">
                <a:solidFill>
                  <a:srgbClr val="FF3300"/>
                </a:solidFill>
                <a:latin typeface="Comic Sans MS" panose="030F0702030302020204" pitchFamily="66" charset="0"/>
              </a:rPr>
              <a:t>labio-lingual</a:t>
            </a: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 yönde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ü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 2.büyük azı dişlerinin mesio-bukkal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düzlemden 1,5 mm.,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mesio-palatinal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düzlemden 1 mm. yukarda olmalıdır.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Üst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2.büyük azı dişlerinin disto-bukkal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düzlemden 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mm.,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disto-palatinal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tüberkülleri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ise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oklüzal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düzlemden 1,5 mm. yukarda olacak şekilde dizim yapılmalıdır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tr-TR" altLang="tr-TR" sz="1800" dirty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0963" name="Picture 5" descr="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3" t="60072" r="36340" b="27647"/>
          <a:stretch>
            <a:fillRect/>
          </a:stretch>
        </p:blipFill>
        <p:spPr bwMode="auto">
          <a:xfrm>
            <a:off x="2978943" y="3694509"/>
            <a:ext cx="3149203" cy="27860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273163" y="515035"/>
            <a:ext cx="862046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Sagittal düzleme göre </a:t>
            </a:r>
            <a:r>
              <a:rPr lang="tr-TR" altLang="tr-TR" sz="1800" u="sng" dirty="0" err="1">
                <a:solidFill>
                  <a:srgbClr val="FF3300"/>
                </a:solidFill>
                <a:latin typeface="Comic Sans MS" panose="030F0702030302020204" pitchFamily="66" charset="0"/>
              </a:rPr>
              <a:t>mesio-distal</a:t>
            </a:r>
            <a:r>
              <a:rPr lang="tr-TR" altLang="tr-TR" sz="1800" u="sng" dirty="0">
                <a:solidFill>
                  <a:srgbClr val="FF3300"/>
                </a:solidFill>
                <a:latin typeface="Comic Sans MS" panose="030F0702030302020204" pitchFamily="66" charset="0"/>
              </a:rPr>
              <a:t> yönde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üst 1. ve 2. küçük azı dişlerinin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uzun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aksları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vertikal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düzleme paralel yerleştirilirken,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üst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1. büyük azıların 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uzun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aksları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vertikal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düzlemler ortalama 5</a:t>
            </a:r>
            <a:r>
              <a:rPr lang="en-US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º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endParaRPr lang="tr-TR" altLang="tr-TR" sz="1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üst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2. büyük azı dişlerinin uzun 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aksları </a:t>
            </a:r>
            <a:r>
              <a:rPr lang="tr-TR" altLang="tr-TR" sz="18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vertikal</a:t>
            </a:r>
            <a:r>
              <a:rPr lang="tr-TR" altLang="tr-TR" sz="1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düzlemle ortalama  15</a:t>
            </a:r>
            <a:r>
              <a:rPr lang="en-US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º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açı yapacak şekilde dizilmelidir. Bu eğimler </a:t>
            </a:r>
            <a:r>
              <a:rPr lang="tr-TR" altLang="tr-TR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Spee</a:t>
            </a:r>
            <a:r>
              <a:rPr lang="tr-TR" altLang="tr-TR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eğrisine uyum göstermelidir.</a:t>
            </a:r>
            <a:endParaRPr lang="en-US" altLang="tr-TR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7" name="Picture 6" descr="spe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74" y="3000376"/>
            <a:ext cx="3525440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Line 7"/>
          <p:cNvSpPr>
            <a:spLocks noChangeShapeType="1"/>
          </p:cNvSpPr>
          <p:nvPr/>
        </p:nvSpPr>
        <p:spPr bwMode="auto">
          <a:xfrm flipH="1">
            <a:off x="2033588" y="3969544"/>
            <a:ext cx="0" cy="7012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9" name="Line 8"/>
          <p:cNvSpPr>
            <a:spLocks noChangeShapeType="1"/>
          </p:cNvSpPr>
          <p:nvPr/>
        </p:nvSpPr>
        <p:spPr bwMode="auto">
          <a:xfrm>
            <a:off x="2250281" y="4024312"/>
            <a:ext cx="0" cy="7012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0" name="Line 9"/>
          <p:cNvSpPr>
            <a:spLocks noChangeShapeType="1"/>
          </p:cNvSpPr>
          <p:nvPr/>
        </p:nvSpPr>
        <p:spPr bwMode="auto">
          <a:xfrm>
            <a:off x="2412206" y="3969544"/>
            <a:ext cx="161925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1" name="Line 10"/>
          <p:cNvSpPr>
            <a:spLocks noChangeShapeType="1"/>
          </p:cNvSpPr>
          <p:nvPr/>
        </p:nvSpPr>
        <p:spPr bwMode="auto">
          <a:xfrm>
            <a:off x="2627710" y="3969545"/>
            <a:ext cx="32385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1992" name="Picture 11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3" t="52109" r="6358" b="28970"/>
          <a:stretch>
            <a:fillRect/>
          </a:stretch>
        </p:blipFill>
        <p:spPr bwMode="auto">
          <a:xfrm>
            <a:off x="4870847" y="4606700"/>
            <a:ext cx="2862263" cy="176093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13" descr="b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 t="53416" r="39145" b="35027"/>
          <a:stretch>
            <a:fillRect/>
          </a:stretch>
        </p:blipFill>
        <p:spPr bwMode="auto">
          <a:xfrm>
            <a:off x="4870847" y="3166553"/>
            <a:ext cx="2862263" cy="95845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762</Words>
  <Application>Microsoft Office PowerPoint</Application>
  <PresentationFormat>Ekran Gösterisi (4:3)</PresentationFormat>
  <Paragraphs>103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17</vt:i4>
      </vt:variant>
      <vt:variant>
        <vt:lpstr>Slayt Başlıkları</vt:lpstr>
      </vt:variant>
      <vt:variant>
        <vt:i4>18</vt:i4>
      </vt:variant>
    </vt:vector>
  </HeadingPairs>
  <TitlesOfParts>
    <vt:vector size="38" baseType="lpstr">
      <vt:lpstr>Arial</vt:lpstr>
      <vt:lpstr>Calibri</vt:lpstr>
      <vt:lpstr>Comic Sans MS</vt:lpstr>
      <vt:lpstr>1_Varsayılan Tasarım</vt:lpstr>
      <vt:lpstr>2_Varsayılan Tasarım</vt:lpstr>
      <vt:lpstr>3_Varsayılan Tasarım</vt:lpstr>
      <vt:lpstr>4_Varsayılan Tasarım</vt:lpstr>
      <vt:lpstr>5_Varsayılan Tasarım</vt:lpstr>
      <vt:lpstr>6_Varsayılan Tasarım</vt:lpstr>
      <vt:lpstr>8_Varsayılan Tasarım</vt:lpstr>
      <vt:lpstr>9_Varsayılan Tasarım</vt:lpstr>
      <vt:lpstr>10_Varsayılan Tasarım</vt:lpstr>
      <vt:lpstr>11_Varsayılan Tasarım</vt:lpstr>
      <vt:lpstr>12_Varsayılan Tasarım</vt:lpstr>
      <vt:lpstr>13_Varsayılan Tasarım</vt:lpstr>
      <vt:lpstr>14_Varsayılan Tasarım</vt:lpstr>
      <vt:lpstr>15_Varsayılan Tasarım</vt:lpstr>
      <vt:lpstr>17_Varsayılan Tasarım</vt:lpstr>
      <vt:lpstr>18_Varsayılan Tasarım</vt:lpstr>
      <vt:lpstr>Varsayılan Tasarım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BETUL</dc:creator>
  <cp:lastModifiedBy>BETUL</cp:lastModifiedBy>
  <cp:revision>18</cp:revision>
  <dcterms:created xsi:type="dcterms:W3CDTF">2020-01-31T08:52:54Z</dcterms:created>
  <dcterms:modified xsi:type="dcterms:W3CDTF">2020-01-31T09:57:48Z</dcterms:modified>
</cp:coreProperties>
</file>