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20" r:id="rId5"/>
    <p:sldMasterId id="2147483732" r:id="rId6"/>
    <p:sldMasterId id="2147483756" r:id="rId7"/>
    <p:sldMasterId id="2147483768" r:id="rId8"/>
    <p:sldMasterId id="2147483780" r:id="rId9"/>
    <p:sldMasterId id="2147483792" r:id="rId10"/>
    <p:sldMasterId id="2147483804" r:id="rId11"/>
    <p:sldMasterId id="2147483816" r:id="rId12"/>
    <p:sldMasterId id="2147483828" r:id="rId13"/>
    <p:sldMasterId id="2147483840" r:id="rId14"/>
    <p:sldMasterId id="2147483864" r:id="rId15"/>
    <p:sldMasterId id="2147483876" r:id="rId16"/>
    <p:sldMasterId id="2147483888" r:id="rId17"/>
  </p:sldMasterIdLst>
  <p:sldIdLst>
    <p:sldId id="275" r:id="rId18"/>
    <p:sldId id="258" r:id="rId19"/>
    <p:sldId id="259" r:id="rId20"/>
    <p:sldId id="276" r:id="rId21"/>
    <p:sldId id="277" r:id="rId22"/>
    <p:sldId id="260" r:id="rId23"/>
    <p:sldId id="261" r:id="rId24"/>
    <p:sldId id="262" r:id="rId25"/>
    <p:sldId id="263" r:id="rId26"/>
    <p:sldId id="265" r:id="rId27"/>
    <p:sldId id="266" r:id="rId28"/>
    <p:sldId id="267" r:id="rId29"/>
    <p:sldId id="268" r:id="rId30"/>
    <p:sldId id="269" r:id="rId31"/>
    <p:sldId id="270" r:id="rId32"/>
    <p:sldId id="271" r:id="rId33"/>
    <p:sldId id="272" r:id="rId34"/>
    <p:sldId id="274" r:id="rId3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14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tableStyles" Target="tableStyles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B93BF1-6EC3-45B9-AB3C-131FC3AD1BC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641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101B80-9273-4BF4-AD45-445362305708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3330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B93BF1-6EC3-45B9-AB3C-131FC3AD1BC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73219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3DFE16-F702-4A4F-B6EA-CCBE33632C2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1723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5620A1-3D1F-45B4-B365-9BEE3FE765F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6486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F6AC2F-B91B-48DD-8D3D-0427BC28DCA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6094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CACD74-A25A-44F0-9496-B49F4D0D263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12293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76DBB1-34EA-42AB-B751-BFF65720FE2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5960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056117-4451-48E8-82EA-032AEBBE4AFB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18671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7CB4E6-E5C6-4859-AC47-E37736BADE0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30371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FAB35F-64D5-4E63-8A39-BA82413B661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29558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101B80-9273-4BF4-AD45-445362305708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869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ED007D-4937-44DD-A9C5-39791E342621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18416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ED007D-4937-44DD-A9C5-39791E342621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18355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B93BF1-6EC3-45B9-AB3C-131FC3AD1BC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76041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3DFE16-F702-4A4F-B6EA-CCBE33632C2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65894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5620A1-3D1F-45B4-B365-9BEE3FE765F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23188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F6AC2F-B91B-48DD-8D3D-0427BC28DCA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48802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CACD74-A25A-44F0-9496-B49F4D0D263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89885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76DBB1-34EA-42AB-B751-BFF65720FE2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64583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056117-4451-48E8-82EA-032AEBBE4AFB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59115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7CB4E6-E5C6-4859-AC47-E37736BADE0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89262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FAB35F-64D5-4E63-8A39-BA82413B661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182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B93BF1-6EC3-45B9-AB3C-131FC3AD1BC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38550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101B80-9273-4BF4-AD45-445362305708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37179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ED007D-4937-44DD-A9C5-39791E342621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84337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B93BF1-6EC3-45B9-AB3C-131FC3AD1BC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12984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3DFE16-F702-4A4F-B6EA-CCBE33632C2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0730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5620A1-3D1F-45B4-B365-9BEE3FE765F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54198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F6AC2F-B91B-48DD-8D3D-0427BC28DCA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09900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CACD74-A25A-44F0-9496-B49F4D0D263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29645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76DBB1-34EA-42AB-B751-BFF65720FE2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01552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056117-4451-48E8-82EA-032AEBBE4AFB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42435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7CB4E6-E5C6-4859-AC47-E37736BADE0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531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3DFE16-F702-4A4F-B6EA-CCBE33632C2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38832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FAB35F-64D5-4E63-8A39-BA82413B661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04817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101B80-9273-4BF4-AD45-445362305708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51139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ED007D-4937-44DD-A9C5-39791E342621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13256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B93BF1-6EC3-45B9-AB3C-131FC3AD1BC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4172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3DFE16-F702-4A4F-B6EA-CCBE33632C2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48142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5620A1-3D1F-45B4-B365-9BEE3FE765F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38649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F6AC2F-B91B-48DD-8D3D-0427BC28DCA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474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CACD74-A25A-44F0-9496-B49F4D0D263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42065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76DBB1-34EA-42AB-B751-BFF65720FE2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59944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056117-4451-48E8-82EA-032AEBBE4AFB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5978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5620A1-3D1F-45B4-B365-9BEE3FE765F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0512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7CB4E6-E5C6-4859-AC47-E37736BADE0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53748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FAB35F-64D5-4E63-8A39-BA82413B661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07665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101B80-9273-4BF4-AD45-445362305708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16668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ED007D-4937-44DD-A9C5-39791E342621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73621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B93BF1-6EC3-45B9-AB3C-131FC3AD1BC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22189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3DFE16-F702-4A4F-B6EA-CCBE33632C2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82244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5620A1-3D1F-45B4-B365-9BEE3FE765F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70355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F6AC2F-B91B-48DD-8D3D-0427BC28DCA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3575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CACD74-A25A-44F0-9496-B49F4D0D263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76316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76DBB1-34EA-42AB-B751-BFF65720FE2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3796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F6AC2F-B91B-48DD-8D3D-0427BC28DCA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80935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056117-4451-48E8-82EA-032AEBBE4AFB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3830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7CB4E6-E5C6-4859-AC47-E37736BADE0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35694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FAB35F-64D5-4E63-8A39-BA82413B661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5099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101B80-9273-4BF4-AD45-445362305708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7673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ED007D-4937-44DD-A9C5-39791E342621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10745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B93BF1-6EC3-45B9-AB3C-131FC3AD1BC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94171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3DFE16-F702-4A4F-B6EA-CCBE33632C2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753971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5620A1-3D1F-45B4-B365-9BEE3FE765F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61773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F6AC2F-B91B-48DD-8D3D-0427BC28DCA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96817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CACD74-A25A-44F0-9496-B49F4D0D263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514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CACD74-A25A-44F0-9496-B49F4D0D263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81498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76DBB1-34EA-42AB-B751-BFF65720FE2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56372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056117-4451-48E8-82EA-032AEBBE4AFB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87855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7CB4E6-E5C6-4859-AC47-E37736BADE0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31410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FAB35F-64D5-4E63-8A39-BA82413B661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1345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101B80-9273-4BF4-AD45-445362305708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69478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ED007D-4937-44DD-A9C5-39791E342621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48208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96BF1A-56B7-436E-8D70-C709C3C97F07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171063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D566BB-F741-40BC-B0F1-9A3E809C028D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028744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1BC42A-CC82-407D-A03E-438991F9C4F0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42886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20C1437-4CDD-456C-9560-27378676B46A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77119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76DBB1-34EA-42AB-B751-BFF65720FE2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19913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17B6DFF-E202-4E03-8EE0-3D5315B790E1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18159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5F4DD49-6731-4184-89B5-19A8F0477F18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143026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2838053-19B0-4ED5-AB89-A3C4600C4E7D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453899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51F960-D3EA-41FB-AD7B-F39F7DE0C7A5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2808336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318DAA-48FF-4452-BF40-B689B3524FFB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12435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362AE3-D6C2-4F3B-A95C-66427ABCDA04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032709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D7FC89-644C-41B5-981A-63E77F0C9CE5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930301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96BF1A-56B7-436E-8D70-C709C3C97F07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456341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D566BB-F741-40BC-B0F1-9A3E809C028D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511769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1BC42A-CC82-407D-A03E-438991F9C4F0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4500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056117-4451-48E8-82EA-032AEBBE4AFB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759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20C1437-4CDD-456C-9560-27378676B46A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1386481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17B6DFF-E202-4E03-8EE0-3D5315B790E1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9853351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5F4DD49-6731-4184-89B5-19A8F0477F18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44987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2838053-19B0-4ED5-AB89-A3C4600C4E7D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451929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51F960-D3EA-41FB-AD7B-F39F7DE0C7A5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330333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318DAA-48FF-4452-BF40-B689B3524FFB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221979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362AE3-D6C2-4F3B-A95C-66427ABCDA04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86270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D7FC89-644C-41B5-981A-63E77F0C9CE5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88410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7CB4E6-E5C6-4859-AC47-E37736BADE0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975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3DFE16-F702-4A4F-B6EA-CCBE33632C2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7225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FAB35F-64D5-4E63-8A39-BA82413B661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6949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101B80-9273-4BF4-AD45-445362305708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3448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ED007D-4937-44DD-A9C5-39791E342621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8464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B93BF1-6EC3-45B9-AB3C-131FC3AD1BC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2682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3DFE16-F702-4A4F-B6EA-CCBE33632C2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581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5620A1-3D1F-45B4-B365-9BEE3FE765F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5913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F6AC2F-B91B-48DD-8D3D-0427BC28DCA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3148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CACD74-A25A-44F0-9496-B49F4D0D263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7893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76DBB1-34EA-42AB-B751-BFF65720FE2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420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056117-4451-48E8-82EA-032AEBBE4AFB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775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5620A1-3D1F-45B4-B365-9BEE3FE765F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8221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7CB4E6-E5C6-4859-AC47-E37736BADE0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5244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FAB35F-64D5-4E63-8A39-BA82413B661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0611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101B80-9273-4BF4-AD45-445362305708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0831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ED007D-4937-44DD-A9C5-39791E342621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4649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B93BF1-6EC3-45B9-AB3C-131FC3AD1BC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1822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3DFE16-F702-4A4F-B6EA-CCBE33632C2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2619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5620A1-3D1F-45B4-B365-9BEE3FE765F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4116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F6AC2F-B91B-48DD-8D3D-0427BC28DCA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7614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CACD74-A25A-44F0-9496-B49F4D0D263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5604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76DBB1-34EA-42AB-B751-BFF65720FE2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504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F6AC2F-B91B-48DD-8D3D-0427BC28DCA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1159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056117-4451-48E8-82EA-032AEBBE4AFB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2516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7CB4E6-E5C6-4859-AC47-E37736BADE0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6799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FAB35F-64D5-4E63-8A39-BA82413B661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8626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101B80-9273-4BF4-AD45-445362305708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2079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ED007D-4937-44DD-A9C5-39791E342621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7290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B93BF1-6EC3-45B9-AB3C-131FC3AD1BC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3323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3DFE16-F702-4A4F-B6EA-CCBE33632C2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7966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5620A1-3D1F-45B4-B365-9BEE3FE765F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63082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F6AC2F-B91B-48DD-8D3D-0427BC28DCA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0603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CACD74-A25A-44F0-9496-B49F4D0D263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276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CACD74-A25A-44F0-9496-B49F4D0D263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76204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76DBB1-34EA-42AB-B751-BFF65720FE2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2767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056117-4451-48E8-82EA-032AEBBE4AFB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0570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7CB4E6-E5C6-4859-AC47-E37736BADE0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1881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FAB35F-64D5-4E63-8A39-BA82413B661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27007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101B80-9273-4BF4-AD45-445362305708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4581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ED007D-4937-44DD-A9C5-39791E342621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06116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B93BF1-6EC3-45B9-AB3C-131FC3AD1BC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05803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3DFE16-F702-4A4F-B6EA-CCBE33632C2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69279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5620A1-3D1F-45B4-B365-9BEE3FE765F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52625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F6AC2F-B91B-48DD-8D3D-0427BC28DCA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311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76DBB1-34EA-42AB-B751-BFF65720FE2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7770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CACD74-A25A-44F0-9496-B49F4D0D263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68241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76DBB1-34EA-42AB-B751-BFF65720FE2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86046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056117-4451-48E8-82EA-032AEBBE4AFB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552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7CB4E6-E5C6-4859-AC47-E37736BADE0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36328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FAB35F-64D5-4E63-8A39-BA82413B661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59811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101B80-9273-4BF4-AD45-445362305708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08936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ED007D-4937-44DD-A9C5-39791E342621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9979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B93BF1-6EC3-45B9-AB3C-131FC3AD1BC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6297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3DFE16-F702-4A4F-B6EA-CCBE33632C2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99867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5620A1-3D1F-45B4-B365-9BEE3FE765F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858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056117-4451-48E8-82EA-032AEBBE4AFB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0395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F6AC2F-B91B-48DD-8D3D-0427BC28DCA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14675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CACD74-A25A-44F0-9496-B49F4D0D263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8897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76DBB1-34EA-42AB-B751-BFF65720FE2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5401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056117-4451-48E8-82EA-032AEBBE4AFB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90602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7CB4E6-E5C6-4859-AC47-E37736BADE0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55658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FAB35F-64D5-4E63-8A39-BA82413B661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6923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101B80-9273-4BF4-AD45-445362305708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83734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ED007D-4937-44DD-A9C5-39791E342621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51267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B93BF1-6EC3-45B9-AB3C-131FC3AD1BC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91903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3DFE16-F702-4A4F-B6EA-CCBE33632C2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047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7CB4E6-E5C6-4859-AC47-E37736BADE0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53149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5620A1-3D1F-45B4-B365-9BEE3FE765F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5135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F6AC2F-B91B-48DD-8D3D-0427BC28DCA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10612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CACD74-A25A-44F0-9496-B49F4D0D263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98884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76DBB1-34EA-42AB-B751-BFF65720FE2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71551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056117-4451-48E8-82EA-032AEBBE4AFB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16778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7CB4E6-E5C6-4859-AC47-E37736BADE0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04443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FAB35F-64D5-4E63-8A39-BA82413B661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36445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101B80-9273-4BF4-AD45-445362305708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5555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ED007D-4937-44DD-A9C5-39791E342621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33551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B93BF1-6EC3-45B9-AB3C-131FC3AD1BC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11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FAB35F-64D5-4E63-8A39-BA82413B661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74207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3DFE16-F702-4A4F-B6EA-CCBE33632C2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48193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5620A1-3D1F-45B4-B365-9BEE3FE765F2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3386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F6AC2F-B91B-48DD-8D3D-0427BC28DCA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75291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CACD74-A25A-44F0-9496-B49F4D0D263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18751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76DBB1-34EA-42AB-B751-BFF65720FE2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26711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056117-4451-48E8-82EA-032AEBBE4AFB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29170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7CB4E6-E5C6-4859-AC47-E37736BADE0D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43802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FAB35F-64D5-4E63-8A39-BA82413B6614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19833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101B80-9273-4BF4-AD45-445362305708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26383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ED007D-4937-44DD-A9C5-39791E342621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37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D8106-9944-4D36-AFFD-5D019A4D210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973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D8106-9944-4D36-AFFD-5D019A4D210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537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D8106-9944-4D36-AFFD-5D019A4D210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583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D8106-9944-4D36-AFFD-5D019A4D210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558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D8106-9944-4D36-AFFD-5D019A4D210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99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D8106-9944-4D36-AFFD-5D019A4D210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458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D8106-9944-4D36-AFFD-5D019A4D210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67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7BCAF3-6932-4419-8C60-11E03429BFEA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0473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7BCAF3-6932-4419-8C60-11E03429BFEA}" type="slidenum">
              <a:rPr kumimoji="0" lang="tr-TR" altLang="tr-TR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0671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D8106-9944-4D36-AFFD-5D019A4D210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746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D8106-9944-4D36-AFFD-5D019A4D210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32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D8106-9944-4D36-AFFD-5D019A4D210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81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D8106-9944-4D36-AFFD-5D019A4D210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774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D8106-9944-4D36-AFFD-5D019A4D210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283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D8106-9944-4D36-AFFD-5D019A4D210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462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D8106-9944-4D36-AFFD-5D019A4D210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922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D8106-9944-4D36-AFFD-5D019A4D210F}" type="slidenum">
              <a:rPr lang="tr-TR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226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582767" y="1694906"/>
            <a:ext cx="7978466" cy="138499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FF33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800" dirty="0">
                <a:latin typeface="Comic Sans MS" panose="030F0702030302020204" pitchFamily="66" charset="0"/>
              </a:rPr>
              <a:t>TAM </a:t>
            </a:r>
            <a:r>
              <a:rPr lang="tr-TR" altLang="tr-TR" sz="2800" dirty="0" smtClean="0">
                <a:latin typeface="Comic Sans MS" panose="030F0702030302020204" pitchFamily="66" charset="0"/>
              </a:rPr>
              <a:t>PROTEZLERDE ARKA GURUP DİŞLERİN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800" dirty="0" smtClean="0">
                <a:latin typeface="Comic Sans MS" panose="030F0702030302020204" pitchFamily="66" charset="0"/>
              </a:rPr>
              <a:t> DİZİM </a:t>
            </a:r>
            <a:r>
              <a:rPr lang="tr-TR" altLang="tr-TR" sz="2800" dirty="0">
                <a:latin typeface="Comic Sans MS" panose="030F0702030302020204" pitchFamily="66" charset="0"/>
              </a:rPr>
              <a:t>KURALLARI</a:t>
            </a: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484437" y="4810806"/>
            <a:ext cx="4175125" cy="457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FF33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dirty="0">
                <a:latin typeface="Comic Sans MS" panose="030F0702030302020204" pitchFamily="66" charset="0"/>
              </a:rPr>
              <a:t>Prof. Dr. Betül KALIPÇILAR</a:t>
            </a:r>
          </a:p>
        </p:txBody>
      </p:sp>
    </p:spTree>
    <p:extLst>
      <p:ext uri="{BB962C8B-B14F-4D97-AF65-F5344CB8AC3E}">
        <p14:creationId xmlns:p14="http://schemas.microsoft.com/office/powerpoint/2010/main" val="1715883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4"/>
          <p:cNvSpPr txBox="1">
            <a:spLocks noChangeArrowheads="1"/>
          </p:cNvSpPr>
          <p:nvPr/>
        </p:nvSpPr>
        <p:spPr bwMode="auto">
          <a:xfrm>
            <a:off x="405834" y="1943397"/>
            <a:ext cx="862930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tr-TR" sz="1800" u="sng" dirty="0">
                <a:solidFill>
                  <a:srgbClr val="FF3300"/>
                </a:solidFill>
                <a:latin typeface="Comic Sans MS" panose="030F0702030302020204" pitchFamily="66" charset="0"/>
              </a:rPr>
              <a:t>Frontal düzleme göre </a:t>
            </a:r>
            <a:r>
              <a:rPr lang="tr-TR" altLang="tr-TR" sz="1800" u="sng" dirty="0" err="1">
                <a:solidFill>
                  <a:srgbClr val="FF3300"/>
                </a:solidFill>
                <a:latin typeface="Comic Sans MS" panose="030F0702030302020204" pitchFamily="66" charset="0"/>
              </a:rPr>
              <a:t>labio-lingual</a:t>
            </a:r>
            <a:r>
              <a:rPr lang="tr-TR" altLang="tr-TR" sz="1800" u="sng" dirty="0">
                <a:solidFill>
                  <a:srgbClr val="FF3300"/>
                </a:solidFill>
                <a:latin typeface="Comic Sans MS" panose="030F0702030302020204" pitchFamily="66" charset="0"/>
              </a:rPr>
              <a:t> yönde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alt 1. küçük azı dişleri eğimsiz olarak, alt 2. küçük azı, alt 1. ve 2. büyük azı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linguale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hafif eğim verilerek dizilmelidir.</a:t>
            </a:r>
            <a:endParaRPr lang="en-US" altLang="tr-TR" sz="1800" dirty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4037" name="Picture 9" descr="b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33" t="36526" r="41391" b="43936"/>
          <a:stretch>
            <a:fillRect/>
          </a:stretch>
        </p:blipFill>
        <p:spPr bwMode="auto">
          <a:xfrm>
            <a:off x="5672989" y="3255680"/>
            <a:ext cx="2538413" cy="2500313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8" name="Picture 10" descr="b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69" t="36697" r="39145" b="47119"/>
          <a:stretch>
            <a:fillRect/>
          </a:stretch>
        </p:blipFill>
        <p:spPr bwMode="auto">
          <a:xfrm>
            <a:off x="1026247" y="3541855"/>
            <a:ext cx="4112324" cy="1927962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1478870" y="371475"/>
            <a:ext cx="6264275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solidFill>
                  <a:srgbClr val="FF3300"/>
                </a:solidFill>
                <a:latin typeface="Comic Sans MS" panose="030F0702030302020204" pitchFamily="66" charset="0"/>
              </a:rPr>
              <a:t>I-Her bir dişin kendisine ait tek tek dizim kuralları: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443053" y="1351254"/>
            <a:ext cx="25138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b="1" dirty="0" smtClean="0">
                <a:solidFill>
                  <a:srgbClr val="FF3300"/>
                </a:solidFill>
                <a:latin typeface="Comic Sans MS" panose="030F0702030302020204" pitchFamily="66" charset="0"/>
              </a:rPr>
              <a:t>-ALT ARKA GURUP-</a:t>
            </a:r>
            <a:endParaRPr lang="tr-TR" altLang="tr-TR" sz="1800" b="1" dirty="0">
              <a:solidFill>
                <a:srgbClr val="FF33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69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5"/>
          <p:cNvSpPr txBox="1">
            <a:spLocks noChangeArrowheads="1"/>
          </p:cNvSpPr>
          <p:nvPr/>
        </p:nvSpPr>
        <p:spPr bwMode="auto">
          <a:xfrm>
            <a:off x="590292" y="500599"/>
            <a:ext cx="8023621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tr-TR" sz="1800" u="sng" dirty="0">
                <a:solidFill>
                  <a:srgbClr val="FF3300"/>
                </a:solidFill>
                <a:latin typeface="Comic Sans MS" panose="030F0702030302020204" pitchFamily="66" charset="0"/>
              </a:rPr>
              <a:t>Sagittal düzleme göre </a:t>
            </a:r>
            <a:r>
              <a:rPr lang="tr-TR" altLang="tr-TR" sz="1800" u="sng" dirty="0" err="1">
                <a:solidFill>
                  <a:srgbClr val="FF3300"/>
                </a:solidFill>
                <a:latin typeface="Comic Sans MS" panose="030F0702030302020204" pitchFamily="66" charset="0"/>
              </a:rPr>
              <a:t>mesio-distal</a:t>
            </a:r>
            <a:r>
              <a:rPr lang="tr-TR" altLang="tr-TR" sz="1800" u="sng" dirty="0">
                <a:solidFill>
                  <a:srgbClr val="FF3300"/>
                </a:solidFill>
                <a:latin typeface="Comic Sans MS" panose="030F0702030302020204" pitchFamily="66" charset="0"/>
              </a:rPr>
              <a:t> yönde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 alt 1.küçük azı dişleri eğimsiz, alt 2. küçük azı, alt 1 ve 2. büyük azı dişleri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Spee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eğrisine uyum gösterecek şekilde eğimli olarak dizilmelidir.</a:t>
            </a:r>
            <a:endParaRPr lang="en-US" altLang="tr-TR" sz="18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5059" name="Picture 6" descr="spe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010" y="2187180"/>
            <a:ext cx="3133725" cy="2474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0" name="Line 7"/>
          <p:cNvSpPr>
            <a:spLocks noChangeShapeType="1"/>
          </p:cNvSpPr>
          <p:nvPr/>
        </p:nvSpPr>
        <p:spPr bwMode="auto">
          <a:xfrm>
            <a:off x="2250281" y="3267076"/>
            <a:ext cx="0" cy="7560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35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5061" name="Line 8"/>
          <p:cNvSpPr>
            <a:spLocks noChangeShapeType="1"/>
          </p:cNvSpPr>
          <p:nvPr/>
        </p:nvSpPr>
        <p:spPr bwMode="auto">
          <a:xfrm>
            <a:off x="2357438" y="3320653"/>
            <a:ext cx="161925" cy="7560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35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5062" name="Line 9"/>
          <p:cNvSpPr>
            <a:spLocks noChangeShapeType="1"/>
          </p:cNvSpPr>
          <p:nvPr/>
        </p:nvSpPr>
        <p:spPr bwMode="auto">
          <a:xfrm>
            <a:off x="2574133" y="3320653"/>
            <a:ext cx="270272" cy="7560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35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5063" name="Line 10"/>
          <p:cNvSpPr>
            <a:spLocks noChangeShapeType="1"/>
          </p:cNvSpPr>
          <p:nvPr/>
        </p:nvSpPr>
        <p:spPr bwMode="auto">
          <a:xfrm>
            <a:off x="2789636" y="3267075"/>
            <a:ext cx="378619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35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5064" name="Picture 12" descr="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8" t="5286" r="8296" b="72774"/>
          <a:stretch>
            <a:fillRect/>
          </a:stretch>
        </p:blipFill>
        <p:spPr bwMode="auto">
          <a:xfrm>
            <a:off x="5384006" y="2126456"/>
            <a:ext cx="2591990" cy="1788319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5" name="Text Box 14"/>
          <p:cNvSpPr txBox="1">
            <a:spLocks noChangeArrowheads="1"/>
          </p:cNvSpPr>
          <p:nvPr/>
        </p:nvSpPr>
        <p:spPr bwMode="auto">
          <a:xfrm>
            <a:off x="939574" y="4876718"/>
            <a:ext cx="4263797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Alt 1. büyük azı dişleri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Spee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eğrisinin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en derin noktasına gelecek şekilde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yerleştirilmelidir.</a:t>
            </a:r>
          </a:p>
        </p:txBody>
      </p:sp>
      <p:pic>
        <p:nvPicPr>
          <p:cNvPr id="45066" name="Picture 16" descr="b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88" t="25233" r="41145" b="44432"/>
          <a:stretch>
            <a:fillRect/>
          </a:stretch>
        </p:blipFill>
        <p:spPr bwMode="auto">
          <a:xfrm>
            <a:off x="5384006" y="4023123"/>
            <a:ext cx="2591990" cy="1768078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83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Text Box 6"/>
          <p:cNvSpPr txBox="1">
            <a:spLocks noChangeArrowheads="1"/>
          </p:cNvSpPr>
          <p:nvPr/>
        </p:nvSpPr>
        <p:spPr bwMode="auto">
          <a:xfrm>
            <a:off x="3059907" y="988220"/>
            <a:ext cx="18473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500" dirty="0">
              <a:solidFill>
                <a:srgbClr val="FF33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6084" name="Picture 10" descr="b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78" t="17317" r="35455" b="49214"/>
          <a:stretch>
            <a:fillRect/>
          </a:stretch>
        </p:blipFill>
        <p:spPr bwMode="auto">
          <a:xfrm>
            <a:off x="5186023" y="4680810"/>
            <a:ext cx="1831181" cy="1804988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5" name="Picture 11" descr="b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78" t="52336" r="35455" b="15762"/>
          <a:stretch>
            <a:fillRect/>
          </a:stretch>
        </p:blipFill>
        <p:spPr bwMode="auto">
          <a:xfrm>
            <a:off x="2977015" y="4680810"/>
            <a:ext cx="1928813" cy="1812131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6" name="Text Box 13"/>
          <p:cNvSpPr txBox="1">
            <a:spLocks noChangeArrowheads="1"/>
          </p:cNvSpPr>
          <p:nvPr/>
        </p:nvSpPr>
        <p:spPr bwMode="auto">
          <a:xfrm>
            <a:off x="272147" y="1498141"/>
            <a:ext cx="86106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Üst 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1. büyük azı dişlerinin mesio-bukkal yüzlerinden geçen teğet, </a:t>
            </a:r>
            <a:endParaRPr lang="tr-TR" altLang="tr-TR" sz="18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2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. küçük azı, 1. küçük azı ve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kanin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dişlerinin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labial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yüzlerine temas etmelidir. (A)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Üst 1. büyük azı dişlerinin mesio-bukkal yüzlerinden geçen bir diğer çizgi, </a:t>
            </a:r>
            <a:endParaRPr lang="tr-TR" altLang="tr-TR" sz="18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bu 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dişlerin disto-bukkal yüzüne ve 2. büyük azı dişlerinin mesio-bukkal ve </a:t>
            </a:r>
            <a:endParaRPr lang="tr-TR" altLang="tr-TR" sz="18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disto-bukkal 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yüzlerine teğet olmalıdır. (B)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Üst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kanin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dişlerinin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labial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yüzlerinin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distal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köşelerinden arkaya uzanan ve </a:t>
            </a:r>
            <a:endParaRPr lang="tr-TR" altLang="tr-TR" sz="18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mum 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şablonları iki parçaya ayıran doğru, arka gurup dişlerin santral oluklarından geçmelidir.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591593" y="293007"/>
            <a:ext cx="3960813" cy="576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>
                <a:solidFill>
                  <a:srgbClr val="FF3300"/>
                </a:solidFill>
                <a:latin typeface="Comic Sans MS" panose="030F0702030302020204" pitchFamily="66" charset="0"/>
              </a:rPr>
              <a:t>II-Gurup halinde dizim kuralları</a:t>
            </a:r>
            <a:endParaRPr lang="tr-TR" altLang="tr-TR" sz="1800" dirty="0">
              <a:solidFill>
                <a:srgbClr val="FF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3165203" y="988220"/>
            <a:ext cx="281359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tr-TR" sz="2000" b="1" dirty="0">
                <a:solidFill>
                  <a:srgbClr val="FF3300"/>
                </a:solidFill>
                <a:latin typeface="Comic Sans MS" panose="030F0702030302020204" pitchFamily="66" charset="0"/>
              </a:rPr>
              <a:t>-</a:t>
            </a:r>
            <a:r>
              <a:rPr lang="tr-TR" altLang="tr-TR" sz="2000" b="1" dirty="0" smtClean="0">
                <a:solidFill>
                  <a:srgbClr val="FF3300"/>
                </a:solidFill>
                <a:latin typeface="Comic Sans MS" panose="030F0702030302020204" pitchFamily="66" charset="0"/>
              </a:rPr>
              <a:t>ÜST ARKA </a:t>
            </a:r>
            <a:r>
              <a:rPr lang="tr-TR" altLang="tr-TR" sz="2000" b="1" dirty="0">
                <a:solidFill>
                  <a:srgbClr val="FF3300"/>
                </a:solidFill>
                <a:latin typeface="Comic Sans MS" panose="030F0702030302020204" pitchFamily="66" charset="0"/>
              </a:rPr>
              <a:t>GURUP-</a:t>
            </a:r>
          </a:p>
        </p:txBody>
      </p:sp>
    </p:spTree>
    <p:extLst>
      <p:ext uri="{BB962C8B-B14F-4D97-AF65-F5344CB8AC3E}">
        <p14:creationId xmlns:p14="http://schemas.microsoft.com/office/powerpoint/2010/main" val="265141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 descr="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21" t="29385" r="6999" b="49316"/>
          <a:stretch>
            <a:fillRect/>
          </a:stretch>
        </p:blipFill>
        <p:spPr bwMode="auto">
          <a:xfrm>
            <a:off x="5599510" y="4244882"/>
            <a:ext cx="2891534" cy="1904357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7" name="Text Box 5"/>
          <p:cNvSpPr txBox="1">
            <a:spLocks noChangeArrowheads="1"/>
          </p:cNvSpPr>
          <p:nvPr/>
        </p:nvSpPr>
        <p:spPr bwMode="auto">
          <a:xfrm>
            <a:off x="315685" y="345623"/>
            <a:ext cx="8654143" cy="3831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b="1" dirty="0" smtClean="0">
                <a:solidFill>
                  <a:srgbClr val="FF3300"/>
                </a:solidFill>
                <a:latin typeface="Comic Sans MS" panose="030F0702030302020204" pitchFamily="66" charset="0"/>
              </a:rPr>
              <a:t>-ALT ARKA GURUP-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Alt 2. büyük azı dişlerinin mesio-bukkal yüzlerinden geçen teğet </a:t>
            </a:r>
            <a:endParaRPr lang="tr-TR" altLang="tr-TR" sz="18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1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. büyük azı, 2. küçük azı, 1. küçük azı ve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kanin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dişlerinin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labial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yüzlerine temas etmelidir.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Alt arka gurup dişlerin santral olukları alt alveolar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kretlerin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tam ortasından geçen çizgi üzerinde olmalıdır. Bir kural olarak söylemek gerekirse: “Şayet ön gurup dişler olmaları gereken yerlerde dizilmişler ise alt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kanin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dişlerinin tepeleri ile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retromolar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kabartının ortasını birleştiren çizgi arka gurup dişlerin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antero-posterior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santral oluklarından geçmelidir.”</a:t>
            </a:r>
          </a:p>
        </p:txBody>
      </p:sp>
      <p:pic>
        <p:nvPicPr>
          <p:cNvPr id="47108" name="Picture 6" descr="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1" t="66565" r="12193" b="6284"/>
          <a:stretch>
            <a:fillRect/>
          </a:stretch>
        </p:blipFill>
        <p:spPr bwMode="auto">
          <a:xfrm>
            <a:off x="800441" y="4278768"/>
            <a:ext cx="2885560" cy="2031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7" descr="b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2" t="30679" r="36369" b="24873"/>
          <a:stretch>
            <a:fillRect/>
          </a:stretch>
        </p:blipFill>
        <p:spPr bwMode="auto">
          <a:xfrm>
            <a:off x="3986721" y="4278768"/>
            <a:ext cx="1312069" cy="1870472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41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11" descr="b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88" t="54904" r="41145" b="28987"/>
          <a:stretch>
            <a:fillRect/>
          </a:stretch>
        </p:blipFill>
        <p:spPr bwMode="auto">
          <a:xfrm>
            <a:off x="4440506" y="4821726"/>
            <a:ext cx="4213622" cy="152519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3" name="Text Box 13"/>
          <p:cNvSpPr txBox="1">
            <a:spLocks noChangeArrowheads="1"/>
          </p:cNvSpPr>
          <p:nvPr/>
        </p:nvSpPr>
        <p:spPr bwMode="auto">
          <a:xfrm>
            <a:off x="224713" y="1341999"/>
            <a:ext cx="8694575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Genel olarak alt ve üst gurup dişlerin kapanışında karşılıklı dişlerin </a:t>
            </a:r>
            <a:endParaRPr lang="tr-TR" altLang="tr-TR" sz="18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belirli 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yerleri vardır. </a:t>
            </a:r>
            <a:endParaRPr lang="tr-TR" altLang="tr-TR" sz="18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Alt 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1. küçük azı dişlerinin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distal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kenarları, üst 1. küçük azı dişlerinin </a:t>
            </a:r>
            <a:endParaRPr lang="tr-TR" altLang="tr-TR" sz="18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mesial</a:t>
            </a: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kenarları ile temas eder. Böylece alt gurup dişler üstten yarım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tüberkül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kısa sonlanır.</a:t>
            </a:r>
          </a:p>
        </p:txBody>
      </p:sp>
      <p:sp>
        <p:nvSpPr>
          <p:cNvPr id="48134" name="Line 14"/>
          <p:cNvSpPr>
            <a:spLocks noChangeShapeType="1"/>
          </p:cNvSpPr>
          <p:nvPr/>
        </p:nvSpPr>
        <p:spPr bwMode="auto">
          <a:xfrm>
            <a:off x="2472325" y="4084886"/>
            <a:ext cx="469820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35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8135" name="Line 15"/>
          <p:cNvSpPr>
            <a:spLocks noChangeShapeType="1"/>
          </p:cNvSpPr>
          <p:nvPr/>
        </p:nvSpPr>
        <p:spPr bwMode="auto">
          <a:xfrm>
            <a:off x="2896111" y="3714242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35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8136" name="Text Box 16"/>
          <p:cNvSpPr txBox="1">
            <a:spLocks noChangeArrowheads="1"/>
          </p:cNvSpPr>
          <p:nvPr/>
        </p:nvSpPr>
        <p:spPr bwMode="auto">
          <a:xfrm>
            <a:off x="2396729" y="3692471"/>
            <a:ext cx="510076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500" dirty="0">
                <a:solidFill>
                  <a:srgbClr val="000000"/>
                </a:solidFill>
                <a:latin typeface="Comic Sans MS" panose="030F0702030302020204" pitchFamily="66" charset="0"/>
              </a:rPr>
              <a:t>Üst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5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500" dirty="0">
                <a:solidFill>
                  <a:srgbClr val="000000"/>
                </a:solidFill>
                <a:latin typeface="Comic Sans MS" panose="030F0702030302020204" pitchFamily="66" charset="0"/>
              </a:rPr>
              <a:t>Alt</a:t>
            </a:r>
          </a:p>
        </p:txBody>
      </p:sp>
      <p:sp>
        <p:nvSpPr>
          <p:cNvPr id="48137" name="Line 18"/>
          <p:cNvSpPr>
            <a:spLocks noChangeShapeType="1"/>
          </p:cNvSpPr>
          <p:nvPr/>
        </p:nvSpPr>
        <p:spPr bwMode="auto">
          <a:xfrm>
            <a:off x="3184008" y="3703350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35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8138" name="Line 19"/>
          <p:cNvSpPr>
            <a:spLocks noChangeShapeType="1"/>
          </p:cNvSpPr>
          <p:nvPr/>
        </p:nvSpPr>
        <p:spPr bwMode="auto">
          <a:xfrm>
            <a:off x="3720686" y="3725131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35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8139" name="Line 20"/>
          <p:cNvSpPr>
            <a:spLocks noChangeShapeType="1"/>
          </p:cNvSpPr>
          <p:nvPr/>
        </p:nvSpPr>
        <p:spPr bwMode="auto">
          <a:xfrm>
            <a:off x="4440506" y="3725131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35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8140" name="Line 21"/>
          <p:cNvSpPr>
            <a:spLocks noChangeShapeType="1"/>
          </p:cNvSpPr>
          <p:nvPr/>
        </p:nvSpPr>
        <p:spPr bwMode="auto">
          <a:xfrm>
            <a:off x="5083273" y="3751340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35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8141" name="Line 22"/>
          <p:cNvSpPr>
            <a:spLocks noChangeShapeType="1"/>
          </p:cNvSpPr>
          <p:nvPr/>
        </p:nvSpPr>
        <p:spPr bwMode="auto">
          <a:xfrm>
            <a:off x="5704260" y="3736010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35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8142" name="Line 23"/>
          <p:cNvSpPr>
            <a:spLocks noChangeShapeType="1"/>
          </p:cNvSpPr>
          <p:nvPr/>
        </p:nvSpPr>
        <p:spPr bwMode="auto">
          <a:xfrm>
            <a:off x="6436349" y="3736010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35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8143" name="Line 24"/>
          <p:cNvSpPr>
            <a:spLocks noChangeShapeType="1"/>
          </p:cNvSpPr>
          <p:nvPr/>
        </p:nvSpPr>
        <p:spPr bwMode="auto">
          <a:xfrm>
            <a:off x="7109546" y="3771915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35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8144" name="Text Box 25"/>
          <p:cNvSpPr txBox="1">
            <a:spLocks noChangeArrowheads="1"/>
          </p:cNvSpPr>
          <p:nvPr/>
        </p:nvSpPr>
        <p:spPr bwMode="auto">
          <a:xfrm>
            <a:off x="2901554" y="3703350"/>
            <a:ext cx="271228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500">
                <a:solidFill>
                  <a:srgbClr val="000000"/>
                </a:solidFill>
                <a:latin typeface="Comic Sans MS" panose="030F0702030302020204" pitchFamily="66" charset="0"/>
              </a:rPr>
              <a:t>1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50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500">
                <a:solidFill>
                  <a:srgbClr val="000000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48145" name="Text Box 26"/>
          <p:cNvSpPr txBox="1">
            <a:spLocks noChangeArrowheads="1"/>
          </p:cNvSpPr>
          <p:nvPr/>
        </p:nvSpPr>
        <p:spPr bwMode="auto">
          <a:xfrm>
            <a:off x="3240382" y="3736010"/>
            <a:ext cx="468398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500" dirty="0">
                <a:solidFill>
                  <a:srgbClr val="000000"/>
                </a:solidFill>
                <a:latin typeface="Comic Sans MS" panose="030F0702030302020204" pitchFamily="66" charset="0"/>
              </a:rPr>
              <a:t>1-2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5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500" dirty="0">
                <a:solidFill>
                  <a:srgbClr val="000000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48146" name="Text Box 27"/>
          <p:cNvSpPr txBox="1">
            <a:spLocks noChangeArrowheads="1"/>
          </p:cNvSpPr>
          <p:nvPr/>
        </p:nvSpPr>
        <p:spPr bwMode="auto">
          <a:xfrm>
            <a:off x="3929064" y="3725131"/>
            <a:ext cx="49885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500" dirty="0">
                <a:solidFill>
                  <a:srgbClr val="000000"/>
                </a:solidFill>
                <a:latin typeface="Comic Sans MS" panose="030F0702030302020204" pitchFamily="66" charset="0"/>
              </a:rPr>
              <a:t>2-3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5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500" dirty="0">
                <a:solidFill>
                  <a:srgbClr val="000000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48147" name="Text Box 28"/>
          <p:cNvSpPr txBox="1">
            <a:spLocks noChangeArrowheads="1"/>
          </p:cNvSpPr>
          <p:nvPr/>
        </p:nvSpPr>
        <p:spPr bwMode="auto">
          <a:xfrm>
            <a:off x="4572001" y="3682775"/>
            <a:ext cx="49885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500" dirty="0">
                <a:solidFill>
                  <a:srgbClr val="000000"/>
                </a:solidFill>
                <a:latin typeface="Comic Sans MS" panose="030F0702030302020204" pitchFamily="66" charset="0"/>
              </a:rPr>
              <a:t>3-4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5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500" dirty="0">
                <a:solidFill>
                  <a:srgbClr val="000000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48148" name="Text Box 29"/>
          <p:cNvSpPr txBox="1">
            <a:spLocks noChangeArrowheads="1"/>
          </p:cNvSpPr>
          <p:nvPr/>
        </p:nvSpPr>
        <p:spPr bwMode="auto">
          <a:xfrm>
            <a:off x="5169686" y="3692471"/>
            <a:ext cx="49885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500">
                <a:solidFill>
                  <a:srgbClr val="000000"/>
                </a:solidFill>
                <a:latin typeface="Comic Sans MS" panose="030F0702030302020204" pitchFamily="66" charset="0"/>
              </a:rPr>
              <a:t>4-5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50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500">
                <a:solidFill>
                  <a:srgbClr val="000000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48149" name="Text Box 30"/>
          <p:cNvSpPr txBox="1">
            <a:spLocks noChangeArrowheads="1"/>
          </p:cNvSpPr>
          <p:nvPr/>
        </p:nvSpPr>
        <p:spPr bwMode="auto">
          <a:xfrm>
            <a:off x="5835254" y="3736015"/>
            <a:ext cx="49885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500" dirty="0">
                <a:solidFill>
                  <a:srgbClr val="000000"/>
                </a:solidFill>
                <a:latin typeface="Comic Sans MS" panose="030F0702030302020204" pitchFamily="66" charset="0"/>
              </a:rPr>
              <a:t>5-6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5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500" dirty="0">
                <a:solidFill>
                  <a:srgbClr val="000000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48150" name="Text Box 31"/>
          <p:cNvSpPr txBox="1">
            <a:spLocks noChangeArrowheads="1"/>
          </p:cNvSpPr>
          <p:nvPr/>
        </p:nvSpPr>
        <p:spPr bwMode="auto">
          <a:xfrm>
            <a:off x="6585348" y="3736010"/>
            <a:ext cx="49885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500" dirty="0">
                <a:solidFill>
                  <a:srgbClr val="000000"/>
                </a:solidFill>
                <a:latin typeface="Comic Sans MS" panose="030F0702030302020204" pitchFamily="66" charset="0"/>
              </a:rPr>
              <a:t>6-7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5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500" dirty="0">
                <a:solidFill>
                  <a:srgbClr val="000000"/>
                </a:solidFill>
                <a:latin typeface="Comic Sans MS" panose="030F0702030302020204" pitchFamily="66" charset="0"/>
              </a:rPr>
              <a:t>7</a:t>
            </a:r>
          </a:p>
        </p:txBody>
      </p:sp>
      <p:pic>
        <p:nvPicPr>
          <p:cNvPr id="48151" name="Picture 33" descr="b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89" t="45313" r="32292" b="38750"/>
          <a:stretch>
            <a:fillRect/>
          </a:stretch>
        </p:blipFill>
        <p:spPr bwMode="auto">
          <a:xfrm>
            <a:off x="640424" y="4821726"/>
            <a:ext cx="3512610" cy="152519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9"/>
          <p:cNvSpPr>
            <a:spLocks noChangeArrowheads="1"/>
          </p:cNvSpPr>
          <p:nvPr/>
        </p:nvSpPr>
        <p:spPr bwMode="auto">
          <a:xfrm>
            <a:off x="468313" y="188913"/>
            <a:ext cx="8424862" cy="10080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2000" dirty="0">
                <a:solidFill>
                  <a:srgbClr val="FF3300"/>
                </a:solidFill>
                <a:latin typeface="Comic Sans MS" panose="030F0702030302020204" pitchFamily="66" charset="0"/>
              </a:rPr>
              <a:t>III-Alt ve üst gurup dişlerin birbirleri ile ilişkisini gösteren </a:t>
            </a:r>
            <a:endParaRPr lang="tr-TR" altLang="tr-TR" sz="2000" dirty="0" smtClean="0">
              <a:solidFill>
                <a:srgbClr val="FF3300"/>
              </a:solidFill>
              <a:latin typeface="Comic Sans MS" panose="030F0702030302020204" pitchFamily="66" charset="0"/>
            </a:endParaRPr>
          </a:p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2000" dirty="0" smtClean="0">
                <a:solidFill>
                  <a:srgbClr val="FF3300"/>
                </a:solidFill>
                <a:latin typeface="Comic Sans MS" panose="030F0702030302020204" pitchFamily="66" charset="0"/>
              </a:rPr>
              <a:t>dizim </a:t>
            </a:r>
            <a:r>
              <a:rPr lang="tr-TR" altLang="tr-TR" sz="2000" dirty="0">
                <a:solidFill>
                  <a:srgbClr val="FF3300"/>
                </a:solidFill>
                <a:latin typeface="Comic Sans MS" panose="030F0702030302020204" pitchFamily="66" charset="0"/>
              </a:rPr>
              <a:t>kuralları</a:t>
            </a:r>
            <a:endParaRPr lang="tr-TR" altLang="tr-TR" sz="2000" dirty="0">
              <a:solidFill>
                <a:srgbClr val="FF33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16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4"/>
          <p:cNvSpPr txBox="1">
            <a:spLocks noChangeArrowheads="1"/>
          </p:cNvSpPr>
          <p:nvPr/>
        </p:nvSpPr>
        <p:spPr bwMode="auto">
          <a:xfrm>
            <a:off x="940337" y="1213928"/>
            <a:ext cx="731690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Üst dişlerin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bukkal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tüberkülleri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alt dişlerin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bukkal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tüberküllerini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örtecek şekilde dizim yapılmalıdır.</a:t>
            </a:r>
          </a:p>
        </p:txBody>
      </p:sp>
      <p:pic>
        <p:nvPicPr>
          <p:cNvPr id="49155" name="Picture 5" descr="b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88" t="54904" r="41145" b="28987"/>
          <a:stretch>
            <a:fillRect/>
          </a:stretch>
        </p:blipFill>
        <p:spPr bwMode="auto">
          <a:xfrm>
            <a:off x="1473096" y="3048001"/>
            <a:ext cx="6251385" cy="2262868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32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63" r="3603" b="2260"/>
          <a:stretch>
            <a:fillRect/>
          </a:stretch>
        </p:blipFill>
        <p:spPr bwMode="auto">
          <a:xfrm>
            <a:off x="1223964" y="2411017"/>
            <a:ext cx="6723460" cy="2158603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1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6" descr="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0" t="28033" r="50391" b="48709"/>
          <a:stretch>
            <a:fillRect/>
          </a:stretch>
        </p:blipFill>
        <p:spPr bwMode="auto">
          <a:xfrm>
            <a:off x="1250158" y="3504011"/>
            <a:ext cx="3231356" cy="2282428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3" name="Picture 7" descr="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3" t="4591" r="51105" b="73215"/>
          <a:stretch>
            <a:fillRect/>
          </a:stretch>
        </p:blipFill>
        <p:spPr bwMode="auto">
          <a:xfrm>
            <a:off x="4572000" y="3482580"/>
            <a:ext cx="3320654" cy="2293144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4" name="Picture 8" descr="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" t="73598" r="53043" b="5199"/>
          <a:stretch>
            <a:fillRect/>
          </a:stretch>
        </p:blipFill>
        <p:spPr bwMode="auto">
          <a:xfrm>
            <a:off x="4583906" y="1125141"/>
            <a:ext cx="3309938" cy="2089547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5" name="Picture 4" descr="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0" t="51578" r="49989" b="26515"/>
          <a:stretch>
            <a:fillRect/>
          </a:stretch>
        </p:blipFill>
        <p:spPr bwMode="auto">
          <a:xfrm>
            <a:off x="1250156" y="1125141"/>
            <a:ext cx="3248025" cy="2113359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305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 descr="Dentu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141" y="1809750"/>
            <a:ext cx="4638675" cy="317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02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 descr="adsı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7" t="6999" r="7391" b="9232"/>
          <a:stretch>
            <a:fillRect/>
          </a:stretch>
        </p:blipFill>
        <p:spPr bwMode="auto">
          <a:xfrm>
            <a:off x="2804093" y="4107996"/>
            <a:ext cx="3684985" cy="1963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12"/>
          <p:cNvSpPr txBox="1">
            <a:spLocks noChangeArrowheads="1"/>
          </p:cNvSpPr>
          <p:nvPr/>
        </p:nvSpPr>
        <p:spPr bwMode="auto">
          <a:xfrm>
            <a:off x="332355" y="672336"/>
            <a:ext cx="8474188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2000" dirty="0">
                <a:solidFill>
                  <a:srgbClr val="000000"/>
                </a:solidFill>
                <a:latin typeface="Comic Sans MS" panose="030F0702030302020204" pitchFamily="66" charset="0"/>
              </a:rPr>
              <a:t>Arka gurup dişler genelde </a:t>
            </a:r>
            <a:r>
              <a:rPr lang="tr-TR" alt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fonksiyonla</a:t>
            </a:r>
            <a:r>
              <a:rPr lang="tr-TR" altLang="tr-TR" sz="2000" dirty="0">
                <a:solidFill>
                  <a:srgbClr val="000000"/>
                </a:solidFill>
                <a:latin typeface="Comic Sans MS" panose="030F0702030302020204" pitchFamily="66" charset="0"/>
              </a:rPr>
              <a:t> ilgilidir. Yani azı dişleri esas olarak çiğneme görevini üstlenmişlerdir. Fakat kısmen de olsa fonksiyon ile estetiği bağdaştırarak dizim yapılmalıdır.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2000" dirty="0">
                <a:solidFill>
                  <a:srgbClr val="000000"/>
                </a:solidFill>
                <a:latin typeface="Comic Sans MS" panose="030F0702030302020204" pitchFamily="66" charset="0"/>
              </a:rPr>
              <a:t>Örn; üst 1. </a:t>
            </a:r>
            <a:r>
              <a:rPr lang="tr-TR" altLang="tr-TR" sz="2000" dirty="0">
                <a:solidFill>
                  <a:srgbClr val="000000"/>
                </a:solidFill>
                <a:latin typeface="Comic Sans MS" panose="030F0702030302020204" pitchFamily="66" charset="0"/>
              </a:rPr>
              <a:t>küçük azı dişlerinin estetiğe büyük katkısı vardır. </a:t>
            </a:r>
            <a:endParaRPr lang="tr-TR" altLang="tr-TR" sz="20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20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Şu </a:t>
            </a:r>
            <a:r>
              <a:rPr lang="tr-TR" altLang="tr-TR" sz="2000" dirty="0">
                <a:solidFill>
                  <a:srgbClr val="000000"/>
                </a:solidFill>
                <a:latin typeface="Comic Sans MS" panose="030F0702030302020204" pitchFamily="66" charset="0"/>
              </a:rPr>
              <a:t>halde fonksiyonel koşullar dikkate alınarak gerçekleştirilen bir dizim ve </a:t>
            </a:r>
            <a:r>
              <a:rPr lang="tr-TR" altLang="tr-TR" sz="2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oklüzyon</a:t>
            </a:r>
            <a:r>
              <a:rPr lang="tr-TR" altLang="tr-TR" sz="2000" dirty="0">
                <a:solidFill>
                  <a:srgbClr val="000000"/>
                </a:solidFill>
                <a:latin typeface="Comic Sans MS" panose="030F0702030302020204" pitchFamily="66" charset="0"/>
              </a:rPr>
              <a:t> şekli aynı zamanda estetik bir manzara da arz eder.</a:t>
            </a:r>
          </a:p>
        </p:txBody>
      </p:sp>
    </p:spTree>
    <p:extLst>
      <p:ext uri="{BB962C8B-B14F-4D97-AF65-F5344CB8AC3E}">
        <p14:creationId xmlns:p14="http://schemas.microsoft.com/office/powerpoint/2010/main" val="183320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5" descr="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7" t="8839" r="25766" b="39265"/>
          <a:stretch>
            <a:fillRect/>
          </a:stretch>
        </p:blipFill>
        <p:spPr bwMode="auto">
          <a:xfrm>
            <a:off x="5416921" y="3247260"/>
            <a:ext cx="226576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6" descr="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04" t="5882" r="11520" b="64687"/>
          <a:stretch>
            <a:fillRect/>
          </a:stretch>
        </p:blipFill>
        <p:spPr bwMode="auto">
          <a:xfrm>
            <a:off x="1315555" y="3132447"/>
            <a:ext cx="1848531" cy="2727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Text Box 8"/>
          <p:cNvSpPr txBox="1">
            <a:spLocks noChangeArrowheads="1"/>
          </p:cNvSpPr>
          <p:nvPr/>
        </p:nvSpPr>
        <p:spPr bwMode="auto">
          <a:xfrm>
            <a:off x="474636" y="656720"/>
            <a:ext cx="8078049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Arka gurup dişler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dizimleri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aracılığı ile protezlerin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retansiyon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ve </a:t>
            </a:r>
            <a:r>
              <a:rPr lang="tr-TR" altLang="tr-TR" sz="1800" dirty="0">
                <a:solidFill>
                  <a:srgbClr val="FF0000"/>
                </a:solidFill>
                <a:latin typeface="Comic Sans MS" panose="030F0702030302020204" pitchFamily="66" charset="0"/>
              </a:rPr>
              <a:t>stabilizasyonun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a da katkıda bulunurlar.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Bu kavramlar özellikle alt protezlerde daha büyük önem taşıdığı için dizim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nötral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bölgede yer almalı ve cilalı yüzeylerin şekillendirilmesine özen gösterilmelidir. Böylece yumuşak dokuların sağlıkları da korunmuş olur.</a:t>
            </a:r>
          </a:p>
        </p:txBody>
      </p:sp>
      <p:pic>
        <p:nvPicPr>
          <p:cNvPr id="37895" name="Picture 10" descr="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6" t="5882" r="44904" b="64687"/>
          <a:stretch>
            <a:fillRect/>
          </a:stretch>
        </p:blipFill>
        <p:spPr bwMode="auto">
          <a:xfrm>
            <a:off x="3164086" y="3355540"/>
            <a:ext cx="1767143" cy="2281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650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ChangeArrowheads="1"/>
          </p:cNvSpPr>
          <p:nvPr/>
        </p:nvSpPr>
        <p:spPr bwMode="auto">
          <a:xfrm>
            <a:off x="1908175" y="260350"/>
            <a:ext cx="50593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altLang="tr-TR" sz="2400" dirty="0" smtClean="0">
                <a:solidFill>
                  <a:srgbClr val="FF3300"/>
                </a:solidFill>
                <a:latin typeface="Comic Sans MS" panose="030F0702030302020204" pitchFamily="66" charset="0"/>
              </a:rPr>
              <a:t>Arka</a:t>
            </a:r>
            <a:r>
              <a:rPr kumimoji="0" lang="tr-TR" alt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gurup dişlerin dizim kuralları</a:t>
            </a:r>
          </a:p>
        </p:txBody>
      </p:sp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130400" y="2492375"/>
            <a:ext cx="19607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Üst</a:t>
            </a:r>
            <a:r>
              <a:rPr kumimoji="0" lang="tr-TR" altLang="tr-TR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arka</a:t>
            </a:r>
            <a:r>
              <a:rPr kumimoji="0" lang="tr-TR" alt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gurup</a:t>
            </a:r>
          </a:p>
        </p:txBody>
      </p:sp>
      <p:sp>
        <p:nvSpPr>
          <p:cNvPr id="11268" name="Text Box 6"/>
          <p:cNvSpPr txBox="1">
            <a:spLocks noChangeArrowheads="1"/>
          </p:cNvSpPr>
          <p:nvPr/>
        </p:nvSpPr>
        <p:spPr bwMode="auto">
          <a:xfrm>
            <a:off x="2081217" y="2492375"/>
            <a:ext cx="19046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Alt</a:t>
            </a:r>
            <a:r>
              <a:rPr kumimoji="0" lang="tr-TR" altLang="tr-TR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arka </a:t>
            </a:r>
            <a:r>
              <a:rPr kumimoji="0" lang="tr-TR" alt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gurup</a:t>
            </a:r>
          </a:p>
        </p:txBody>
      </p:sp>
      <p:sp>
        <p:nvSpPr>
          <p:cNvPr id="11269" name="Line 11"/>
          <p:cNvSpPr>
            <a:spLocks noChangeShapeType="1"/>
          </p:cNvSpPr>
          <p:nvPr/>
        </p:nvSpPr>
        <p:spPr bwMode="auto">
          <a:xfrm flipH="1">
            <a:off x="4067175" y="765175"/>
            <a:ext cx="0" cy="23764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70" name="Line 12"/>
          <p:cNvSpPr>
            <a:spLocks noChangeShapeType="1"/>
          </p:cNvSpPr>
          <p:nvPr/>
        </p:nvSpPr>
        <p:spPr bwMode="auto">
          <a:xfrm flipH="1">
            <a:off x="1114425" y="2133600"/>
            <a:ext cx="720725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71" name="Text Box 15"/>
          <p:cNvSpPr txBox="1">
            <a:spLocks noChangeArrowheads="1"/>
          </p:cNvSpPr>
          <p:nvPr/>
        </p:nvSpPr>
        <p:spPr bwMode="auto">
          <a:xfrm>
            <a:off x="2286223" y="4076700"/>
            <a:ext cx="19607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Üst</a:t>
            </a:r>
            <a:r>
              <a:rPr kumimoji="0" lang="tr-TR" altLang="tr-TR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arka </a:t>
            </a:r>
            <a:r>
              <a:rPr kumimoji="0" lang="tr-TR" alt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gurup</a:t>
            </a:r>
          </a:p>
        </p:txBody>
      </p:sp>
      <p:sp>
        <p:nvSpPr>
          <p:cNvPr id="11272" name="Text Box 16"/>
          <p:cNvSpPr txBox="1">
            <a:spLocks noChangeArrowheads="1"/>
          </p:cNvSpPr>
          <p:nvPr/>
        </p:nvSpPr>
        <p:spPr bwMode="auto">
          <a:xfrm>
            <a:off x="4263576" y="4076700"/>
            <a:ext cx="19046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Alt</a:t>
            </a:r>
            <a:r>
              <a:rPr kumimoji="0" lang="tr-TR" altLang="tr-TR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arka </a:t>
            </a:r>
            <a:r>
              <a:rPr kumimoji="0" lang="tr-TR" alt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gurup</a:t>
            </a:r>
          </a:p>
        </p:txBody>
      </p:sp>
      <p:sp>
        <p:nvSpPr>
          <p:cNvPr id="11273" name="Line 17"/>
          <p:cNvSpPr>
            <a:spLocks noChangeShapeType="1"/>
          </p:cNvSpPr>
          <p:nvPr/>
        </p:nvSpPr>
        <p:spPr bwMode="auto">
          <a:xfrm flipH="1">
            <a:off x="3276600" y="3789363"/>
            <a:ext cx="790575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74" name="Line 18"/>
          <p:cNvSpPr>
            <a:spLocks noChangeShapeType="1"/>
          </p:cNvSpPr>
          <p:nvPr/>
        </p:nvSpPr>
        <p:spPr bwMode="auto">
          <a:xfrm>
            <a:off x="3995738" y="3789363"/>
            <a:ext cx="86360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75" name="Text Box 22"/>
          <p:cNvSpPr txBox="1">
            <a:spLocks noChangeArrowheads="1"/>
          </p:cNvSpPr>
          <p:nvPr/>
        </p:nvSpPr>
        <p:spPr bwMode="auto">
          <a:xfrm>
            <a:off x="4662710" y="5949950"/>
            <a:ext cx="19607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Üst</a:t>
            </a:r>
            <a:r>
              <a:rPr kumimoji="0" lang="tr-TR" altLang="tr-TR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arka </a:t>
            </a:r>
            <a:r>
              <a:rPr kumimoji="0" lang="tr-TR" alt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gurup</a:t>
            </a:r>
          </a:p>
        </p:txBody>
      </p:sp>
      <p:sp>
        <p:nvSpPr>
          <p:cNvPr id="11276" name="Text Box 23"/>
          <p:cNvSpPr txBox="1">
            <a:spLocks noChangeArrowheads="1"/>
          </p:cNvSpPr>
          <p:nvPr/>
        </p:nvSpPr>
        <p:spPr bwMode="auto">
          <a:xfrm>
            <a:off x="6669092" y="5949950"/>
            <a:ext cx="19046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Alt</a:t>
            </a:r>
            <a:r>
              <a:rPr kumimoji="0" lang="tr-TR" altLang="tr-TR" sz="20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arka </a:t>
            </a:r>
            <a:r>
              <a:rPr kumimoji="0" lang="tr-TR" alt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gurup</a:t>
            </a:r>
          </a:p>
        </p:txBody>
      </p:sp>
      <p:sp>
        <p:nvSpPr>
          <p:cNvPr id="11277" name="Line 24"/>
          <p:cNvSpPr>
            <a:spLocks noChangeShapeType="1"/>
          </p:cNvSpPr>
          <p:nvPr/>
        </p:nvSpPr>
        <p:spPr bwMode="auto">
          <a:xfrm flipH="1">
            <a:off x="5724525" y="5516563"/>
            <a:ext cx="719138" cy="433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78" name="Line 25"/>
          <p:cNvSpPr>
            <a:spLocks noChangeShapeType="1"/>
          </p:cNvSpPr>
          <p:nvPr/>
        </p:nvSpPr>
        <p:spPr bwMode="auto">
          <a:xfrm>
            <a:off x="6443663" y="5516563"/>
            <a:ext cx="720725" cy="433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79" name="Line 28"/>
          <p:cNvSpPr>
            <a:spLocks noChangeShapeType="1"/>
          </p:cNvSpPr>
          <p:nvPr/>
        </p:nvSpPr>
        <p:spPr bwMode="auto">
          <a:xfrm>
            <a:off x="2124075" y="765175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80" name="Line 30"/>
          <p:cNvSpPr>
            <a:spLocks noChangeShapeType="1"/>
          </p:cNvSpPr>
          <p:nvPr/>
        </p:nvSpPr>
        <p:spPr bwMode="auto">
          <a:xfrm flipH="1">
            <a:off x="6443663" y="765175"/>
            <a:ext cx="0" cy="38163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81" name="Line 32"/>
          <p:cNvSpPr>
            <a:spLocks noChangeShapeType="1"/>
          </p:cNvSpPr>
          <p:nvPr/>
        </p:nvSpPr>
        <p:spPr bwMode="auto">
          <a:xfrm>
            <a:off x="2124075" y="765175"/>
            <a:ext cx="43195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82" name="Rectangle 33"/>
          <p:cNvSpPr>
            <a:spLocks noChangeArrowheads="1"/>
          </p:cNvSpPr>
          <p:nvPr/>
        </p:nvSpPr>
        <p:spPr bwMode="auto">
          <a:xfrm>
            <a:off x="179388" y="1196975"/>
            <a:ext cx="3455987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83" name="Rectangle 34"/>
          <p:cNvSpPr>
            <a:spLocks noChangeArrowheads="1"/>
          </p:cNvSpPr>
          <p:nvPr/>
        </p:nvSpPr>
        <p:spPr bwMode="auto">
          <a:xfrm>
            <a:off x="179388" y="1127125"/>
            <a:ext cx="352742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I-Her bir dişin kendisine ait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tek tek dizim kuralları</a:t>
            </a:r>
          </a:p>
        </p:txBody>
      </p:sp>
      <p:sp>
        <p:nvSpPr>
          <p:cNvPr id="11284" name="Rectangle 35"/>
          <p:cNvSpPr>
            <a:spLocks noChangeArrowheads="1"/>
          </p:cNvSpPr>
          <p:nvPr/>
        </p:nvSpPr>
        <p:spPr bwMode="auto">
          <a:xfrm>
            <a:off x="4211638" y="4581525"/>
            <a:ext cx="4787900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85" name="Text Box 36"/>
          <p:cNvSpPr txBox="1">
            <a:spLocks noChangeArrowheads="1"/>
          </p:cNvSpPr>
          <p:nvPr/>
        </p:nvSpPr>
        <p:spPr bwMode="auto">
          <a:xfrm>
            <a:off x="4319588" y="4508500"/>
            <a:ext cx="4824412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III-Alt ve üst gurup dişlerin birbirleri ile ilişkisini gösteren dizim kuralları</a:t>
            </a:r>
          </a:p>
        </p:txBody>
      </p:sp>
      <p:sp>
        <p:nvSpPr>
          <p:cNvPr id="11286" name="Rectangle 37"/>
          <p:cNvSpPr>
            <a:spLocks noChangeArrowheads="1"/>
          </p:cNvSpPr>
          <p:nvPr/>
        </p:nvSpPr>
        <p:spPr bwMode="auto">
          <a:xfrm>
            <a:off x="2195513" y="3140075"/>
            <a:ext cx="3889375" cy="6492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87" name="Text Box 38"/>
          <p:cNvSpPr txBox="1">
            <a:spLocks noChangeArrowheads="1"/>
          </p:cNvSpPr>
          <p:nvPr/>
        </p:nvSpPr>
        <p:spPr bwMode="auto">
          <a:xfrm>
            <a:off x="2195513" y="3248025"/>
            <a:ext cx="39401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II-Gurup halinde dizim kuralları</a:t>
            </a:r>
          </a:p>
        </p:txBody>
      </p:sp>
      <p:sp>
        <p:nvSpPr>
          <p:cNvPr id="11288" name="Line 39"/>
          <p:cNvSpPr>
            <a:spLocks noChangeShapeType="1"/>
          </p:cNvSpPr>
          <p:nvPr/>
        </p:nvSpPr>
        <p:spPr bwMode="auto">
          <a:xfrm>
            <a:off x="1836738" y="2133600"/>
            <a:ext cx="719137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589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115616" y="1916832"/>
            <a:ext cx="7151687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Diş dizimi kuralları üç düzlem esas alınarak gerçekleştirilir</a:t>
            </a:r>
            <a:r>
              <a:rPr kumimoji="0" lang="tr-TR" alt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		</a:t>
            </a:r>
            <a:r>
              <a:rPr kumimoji="0" lang="tr-TR" alt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1- Frontal düzlem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2800" b="0" i="0" u="none" strike="noStrike" kern="1200" cap="none" spc="0" normalizeH="0" baseline="0" noProof="0" dirty="0" smtClean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		</a:t>
            </a:r>
            <a:r>
              <a:rPr kumimoji="0" lang="tr-TR" alt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9CC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2-Sagittal düzlem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2800" b="0" i="0" u="none" strike="noStrike" kern="1200" cap="none" spc="0" normalizeH="0" baseline="0" noProof="0" dirty="0" smtClean="0">
              <a:ln>
                <a:noFill/>
              </a:ln>
              <a:solidFill>
                <a:srgbClr val="99CC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		</a:t>
            </a:r>
            <a:r>
              <a:rPr kumimoji="0" lang="tr-TR" alt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3-Horizontal düzlem</a:t>
            </a:r>
          </a:p>
        </p:txBody>
      </p:sp>
    </p:spTree>
    <p:extLst>
      <p:ext uri="{BB962C8B-B14F-4D97-AF65-F5344CB8AC3E}">
        <p14:creationId xmlns:p14="http://schemas.microsoft.com/office/powerpoint/2010/main" val="103606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 Box 6"/>
          <p:cNvSpPr txBox="1">
            <a:spLocks noChangeArrowheads="1"/>
          </p:cNvSpPr>
          <p:nvPr/>
        </p:nvSpPr>
        <p:spPr bwMode="auto">
          <a:xfrm>
            <a:off x="308194" y="1727010"/>
            <a:ext cx="8557537" cy="4662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tr-TR" sz="1800" u="sng" dirty="0">
                <a:solidFill>
                  <a:srgbClr val="FF3300"/>
                </a:solidFill>
                <a:latin typeface="Comic Sans MS" panose="030F0702030302020204" pitchFamily="66" charset="0"/>
              </a:rPr>
              <a:t>Frontal düzleme göre </a:t>
            </a:r>
            <a:r>
              <a:rPr lang="tr-TR" altLang="tr-TR" sz="1800" u="sng" dirty="0" err="1">
                <a:solidFill>
                  <a:srgbClr val="FF3300"/>
                </a:solidFill>
                <a:latin typeface="Comic Sans MS" panose="030F0702030302020204" pitchFamily="66" charset="0"/>
              </a:rPr>
              <a:t>labio-lingual</a:t>
            </a:r>
            <a:r>
              <a:rPr lang="tr-TR" altLang="tr-TR" sz="1800" u="sng" dirty="0">
                <a:solidFill>
                  <a:srgbClr val="FF3300"/>
                </a:solidFill>
                <a:latin typeface="Comic Sans MS" panose="030F0702030302020204" pitchFamily="66" charset="0"/>
              </a:rPr>
              <a:t> yönde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üst 1.küçük azı dişlerinin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bukkal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tüberkülleri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oklüzal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düzlemle temas halindedir. </a:t>
            </a:r>
            <a:endParaRPr lang="tr-TR" altLang="tr-TR" sz="18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0" indent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Palatinal</a:t>
            </a: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tüberkülleri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oklüzal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düzlemden 0,5 mm. kadar yukarda yer almalıdır.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8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8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8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8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8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    </a:t>
            </a:r>
            <a:endParaRPr lang="tr-TR" altLang="tr-TR" sz="18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Üst 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2.küçük azı dişlerinin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bukkal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ve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palatinal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tüberkülleri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oklüzal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düzlemle temasta olmalıdır</a:t>
            </a: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.</a:t>
            </a:r>
            <a:endParaRPr lang="tr-TR" altLang="tr-TR" sz="1800" dirty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8916" name="Text Box 7"/>
          <p:cNvSpPr txBox="1">
            <a:spLocks noChangeArrowheads="1"/>
          </p:cNvSpPr>
          <p:nvPr/>
        </p:nvSpPr>
        <p:spPr bwMode="auto">
          <a:xfrm>
            <a:off x="3453479" y="1216503"/>
            <a:ext cx="25490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b="1" dirty="0" smtClean="0">
                <a:solidFill>
                  <a:srgbClr val="FF3300"/>
                </a:solidFill>
                <a:latin typeface="Comic Sans MS" panose="030F0702030302020204" pitchFamily="66" charset="0"/>
              </a:rPr>
              <a:t>-ÜST ARKA GURUP-</a:t>
            </a:r>
            <a:endParaRPr lang="tr-TR" altLang="tr-TR" sz="1800" b="1" dirty="0">
              <a:solidFill>
                <a:srgbClr val="FF33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8917" name="Picture 27" descr="b5"/>
          <p:cNvPicPr>
            <a:picLocks noChangeAspect="1" noChangeArrowheads="1"/>
          </p:cNvPicPr>
          <p:nvPr/>
        </p:nvPicPr>
        <p:blipFill>
          <a:blip r:embed="rId2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81" t="59625" r="56294" b="27647"/>
          <a:stretch>
            <a:fillRect/>
          </a:stretch>
        </p:blipFill>
        <p:spPr bwMode="auto">
          <a:xfrm>
            <a:off x="4717592" y="3228466"/>
            <a:ext cx="1928813" cy="1988344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8" name="Picture 28" descr="b5"/>
          <p:cNvPicPr>
            <a:picLocks noChangeAspect="1" noChangeArrowheads="1"/>
          </p:cNvPicPr>
          <p:nvPr/>
        </p:nvPicPr>
        <p:blipFill>
          <a:blip r:embed="rId2">
            <a:lum bright="18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35" t="59625" r="63889" b="28235"/>
          <a:stretch>
            <a:fillRect/>
          </a:stretch>
        </p:blipFill>
        <p:spPr bwMode="auto">
          <a:xfrm>
            <a:off x="2616399" y="3249897"/>
            <a:ext cx="1875234" cy="1966913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1454826" y="380606"/>
            <a:ext cx="6264275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 dirty="0">
                <a:solidFill>
                  <a:srgbClr val="FF3300"/>
                </a:solidFill>
                <a:latin typeface="Comic Sans MS" panose="030F0702030302020204" pitchFamily="66" charset="0"/>
              </a:rPr>
              <a:t>I-Her bir dişin kendisine ait tek tek dizim kuralları:</a:t>
            </a:r>
          </a:p>
        </p:txBody>
      </p:sp>
    </p:spTree>
    <p:extLst>
      <p:ext uri="{BB962C8B-B14F-4D97-AF65-F5344CB8AC3E}">
        <p14:creationId xmlns:p14="http://schemas.microsoft.com/office/powerpoint/2010/main" val="230283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4"/>
          <p:cNvSpPr txBox="1">
            <a:spLocks noChangeArrowheads="1"/>
          </p:cNvSpPr>
          <p:nvPr/>
        </p:nvSpPr>
        <p:spPr bwMode="auto">
          <a:xfrm>
            <a:off x="583407" y="354808"/>
            <a:ext cx="7872072" cy="300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tr-TR" sz="1800" u="sng" dirty="0">
                <a:solidFill>
                  <a:srgbClr val="FF3300"/>
                </a:solidFill>
                <a:latin typeface="Comic Sans MS" panose="030F0702030302020204" pitchFamily="66" charset="0"/>
              </a:rPr>
              <a:t>Frontal düzleme göre </a:t>
            </a:r>
            <a:r>
              <a:rPr lang="tr-TR" altLang="tr-TR" sz="1800" u="sng" dirty="0" err="1">
                <a:solidFill>
                  <a:srgbClr val="FF3300"/>
                </a:solidFill>
                <a:latin typeface="Comic Sans MS" panose="030F0702030302020204" pitchFamily="66" charset="0"/>
              </a:rPr>
              <a:t>labio-lingual</a:t>
            </a:r>
            <a:r>
              <a:rPr lang="tr-TR" altLang="tr-TR" sz="1800" u="sng" dirty="0">
                <a:solidFill>
                  <a:srgbClr val="FF3300"/>
                </a:solidFill>
                <a:latin typeface="Comic Sans MS" panose="030F0702030302020204" pitchFamily="66" charset="0"/>
              </a:rPr>
              <a:t> yönde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ü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st 1.büyük azı dişlerinin mesio-bukkal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tüberkülleri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oklüzal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düzlemden 0,5 mm. yukarda, </a:t>
            </a:r>
            <a:endParaRPr lang="tr-TR" altLang="tr-TR" sz="1800" dirty="0" smtClean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0" indent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 err="1" smtClean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mesio-palatinal</a:t>
            </a: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tüberkülleri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oklüzal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düzlemle temasta olmalıdır.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   </a:t>
            </a:r>
            <a:endParaRPr lang="tr-TR" altLang="tr-TR" sz="1800" dirty="0" smtClean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Üst 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1.büyük azı dişlerinin disto-bukkal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tüberkülleri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oklüzal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düzlemden </a:t>
            </a:r>
            <a:endParaRPr lang="tr-TR" altLang="tr-TR" sz="1800" dirty="0" smtClean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1 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mm. yukarda,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disto-palatinal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tüberkülleri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0,5 mm. yukarda olacak şekilde dizim yapılmalıdır.</a:t>
            </a:r>
          </a:p>
        </p:txBody>
      </p:sp>
      <p:pic>
        <p:nvPicPr>
          <p:cNvPr id="39939" name="Picture 7" descr="b5"/>
          <p:cNvPicPr>
            <a:picLocks noChangeAspect="1" noChangeArrowheads="1"/>
          </p:cNvPicPr>
          <p:nvPr/>
        </p:nvPicPr>
        <p:blipFill>
          <a:blip r:embed="rId2">
            <a:lum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36" t="59625" r="45877" b="27647"/>
          <a:stretch>
            <a:fillRect/>
          </a:stretch>
        </p:blipFill>
        <p:spPr bwMode="auto">
          <a:xfrm>
            <a:off x="2924006" y="3587525"/>
            <a:ext cx="3190875" cy="2697956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986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4"/>
          <p:cNvSpPr txBox="1">
            <a:spLocks noChangeArrowheads="1"/>
          </p:cNvSpPr>
          <p:nvPr/>
        </p:nvSpPr>
        <p:spPr bwMode="auto">
          <a:xfrm>
            <a:off x="221626" y="463664"/>
            <a:ext cx="8663838" cy="300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tr-TR" sz="1800" u="sng" dirty="0">
                <a:solidFill>
                  <a:srgbClr val="FF3300"/>
                </a:solidFill>
                <a:latin typeface="Comic Sans MS" panose="030F0702030302020204" pitchFamily="66" charset="0"/>
              </a:rPr>
              <a:t>Frontal düzleme göre </a:t>
            </a:r>
            <a:r>
              <a:rPr lang="tr-TR" altLang="tr-TR" sz="1800" u="sng" dirty="0" err="1">
                <a:solidFill>
                  <a:srgbClr val="FF3300"/>
                </a:solidFill>
                <a:latin typeface="Comic Sans MS" panose="030F0702030302020204" pitchFamily="66" charset="0"/>
              </a:rPr>
              <a:t>labio-lingual</a:t>
            </a:r>
            <a:r>
              <a:rPr lang="tr-TR" altLang="tr-TR" sz="1800" u="sng" dirty="0">
                <a:solidFill>
                  <a:srgbClr val="FF3300"/>
                </a:solidFill>
                <a:latin typeface="Comic Sans MS" panose="030F0702030302020204" pitchFamily="66" charset="0"/>
              </a:rPr>
              <a:t> yönde 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ü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st 2.büyük azı dişlerinin mesio-bukkal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tüberkülleri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oklüzal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düzlemden 1,5 mm., </a:t>
            </a:r>
            <a:endParaRPr lang="tr-TR" altLang="tr-TR" sz="1800" dirty="0" smtClean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0" indent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 err="1" smtClean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mesio-palatinal</a:t>
            </a: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tüberkülleri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oklüzal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düzlemden 1 mm. yukarda olmalıdır.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    </a:t>
            </a:r>
            <a:endParaRPr lang="tr-TR" altLang="tr-TR" sz="1800" dirty="0" smtClean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Üst 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2.büyük azı dişlerinin disto-bukkal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tüberkülleri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oklüzal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düzlemden </a:t>
            </a: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2 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mm., </a:t>
            </a:r>
            <a:endParaRPr lang="tr-TR" altLang="tr-TR" sz="1800" dirty="0" smtClean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 err="1" smtClean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disto-palatinal</a:t>
            </a: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tüberkülleri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ise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oklüzal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düzlemden 1,5 mm. yukarda olacak şekilde dizim yapılmalıdır</a:t>
            </a: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  <a:endParaRPr lang="tr-TR" altLang="tr-TR" sz="1800" dirty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0963" name="Picture 5" descr="b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53" t="60072" r="36340" b="27647"/>
          <a:stretch>
            <a:fillRect/>
          </a:stretch>
        </p:blipFill>
        <p:spPr bwMode="auto">
          <a:xfrm>
            <a:off x="2978943" y="3694509"/>
            <a:ext cx="3149203" cy="2786063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121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5"/>
          <p:cNvSpPr txBox="1">
            <a:spLocks noChangeArrowheads="1"/>
          </p:cNvSpPr>
          <p:nvPr/>
        </p:nvSpPr>
        <p:spPr bwMode="auto">
          <a:xfrm>
            <a:off x="273163" y="515035"/>
            <a:ext cx="8620465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altLang="tr-TR" sz="1800" u="sng" dirty="0">
                <a:solidFill>
                  <a:srgbClr val="FF3300"/>
                </a:solidFill>
                <a:latin typeface="Comic Sans MS" panose="030F0702030302020204" pitchFamily="66" charset="0"/>
              </a:rPr>
              <a:t>Sagittal düzleme göre </a:t>
            </a:r>
            <a:r>
              <a:rPr lang="tr-TR" altLang="tr-TR" sz="1800" u="sng" dirty="0" err="1">
                <a:solidFill>
                  <a:srgbClr val="FF3300"/>
                </a:solidFill>
                <a:latin typeface="Comic Sans MS" panose="030F0702030302020204" pitchFamily="66" charset="0"/>
              </a:rPr>
              <a:t>mesio-distal</a:t>
            </a:r>
            <a:r>
              <a:rPr lang="tr-TR" altLang="tr-TR" sz="1800" u="sng" dirty="0">
                <a:solidFill>
                  <a:srgbClr val="FF3300"/>
                </a:solidFill>
                <a:latin typeface="Comic Sans MS" panose="030F0702030302020204" pitchFamily="66" charset="0"/>
              </a:rPr>
              <a:t> yönde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üst 1. ve 2. küçük azı dişlerinin </a:t>
            </a:r>
            <a:endParaRPr lang="tr-TR" altLang="tr-TR" sz="18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uzun 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aksları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vertikal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düzleme paralel yerleştirilirken, </a:t>
            </a:r>
            <a:endParaRPr lang="tr-TR" altLang="tr-TR" sz="18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üst 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1. büyük azıların </a:t>
            </a: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uzun 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aksları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vertikal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düzlemler ortalama 5</a:t>
            </a:r>
            <a:r>
              <a:rPr lang="en-US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º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, </a:t>
            </a:r>
            <a:endParaRPr lang="tr-TR" altLang="tr-TR" sz="180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üst 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2. büyük azı dişlerinin uzun </a:t>
            </a: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aksları </a:t>
            </a:r>
            <a:r>
              <a:rPr lang="tr-TR" altLang="tr-TR" sz="180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vertikal</a:t>
            </a:r>
            <a:r>
              <a:rPr lang="tr-TR" altLang="tr-TR" sz="18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düzlemle ortalama  15</a:t>
            </a:r>
            <a:r>
              <a:rPr lang="en-US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º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açı yapacak şekilde dizilmelidir. Bu eğimler </a:t>
            </a:r>
            <a:r>
              <a:rPr lang="tr-TR" altLang="tr-TR" sz="1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Spee</a:t>
            </a:r>
            <a:r>
              <a:rPr lang="tr-TR" altLang="tr-TR" sz="1800" dirty="0">
                <a:solidFill>
                  <a:srgbClr val="000000"/>
                </a:solidFill>
                <a:latin typeface="Comic Sans MS" panose="030F0702030302020204" pitchFamily="66" charset="0"/>
              </a:rPr>
              <a:t> eğrisine uyum göstermelidir.</a:t>
            </a:r>
            <a:endParaRPr lang="en-US" altLang="tr-TR" sz="18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1987" name="Picture 6" descr="spe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874" y="3000376"/>
            <a:ext cx="3525440" cy="2783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Line 7"/>
          <p:cNvSpPr>
            <a:spLocks noChangeShapeType="1"/>
          </p:cNvSpPr>
          <p:nvPr/>
        </p:nvSpPr>
        <p:spPr bwMode="auto">
          <a:xfrm flipH="1">
            <a:off x="2033588" y="3969544"/>
            <a:ext cx="0" cy="70127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35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1989" name="Line 8"/>
          <p:cNvSpPr>
            <a:spLocks noChangeShapeType="1"/>
          </p:cNvSpPr>
          <p:nvPr/>
        </p:nvSpPr>
        <p:spPr bwMode="auto">
          <a:xfrm>
            <a:off x="2250281" y="4024312"/>
            <a:ext cx="0" cy="70127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35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1990" name="Line 9"/>
          <p:cNvSpPr>
            <a:spLocks noChangeShapeType="1"/>
          </p:cNvSpPr>
          <p:nvPr/>
        </p:nvSpPr>
        <p:spPr bwMode="auto">
          <a:xfrm>
            <a:off x="2412206" y="3969544"/>
            <a:ext cx="161925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35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1991" name="Line 10"/>
          <p:cNvSpPr>
            <a:spLocks noChangeShapeType="1"/>
          </p:cNvSpPr>
          <p:nvPr/>
        </p:nvSpPr>
        <p:spPr bwMode="auto">
          <a:xfrm>
            <a:off x="2627710" y="3969545"/>
            <a:ext cx="323850" cy="91797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135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1992" name="Picture 11" descr="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83" t="52109" r="6358" b="28970"/>
          <a:stretch>
            <a:fillRect/>
          </a:stretch>
        </p:blipFill>
        <p:spPr bwMode="auto">
          <a:xfrm>
            <a:off x="4870847" y="4606700"/>
            <a:ext cx="2862263" cy="1760935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3" name="Picture 13" descr="b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69" t="53416" r="39145" b="35027"/>
          <a:stretch>
            <a:fillRect/>
          </a:stretch>
        </p:blipFill>
        <p:spPr bwMode="auto">
          <a:xfrm>
            <a:off x="4870847" y="3166553"/>
            <a:ext cx="2862263" cy="958453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83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1_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2_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3_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4_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5_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7_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8_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9_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762</Words>
  <Application>Microsoft Office PowerPoint</Application>
  <PresentationFormat>Ekran Gösterisi (4:3)</PresentationFormat>
  <Paragraphs>103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17</vt:i4>
      </vt:variant>
      <vt:variant>
        <vt:lpstr>Slayt Başlıkları</vt:lpstr>
      </vt:variant>
      <vt:variant>
        <vt:i4>18</vt:i4>
      </vt:variant>
    </vt:vector>
  </HeadingPairs>
  <TitlesOfParts>
    <vt:vector size="38" baseType="lpstr">
      <vt:lpstr>Arial</vt:lpstr>
      <vt:lpstr>Calibri</vt:lpstr>
      <vt:lpstr>Comic Sans MS</vt:lpstr>
      <vt:lpstr>1_Varsayılan Tasarım</vt:lpstr>
      <vt:lpstr>2_Varsayılan Tasarım</vt:lpstr>
      <vt:lpstr>3_Varsayılan Tasarım</vt:lpstr>
      <vt:lpstr>4_Varsayılan Tasarım</vt:lpstr>
      <vt:lpstr>5_Varsayılan Tasarım</vt:lpstr>
      <vt:lpstr>6_Varsayılan Tasarım</vt:lpstr>
      <vt:lpstr>8_Varsayılan Tasarım</vt:lpstr>
      <vt:lpstr>9_Varsayılan Tasarım</vt:lpstr>
      <vt:lpstr>10_Varsayılan Tasarım</vt:lpstr>
      <vt:lpstr>11_Varsayılan Tasarım</vt:lpstr>
      <vt:lpstr>12_Varsayılan Tasarım</vt:lpstr>
      <vt:lpstr>13_Varsayılan Tasarım</vt:lpstr>
      <vt:lpstr>14_Varsayılan Tasarım</vt:lpstr>
      <vt:lpstr>15_Varsayılan Tasarım</vt:lpstr>
      <vt:lpstr>17_Varsayılan Tasarım</vt:lpstr>
      <vt:lpstr>18_Varsayılan Tasarım</vt:lpstr>
      <vt:lpstr>Varsayılan Tasarım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BETUL</dc:creator>
  <cp:lastModifiedBy>BETUL</cp:lastModifiedBy>
  <cp:revision>18</cp:revision>
  <dcterms:created xsi:type="dcterms:W3CDTF">2020-01-31T08:52:54Z</dcterms:created>
  <dcterms:modified xsi:type="dcterms:W3CDTF">2020-01-31T09:57:48Z</dcterms:modified>
</cp:coreProperties>
</file>