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7" r:id="rId3"/>
    <p:sldId id="258" r:id="rId4"/>
    <p:sldId id="261" r:id="rId5"/>
    <p:sldId id="260" r:id="rId6"/>
    <p:sldId id="262" r:id="rId7"/>
    <p:sldId id="263" r:id="rId8"/>
    <p:sldId id="264" r:id="rId9"/>
    <p:sldId id="25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0A81FAE-1CDC-487A-AE92-DABA12D3AFBB}"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DFCD4BAF-3C71-4CD2-8B31-79B34917871C}" type="slidenum">
              <a:rPr lang="tr-TR" smtClean="0"/>
              <a:t>‹#›</a:t>
            </a:fld>
            <a:endParaRPr lang="tr-TR"/>
          </a:p>
        </p:txBody>
      </p:sp>
    </p:spTree>
    <p:extLst>
      <p:ext uri="{BB962C8B-B14F-4D97-AF65-F5344CB8AC3E}">
        <p14:creationId xmlns:p14="http://schemas.microsoft.com/office/powerpoint/2010/main" val="2015949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A81FAE-1CDC-487A-AE92-DABA12D3AFBB}"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CD4BAF-3C71-4CD2-8B31-79B34917871C}" type="slidenum">
              <a:rPr lang="tr-TR" smtClean="0"/>
              <a:t>‹#›</a:t>
            </a:fld>
            <a:endParaRPr lang="tr-TR"/>
          </a:p>
        </p:txBody>
      </p:sp>
    </p:spTree>
    <p:extLst>
      <p:ext uri="{BB962C8B-B14F-4D97-AF65-F5344CB8AC3E}">
        <p14:creationId xmlns:p14="http://schemas.microsoft.com/office/powerpoint/2010/main" val="2478740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A81FAE-1CDC-487A-AE92-DABA12D3AFBB}"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CD4BAF-3C71-4CD2-8B31-79B34917871C}" type="slidenum">
              <a:rPr lang="tr-TR" smtClean="0"/>
              <a:t>‹#›</a:t>
            </a:fld>
            <a:endParaRPr lang="tr-TR"/>
          </a:p>
        </p:txBody>
      </p:sp>
    </p:spTree>
    <p:extLst>
      <p:ext uri="{BB962C8B-B14F-4D97-AF65-F5344CB8AC3E}">
        <p14:creationId xmlns:p14="http://schemas.microsoft.com/office/powerpoint/2010/main" val="461915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A81FAE-1CDC-487A-AE92-DABA12D3AFBB}"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CD4BAF-3C71-4CD2-8B31-79B34917871C}" type="slidenum">
              <a:rPr lang="tr-TR" smtClean="0"/>
              <a:t>‹#›</a:t>
            </a:fld>
            <a:endParaRPr lang="tr-TR"/>
          </a:p>
        </p:txBody>
      </p:sp>
    </p:spTree>
    <p:extLst>
      <p:ext uri="{BB962C8B-B14F-4D97-AF65-F5344CB8AC3E}">
        <p14:creationId xmlns:p14="http://schemas.microsoft.com/office/powerpoint/2010/main" val="1117243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60A81FAE-1CDC-487A-AE92-DABA12D3AFBB}" type="datetimeFigureOut">
              <a:rPr lang="tr-TR" smtClean="0"/>
              <a:t>29.05.2023</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DFCD4BAF-3C71-4CD2-8B31-79B34917871C}" type="slidenum">
              <a:rPr lang="tr-TR" smtClean="0"/>
              <a:t>‹#›</a:t>
            </a:fld>
            <a:endParaRPr lang="tr-TR"/>
          </a:p>
        </p:txBody>
      </p:sp>
    </p:spTree>
    <p:extLst>
      <p:ext uri="{BB962C8B-B14F-4D97-AF65-F5344CB8AC3E}">
        <p14:creationId xmlns:p14="http://schemas.microsoft.com/office/powerpoint/2010/main" val="1615958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0A81FAE-1CDC-487A-AE92-DABA12D3AFBB}"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CD4BAF-3C71-4CD2-8B31-79B34917871C}" type="slidenum">
              <a:rPr lang="tr-TR" smtClean="0"/>
              <a:t>‹#›</a:t>
            </a:fld>
            <a:endParaRPr lang="tr-TR"/>
          </a:p>
        </p:txBody>
      </p:sp>
    </p:spTree>
    <p:extLst>
      <p:ext uri="{BB962C8B-B14F-4D97-AF65-F5344CB8AC3E}">
        <p14:creationId xmlns:p14="http://schemas.microsoft.com/office/powerpoint/2010/main" val="3298457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0A81FAE-1CDC-487A-AE92-DABA12D3AFBB}" type="datetimeFigureOut">
              <a:rPr lang="tr-TR" smtClean="0"/>
              <a:t>29.05.2023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FCD4BAF-3C71-4CD2-8B31-79B34917871C}" type="slidenum">
              <a:rPr lang="tr-TR" smtClean="0"/>
              <a:t>‹#›</a:t>
            </a:fld>
            <a:endParaRPr lang="tr-TR"/>
          </a:p>
        </p:txBody>
      </p:sp>
    </p:spTree>
    <p:extLst>
      <p:ext uri="{BB962C8B-B14F-4D97-AF65-F5344CB8AC3E}">
        <p14:creationId xmlns:p14="http://schemas.microsoft.com/office/powerpoint/2010/main" val="3511971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0A81FAE-1CDC-487A-AE92-DABA12D3AFBB}" type="datetimeFigureOut">
              <a:rPr lang="tr-TR" smtClean="0"/>
              <a:t>29.05.2023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FCD4BAF-3C71-4CD2-8B31-79B34917871C}" type="slidenum">
              <a:rPr lang="tr-TR" smtClean="0"/>
              <a:t>‹#›</a:t>
            </a:fld>
            <a:endParaRPr lang="tr-TR"/>
          </a:p>
        </p:txBody>
      </p:sp>
    </p:spTree>
    <p:extLst>
      <p:ext uri="{BB962C8B-B14F-4D97-AF65-F5344CB8AC3E}">
        <p14:creationId xmlns:p14="http://schemas.microsoft.com/office/powerpoint/2010/main" val="1779541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81FAE-1CDC-487A-AE92-DABA12D3AFBB}" type="datetimeFigureOut">
              <a:rPr lang="tr-TR" smtClean="0"/>
              <a:t>29.05.2023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FCD4BAF-3C71-4CD2-8B31-79B34917871C}" type="slidenum">
              <a:rPr lang="tr-TR" smtClean="0"/>
              <a:t>‹#›</a:t>
            </a:fld>
            <a:endParaRPr lang="tr-TR"/>
          </a:p>
        </p:txBody>
      </p:sp>
    </p:spTree>
    <p:extLst>
      <p:ext uri="{BB962C8B-B14F-4D97-AF65-F5344CB8AC3E}">
        <p14:creationId xmlns:p14="http://schemas.microsoft.com/office/powerpoint/2010/main" val="2530476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0A81FAE-1CDC-487A-AE92-DABA12D3AFBB}"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FCD4BAF-3C71-4CD2-8B31-79B34917871C}" type="slidenum">
              <a:rPr lang="tr-TR" smtClean="0"/>
              <a:t>‹#›</a:t>
            </a:fld>
            <a:endParaRPr lang="tr-TR"/>
          </a:p>
        </p:txBody>
      </p:sp>
    </p:spTree>
    <p:extLst>
      <p:ext uri="{BB962C8B-B14F-4D97-AF65-F5344CB8AC3E}">
        <p14:creationId xmlns:p14="http://schemas.microsoft.com/office/powerpoint/2010/main" val="2541008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0A81FAE-1CDC-487A-AE92-DABA12D3AFBB}" type="datetimeFigureOut">
              <a:rPr lang="tr-TR" smtClean="0"/>
              <a:t>29.05.2023</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FCD4BAF-3C71-4CD2-8B31-79B34917871C}" type="slidenum">
              <a:rPr lang="tr-TR" smtClean="0"/>
              <a:t>‹#›</a:t>
            </a:fld>
            <a:endParaRPr lang="tr-TR"/>
          </a:p>
        </p:txBody>
      </p:sp>
    </p:spTree>
    <p:extLst>
      <p:ext uri="{BB962C8B-B14F-4D97-AF65-F5344CB8AC3E}">
        <p14:creationId xmlns:p14="http://schemas.microsoft.com/office/powerpoint/2010/main" val="1284855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0A81FAE-1CDC-487A-AE92-DABA12D3AFBB}" type="datetimeFigureOut">
              <a:rPr lang="tr-TR" smtClean="0"/>
              <a:t>29.05.2023</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DFCD4BAF-3C71-4CD2-8B31-79B34917871C}" type="slidenum">
              <a:rPr lang="tr-TR" smtClean="0"/>
              <a:t>‹#›</a:t>
            </a:fld>
            <a:endParaRPr lang="tr-TR"/>
          </a:p>
        </p:txBody>
      </p:sp>
    </p:spTree>
    <p:extLst>
      <p:ext uri="{BB962C8B-B14F-4D97-AF65-F5344CB8AC3E}">
        <p14:creationId xmlns:p14="http://schemas.microsoft.com/office/powerpoint/2010/main" val="4350985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08948" y="1350627"/>
            <a:ext cx="9966960" cy="2969703"/>
          </a:xfrm>
        </p:spPr>
        <p:txBody>
          <a:bodyPr/>
          <a:lstStyle/>
          <a:p>
            <a:r>
              <a:rPr lang="tr-TR" dirty="0" smtClean="0"/>
              <a:t>TÜRK SİNEMASI</a:t>
            </a:r>
            <a:br>
              <a:rPr lang="tr-TR" dirty="0" smtClean="0"/>
            </a:br>
            <a:r>
              <a:rPr lang="tr-TR" sz="5400" dirty="0" smtClean="0"/>
              <a:t>5. HAFTA</a:t>
            </a:r>
            <a:endParaRPr lang="tr-TR" sz="5400" dirty="0"/>
          </a:p>
        </p:txBody>
      </p:sp>
    </p:spTree>
    <p:extLst>
      <p:ext uri="{BB962C8B-B14F-4D97-AF65-F5344CB8AC3E}">
        <p14:creationId xmlns:p14="http://schemas.microsoft.com/office/powerpoint/2010/main" val="2921961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484632"/>
            <a:ext cx="10058400" cy="1746840"/>
          </a:xfrm>
        </p:spPr>
        <p:txBody>
          <a:bodyPr>
            <a:normAutofit/>
          </a:bodyPr>
          <a:lstStyle/>
          <a:p>
            <a:r>
              <a:rPr lang="tr-TR" dirty="0" smtClean="0"/>
              <a:t>1960’lı YILLARDA TÜRK SİNEMASINDA ÖNE </a:t>
            </a:r>
            <a:r>
              <a:rPr lang="tr-TR" smtClean="0"/>
              <a:t>ÇIKAN akımlar</a:t>
            </a:r>
            <a:endParaRPr lang="tr-TR" dirty="0"/>
          </a:p>
        </p:txBody>
      </p:sp>
      <p:sp>
        <p:nvSpPr>
          <p:cNvPr id="3" name="İçerik Yer Tutucusu 2"/>
          <p:cNvSpPr>
            <a:spLocks noGrp="1"/>
          </p:cNvSpPr>
          <p:nvPr>
            <p:ph idx="1"/>
          </p:nvPr>
        </p:nvSpPr>
        <p:spPr>
          <a:xfrm>
            <a:off x="1069848" y="2441196"/>
            <a:ext cx="10058400" cy="3731004"/>
          </a:xfrm>
        </p:spPr>
        <p:txBody>
          <a:bodyPr>
            <a:normAutofit/>
          </a:bodyPr>
          <a:lstStyle/>
          <a:p>
            <a:r>
              <a:rPr lang="tr-TR" sz="3600" dirty="0" smtClean="0"/>
              <a:t>Toplumsal gerçekçilik</a:t>
            </a:r>
          </a:p>
          <a:p>
            <a:r>
              <a:rPr lang="tr-TR" sz="3600" dirty="0" smtClean="0"/>
              <a:t>Halk sineması</a:t>
            </a:r>
          </a:p>
          <a:p>
            <a:r>
              <a:rPr lang="tr-TR" sz="3600" dirty="0" smtClean="0"/>
              <a:t>Ulusal sinema, ATÜT</a:t>
            </a:r>
          </a:p>
          <a:p>
            <a:r>
              <a:rPr lang="tr-TR" sz="3600" dirty="0" smtClean="0"/>
              <a:t>Milli Sinema</a:t>
            </a:r>
          </a:p>
          <a:p>
            <a:r>
              <a:rPr lang="tr-TR" sz="3600" dirty="0" smtClean="0"/>
              <a:t>Devrimci Sinema</a:t>
            </a:r>
            <a:endParaRPr lang="tr-TR" sz="3600" dirty="0"/>
          </a:p>
        </p:txBody>
      </p:sp>
    </p:spTree>
    <p:extLst>
      <p:ext uri="{BB962C8B-B14F-4D97-AF65-F5344CB8AC3E}">
        <p14:creationId xmlns:p14="http://schemas.microsoft.com/office/powerpoint/2010/main" val="1333847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GERÇEKÇİLİK</a:t>
            </a:r>
            <a:endParaRPr lang="tr-TR" dirty="0"/>
          </a:p>
        </p:txBody>
      </p:sp>
      <p:sp>
        <p:nvSpPr>
          <p:cNvPr id="3" name="İçerik Yer Tutucusu 2"/>
          <p:cNvSpPr>
            <a:spLocks noGrp="1"/>
          </p:cNvSpPr>
          <p:nvPr>
            <p:ph idx="1"/>
          </p:nvPr>
        </p:nvSpPr>
        <p:spPr>
          <a:xfrm>
            <a:off x="1069848" y="2093976"/>
            <a:ext cx="10058400" cy="4050792"/>
          </a:xfrm>
        </p:spPr>
        <p:txBody>
          <a:bodyPr>
            <a:normAutofit fontScale="92500" lnSpcReduction="10000"/>
          </a:bodyPr>
          <a:lstStyle/>
          <a:p>
            <a:pPr algn="just"/>
            <a:r>
              <a:rPr lang="tr-TR" dirty="0" smtClean="0"/>
              <a:t>1961 Anayasası’nın sağladığı özgürlük ortamı, sansürün gevşek olması, sanayi burjuvazisinin ve  planlı ekonomiye geçişin etkisiyle  1960-1965 yılları arasında sinema alanında toplumsal gerçekçi hareket ortaya çıkar.</a:t>
            </a:r>
          </a:p>
          <a:p>
            <a:pPr algn="just"/>
            <a:r>
              <a:rPr lang="tr-TR" dirty="0" smtClean="0"/>
              <a:t>Hareketin bir manifestosu olmadığı için akım olarak kabul edilmez.</a:t>
            </a:r>
          </a:p>
          <a:p>
            <a:pPr algn="just"/>
            <a:r>
              <a:rPr lang="tr-TR" dirty="0" smtClean="0"/>
              <a:t>Yön Dergisi</a:t>
            </a:r>
          </a:p>
          <a:p>
            <a:pPr algn="just"/>
            <a:r>
              <a:rPr lang="tr-TR" dirty="0" smtClean="0"/>
              <a:t>Vedat Türkali gibi kimi </a:t>
            </a:r>
            <a:r>
              <a:rPr lang="tr-TR" dirty="0" smtClean="0"/>
              <a:t>yazarlar ya da yönetmenler faydacı </a:t>
            </a:r>
            <a:r>
              <a:rPr lang="tr-TR" dirty="0" smtClean="0"/>
              <a:t>sanat anlayışından yola çıkar (Faydacı, pedagojik sanat)</a:t>
            </a:r>
          </a:p>
          <a:p>
            <a:pPr algn="just"/>
            <a:r>
              <a:rPr lang="tr-TR" dirty="0" smtClean="0"/>
              <a:t>Toplumsal değişim, modernleşme ve kentleşmeye dair sorunlar ele alınır. </a:t>
            </a:r>
          </a:p>
          <a:p>
            <a:pPr algn="just"/>
            <a:r>
              <a:rPr lang="tr-TR" dirty="0" smtClean="0"/>
              <a:t>Türkiye’nin </a:t>
            </a:r>
            <a:r>
              <a:rPr lang="tr-TR" dirty="0" smtClean="0"/>
              <a:t>sancılı demokratikleşme </a:t>
            </a:r>
            <a:r>
              <a:rPr lang="tr-TR" dirty="0" smtClean="0"/>
              <a:t>süreci, sendikal haklar, İşçi sınıfı sorunları anlatılır.</a:t>
            </a:r>
          </a:p>
          <a:p>
            <a:pPr algn="just"/>
            <a:r>
              <a:rPr lang="tr-TR" dirty="0" smtClean="0"/>
              <a:t>Anti-burjuva ve anti-kapitalist bakış açısı dikkat çeker.</a:t>
            </a:r>
          </a:p>
          <a:p>
            <a:pPr algn="just"/>
            <a:r>
              <a:rPr lang="tr-TR" dirty="0" smtClean="0"/>
              <a:t>Estetik ve biçimsel yenilikler (alan derinliği, farklı kamera açıkları, amatör oyuncu kullanımı vb.) gündeme gelir.</a:t>
            </a:r>
          </a:p>
          <a:p>
            <a:endParaRPr lang="tr-TR" dirty="0" smtClean="0"/>
          </a:p>
        </p:txBody>
      </p:sp>
    </p:spTree>
    <p:extLst>
      <p:ext uri="{BB962C8B-B14F-4D97-AF65-F5344CB8AC3E}">
        <p14:creationId xmlns:p14="http://schemas.microsoft.com/office/powerpoint/2010/main" val="79467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800" dirty="0" smtClean="0"/>
              <a:t>Toplumsal gerçekçilik</a:t>
            </a:r>
            <a:br>
              <a:rPr lang="tr-TR" sz="4800" dirty="0" smtClean="0"/>
            </a:br>
            <a:r>
              <a:rPr lang="tr-TR" sz="4800" dirty="0" smtClean="0"/>
              <a:t>(öne çıkan yönetmenler-filmler</a:t>
            </a:r>
            <a:r>
              <a:rPr lang="tr-TR" dirty="0" smtClean="0"/>
              <a:t>)</a:t>
            </a:r>
            <a:endParaRPr lang="tr-TR" dirty="0"/>
          </a:p>
        </p:txBody>
      </p:sp>
      <p:sp>
        <p:nvSpPr>
          <p:cNvPr id="3" name="İçerik Yer Tutucusu 2"/>
          <p:cNvSpPr>
            <a:spLocks noGrp="1"/>
          </p:cNvSpPr>
          <p:nvPr>
            <p:ph idx="1"/>
          </p:nvPr>
        </p:nvSpPr>
        <p:spPr>
          <a:xfrm>
            <a:off x="1069848" y="2121408"/>
            <a:ext cx="10058400" cy="4178724"/>
          </a:xfrm>
        </p:spPr>
        <p:txBody>
          <a:bodyPr/>
          <a:lstStyle/>
          <a:p>
            <a:r>
              <a:rPr lang="tr-TR" dirty="0" smtClean="0"/>
              <a:t>Gecelerin Ötesi (Metin Erksan, 1960)</a:t>
            </a:r>
          </a:p>
          <a:p>
            <a:r>
              <a:rPr lang="tr-TR" dirty="0" smtClean="0"/>
              <a:t>Yılanların Öcü (Metin Erksan, 1962)</a:t>
            </a:r>
          </a:p>
          <a:p>
            <a:r>
              <a:rPr lang="tr-TR" dirty="0" smtClean="0"/>
              <a:t>Acı Hayat</a:t>
            </a:r>
            <a:r>
              <a:rPr lang="tr-TR" dirty="0"/>
              <a:t> (Metin </a:t>
            </a:r>
            <a:r>
              <a:rPr lang="tr-TR" dirty="0" smtClean="0"/>
              <a:t>Erksan, 1962)</a:t>
            </a:r>
          </a:p>
          <a:p>
            <a:r>
              <a:rPr lang="tr-TR" dirty="0" smtClean="0"/>
              <a:t>Susuz Yaz</a:t>
            </a:r>
            <a:r>
              <a:rPr lang="tr-TR" dirty="0"/>
              <a:t> (Metin </a:t>
            </a:r>
            <a:r>
              <a:rPr lang="tr-TR" dirty="0" smtClean="0"/>
              <a:t>Erksan, 1963)</a:t>
            </a:r>
          </a:p>
          <a:p>
            <a:r>
              <a:rPr lang="tr-TR" dirty="0" smtClean="0"/>
              <a:t>Suçlular Aramızda</a:t>
            </a:r>
            <a:r>
              <a:rPr lang="tr-TR" dirty="0"/>
              <a:t> (Metin </a:t>
            </a:r>
            <a:r>
              <a:rPr lang="tr-TR" dirty="0" smtClean="0"/>
              <a:t>Erksan, 1964)</a:t>
            </a:r>
          </a:p>
          <a:p>
            <a:r>
              <a:rPr lang="tr-TR" dirty="0" smtClean="0"/>
              <a:t>Karanlıkta Uyananlar (Ertem </a:t>
            </a:r>
            <a:r>
              <a:rPr lang="tr-TR" dirty="0" err="1" smtClean="0"/>
              <a:t>Göreç</a:t>
            </a:r>
            <a:r>
              <a:rPr lang="tr-TR" dirty="0" smtClean="0"/>
              <a:t>, 1965)</a:t>
            </a:r>
          </a:p>
          <a:p>
            <a:r>
              <a:rPr lang="tr-TR" dirty="0" smtClean="0"/>
              <a:t>Şehirdeki Yabancı (Halit </a:t>
            </a:r>
            <a:r>
              <a:rPr lang="tr-TR" dirty="0" err="1" smtClean="0"/>
              <a:t>Refiğ</a:t>
            </a:r>
            <a:r>
              <a:rPr lang="tr-TR" dirty="0" smtClean="0"/>
              <a:t>, 1963)</a:t>
            </a:r>
          </a:p>
          <a:p>
            <a:r>
              <a:rPr lang="tr-TR" dirty="0" smtClean="0"/>
              <a:t>Gurbet Kuşları (Halit </a:t>
            </a:r>
            <a:r>
              <a:rPr lang="tr-TR" dirty="0" err="1" smtClean="0"/>
              <a:t>Refiğ</a:t>
            </a:r>
            <a:r>
              <a:rPr lang="tr-TR" dirty="0" smtClean="0"/>
              <a:t>, 1964)</a:t>
            </a:r>
          </a:p>
          <a:p>
            <a:r>
              <a:rPr lang="tr-TR" dirty="0" smtClean="0"/>
              <a:t>Bitmeyen Yol (Duygu Sağıroğlu, 1965)</a:t>
            </a:r>
          </a:p>
          <a:p>
            <a:endParaRPr lang="tr-TR" dirty="0" smtClean="0"/>
          </a:p>
          <a:p>
            <a:endParaRPr lang="tr-TR" dirty="0"/>
          </a:p>
        </p:txBody>
      </p:sp>
    </p:spTree>
    <p:extLst>
      <p:ext uri="{BB962C8B-B14F-4D97-AF65-F5344CB8AC3E}">
        <p14:creationId xmlns:p14="http://schemas.microsoft.com/office/powerpoint/2010/main" val="1894621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Halk sineması</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1965 yılında AP’nin seçimleri kazanmasıyla yönetmenlerin filmlerini çekmesini mümkün kılan özgürlükçü ortam kaybolur. </a:t>
            </a:r>
            <a:endParaRPr lang="tr-TR" dirty="0"/>
          </a:p>
          <a:p>
            <a:pPr algn="just"/>
            <a:r>
              <a:rPr lang="tr-TR" dirty="0" smtClean="0"/>
              <a:t>Yönetmenler iktidarla sorun yaşamamak için toplumsal sorunlardan uzaklaşıp, ticari bir sinemaya yönelir. Bu sinema anlayışını Halk Sineması olarak meşrulaştırmaya çalışır.</a:t>
            </a:r>
          </a:p>
          <a:p>
            <a:pPr algn="just"/>
            <a:r>
              <a:rPr lang="tr-TR" dirty="0" smtClean="0"/>
              <a:t>Halit </a:t>
            </a:r>
            <a:r>
              <a:rPr lang="tr-TR" dirty="0" err="1" smtClean="0"/>
              <a:t>Refiğ</a:t>
            </a:r>
            <a:r>
              <a:rPr lang="tr-TR" dirty="0" smtClean="0"/>
              <a:t> daha önceden içinde yer aldığı toplumsal gerçekçi sinema anlayışının halktan kopuk olduğunu ifade eder. Bu sinema hareketini burjuva sineması olarak adlandırır.</a:t>
            </a:r>
          </a:p>
          <a:p>
            <a:pPr algn="just"/>
            <a:r>
              <a:rPr lang="tr-TR" dirty="0" err="1" smtClean="0"/>
              <a:t>Refiğ</a:t>
            </a:r>
            <a:r>
              <a:rPr lang="tr-TR" dirty="0" smtClean="0"/>
              <a:t>, halk sinemasını şu şekilde savunur: Türk sineması yabancı sermaye tarafından kurulmadığı için emperyalizm sineması, milli kapitalizm tarafından kurulmadığı için burjuva sineması, devlet tarafından kurulmadığı için devlet sineması değildir. Halkın film seyretme ihtiyacından doğan ve sermayeye değil emeğe dayanan halk sinemasıdır. </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800219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Atüt</a:t>
            </a:r>
            <a:r>
              <a:rPr lang="tr-TR" dirty="0" smtClean="0"/>
              <a:t>, ulusal sinema</a:t>
            </a:r>
            <a:endParaRPr lang="tr-TR" dirty="0"/>
          </a:p>
        </p:txBody>
      </p:sp>
      <p:sp>
        <p:nvSpPr>
          <p:cNvPr id="3" name="İçerik Yer Tutucusu 2"/>
          <p:cNvSpPr>
            <a:spLocks noGrp="1"/>
          </p:cNvSpPr>
          <p:nvPr>
            <p:ph idx="1"/>
          </p:nvPr>
        </p:nvSpPr>
        <p:spPr/>
        <p:txBody>
          <a:bodyPr>
            <a:normAutofit/>
          </a:bodyPr>
          <a:lstStyle/>
          <a:p>
            <a:pPr algn="just"/>
            <a:r>
              <a:rPr lang="tr-TR" dirty="0" smtClean="0"/>
              <a:t>1966, 1967 yılından itibaren Ulusal sinema kavrayışı geliştirilir. </a:t>
            </a:r>
          </a:p>
          <a:p>
            <a:pPr algn="just"/>
            <a:r>
              <a:rPr lang="tr-TR" dirty="0" smtClean="0"/>
              <a:t>Yönetmenler </a:t>
            </a:r>
            <a:r>
              <a:rPr lang="tr-TR" dirty="0"/>
              <a:t>U</a:t>
            </a:r>
            <a:r>
              <a:rPr lang="tr-TR" dirty="0" smtClean="0"/>
              <a:t>lusal </a:t>
            </a:r>
            <a:r>
              <a:rPr lang="tr-TR" dirty="0" smtClean="0"/>
              <a:t>sinemaya bilimsel bir çerçeve kazandırmak için ATÜT (Asya Tipi Üretim Tarzı) kavramını kullanır </a:t>
            </a:r>
          </a:p>
          <a:p>
            <a:pPr algn="just"/>
            <a:r>
              <a:rPr lang="tr-TR" dirty="0" smtClean="0"/>
              <a:t>Ünlü yazar Kemal Tahir’in görüşlerinden etkilenen Halit </a:t>
            </a:r>
            <a:r>
              <a:rPr lang="tr-TR" dirty="0" err="1" smtClean="0"/>
              <a:t>Refiğ</a:t>
            </a:r>
            <a:r>
              <a:rPr lang="tr-TR" dirty="0" smtClean="0"/>
              <a:t>, Metin Erksan gibi yönetmenler tarafından savunulur. </a:t>
            </a:r>
          </a:p>
          <a:p>
            <a:pPr algn="just"/>
            <a:r>
              <a:rPr lang="tr-TR" dirty="0" smtClean="0"/>
              <a:t>Türkiye’nin sınıflı bir toplum olmadığı, Türkiye’de mülkiyet kavgasının ve kapitalizmin gelişmediği söylenir.</a:t>
            </a:r>
          </a:p>
          <a:p>
            <a:pPr algn="just"/>
            <a:r>
              <a:rPr lang="tr-TR" dirty="0"/>
              <a:t>Doğulu toplum vurgusu</a:t>
            </a:r>
          </a:p>
          <a:p>
            <a:pPr algn="just"/>
            <a:r>
              <a:rPr lang="tr-TR" dirty="0"/>
              <a:t>Türk Film Arşivi </a:t>
            </a:r>
          </a:p>
          <a:p>
            <a:r>
              <a:rPr lang="tr-TR" dirty="0"/>
              <a:t>Halit </a:t>
            </a:r>
            <a:r>
              <a:rPr lang="tr-TR" dirty="0" err="1"/>
              <a:t>Refiğ</a:t>
            </a:r>
            <a:r>
              <a:rPr lang="tr-TR" dirty="0"/>
              <a:t>-  Ulusal Sinema </a:t>
            </a:r>
            <a:r>
              <a:rPr lang="tr-TR" dirty="0" smtClean="0"/>
              <a:t>Kavgası</a:t>
            </a:r>
            <a:endParaRPr lang="tr-TR" dirty="0"/>
          </a:p>
        </p:txBody>
      </p:sp>
    </p:spTree>
    <p:extLst>
      <p:ext uri="{BB962C8B-B14F-4D97-AF65-F5344CB8AC3E}">
        <p14:creationId xmlns:p14="http://schemas.microsoft.com/office/powerpoint/2010/main" val="2275460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9848" y="1191237"/>
            <a:ext cx="10058400" cy="4980963"/>
          </a:xfrm>
        </p:spPr>
        <p:txBody>
          <a:bodyPr>
            <a:normAutofit/>
          </a:bodyPr>
          <a:lstStyle/>
          <a:p>
            <a:pPr algn="just"/>
            <a:r>
              <a:rPr lang="tr-TR" sz="2200" dirty="0"/>
              <a:t>Sinemanın Batılı bir sanat anlayışından  ziyade minyatür, ortaoyunu, meddah  gibi geleneksel Türk  sanatlarına dayanması gerektiği ifade edilir</a:t>
            </a:r>
            <a:r>
              <a:rPr lang="tr-TR" sz="2200" dirty="0" smtClean="0"/>
              <a:t>.</a:t>
            </a:r>
          </a:p>
          <a:p>
            <a:pPr algn="just"/>
            <a:r>
              <a:rPr lang="tr-TR" sz="2200" dirty="0"/>
              <a:t>Halit </a:t>
            </a:r>
            <a:r>
              <a:rPr lang="tr-TR" sz="2200" dirty="0" err="1"/>
              <a:t>Refiğ</a:t>
            </a:r>
            <a:r>
              <a:rPr lang="tr-TR" sz="2200" dirty="0"/>
              <a:t>, Metin Erksan ve Atıf Yılmaz’ın bazı filmleri Ulusal Sinema kavramı çerçevesinde değerlendirilir.</a:t>
            </a:r>
          </a:p>
          <a:p>
            <a:pPr algn="just"/>
            <a:r>
              <a:rPr lang="tr-TR" sz="2200" dirty="0"/>
              <a:t>Halit </a:t>
            </a:r>
            <a:r>
              <a:rPr lang="tr-TR" sz="2200" dirty="0" err="1"/>
              <a:t>Refiğ</a:t>
            </a:r>
            <a:r>
              <a:rPr lang="tr-TR" sz="2200" dirty="0"/>
              <a:t>:  Bir Türk’e Gönül Verdim, Haremde Dört Kadın</a:t>
            </a:r>
          </a:p>
          <a:p>
            <a:pPr algn="just"/>
            <a:r>
              <a:rPr lang="tr-TR" sz="2200" dirty="0"/>
              <a:t>Metin Erksan: Sevmek Zamanı, </a:t>
            </a:r>
            <a:r>
              <a:rPr lang="tr-TR" sz="2200" dirty="0" smtClean="0"/>
              <a:t>Kuyu</a:t>
            </a:r>
          </a:p>
          <a:p>
            <a:pPr marL="0" indent="0" algn="just">
              <a:buNone/>
            </a:pPr>
            <a:r>
              <a:rPr lang="tr-TR" sz="2800" b="1" dirty="0" smtClean="0"/>
              <a:t>MİLLİ SİNEMA</a:t>
            </a:r>
          </a:p>
          <a:p>
            <a:pPr algn="just"/>
            <a:r>
              <a:rPr lang="tr-TR" sz="2200" dirty="0" smtClean="0"/>
              <a:t>İslam dinini ve ahlakını  temel alan bir sinema anlayışını savunur.</a:t>
            </a:r>
          </a:p>
          <a:p>
            <a:pPr algn="just"/>
            <a:r>
              <a:rPr lang="tr-TR" sz="2200" dirty="0" smtClean="0"/>
              <a:t>Yücel Çakmaklı:  Birleşen Yollar (1970), Çile </a:t>
            </a:r>
            <a:r>
              <a:rPr lang="tr-TR" sz="2200" dirty="0"/>
              <a:t>(</a:t>
            </a:r>
            <a:r>
              <a:rPr lang="tr-TR" sz="2200" dirty="0" smtClean="0"/>
              <a:t>1971), Oğlum </a:t>
            </a:r>
            <a:r>
              <a:rPr lang="tr-TR" sz="2200" dirty="0"/>
              <a:t>Osman (</a:t>
            </a:r>
            <a:r>
              <a:rPr lang="tr-TR" sz="2200" dirty="0" smtClean="0"/>
              <a:t>1974), Diriliş </a:t>
            </a:r>
            <a:r>
              <a:rPr lang="tr-TR" sz="2200" dirty="0"/>
              <a:t>(1974), </a:t>
            </a:r>
            <a:r>
              <a:rPr lang="tr-TR" sz="2200" dirty="0" smtClean="0"/>
              <a:t>Kızım </a:t>
            </a:r>
            <a:r>
              <a:rPr lang="tr-TR" sz="2200" dirty="0"/>
              <a:t>Ayşe (1974), </a:t>
            </a:r>
            <a:r>
              <a:rPr lang="tr-TR" sz="2200" dirty="0" smtClean="0"/>
              <a:t>Memleketim </a:t>
            </a:r>
            <a:r>
              <a:rPr lang="tr-TR" sz="2200" dirty="0"/>
              <a:t>(</a:t>
            </a:r>
            <a:r>
              <a:rPr lang="tr-TR" sz="2200" dirty="0" smtClean="0"/>
              <a:t>1975)</a:t>
            </a:r>
          </a:p>
          <a:p>
            <a:pPr algn="just"/>
            <a:r>
              <a:rPr lang="tr-TR" sz="2200" dirty="0" smtClean="0"/>
              <a:t>Milli sinema 1980’lerde Beyaz </a:t>
            </a:r>
            <a:r>
              <a:rPr lang="tr-TR" sz="2200" dirty="0" err="1" smtClean="0"/>
              <a:t>Sinema’ya</a:t>
            </a:r>
            <a:r>
              <a:rPr lang="tr-TR" sz="2200" dirty="0" smtClean="0"/>
              <a:t> evrilir (Yücel Çakmaklı, Mesut </a:t>
            </a:r>
            <a:r>
              <a:rPr lang="tr-TR" sz="2200" dirty="0" err="1" smtClean="0"/>
              <a:t>Uçakan</a:t>
            </a:r>
            <a:r>
              <a:rPr lang="tr-TR" sz="2200" dirty="0" smtClean="0"/>
              <a:t>)</a:t>
            </a:r>
          </a:p>
          <a:p>
            <a:endParaRPr lang="tr-TR" dirty="0" smtClean="0"/>
          </a:p>
          <a:p>
            <a:endParaRPr lang="tr-TR" dirty="0" smtClean="0"/>
          </a:p>
        </p:txBody>
      </p:sp>
    </p:spTree>
    <p:extLst>
      <p:ext uri="{BB962C8B-B14F-4D97-AF65-F5344CB8AC3E}">
        <p14:creationId xmlns:p14="http://schemas.microsoft.com/office/powerpoint/2010/main" val="3583747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Devrimci sinema</a:t>
            </a:r>
            <a:endParaRPr lang="tr-TR" dirty="0"/>
          </a:p>
        </p:txBody>
      </p:sp>
      <p:sp>
        <p:nvSpPr>
          <p:cNvPr id="3" name="İçerik Yer Tutucusu 2"/>
          <p:cNvSpPr>
            <a:spLocks noGrp="1"/>
          </p:cNvSpPr>
          <p:nvPr>
            <p:ph idx="1"/>
          </p:nvPr>
        </p:nvSpPr>
        <p:spPr/>
        <p:txBody>
          <a:bodyPr>
            <a:normAutofit/>
          </a:bodyPr>
          <a:lstStyle/>
          <a:p>
            <a:pPr algn="just"/>
            <a:r>
              <a:rPr lang="tr-TR" dirty="0" smtClean="0"/>
              <a:t>Devrimci sinema,1965 yılında kurulan Sinematek Derneği (Onat Kutlar, Şakir Eczacıbaşı gibi yazarlar) tarafından savunulur. </a:t>
            </a:r>
          </a:p>
          <a:p>
            <a:pPr algn="just"/>
            <a:r>
              <a:rPr lang="tr-TR" dirty="0" smtClean="0"/>
              <a:t>Sinematek Derneği (Devrimci sinema) X  Türk Film Arşivi karşıtlığı (Ulusal sinema)</a:t>
            </a:r>
          </a:p>
          <a:p>
            <a:pPr algn="just"/>
            <a:r>
              <a:rPr lang="tr-TR" dirty="0" smtClean="0"/>
              <a:t>Yeni Sinema Dergisi</a:t>
            </a:r>
          </a:p>
          <a:p>
            <a:pPr algn="just"/>
            <a:r>
              <a:rPr lang="tr-TR" dirty="0" smtClean="0"/>
              <a:t>Yeşilçam sineması yadsınarak Batılı, evrensel sanat anlayışını temel alan ve devrimci içerik taşıyan filmlerin yapılması gerektiği vurgulanır.</a:t>
            </a:r>
          </a:p>
          <a:p>
            <a:pPr algn="just"/>
            <a:r>
              <a:rPr lang="tr-TR" dirty="0" smtClean="0"/>
              <a:t>Türkiye toplumundaki sınıfsal çelişkilere ve işçi sınıfının sorunlarına dikkat çekilir.</a:t>
            </a:r>
          </a:p>
          <a:p>
            <a:pPr algn="just"/>
            <a:r>
              <a:rPr lang="tr-TR" dirty="0" smtClean="0"/>
              <a:t>Yılmaz Güney’in bazı filmleri devrimci sinemanın örneği olarak değerlendirilir. </a:t>
            </a:r>
          </a:p>
          <a:p>
            <a:pPr algn="just"/>
            <a:r>
              <a:rPr lang="tr-TR" dirty="0" smtClean="0"/>
              <a:t>Sonradan Sinematek Derneği’nden ayrılan bir grup sinemacı, daha militan bir çizgideki </a:t>
            </a:r>
            <a:r>
              <a:rPr lang="tr-TR" dirty="0" smtClean="0"/>
              <a:t>bir sinema anlayışının savunuculuğunu </a:t>
            </a:r>
            <a:r>
              <a:rPr lang="tr-TR" dirty="0" smtClean="0"/>
              <a:t>yapmaya başlar. </a:t>
            </a:r>
          </a:p>
        </p:txBody>
      </p:sp>
    </p:spTree>
    <p:extLst>
      <p:ext uri="{BB962C8B-B14F-4D97-AF65-F5344CB8AC3E}">
        <p14:creationId xmlns:p14="http://schemas.microsoft.com/office/powerpoint/2010/main" val="1367854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484631"/>
            <a:ext cx="10058400" cy="1864285"/>
          </a:xfrm>
        </p:spPr>
        <p:txBody>
          <a:bodyPr/>
          <a:lstStyle/>
          <a:p>
            <a:endParaRPr lang="tr-TR" dirty="0"/>
          </a:p>
        </p:txBody>
      </p:sp>
      <p:sp>
        <p:nvSpPr>
          <p:cNvPr id="3" name="İçerik Yer Tutucusu 2"/>
          <p:cNvSpPr>
            <a:spLocks noGrp="1"/>
          </p:cNvSpPr>
          <p:nvPr>
            <p:ph idx="1"/>
          </p:nvPr>
        </p:nvSpPr>
        <p:spPr>
          <a:xfrm>
            <a:off x="1069848" y="2600586"/>
            <a:ext cx="10058400" cy="3571613"/>
          </a:xfrm>
        </p:spPr>
        <p:txBody>
          <a:bodyPr/>
          <a:lstStyle/>
          <a:p>
            <a:pPr algn="just"/>
            <a:r>
              <a:rPr lang="tr-TR" sz="2200" dirty="0"/>
              <a:t>Çakır Aydın, M. (1997). “1960’lar Türkiye’sinde Sinemadaki Akımlar.” </a:t>
            </a:r>
            <a:r>
              <a:rPr lang="tr-TR" sz="2200" i="1" dirty="0"/>
              <a:t>25. Kare</a:t>
            </a:r>
            <a:r>
              <a:rPr lang="tr-TR" sz="2200" dirty="0"/>
              <a:t> 21: 12-20</a:t>
            </a:r>
            <a:r>
              <a:rPr lang="tr-TR" sz="2200" dirty="0" smtClean="0"/>
              <a:t>.</a:t>
            </a:r>
          </a:p>
          <a:p>
            <a:pPr algn="just"/>
            <a:r>
              <a:rPr lang="tr-TR" sz="2200" dirty="0" err="1" smtClean="0"/>
              <a:t>Daldal</a:t>
            </a:r>
            <a:r>
              <a:rPr lang="tr-TR" sz="2200" dirty="0"/>
              <a:t>, A. (2005). “Türk Sinemasında Toplumsal Gerçekçilik: Bir Tanım Denemesi.” </a:t>
            </a:r>
            <a:r>
              <a:rPr lang="tr-TR" sz="2200" i="1" dirty="0"/>
              <a:t>Birikim</a:t>
            </a:r>
            <a:r>
              <a:rPr lang="tr-TR" sz="2200" dirty="0"/>
              <a:t> 172: 104-112</a:t>
            </a:r>
            <a:r>
              <a:rPr lang="tr-TR" sz="2200" dirty="0" smtClean="0"/>
              <a:t>.</a:t>
            </a:r>
          </a:p>
          <a:p>
            <a:pPr algn="just"/>
            <a:r>
              <a:rPr lang="tr-TR" sz="2200" dirty="0"/>
              <a:t>Erdoğan, Nezih (1995). "Ulusal Kimlik, Kolonyal Söylem ve Yeşilçam Melodramı." </a:t>
            </a:r>
            <a:r>
              <a:rPr lang="tr-TR" sz="2200" i="1" dirty="0"/>
              <a:t>Toplum ve Bilim</a:t>
            </a:r>
            <a:r>
              <a:rPr lang="tr-TR" sz="2200" dirty="0"/>
              <a:t> 7: 178-196. </a:t>
            </a:r>
            <a:endParaRPr lang="tr-TR" sz="2200" dirty="0" smtClean="0"/>
          </a:p>
          <a:p>
            <a:pPr algn="just"/>
            <a:r>
              <a:rPr lang="tr-TR" sz="2200" dirty="0"/>
              <a:t>Esen, Şükran (2016). </a:t>
            </a:r>
            <a:r>
              <a:rPr lang="tr-TR" sz="2200" i="1" dirty="0"/>
              <a:t>Türk Sinemasının Kilometre Taşları (Dönemler ve Yönetmenler)</a:t>
            </a:r>
            <a:r>
              <a:rPr lang="tr-TR" sz="2200" dirty="0"/>
              <a:t>. İstanbul: Agora.</a:t>
            </a:r>
          </a:p>
          <a:p>
            <a:endParaRPr lang="tr-TR" dirty="0"/>
          </a:p>
        </p:txBody>
      </p:sp>
    </p:spTree>
    <p:extLst>
      <p:ext uri="{BB962C8B-B14F-4D97-AF65-F5344CB8AC3E}">
        <p14:creationId xmlns:p14="http://schemas.microsoft.com/office/powerpoint/2010/main" val="21056070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355</TotalTime>
  <Words>683</Words>
  <Application>Microsoft Office PowerPoint</Application>
  <PresentationFormat>Geniş ekran</PresentationFormat>
  <Paragraphs>59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Rockwell</vt:lpstr>
      <vt:lpstr>Rockwell Condensed</vt:lpstr>
      <vt:lpstr>Wingdings</vt:lpstr>
      <vt:lpstr>Wood Type Yazı Tipi</vt:lpstr>
      <vt:lpstr>TÜRK SİNEMASI 5. HAFTA</vt:lpstr>
      <vt:lpstr>1960’lı YILLARDA TÜRK SİNEMASINDA ÖNE ÇIKAN akımlar</vt:lpstr>
      <vt:lpstr>TOPLUMSAL GERÇEKÇİLİK</vt:lpstr>
      <vt:lpstr>Toplumsal gerçekçilik (öne çıkan yönetmenler-filmler)</vt:lpstr>
      <vt:lpstr>Halk sineması</vt:lpstr>
      <vt:lpstr>Atüt, ulusal sinema</vt:lpstr>
      <vt:lpstr>PowerPoint Sunusu</vt:lpstr>
      <vt:lpstr>Devrimci sinema</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Asus</cp:lastModifiedBy>
  <cp:revision>36</cp:revision>
  <dcterms:created xsi:type="dcterms:W3CDTF">2023-05-20T13:42:03Z</dcterms:created>
  <dcterms:modified xsi:type="dcterms:W3CDTF">2023-05-29T11:31:44Z</dcterms:modified>
</cp:coreProperties>
</file>