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7" r:id="rId2"/>
    <p:sldId id="258" r:id="rId3"/>
    <p:sldId id="259" r:id="rId4"/>
    <p:sldId id="260" r:id="rId5"/>
    <p:sldId id="276" r:id="rId6"/>
    <p:sldId id="278" r:id="rId7"/>
    <p:sldId id="261" r:id="rId8"/>
    <p:sldId id="268" r:id="rId9"/>
    <p:sldId id="262" r:id="rId10"/>
    <p:sldId id="267" r:id="rId11"/>
    <p:sldId id="266" r:id="rId12"/>
    <p:sldId id="263" r:id="rId13"/>
    <p:sldId id="264" r:id="rId14"/>
    <p:sldId id="265" r:id="rId15"/>
    <p:sldId id="269" r:id="rId16"/>
    <p:sldId id="270" r:id="rId17"/>
    <p:sldId id="277" r:id="rId18"/>
    <p:sldId id="271" r:id="rId19"/>
    <p:sldId id="272" r:id="rId20"/>
    <p:sldId id="273" r:id="rId21"/>
    <p:sldId id="274" r:id="rId22"/>
    <p:sldId id="275"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800"/>
    <a:srgbClr val="AE832C"/>
    <a:srgbClr val="855309"/>
    <a:srgbClr val="FF9900"/>
    <a:srgbClr val="A7A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6410" autoAdjust="0"/>
  </p:normalViewPr>
  <p:slideViewPr>
    <p:cSldViewPr snapToGrid="0" showGuides="1">
      <p:cViewPr varScale="1">
        <p:scale>
          <a:sx n="77" d="100"/>
          <a:sy n="77" d="100"/>
        </p:scale>
        <p:origin x="989" y="53"/>
      </p:cViewPr>
      <p:guideLst/>
    </p:cSldViewPr>
  </p:slideViewPr>
  <p:outlineViewPr>
    <p:cViewPr>
      <p:scale>
        <a:sx n="33" d="100"/>
        <a:sy n="33" d="100"/>
      </p:scale>
      <p:origin x="0" y="-187"/>
    </p:cViewPr>
  </p:outlin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221FA-EB40-4234-90EC-3659942519C0}" type="datetimeFigureOut">
              <a:rPr lang="tr-TR" smtClean="0"/>
              <a:t>28.04.2020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D944E-C1BC-4391-9D0C-69AE9098BC99}" type="slidenum">
              <a:rPr lang="tr-TR" smtClean="0"/>
              <a:t>‹#›</a:t>
            </a:fld>
            <a:endParaRPr lang="tr-TR"/>
          </a:p>
        </p:txBody>
      </p:sp>
    </p:spTree>
    <p:extLst>
      <p:ext uri="{BB962C8B-B14F-4D97-AF65-F5344CB8AC3E}">
        <p14:creationId xmlns:p14="http://schemas.microsoft.com/office/powerpoint/2010/main" val="257712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3</a:t>
            </a:fld>
            <a:endParaRPr lang="tr-TR"/>
          </a:p>
        </p:txBody>
      </p:sp>
    </p:spTree>
    <p:extLst>
      <p:ext uri="{BB962C8B-B14F-4D97-AF65-F5344CB8AC3E}">
        <p14:creationId xmlns:p14="http://schemas.microsoft.com/office/powerpoint/2010/main" val="299883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20</a:t>
            </a:fld>
            <a:endParaRPr lang="tr-TR"/>
          </a:p>
        </p:txBody>
      </p:sp>
    </p:spTree>
    <p:extLst>
      <p:ext uri="{BB962C8B-B14F-4D97-AF65-F5344CB8AC3E}">
        <p14:creationId xmlns:p14="http://schemas.microsoft.com/office/powerpoint/2010/main" val="74765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4</a:t>
            </a:fld>
            <a:endParaRPr lang="tr-TR"/>
          </a:p>
        </p:txBody>
      </p:sp>
    </p:spTree>
    <p:extLst>
      <p:ext uri="{BB962C8B-B14F-4D97-AF65-F5344CB8AC3E}">
        <p14:creationId xmlns:p14="http://schemas.microsoft.com/office/powerpoint/2010/main" val="312914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5</a:t>
            </a:fld>
            <a:endParaRPr lang="tr-TR"/>
          </a:p>
        </p:txBody>
      </p:sp>
    </p:spTree>
    <p:extLst>
      <p:ext uri="{BB962C8B-B14F-4D97-AF65-F5344CB8AC3E}">
        <p14:creationId xmlns:p14="http://schemas.microsoft.com/office/powerpoint/2010/main" val="153948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Truncation error</a:t>
            </a:r>
            <a:r>
              <a:rPr lang="tr-TR" baseline="0" dirty="0" smtClean="0"/>
              <a:t> depends on h2 for the central version. </a:t>
            </a:r>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8</a:t>
            </a:fld>
            <a:endParaRPr lang="tr-TR"/>
          </a:p>
        </p:txBody>
      </p:sp>
    </p:spTree>
    <p:extLst>
      <p:ext uri="{BB962C8B-B14F-4D97-AF65-F5344CB8AC3E}">
        <p14:creationId xmlns:p14="http://schemas.microsoft.com/office/powerpoint/2010/main" val="51552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9</a:t>
            </a:fld>
            <a:endParaRPr lang="tr-TR"/>
          </a:p>
        </p:txBody>
      </p:sp>
    </p:spTree>
    <p:extLst>
      <p:ext uri="{BB962C8B-B14F-4D97-AF65-F5344CB8AC3E}">
        <p14:creationId xmlns:p14="http://schemas.microsoft.com/office/powerpoint/2010/main" val="189660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12</a:t>
            </a:fld>
            <a:endParaRPr lang="tr-TR"/>
          </a:p>
        </p:txBody>
      </p:sp>
    </p:spTree>
    <p:extLst>
      <p:ext uri="{BB962C8B-B14F-4D97-AF65-F5344CB8AC3E}">
        <p14:creationId xmlns:p14="http://schemas.microsoft.com/office/powerpoint/2010/main" val="363338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O(h) order h</a:t>
            </a:r>
          </a:p>
          <a:p>
            <a:r>
              <a:rPr lang="tr-TR" dirty="0" smtClean="0"/>
              <a:t>O(h2)</a:t>
            </a:r>
            <a:r>
              <a:rPr lang="tr-TR" baseline="0" dirty="0" smtClean="0"/>
              <a:t> order h2</a:t>
            </a:r>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15</a:t>
            </a:fld>
            <a:endParaRPr lang="tr-TR"/>
          </a:p>
        </p:txBody>
      </p:sp>
    </p:spTree>
    <p:extLst>
      <p:ext uri="{BB962C8B-B14F-4D97-AF65-F5344CB8AC3E}">
        <p14:creationId xmlns:p14="http://schemas.microsoft.com/office/powerpoint/2010/main" val="407296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16</a:t>
            </a:fld>
            <a:endParaRPr lang="tr-TR"/>
          </a:p>
        </p:txBody>
      </p:sp>
    </p:spTree>
    <p:extLst>
      <p:ext uri="{BB962C8B-B14F-4D97-AF65-F5344CB8AC3E}">
        <p14:creationId xmlns:p14="http://schemas.microsoft.com/office/powerpoint/2010/main" val="147065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78D944E-C1BC-4391-9D0C-69AE9098BC99}" type="slidenum">
              <a:rPr lang="tr-TR" smtClean="0"/>
              <a:t>19</a:t>
            </a:fld>
            <a:endParaRPr lang="tr-TR"/>
          </a:p>
        </p:txBody>
      </p:sp>
    </p:spTree>
    <p:extLst>
      <p:ext uri="{BB962C8B-B14F-4D97-AF65-F5344CB8AC3E}">
        <p14:creationId xmlns:p14="http://schemas.microsoft.com/office/powerpoint/2010/main" val="96831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BDDEB72-FBF9-4DF7-A9B2-FC2A32BB3373}" type="datetime1">
              <a:rPr lang="tr-TR" smtClean="0"/>
              <a:t>28.04.2020</a:t>
            </a:fld>
            <a:endParaRPr lang="tr-TR"/>
          </a:p>
        </p:txBody>
      </p:sp>
      <p:sp>
        <p:nvSpPr>
          <p:cNvPr id="8" name="Footer Placeholder 7"/>
          <p:cNvSpPr>
            <a:spLocks noGrp="1"/>
          </p:cNvSpPr>
          <p:nvPr>
            <p:ph type="ftr" sz="quarter" idx="11"/>
          </p:nvPr>
        </p:nvSpPr>
        <p:spPr/>
        <p:txBody>
          <a:bodyPr/>
          <a:lstStyle/>
          <a:p>
            <a:r>
              <a:rPr lang="tr-TR" smtClean="0"/>
              <a:t>ENE-210</a:t>
            </a:r>
            <a:endParaRPr lang="tr-TR"/>
          </a:p>
        </p:txBody>
      </p:sp>
      <p:sp>
        <p:nvSpPr>
          <p:cNvPr id="9" name="Slide Number Placeholder 8"/>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1612683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44ACE3-BE1D-45B3-B500-B8CB220BB772}" type="datetime1">
              <a:rPr lang="tr-TR" smtClean="0"/>
              <a:t>28.04.2020</a:t>
            </a:fld>
            <a:endParaRPr lang="tr-TR"/>
          </a:p>
        </p:txBody>
      </p:sp>
      <p:sp>
        <p:nvSpPr>
          <p:cNvPr id="6" name="Footer Placeholder 5"/>
          <p:cNvSpPr>
            <a:spLocks noGrp="1"/>
          </p:cNvSpPr>
          <p:nvPr>
            <p:ph type="ftr" sz="quarter" idx="11"/>
          </p:nvPr>
        </p:nvSpPr>
        <p:spPr/>
        <p:txBody>
          <a:bodyPr/>
          <a:lstStyle/>
          <a:p>
            <a:r>
              <a:rPr lang="tr-TR" smtClean="0"/>
              <a:t>ENE-210</a:t>
            </a:r>
            <a:endParaRPr lang="tr-TR"/>
          </a:p>
        </p:txBody>
      </p:sp>
      <p:sp>
        <p:nvSpPr>
          <p:cNvPr id="7" name="Slide Number Placeholder 6"/>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6336963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DCC01D-1F27-4198-9E54-223E64856BAC}" type="datetime1">
              <a:rPr lang="tr-TR" smtClean="0"/>
              <a:t>28.04.2020</a:t>
            </a:fld>
            <a:endParaRPr lang="tr-TR"/>
          </a:p>
        </p:txBody>
      </p:sp>
      <p:sp>
        <p:nvSpPr>
          <p:cNvPr id="6" name="Footer Placeholder 5"/>
          <p:cNvSpPr>
            <a:spLocks noGrp="1"/>
          </p:cNvSpPr>
          <p:nvPr>
            <p:ph type="ftr" sz="quarter" idx="11"/>
          </p:nvPr>
        </p:nvSpPr>
        <p:spPr/>
        <p:txBody>
          <a:bodyPr/>
          <a:lstStyle/>
          <a:p>
            <a:r>
              <a:rPr lang="tr-TR" smtClean="0"/>
              <a:t>ENE-210</a:t>
            </a:r>
            <a:endParaRPr lang="tr-TR"/>
          </a:p>
        </p:txBody>
      </p:sp>
      <p:sp>
        <p:nvSpPr>
          <p:cNvPr id="7" name="Slide Number Placeholder 6"/>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3173834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560E26-624D-4543-8AF9-62A2EAB7018B}" type="datetime1">
              <a:rPr lang="tr-TR" smtClean="0"/>
              <a:t>28.04.2020</a:t>
            </a:fld>
            <a:endParaRPr lang="tr-TR"/>
          </a:p>
        </p:txBody>
      </p:sp>
      <p:sp>
        <p:nvSpPr>
          <p:cNvPr id="6" name="Footer Placeholder 5"/>
          <p:cNvSpPr>
            <a:spLocks noGrp="1"/>
          </p:cNvSpPr>
          <p:nvPr>
            <p:ph type="ftr" sz="quarter" idx="11"/>
          </p:nvPr>
        </p:nvSpPr>
        <p:spPr/>
        <p:txBody>
          <a:bodyPr/>
          <a:lstStyle/>
          <a:p>
            <a:r>
              <a:rPr lang="tr-TR" smtClean="0"/>
              <a:t>ENE-210</a:t>
            </a:r>
            <a:endParaRPr lang="tr-TR"/>
          </a:p>
        </p:txBody>
      </p:sp>
      <p:sp>
        <p:nvSpPr>
          <p:cNvPr id="7" name="Slide Number Placeholder 6"/>
          <p:cNvSpPr>
            <a:spLocks noGrp="1"/>
          </p:cNvSpPr>
          <p:nvPr>
            <p:ph type="sldNum" sz="quarter" idx="12"/>
          </p:nvPr>
        </p:nvSpPr>
        <p:spPr/>
        <p:txBody>
          <a:bodyPr/>
          <a:lstStyle/>
          <a:p>
            <a:fld id="{99440B4A-D26D-4407-8396-5E8090C9A4A8}" type="slidenum">
              <a:rPr lang="tr-TR" smtClean="0"/>
              <a:t>‹#›</a:t>
            </a:fld>
            <a:endParaRPr lang="tr-T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9660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FD4A7E-A6BF-4D5C-B18C-F17A4DF1170E}" type="datetime1">
              <a:rPr lang="tr-TR" smtClean="0"/>
              <a:t>28.04.2020</a:t>
            </a:fld>
            <a:endParaRPr lang="tr-TR"/>
          </a:p>
        </p:txBody>
      </p:sp>
      <p:sp>
        <p:nvSpPr>
          <p:cNvPr id="6" name="Footer Placeholder 5"/>
          <p:cNvSpPr>
            <a:spLocks noGrp="1"/>
          </p:cNvSpPr>
          <p:nvPr>
            <p:ph type="ftr" sz="quarter" idx="11"/>
          </p:nvPr>
        </p:nvSpPr>
        <p:spPr/>
        <p:txBody>
          <a:bodyPr/>
          <a:lstStyle/>
          <a:p>
            <a:r>
              <a:rPr lang="tr-TR" smtClean="0"/>
              <a:t>ENE-210</a:t>
            </a:r>
            <a:endParaRPr lang="tr-TR"/>
          </a:p>
        </p:txBody>
      </p:sp>
      <p:sp>
        <p:nvSpPr>
          <p:cNvPr id="7" name="Slide Number Placeholder 6"/>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87362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FAA4593-8DDB-455E-B297-801FE5EAB3E0}" type="datetime1">
              <a:rPr lang="tr-TR" smtClean="0"/>
              <a:t>28.04.2020</a:t>
            </a:fld>
            <a:endParaRPr lang="tr-TR"/>
          </a:p>
        </p:txBody>
      </p:sp>
      <p:sp>
        <p:nvSpPr>
          <p:cNvPr id="4" name="Footer Placeholder 3"/>
          <p:cNvSpPr>
            <a:spLocks noGrp="1"/>
          </p:cNvSpPr>
          <p:nvPr>
            <p:ph type="ftr" sz="quarter" idx="11"/>
          </p:nvPr>
        </p:nvSpPr>
        <p:spPr/>
        <p:txBody>
          <a:bodyPr/>
          <a:lstStyle/>
          <a:p>
            <a:r>
              <a:rPr lang="tr-TR" smtClean="0"/>
              <a:t>ENE-210</a:t>
            </a:r>
            <a:endParaRPr lang="tr-TR"/>
          </a:p>
        </p:txBody>
      </p:sp>
      <p:sp>
        <p:nvSpPr>
          <p:cNvPr id="5" name="Slide Number Placeholder 4"/>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392087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F1E1CC9-4220-41AA-B3BF-056B75376528}" type="datetime1">
              <a:rPr lang="tr-TR" smtClean="0"/>
              <a:t>28.04.2020</a:t>
            </a:fld>
            <a:endParaRPr lang="tr-TR"/>
          </a:p>
        </p:txBody>
      </p:sp>
      <p:sp>
        <p:nvSpPr>
          <p:cNvPr id="4" name="Footer Placeholder 3"/>
          <p:cNvSpPr>
            <a:spLocks noGrp="1"/>
          </p:cNvSpPr>
          <p:nvPr>
            <p:ph type="ftr" sz="quarter" idx="11"/>
          </p:nvPr>
        </p:nvSpPr>
        <p:spPr/>
        <p:txBody>
          <a:bodyPr/>
          <a:lstStyle/>
          <a:p>
            <a:r>
              <a:rPr lang="tr-TR" smtClean="0"/>
              <a:t>ENE-210</a:t>
            </a:r>
            <a:endParaRPr lang="tr-TR"/>
          </a:p>
        </p:txBody>
      </p:sp>
      <p:sp>
        <p:nvSpPr>
          <p:cNvPr id="5" name="Slide Number Placeholder 4"/>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425221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74ADAF-EBCE-4EBD-AD41-5461B11B7AC9}" type="datetime1">
              <a:rPr lang="tr-TR" smtClean="0"/>
              <a:t>28.04.2020</a:t>
            </a:fld>
            <a:endParaRPr lang="tr-TR"/>
          </a:p>
        </p:txBody>
      </p:sp>
      <p:sp>
        <p:nvSpPr>
          <p:cNvPr id="5" name="Footer Placeholder 4"/>
          <p:cNvSpPr>
            <a:spLocks noGrp="1"/>
          </p:cNvSpPr>
          <p:nvPr>
            <p:ph type="ftr" sz="quarter" idx="11"/>
          </p:nvPr>
        </p:nvSpPr>
        <p:spPr/>
        <p:txBody>
          <a:bodyPr/>
          <a:lstStyle/>
          <a:p>
            <a:r>
              <a:rPr lang="tr-TR" smtClean="0"/>
              <a:t>ENE-210</a:t>
            </a:r>
            <a:endParaRPr lang="tr-TR"/>
          </a:p>
        </p:txBody>
      </p:sp>
      <p:sp>
        <p:nvSpPr>
          <p:cNvPr id="6" name="Slide Number Placeholder 5"/>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4984240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039C62-FDDE-42C4-AC74-F521E4EFD02D}" type="datetime1">
              <a:rPr lang="tr-TR" smtClean="0"/>
              <a:t>28.04.2020</a:t>
            </a:fld>
            <a:endParaRPr lang="tr-TR"/>
          </a:p>
        </p:txBody>
      </p:sp>
      <p:sp>
        <p:nvSpPr>
          <p:cNvPr id="5" name="Footer Placeholder 4"/>
          <p:cNvSpPr>
            <a:spLocks noGrp="1"/>
          </p:cNvSpPr>
          <p:nvPr>
            <p:ph type="ftr" sz="quarter" idx="11"/>
          </p:nvPr>
        </p:nvSpPr>
        <p:spPr/>
        <p:txBody>
          <a:bodyPr/>
          <a:lstStyle/>
          <a:p>
            <a:r>
              <a:rPr lang="tr-TR" smtClean="0"/>
              <a:t>ENE-210</a:t>
            </a:r>
            <a:endParaRPr lang="tr-TR"/>
          </a:p>
        </p:txBody>
      </p:sp>
      <p:sp>
        <p:nvSpPr>
          <p:cNvPr id="6" name="Slide Number Placeholder 5"/>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3508661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743C16-E678-47AD-9F77-CBC12CB5A9E7}" type="datetime1">
              <a:rPr lang="tr-TR" smtClean="0"/>
              <a:t>28.04.2020</a:t>
            </a:fld>
            <a:endParaRPr lang="tr-TR"/>
          </a:p>
        </p:txBody>
      </p:sp>
      <p:sp>
        <p:nvSpPr>
          <p:cNvPr id="5" name="Footer Placeholder 4"/>
          <p:cNvSpPr>
            <a:spLocks noGrp="1"/>
          </p:cNvSpPr>
          <p:nvPr>
            <p:ph type="ftr" sz="quarter" idx="11"/>
          </p:nvPr>
        </p:nvSpPr>
        <p:spPr/>
        <p:txBody>
          <a:bodyPr/>
          <a:lstStyle/>
          <a:p>
            <a:r>
              <a:rPr lang="tr-TR" smtClean="0"/>
              <a:t>ENE-210</a:t>
            </a:r>
            <a:endParaRPr lang="tr-TR"/>
          </a:p>
        </p:txBody>
      </p:sp>
      <p:sp>
        <p:nvSpPr>
          <p:cNvPr id="6" name="Slide Number Placeholder 5"/>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4260163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084F76-E515-4FEB-B4CA-CADED4BFE807}" type="datetime1">
              <a:rPr lang="tr-TR" smtClean="0"/>
              <a:t>28.04.2020</a:t>
            </a:fld>
            <a:endParaRPr lang="tr-TR"/>
          </a:p>
        </p:txBody>
      </p:sp>
      <p:sp>
        <p:nvSpPr>
          <p:cNvPr id="5" name="Footer Placeholder 4"/>
          <p:cNvSpPr>
            <a:spLocks noGrp="1"/>
          </p:cNvSpPr>
          <p:nvPr>
            <p:ph type="ftr" sz="quarter" idx="11"/>
          </p:nvPr>
        </p:nvSpPr>
        <p:spPr/>
        <p:txBody>
          <a:bodyPr/>
          <a:lstStyle/>
          <a:p>
            <a:r>
              <a:rPr lang="tr-TR" smtClean="0"/>
              <a:t>ENE-210</a:t>
            </a:r>
            <a:endParaRPr lang="tr-TR"/>
          </a:p>
        </p:txBody>
      </p:sp>
      <p:sp>
        <p:nvSpPr>
          <p:cNvPr id="6" name="Slide Number Placeholder 5"/>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236062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212BDB-0730-4F55-A6C0-69BE8E172373}" type="datetime1">
              <a:rPr lang="tr-TR" smtClean="0"/>
              <a:t>28.04.2020</a:t>
            </a:fld>
            <a:endParaRPr lang="tr-TR"/>
          </a:p>
        </p:txBody>
      </p:sp>
      <p:sp>
        <p:nvSpPr>
          <p:cNvPr id="6" name="Footer Placeholder 5"/>
          <p:cNvSpPr>
            <a:spLocks noGrp="1"/>
          </p:cNvSpPr>
          <p:nvPr>
            <p:ph type="ftr" sz="quarter" idx="11"/>
          </p:nvPr>
        </p:nvSpPr>
        <p:spPr/>
        <p:txBody>
          <a:bodyPr/>
          <a:lstStyle/>
          <a:p>
            <a:r>
              <a:rPr lang="tr-TR" smtClean="0"/>
              <a:t>ENE-210</a:t>
            </a:r>
            <a:endParaRPr lang="tr-TR"/>
          </a:p>
        </p:txBody>
      </p:sp>
      <p:sp>
        <p:nvSpPr>
          <p:cNvPr id="7" name="Slide Number Placeholder 6"/>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7104808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88D826-51A4-4800-A280-412AF0F4D1B3}" type="datetime1">
              <a:rPr lang="tr-TR" smtClean="0"/>
              <a:t>28.04.2020</a:t>
            </a:fld>
            <a:endParaRPr lang="tr-TR"/>
          </a:p>
        </p:txBody>
      </p:sp>
      <p:sp>
        <p:nvSpPr>
          <p:cNvPr id="8" name="Footer Placeholder 7"/>
          <p:cNvSpPr>
            <a:spLocks noGrp="1"/>
          </p:cNvSpPr>
          <p:nvPr>
            <p:ph type="ftr" sz="quarter" idx="11"/>
          </p:nvPr>
        </p:nvSpPr>
        <p:spPr/>
        <p:txBody>
          <a:bodyPr/>
          <a:lstStyle/>
          <a:p>
            <a:r>
              <a:rPr lang="tr-TR" smtClean="0"/>
              <a:t>ENE-210</a:t>
            </a:r>
            <a:endParaRPr lang="tr-TR"/>
          </a:p>
        </p:txBody>
      </p:sp>
      <p:sp>
        <p:nvSpPr>
          <p:cNvPr id="9" name="Slide Number Placeholder 8"/>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5914240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315C3C-5538-4D28-9815-39F2041A683C}" type="datetime1">
              <a:rPr lang="tr-TR" smtClean="0"/>
              <a:t>28.04.2020</a:t>
            </a:fld>
            <a:endParaRPr lang="tr-TR"/>
          </a:p>
        </p:txBody>
      </p:sp>
      <p:sp>
        <p:nvSpPr>
          <p:cNvPr id="4" name="Footer Placeholder 3"/>
          <p:cNvSpPr>
            <a:spLocks noGrp="1"/>
          </p:cNvSpPr>
          <p:nvPr>
            <p:ph type="ftr" sz="quarter" idx="11"/>
          </p:nvPr>
        </p:nvSpPr>
        <p:spPr/>
        <p:txBody>
          <a:bodyPr/>
          <a:lstStyle/>
          <a:p>
            <a:r>
              <a:rPr lang="tr-TR" smtClean="0"/>
              <a:t>ENE-210</a:t>
            </a:r>
            <a:endParaRPr lang="tr-TR"/>
          </a:p>
        </p:txBody>
      </p:sp>
      <p:sp>
        <p:nvSpPr>
          <p:cNvPr id="5" name="Slide Number Placeholder 4"/>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9398058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2E6A4-A4AE-4813-B363-209E2271A62C}" type="datetime1">
              <a:rPr lang="tr-TR" smtClean="0"/>
              <a:t>28.04.2020</a:t>
            </a:fld>
            <a:endParaRPr lang="tr-TR"/>
          </a:p>
        </p:txBody>
      </p:sp>
      <p:sp>
        <p:nvSpPr>
          <p:cNvPr id="3" name="Footer Placeholder 2"/>
          <p:cNvSpPr>
            <a:spLocks noGrp="1"/>
          </p:cNvSpPr>
          <p:nvPr>
            <p:ph type="ftr" sz="quarter" idx="11"/>
          </p:nvPr>
        </p:nvSpPr>
        <p:spPr/>
        <p:txBody>
          <a:bodyPr/>
          <a:lstStyle/>
          <a:p>
            <a:r>
              <a:rPr lang="tr-TR" smtClean="0"/>
              <a:t>ENE-210</a:t>
            </a:r>
            <a:endParaRPr lang="tr-TR"/>
          </a:p>
        </p:txBody>
      </p:sp>
      <p:sp>
        <p:nvSpPr>
          <p:cNvPr id="4" name="Slide Number Placeholder 3"/>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328374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E0BACC-F0B4-4D83-A614-D3DC4B7DC4AB}" type="datetime1">
              <a:rPr lang="tr-TR" smtClean="0"/>
              <a:t>28.04.2020</a:t>
            </a:fld>
            <a:endParaRPr lang="tr-TR"/>
          </a:p>
        </p:txBody>
      </p:sp>
      <p:sp>
        <p:nvSpPr>
          <p:cNvPr id="6" name="Footer Placeholder 5"/>
          <p:cNvSpPr>
            <a:spLocks noGrp="1"/>
          </p:cNvSpPr>
          <p:nvPr>
            <p:ph type="ftr" sz="quarter" idx="11"/>
          </p:nvPr>
        </p:nvSpPr>
        <p:spPr/>
        <p:txBody>
          <a:bodyPr/>
          <a:lstStyle/>
          <a:p>
            <a:r>
              <a:rPr lang="tr-TR" smtClean="0"/>
              <a:t>ENE-210</a:t>
            </a:r>
            <a:endParaRPr lang="tr-TR"/>
          </a:p>
        </p:txBody>
      </p:sp>
      <p:sp>
        <p:nvSpPr>
          <p:cNvPr id="7" name="Slide Number Placeholder 6"/>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51762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095DC3-F858-45E3-B307-EB665AB95299}" type="datetime1">
              <a:rPr lang="tr-TR" smtClean="0"/>
              <a:t>28.04.2020</a:t>
            </a:fld>
            <a:endParaRPr lang="tr-TR"/>
          </a:p>
        </p:txBody>
      </p:sp>
      <p:sp>
        <p:nvSpPr>
          <p:cNvPr id="6" name="Footer Placeholder 5"/>
          <p:cNvSpPr>
            <a:spLocks noGrp="1"/>
          </p:cNvSpPr>
          <p:nvPr>
            <p:ph type="ftr" sz="quarter" idx="11"/>
          </p:nvPr>
        </p:nvSpPr>
        <p:spPr/>
        <p:txBody>
          <a:bodyPr/>
          <a:lstStyle/>
          <a:p>
            <a:r>
              <a:rPr lang="tr-TR" smtClean="0"/>
              <a:t>ENE-210</a:t>
            </a:r>
            <a:endParaRPr lang="tr-TR"/>
          </a:p>
        </p:txBody>
      </p:sp>
      <p:sp>
        <p:nvSpPr>
          <p:cNvPr id="7" name="Slide Number Placeholder 6"/>
          <p:cNvSpPr>
            <a:spLocks noGrp="1"/>
          </p:cNvSpPr>
          <p:nvPr>
            <p:ph type="sldNum" sz="quarter" idx="12"/>
          </p:nvPr>
        </p:nvSpPr>
        <p:spPr/>
        <p:txBody>
          <a:bodyPr/>
          <a:lstStyle/>
          <a:p>
            <a:fld id="{99440B4A-D26D-4407-8396-5E8090C9A4A8}" type="slidenum">
              <a:rPr lang="tr-TR" smtClean="0"/>
              <a:t>‹#›</a:t>
            </a:fld>
            <a:endParaRPr lang="tr-TR"/>
          </a:p>
        </p:txBody>
      </p:sp>
    </p:spTree>
    <p:extLst>
      <p:ext uri="{BB962C8B-B14F-4D97-AF65-F5344CB8AC3E}">
        <p14:creationId xmlns:p14="http://schemas.microsoft.com/office/powerpoint/2010/main" val="197814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5">
                <a:shade val="45000"/>
                <a:satMod val="135000"/>
              </a:schemeClr>
              <a:prstClr val="white"/>
            </a:duotone>
            <a:extLst>
              <a:ext uri="{BEBA8EAE-BF5A-486C-A8C5-ECC9F3942E4B}">
                <a14:imgProps xmlns:a14="http://schemas.microsoft.com/office/drawing/2010/main">
                  <a14:imgLayer r:embed="rId20">
                    <a14:imgEffect>
                      <a14:sharpenSoften amount="-50000"/>
                    </a14:imgEffect>
                    <a14:imgEffect>
                      <a14:colorTemperature colorTemp="3474"/>
                    </a14:imgEffect>
                    <a14:imgEffect>
                      <a14:saturation sat="0"/>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062CD23-9757-45DF-8EAE-609001F3AF32}" type="datetime1">
              <a:rPr lang="tr-TR" smtClean="0"/>
              <a:t>28.04.2020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tr-TR" smtClean="0"/>
              <a:t>ENE-210</a:t>
            </a:r>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9440B4A-D26D-4407-8396-5E8090C9A4A8}" type="slidenum">
              <a:rPr lang="tr-TR" smtClean="0"/>
              <a:t>‹#›</a:t>
            </a:fld>
            <a:endParaRPr lang="tr-TR"/>
          </a:p>
        </p:txBody>
      </p:sp>
    </p:spTree>
    <p:extLst>
      <p:ext uri="{BB962C8B-B14F-4D97-AF65-F5344CB8AC3E}">
        <p14:creationId xmlns:p14="http://schemas.microsoft.com/office/powerpoint/2010/main" val="23323055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0.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51.png"/><Relationship Id="rId2" Type="http://schemas.openxmlformats.org/officeDocument/2006/relationships/image" Target="../media/image500.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42.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5.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2">
            <a:alphaModFix/>
          </a:blip>
          <a:srcRect/>
          <a:stretch/>
        </p:blipFill>
        <p:spPr>
          <a:xfrm>
            <a:off x="4978017" y="2806708"/>
            <a:ext cx="2174356" cy="2222490"/>
          </a:xfrm>
          <a:prstGeom prst="rect">
            <a:avLst/>
          </a:prstGeom>
          <a:noFill/>
          <a:ln>
            <a:noFill/>
          </a:ln>
        </p:spPr>
      </p:pic>
      <p:sp>
        <p:nvSpPr>
          <p:cNvPr id="3" name="TextBox 2"/>
          <p:cNvSpPr txBox="1"/>
          <p:nvPr/>
        </p:nvSpPr>
        <p:spPr>
          <a:xfrm>
            <a:off x="408561" y="865761"/>
            <a:ext cx="11313268" cy="1384995"/>
          </a:xfrm>
          <a:prstGeom prst="rect">
            <a:avLst/>
          </a:prstGeom>
          <a:noFill/>
        </p:spPr>
        <p:txBody>
          <a:bodyPr wrap="square" rtlCol="0">
            <a:spAutoFit/>
          </a:bodyPr>
          <a:lstStyle/>
          <a:p>
            <a:pPr algn="ct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ANKARA UNIVERSITY</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DEPARTMENT OF ENERGY ENGINEERING</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NUMERICAL METHODS</a:t>
            </a:r>
            <a:endParaRPr lang="tr-TR" sz="2800" dirty="0">
              <a:effectLst>
                <a:outerShdw blurRad="38100" dist="38100" dir="2700000" algn="tl">
                  <a:srgbClr val="000000">
                    <a:alpha val="43137"/>
                  </a:srgbClr>
                </a:outerShdw>
              </a:effectLst>
            </a:endParaRPr>
          </a:p>
        </p:txBody>
      </p:sp>
      <p:sp>
        <p:nvSpPr>
          <p:cNvPr id="4" name="Google Shape;138;p1"/>
          <p:cNvSpPr txBox="1">
            <a:spLocks noGrp="1"/>
          </p:cNvSpPr>
          <p:nvPr>
            <p:ph type="subTitle" idx="1"/>
          </p:nvPr>
        </p:nvSpPr>
        <p:spPr>
          <a:xfrm>
            <a:off x="7879404" y="4228068"/>
            <a:ext cx="3784059"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INSTRUCTOR</a:t>
            </a:r>
            <a:endParaRPr sz="2000" b="1"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DR. ÖZGÜR SELİMOĞLU</a:t>
            </a:r>
            <a:endParaRPr sz="2000" b="1"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spTree>
    <p:extLst>
      <p:ext uri="{BB962C8B-B14F-4D97-AF65-F5344CB8AC3E}">
        <p14:creationId xmlns:p14="http://schemas.microsoft.com/office/powerpoint/2010/main" val="592279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91" y="291830"/>
            <a:ext cx="11653737" cy="6524863"/>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and the centered divided difference [Eq. (</a:t>
            </a:r>
            <a:r>
              <a:rPr lang="en-US" sz="1600" dirty="0" smtClean="0">
                <a:solidFill>
                  <a:schemeClr val="bg1"/>
                </a:solidFill>
                <a:latin typeface="Cambria Math" panose="02040503050406030204" pitchFamily="18" charset="0"/>
                <a:ea typeface="Cambria Math" panose="02040503050406030204" pitchFamily="18" charset="0"/>
              </a:rPr>
              <a:t>4)],</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For h = 0.25</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can be used to compute the forward divided difference</a:t>
            </a:r>
            <a:r>
              <a:rPr lang="en-US" dirty="0" smtClean="0">
                <a:solidFill>
                  <a:schemeClr val="bg1"/>
                </a:solidFill>
              </a:rPr>
              <a:t>,</a:t>
            </a:r>
            <a:endParaRPr lang="tr-TR" dirty="0" smtClean="0">
              <a:solidFill>
                <a:schemeClr val="bg1"/>
              </a:solidFill>
            </a:endParaRPr>
          </a:p>
          <a:p>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the backward divided difference</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and the centered divided difference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For both step sizes, the centered difference approximation is more accurate than </a:t>
            </a:r>
            <a:r>
              <a:rPr lang="en-US" sz="1600" dirty="0" smtClean="0">
                <a:solidFill>
                  <a:schemeClr val="bg1"/>
                </a:solidFill>
                <a:latin typeface="Cambria Math" panose="02040503050406030204" pitchFamily="18" charset="0"/>
                <a:ea typeface="Cambria Math" panose="02040503050406030204" pitchFamily="18" charset="0"/>
              </a:rPr>
              <a:t>forward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or </a:t>
            </a:r>
            <a:r>
              <a:rPr lang="en-US" sz="1600" dirty="0">
                <a:solidFill>
                  <a:schemeClr val="bg1"/>
                </a:solidFill>
                <a:latin typeface="Cambria Math" panose="02040503050406030204" pitchFamily="18" charset="0"/>
                <a:ea typeface="Cambria Math" panose="02040503050406030204" pitchFamily="18" charset="0"/>
              </a:rPr>
              <a:t>backward differences. Also, as predicted by the Taylor series analysis, halving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step </a:t>
            </a:r>
            <a:r>
              <a:rPr lang="en-US" sz="1600" dirty="0">
                <a:solidFill>
                  <a:schemeClr val="bg1"/>
                </a:solidFill>
                <a:latin typeface="Cambria Math" panose="02040503050406030204" pitchFamily="18" charset="0"/>
                <a:ea typeface="Cambria Math" panose="02040503050406030204" pitchFamily="18" charset="0"/>
              </a:rPr>
              <a:t>size approximately halves the error of the backward and forward differences and </a:t>
            </a:r>
            <a:r>
              <a:rPr lang="en-US" sz="1600" dirty="0" smtClean="0">
                <a:solidFill>
                  <a:schemeClr val="bg1"/>
                </a:solidFill>
                <a:latin typeface="Cambria Math" panose="02040503050406030204" pitchFamily="18" charset="0"/>
                <a:ea typeface="Cambria Math" panose="02040503050406030204" pitchFamily="18" charset="0"/>
              </a:rPr>
              <a:t>quarters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error of the centered difference.</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940836" y="196653"/>
            <a:ext cx="2258440" cy="482890"/>
          </a:xfrm>
          <a:prstGeom prst="rect">
            <a:avLst/>
          </a:prstGeom>
          <a:effectLst>
            <a:glow rad="101600">
              <a:schemeClr val="accent2">
                <a:satMod val="175000"/>
                <a:alpha val="40000"/>
              </a:schemeClr>
            </a:glow>
          </a:effectLst>
        </p:spPr>
      </p:pic>
      <p:pic>
        <p:nvPicPr>
          <p:cNvPr id="4" name="Picture 3"/>
          <p:cNvPicPr>
            <a:picLocks noChangeAspect="1"/>
          </p:cNvPicPr>
          <p:nvPr/>
        </p:nvPicPr>
        <p:blipFill>
          <a:blip r:embed="rId3"/>
          <a:stretch>
            <a:fillRect/>
          </a:stretch>
        </p:blipFill>
        <p:spPr>
          <a:xfrm>
            <a:off x="4265071" y="803443"/>
            <a:ext cx="3609975" cy="542925"/>
          </a:xfrm>
          <a:prstGeom prst="rect">
            <a:avLst/>
          </a:prstGeom>
        </p:spPr>
      </p:pic>
      <p:pic>
        <p:nvPicPr>
          <p:cNvPr id="5" name="Picture 4"/>
          <p:cNvPicPr>
            <a:picLocks noChangeAspect="1"/>
          </p:cNvPicPr>
          <p:nvPr/>
        </p:nvPicPr>
        <p:blipFill>
          <a:blip r:embed="rId4"/>
          <a:stretch>
            <a:fillRect/>
          </a:stretch>
        </p:blipFill>
        <p:spPr>
          <a:xfrm>
            <a:off x="4662941" y="1857981"/>
            <a:ext cx="2814233" cy="747142"/>
          </a:xfrm>
          <a:prstGeom prst="rect">
            <a:avLst/>
          </a:prstGeom>
        </p:spPr>
      </p:pic>
      <p:pic>
        <p:nvPicPr>
          <p:cNvPr id="6" name="Picture 5"/>
          <p:cNvPicPr>
            <a:picLocks noChangeAspect="1"/>
          </p:cNvPicPr>
          <p:nvPr/>
        </p:nvPicPr>
        <p:blipFill>
          <a:blip r:embed="rId5"/>
          <a:stretch>
            <a:fillRect/>
          </a:stretch>
        </p:blipFill>
        <p:spPr>
          <a:xfrm>
            <a:off x="4110896" y="3123374"/>
            <a:ext cx="3918322" cy="478636"/>
          </a:xfrm>
          <a:prstGeom prst="rect">
            <a:avLst/>
          </a:prstGeom>
        </p:spPr>
      </p:pic>
      <p:pic>
        <p:nvPicPr>
          <p:cNvPr id="7" name="Picture 6"/>
          <p:cNvPicPr>
            <a:picLocks noChangeAspect="1"/>
          </p:cNvPicPr>
          <p:nvPr/>
        </p:nvPicPr>
        <p:blipFill>
          <a:blip r:embed="rId6"/>
          <a:stretch>
            <a:fillRect/>
          </a:stretch>
        </p:blipFill>
        <p:spPr>
          <a:xfrm>
            <a:off x="4130554" y="4108259"/>
            <a:ext cx="3879006" cy="469941"/>
          </a:xfrm>
          <a:prstGeom prst="rect">
            <a:avLst/>
          </a:prstGeom>
        </p:spPr>
      </p:pic>
      <p:pic>
        <p:nvPicPr>
          <p:cNvPr id="8" name="Picture 7"/>
          <p:cNvPicPr>
            <a:picLocks noChangeAspect="1"/>
          </p:cNvPicPr>
          <p:nvPr/>
        </p:nvPicPr>
        <p:blipFill>
          <a:blip r:embed="rId7"/>
          <a:stretch>
            <a:fillRect/>
          </a:stretch>
        </p:blipFill>
        <p:spPr>
          <a:xfrm>
            <a:off x="3560219" y="5179492"/>
            <a:ext cx="5019675" cy="514350"/>
          </a:xfrm>
          <a:prstGeom prst="rect">
            <a:avLst/>
          </a:prstGeom>
        </p:spPr>
      </p:pic>
    </p:spTree>
    <p:extLst>
      <p:ext uri="{BB962C8B-B14F-4D97-AF65-F5344CB8AC3E}">
        <p14:creationId xmlns:p14="http://schemas.microsoft.com/office/powerpoint/2010/main" val="1653175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648" y="31351"/>
            <a:ext cx="11702374" cy="6801862"/>
          </a:xfrm>
          <a:prstGeom prst="rect">
            <a:avLst/>
          </a:prstGeom>
          <a:noFill/>
        </p:spPr>
        <p:txBody>
          <a:bodyPr wrap="square" rtlCol="0">
            <a:spAutoFit/>
          </a:bodyPr>
          <a:lstStyle/>
          <a:p>
            <a:r>
              <a:rPr lang="en-US" sz="1600" b="1" u="sng" dirty="0">
                <a:solidFill>
                  <a:srgbClr val="855309"/>
                </a:solidFill>
                <a:latin typeface="Cambria Math" panose="02040503050406030204" pitchFamily="18" charset="0"/>
                <a:ea typeface="Cambria Math" panose="02040503050406030204" pitchFamily="18" charset="0"/>
              </a:rPr>
              <a:t>Finite Difference Approximations of Higher </a:t>
            </a:r>
            <a:r>
              <a:rPr lang="en-US" sz="1600" b="1" u="sng" dirty="0" smtClean="0">
                <a:solidFill>
                  <a:srgbClr val="855309"/>
                </a:solidFill>
                <a:latin typeface="Cambria Math" panose="02040503050406030204" pitchFamily="18" charset="0"/>
                <a:ea typeface="Cambria Math" panose="02040503050406030204" pitchFamily="18" charset="0"/>
              </a:rPr>
              <a:t>Derivatives</a:t>
            </a:r>
            <a:r>
              <a:rPr lang="tr-TR" sz="1600" b="1" u="sng" dirty="0" smtClean="0">
                <a:solidFill>
                  <a:srgbClr val="855309"/>
                </a:solidFill>
                <a:latin typeface="Cambria Math" panose="02040503050406030204" pitchFamily="18" charset="0"/>
                <a:ea typeface="Cambria Math" panose="02040503050406030204" pitchFamily="18" charset="0"/>
              </a:rPr>
              <a:t>:</a:t>
            </a:r>
            <a:r>
              <a:rPr lang="tr-TR" sz="1600" b="1" dirty="0" smtClean="0">
                <a:solidFill>
                  <a:srgbClr val="855309"/>
                </a:solidFill>
                <a:latin typeface="Cambria Math" panose="02040503050406030204" pitchFamily="18" charset="0"/>
                <a:ea typeface="Cambria Math" panose="02040503050406030204" pitchFamily="18" charset="0"/>
              </a:rPr>
              <a:t> </a:t>
            </a:r>
            <a:r>
              <a:rPr lang="en-US" sz="1600" b="1" dirty="0" smtClean="0">
                <a:solidFill>
                  <a:srgbClr val="855309"/>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Besides first derivatives,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Taylor </a:t>
            </a:r>
            <a:r>
              <a:rPr lang="en-US" sz="1600" dirty="0">
                <a:solidFill>
                  <a:schemeClr val="bg1"/>
                </a:solidFill>
                <a:latin typeface="Cambria Math" panose="02040503050406030204" pitchFamily="18" charset="0"/>
                <a:ea typeface="Cambria Math" panose="02040503050406030204" pitchFamily="18" charset="0"/>
              </a:rPr>
              <a:t>series expansion can be used to derive numerical estimates of higher derivatives.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do </a:t>
            </a:r>
            <a:r>
              <a:rPr lang="en-US" sz="1600" dirty="0">
                <a:solidFill>
                  <a:schemeClr val="bg1"/>
                </a:solidFill>
                <a:latin typeface="Cambria Math" panose="02040503050406030204" pitchFamily="18" charset="0"/>
                <a:ea typeface="Cambria Math" panose="02040503050406030204" pitchFamily="18" charset="0"/>
              </a:rPr>
              <a:t>this, we write a forward Taylor series expansion for f (x</a:t>
            </a:r>
            <a:r>
              <a:rPr lang="en-US" sz="1600" baseline="-25000" dirty="0">
                <a:solidFill>
                  <a:schemeClr val="bg1"/>
                </a:solidFill>
                <a:latin typeface="Cambria Math" panose="02040503050406030204" pitchFamily="18" charset="0"/>
                <a:ea typeface="Cambria Math" panose="02040503050406030204" pitchFamily="18" charset="0"/>
              </a:rPr>
              <a:t>i+2</a:t>
            </a:r>
            <a:r>
              <a:rPr lang="en-US" sz="1600" dirty="0">
                <a:solidFill>
                  <a:schemeClr val="bg1"/>
                </a:solidFill>
                <a:latin typeface="Cambria Math" panose="02040503050406030204" pitchFamily="18" charset="0"/>
                <a:ea typeface="Cambria Math" panose="02040503050406030204" pitchFamily="18" charset="0"/>
              </a:rPr>
              <a:t>) in terms of f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(5)</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Equation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multiplied by 2 and subtracted from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5</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which can be solved for</a:t>
            </a:r>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(6)</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This relationship is called the second forward finite divided difference. Similar </a:t>
            </a:r>
            <a:r>
              <a:rPr lang="en-US" sz="1600" dirty="0" smtClean="0">
                <a:solidFill>
                  <a:schemeClr val="bg1"/>
                </a:solidFill>
                <a:latin typeface="Cambria Math" panose="02040503050406030204" pitchFamily="18" charset="0"/>
                <a:ea typeface="Cambria Math" panose="02040503050406030204" pitchFamily="18" charset="0"/>
              </a:rPr>
              <a:t>manipulations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can </a:t>
            </a:r>
            <a:r>
              <a:rPr lang="en-US" sz="1600" dirty="0">
                <a:solidFill>
                  <a:schemeClr val="bg1"/>
                </a:solidFill>
                <a:latin typeface="Cambria Math" panose="02040503050406030204" pitchFamily="18" charset="0"/>
                <a:ea typeface="Cambria Math" panose="02040503050406030204" pitchFamily="18" charset="0"/>
              </a:rPr>
              <a:t>be employed to derive a backward </a:t>
            </a:r>
            <a:r>
              <a:rPr lang="en-US" sz="1600" dirty="0" smtClean="0">
                <a:solidFill>
                  <a:schemeClr val="bg1"/>
                </a:solidFill>
                <a:latin typeface="Cambria Math" panose="02040503050406030204" pitchFamily="18" charset="0"/>
                <a:ea typeface="Cambria Math" panose="02040503050406030204" pitchFamily="18" charset="0"/>
              </a:rPr>
              <a:t>version</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and a centered </a:t>
            </a:r>
            <a:r>
              <a:rPr lang="tr-TR" sz="1600" dirty="0" smtClean="0">
                <a:solidFill>
                  <a:schemeClr val="bg1"/>
                </a:solidFill>
                <a:latin typeface="Cambria Math" panose="02040503050406030204" pitchFamily="18" charset="0"/>
                <a:ea typeface="Cambria Math" panose="02040503050406030204" pitchFamily="18" charset="0"/>
              </a:rPr>
              <a:t>version</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(7)</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As was the case with the first-derivative approximations, the centered case is more </a:t>
            </a:r>
            <a:r>
              <a:rPr lang="en-US" sz="1600" dirty="0" smtClean="0">
                <a:solidFill>
                  <a:schemeClr val="bg1"/>
                </a:solidFill>
                <a:latin typeface="Cambria Math" panose="02040503050406030204" pitchFamily="18" charset="0"/>
                <a:ea typeface="Cambria Math" panose="02040503050406030204" pitchFamily="18" charset="0"/>
              </a:rPr>
              <a:t>accurate.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Notice </a:t>
            </a:r>
            <a:r>
              <a:rPr lang="en-US" sz="1600" dirty="0">
                <a:solidFill>
                  <a:schemeClr val="bg1"/>
                </a:solidFill>
                <a:latin typeface="Cambria Math" panose="02040503050406030204" pitchFamily="18" charset="0"/>
                <a:ea typeface="Cambria Math" panose="02040503050406030204" pitchFamily="18" charset="0"/>
              </a:rPr>
              <a:t>also that the centered version can be alternatively expressed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Thus, just as the second derivative is a derivative of a derivative, the second divided </a:t>
            </a:r>
            <a:r>
              <a:rPr lang="en-US" sz="1600" dirty="0" smtClean="0">
                <a:solidFill>
                  <a:schemeClr val="bg1"/>
                </a:solidFill>
                <a:latin typeface="Cambria Math" panose="02040503050406030204" pitchFamily="18" charset="0"/>
                <a:ea typeface="Cambria Math" panose="02040503050406030204" pitchFamily="18" charset="0"/>
              </a:rPr>
              <a:t>difference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approximation </a:t>
            </a:r>
            <a:r>
              <a:rPr lang="en-US" sz="1600" dirty="0">
                <a:solidFill>
                  <a:schemeClr val="bg1"/>
                </a:solidFill>
                <a:latin typeface="Cambria Math" panose="02040503050406030204" pitchFamily="18" charset="0"/>
                <a:ea typeface="Cambria Math" panose="02040503050406030204" pitchFamily="18" charset="0"/>
              </a:rPr>
              <a:t>is a difference of two first divided differences.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323642" y="698917"/>
            <a:ext cx="3322300" cy="466570"/>
          </a:xfrm>
          <a:prstGeom prst="rect">
            <a:avLst/>
          </a:prstGeom>
        </p:spPr>
      </p:pic>
      <p:pic>
        <p:nvPicPr>
          <p:cNvPr id="4" name="Picture 3"/>
          <p:cNvPicPr>
            <a:picLocks noChangeAspect="1"/>
          </p:cNvPicPr>
          <p:nvPr/>
        </p:nvPicPr>
        <p:blipFill>
          <a:blip r:embed="rId3"/>
          <a:stretch>
            <a:fillRect/>
          </a:stretch>
        </p:blipFill>
        <p:spPr>
          <a:xfrm>
            <a:off x="4113128" y="1734056"/>
            <a:ext cx="3743325" cy="419100"/>
          </a:xfrm>
          <a:prstGeom prst="rect">
            <a:avLst/>
          </a:prstGeom>
        </p:spPr>
      </p:pic>
      <p:pic>
        <p:nvPicPr>
          <p:cNvPr id="5" name="Picture 4"/>
          <p:cNvPicPr>
            <a:picLocks noChangeAspect="1"/>
          </p:cNvPicPr>
          <p:nvPr/>
        </p:nvPicPr>
        <p:blipFill>
          <a:blip r:embed="rId4"/>
          <a:stretch>
            <a:fillRect/>
          </a:stretch>
        </p:blipFill>
        <p:spPr>
          <a:xfrm>
            <a:off x="4467327" y="2442975"/>
            <a:ext cx="3293016" cy="494852"/>
          </a:xfrm>
          <a:prstGeom prst="rect">
            <a:avLst/>
          </a:prstGeom>
        </p:spPr>
      </p:pic>
      <p:pic>
        <p:nvPicPr>
          <p:cNvPr id="6" name="Picture 5"/>
          <p:cNvPicPr>
            <a:picLocks noChangeAspect="1"/>
          </p:cNvPicPr>
          <p:nvPr/>
        </p:nvPicPr>
        <p:blipFill>
          <a:blip r:embed="rId5"/>
          <a:stretch>
            <a:fillRect/>
          </a:stretch>
        </p:blipFill>
        <p:spPr>
          <a:xfrm>
            <a:off x="4328354" y="3450581"/>
            <a:ext cx="3317588" cy="561975"/>
          </a:xfrm>
          <a:prstGeom prst="rect">
            <a:avLst/>
          </a:prstGeom>
        </p:spPr>
      </p:pic>
      <p:pic>
        <p:nvPicPr>
          <p:cNvPr id="7" name="Picture 6"/>
          <p:cNvPicPr>
            <a:picLocks noChangeAspect="1"/>
          </p:cNvPicPr>
          <p:nvPr/>
        </p:nvPicPr>
        <p:blipFill>
          <a:blip r:embed="rId6"/>
          <a:stretch>
            <a:fillRect/>
          </a:stretch>
        </p:blipFill>
        <p:spPr>
          <a:xfrm>
            <a:off x="4189327" y="4393529"/>
            <a:ext cx="3590925" cy="552450"/>
          </a:xfrm>
          <a:prstGeom prst="rect">
            <a:avLst/>
          </a:prstGeom>
        </p:spPr>
      </p:pic>
      <p:pic>
        <p:nvPicPr>
          <p:cNvPr id="8" name="Picture 7"/>
          <p:cNvPicPr>
            <a:picLocks noChangeAspect="1"/>
          </p:cNvPicPr>
          <p:nvPr/>
        </p:nvPicPr>
        <p:blipFill>
          <a:blip r:embed="rId7"/>
          <a:stretch>
            <a:fillRect/>
          </a:stretch>
        </p:blipFill>
        <p:spPr>
          <a:xfrm>
            <a:off x="4178943" y="5458733"/>
            <a:ext cx="3581400" cy="733425"/>
          </a:xfrm>
          <a:prstGeom prst="rect">
            <a:avLst/>
          </a:prstGeom>
        </p:spPr>
      </p:pic>
    </p:spTree>
    <p:extLst>
      <p:ext uri="{BB962C8B-B14F-4D97-AF65-F5344CB8AC3E}">
        <p14:creationId xmlns:p14="http://schemas.microsoft.com/office/powerpoint/2010/main" val="2065753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96" y="162045"/>
            <a:ext cx="11771454" cy="6586418"/>
          </a:xfrm>
          <a:prstGeom prst="rect">
            <a:avLst/>
          </a:prstGeom>
          <a:noFill/>
        </p:spPr>
        <p:txBody>
          <a:bodyPr wrap="square" rtlCol="0">
            <a:spAutoFit/>
          </a:bodyPr>
          <a:lstStyle/>
          <a:p>
            <a:pPr algn="just"/>
            <a:r>
              <a:rPr lang="tr-TR" b="1" u="sng" dirty="0" smtClean="0">
                <a:solidFill>
                  <a:srgbClr val="855309"/>
                </a:solidFill>
                <a:latin typeface="Cambria Math" panose="02040503050406030204" pitchFamily="18" charset="0"/>
                <a:ea typeface="Cambria Math" panose="02040503050406030204" pitchFamily="18" charset="0"/>
              </a:rPr>
              <a:t>High-accuracy Differentiation Formulas:</a:t>
            </a:r>
            <a:r>
              <a:rPr lang="tr-TR" b="1" dirty="0" smtClean="0">
                <a:solidFill>
                  <a:srgbClr val="855309"/>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As noted above, high-accuracy divided-difference formulas can be generated by </a:t>
            </a:r>
            <a:r>
              <a:rPr lang="en-US" sz="1600" dirty="0" smtClean="0">
                <a:solidFill>
                  <a:schemeClr val="bg1"/>
                </a:solidFill>
                <a:latin typeface="Cambria Math" panose="02040503050406030204" pitchFamily="18" charset="0"/>
                <a:ea typeface="Cambria Math" panose="02040503050406030204" pitchFamily="18" charset="0"/>
              </a:rPr>
              <a:t>including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additional </a:t>
            </a:r>
            <a:r>
              <a:rPr lang="en-US" sz="1600" dirty="0">
                <a:solidFill>
                  <a:schemeClr val="bg1"/>
                </a:solidFill>
                <a:latin typeface="Cambria Math" panose="02040503050406030204" pitchFamily="18" charset="0"/>
                <a:ea typeface="Cambria Math" panose="02040503050406030204" pitchFamily="18" charset="0"/>
              </a:rPr>
              <a:t>terms from the Taylor series expansion. For example, the forward Taylor </a:t>
            </a:r>
            <a:r>
              <a:rPr lang="en-US" sz="1600" dirty="0" smtClean="0">
                <a:solidFill>
                  <a:schemeClr val="bg1"/>
                </a:solidFill>
                <a:latin typeface="Cambria Math" panose="02040503050406030204" pitchFamily="18" charset="0"/>
                <a:ea typeface="Cambria Math" panose="02040503050406030204" pitchFamily="18" charset="0"/>
              </a:rPr>
              <a:t>series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expansion </a:t>
            </a:r>
            <a:r>
              <a:rPr lang="en-US" sz="1600" dirty="0">
                <a:solidFill>
                  <a:schemeClr val="bg1"/>
                </a:solidFill>
                <a:latin typeface="Cambria Math" panose="02040503050406030204" pitchFamily="18" charset="0"/>
                <a:ea typeface="Cambria Math" panose="02040503050406030204" pitchFamily="18" charset="0"/>
              </a:rPr>
              <a:t>can be written as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(8)</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which can be solved </a:t>
            </a:r>
            <a:r>
              <a:rPr lang="en-US" sz="1600" dirty="0" smtClean="0">
                <a:solidFill>
                  <a:schemeClr val="bg1"/>
                </a:solidFill>
                <a:latin typeface="Cambria Math" panose="02040503050406030204" pitchFamily="18" charset="0"/>
                <a:ea typeface="Cambria Math" panose="02040503050406030204" pitchFamily="18" charset="0"/>
              </a:rPr>
              <a:t>for</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(9)</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Truncated this result by excluding the second- and higher-derivative terms and were thus left with a final result </a:t>
            </a:r>
            <a:r>
              <a:rPr lang="en-US" sz="1600" dirty="0" smtClean="0">
                <a:solidFill>
                  <a:schemeClr val="bg1"/>
                </a:solidFill>
                <a:latin typeface="Cambria Math" panose="02040503050406030204" pitchFamily="18" charset="0"/>
                <a:ea typeface="Cambria Math" panose="02040503050406030204" pitchFamily="18" charset="0"/>
              </a:rPr>
              <a:t>of</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(10)</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In contrast to this approach, we now retain the </a:t>
            </a:r>
            <a:r>
              <a:rPr lang="en-US" sz="1600" dirty="0" smtClean="0">
                <a:solidFill>
                  <a:schemeClr val="bg1"/>
                </a:solidFill>
                <a:latin typeface="Cambria Math" panose="02040503050406030204" pitchFamily="18" charset="0"/>
                <a:ea typeface="Cambria Math" panose="02040503050406030204" pitchFamily="18" charset="0"/>
              </a:rPr>
              <a:t>second</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derivative </a:t>
            </a:r>
            <a:r>
              <a:rPr lang="en-US" sz="1600" dirty="0">
                <a:solidFill>
                  <a:schemeClr val="bg1"/>
                </a:solidFill>
                <a:latin typeface="Cambria Math" panose="02040503050406030204" pitchFamily="18" charset="0"/>
                <a:ea typeface="Cambria Math" panose="02040503050406030204" pitchFamily="18" charset="0"/>
              </a:rPr>
              <a:t>term by substituting the following approximation of the second derivative [recall Eq. </a:t>
            </a:r>
            <a:r>
              <a:rPr lang="tr-TR" sz="1600" dirty="0" smtClean="0">
                <a:solidFill>
                  <a:schemeClr val="bg1"/>
                </a:solidFill>
                <a:latin typeface="Cambria Math" panose="02040503050406030204" pitchFamily="18" charset="0"/>
                <a:ea typeface="Cambria Math" panose="02040503050406030204" pitchFamily="18" charset="0"/>
              </a:rPr>
              <a:t>6</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(11)</a:t>
            </a:r>
          </a:p>
          <a:p>
            <a:pPr algn="just"/>
            <a:r>
              <a:rPr lang="en-US" sz="1600" dirty="0">
                <a:solidFill>
                  <a:schemeClr val="bg1"/>
                </a:solidFill>
                <a:latin typeface="Cambria Math" panose="02040503050406030204" pitchFamily="18" charset="0"/>
                <a:ea typeface="Cambria Math" panose="02040503050406030204" pitchFamily="18" charset="0"/>
              </a:rPr>
              <a:t>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9</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yield</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(12)</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or, by collecting terms,</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(13)</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Notice that inclusion of the second-derivative term has improved the accuracy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O(h</a:t>
            </a:r>
            <a:r>
              <a:rPr lang="en-US" sz="1600" baseline="30000" dirty="0" smtClean="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Similar improved versions can be developed for the backward and centered </a:t>
            </a:r>
            <a:r>
              <a:rPr lang="en-US" sz="1600" dirty="0" smtClean="0">
                <a:solidFill>
                  <a:schemeClr val="bg1"/>
                </a:solidFill>
                <a:latin typeface="Cambria Math" panose="02040503050406030204" pitchFamily="18" charset="0"/>
                <a:ea typeface="Cambria Math" panose="02040503050406030204" pitchFamily="18" charset="0"/>
              </a:rPr>
              <a:t>formulas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as </a:t>
            </a:r>
            <a:r>
              <a:rPr lang="en-US" sz="1600" dirty="0">
                <a:solidFill>
                  <a:schemeClr val="bg1"/>
                </a:solidFill>
                <a:latin typeface="Cambria Math" panose="02040503050406030204" pitchFamily="18" charset="0"/>
                <a:ea typeface="Cambria Math" panose="02040503050406030204" pitchFamily="18" charset="0"/>
              </a:rPr>
              <a:t>well as for the approximations of the higher </a:t>
            </a:r>
            <a:r>
              <a:rPr lang="en-US" sz="1600" dirty="0" smtClean="0">
                <a:solidFill>
                  <a:schemeClr val="bg1"/>
                </a:solidFill>
                <a:latin typeface="Cambria Math" panose="02040503050406030204" pitchFamily="18" charset="0"/>
                <a:ea typeface="Cambria Math" panose="02040503050406030204" pitchFamily="18" charset="0"/>
              </a:rPr>
              <a:t>derivatives</a:t>
            </a:r>
            <a:r>
              <a:rPr lang="tr-TR" sz="1600" dirty="0" smtClean="0">
                <a:solidFill>
                  <a:schemeClr val="bg1"/>
                </a:solidFill>
                <a:latin typeface="Cambria Math" panose="02040503050406030204" pitchFamily="18" charset="0"/>
                <a:ea typeface="Cambria Math" panose="02040503050406030204" pitchFamily="18" charset="0"/>
              </a:rPr>
              <a:t>.</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811713" y="1023820"/>
            <a:ext cx="3252788" cy="510768"/>
          </a:xfrm>
          <a:prstGeom prst="rect">
            <a:avLst/>
          </a:prstGeom>
        </p:spPr>
      </p:pic>
      <p:pic>
        <p:nvPicPr>
          <p:cNvPr id="5" name="Picture 4"/>
          <p:cNvPicPr>
            <a:picLocks noChangeAspect="1"/>
          </p:cNvPicPr>
          <p:nvPr/>
        </p:nvPicPr>
        <p:blipFill rotWithShape="1">
          <a:blip r:embed="rId4"/>
          <a:srcRect t="10904" b="14096"/>
          <a:stretch/>
        </p:blipFill>
        <p:spPr>
          <a:xfrm>
            <a:off x="4661694" y="1705712"/>
            <a:ext cx="3552825" cy="457200"/>
          </a:xfrm>
          <a:prstGeom prst="rect">
            <a:avLst/>
          </a:prstGeom>
        </p:spPr>
      </p:pic>
      <p:pic>
        <p:nvPicPr>
          <p:cNvPr id="6" name="Picture 5"/>
          <p:cNvPicPr>
            <a:picLocks noChangeAspect="1"/>
          </p:cNvPicPr>
          <p:nvPr/>
        </p:nvPicPr>
        <p:blipFill>
          <a:blip r:embed="rId5"/>
          <a:stretch>
            <a:fillRect/>
          </a:stretch>
        </p:blipFill>
        <p:spPr>
          <a:xfrm>
            <a:off x="5360869" y="2501147"/>
            <a:ext cx="2154474" cy="456057"/>
          </a:xfrm>
          <a:prstGeom prst="rect">
            <a:avLst/>
          </a:prstGeom>
        </p:spPr>
      </p:pic>
      <p:pic>
        <p:nvPicPr>
          <p:cNvPr id="7" name="Picture 6"/>
          <p:cNvPicPr>
            <a:picLocks noChangeAspect="1"/>
          </p:cNvPicPr>
          <p:nvPr/>
        </p:nvPicPr>
        <p:blipFill>
          <a:blip r:embed="rId6"/>
          <a:stretch>
            <a:fillRect/>
          </a:stretch>
        </p:blipFill>
        <p:spPr>
          <a:xfrm>
            <a:off x="4704556" y="3631098"/>
            <a:ext cx="3467100" cy="590550"/>
          </a:xfrm>
          <a:prstGeom prst="rect">
            <a:avLst/>
          </a:prstGeom>
        </p:spPr>
      </p:pic>
      <p:pic>
        <p:nvPicPr>
          <p:cNvPr id="8" name="Picture 7"/>
          <p:cNvPicPr>
            <a:picLocks noChangeAspect="1"/>
          </p:cNvPicPr>
          <p:nvPr/>
        </p:nvPicPr>
        <p:blipFill>
          <a:blip r:embed="rId7"/>
          <a:stretch>
            <a:fillRect/>
          </a:stretch>
        </p:blipFill>
        <p:spPr>
          <a:xfrm>
            <a:off x="3890168" y="4501635"/>
            <a:ext cx="5095875" cy="552450"/>
          </a:xfrm>
          <a:prstGeom prst="rect">
            <a:avLst/>
          </a:prstGeom>
        </p:spPr>
      </p:pic>
      <p:pic>
        <p:nvPicPr>
          <p:cNvPr id="9" name="Picture 8"/>
          <p:cNvPicPr>
            <a:picLocks noChangeAspect="1"/>
          </p:cNvPicPr>
          <p:nvPr/>
        </p:nvPicPr>
        <p:blipFill>
          <a:blip r:embed="rId8"/>
          <a:stretch>
            <a:fillRect/>
          </a:stretch>
        </p:blipFill>
        <p:spPr>
          <a:xfrm>
            <a:off x="4661694" y="5339747"/>
            <a:ext cx="3771900" cy="533400"/>
          </a:xfrm>
          <a:prstGeom prst="rect">
            <a:avLst/>
          </a:prstGeom>
        </p:spPr>
      </p:pic>
    </p:spTree>
    <p:extLst>
      <p:ext uri="{BB962C8B-B14F-4D97-AF65-F5344CB8AC3E}">
        <p14:creationId xmlns:p14="http://schemas.microsoft.com/office/powerpoint/2010/main" val="319481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1080" y="349342"/>
            <a:ext cx="5675243" cy="4106212"/>
          </a:xfrm>
          <a:prstGeom prst="rect">
            <a:avLst/>
          </a:prstGeom>
        </p:spPr>
      </p:pic>
      <p:sp>
        <p:nvSpPr>
          <p:cNvPr id="3" name="TextBox 2"/>
          <p:cNvSpPr txBox="1"/>
          <p:nvPr/>
        </p:nvSpPr>
        <p:spPr>
          <a:xfrm>
            <a:off x="819978" y="4998572"/>
            <a:ext cx="4377446" cy="9541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3:  </a:t>
            </a:r>
            <a:r>
              <a:rPr lang="en-US" sz="1400" dirty="0" smtClean="0">
                <a:solidFill>
                  <a:schemeClr val="bg1"/>
                </a:solidFill>
                <a:latin typeface="Cambria Math" panose="02040503050406030204" pitchFamily="18" charset="0"/>
                <a:ea typeface="Cambria Math" panose="02040503050406030204" pitchFamily="18" charset="0"/>
              </a:rPr>
              <a:t>Forward </a:t>
            </a:r>
            <a:r>
              <a:rPr lang="en-US" sz="1400" dirty="0">
                <a:solidFill>
                  <a:schemeClr val="bg1"/>
                </a:solidFill>
                <a:latin typeface="Cambria Math" panose="02040503050406030204" pitchFamily="18" charset="0"/>
                <a:ea typeface="Cambria Math" panose="02040503050406030204" pitchFamily="18" charset="0"/>
              </a:rPr>
              <a:t>finite-divided-difference formulas: two versions are presented for each derivative.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latter </a:t>
            </a:r>
            <a:r>
              <a:rPr lang="en-US" sz="1400" dirty="0">
                <a:solidFill>
                  <a:schemeClr val="bg1"/>
                </a:solidFill>
                <a:latin typeface="Cambria Math" panose="02040503050406030204" pitchFamily="18" charset="0"/>
                <a:ea typeface="Cambria Math" panose="02040503050406030204" pitchFamily="18" charset="0"/>
              </a:rPr>
              <a:t>version incorporates more terms of the Taylor series expansion and is, consequently, </a:t>
            </a:r>
            <a:r>
              <a:rPr lang="en-US" sz="1400" dirty="0" smtClean="0">
                <a:solidFill>
                  <a:schemeClr val="bg1"/>
                </a:solidFill>
                <a:latin typeface="Cambria Math" panose="02040503050406030204" pitchFamily="18" charset="0"/>
                <a:ea typeface="Cambria Math" panose="02040503050406030204" pitchFamily="18" charset="0"/>
              </a:rPr>
              <a:t>more</a:t>
            </a:r>
            <a:r>
              <a:rPr lang="tr-TR" sz="1400" dirty="0" smtClean="0">
                <a:solidFill>
                  <a:schemeClr val="bg1"/>
                </a:solidFill>
                <a:latin typeface="Cambria Math" panose="02040503050406030204" pitchFamily="18" charset="0"/>
                <a:ea typeface="Cambria Math" panose="02040503050406030204" pitchFamily="18" charset="0"/>
              </a:rPr>
              <a:t> accurate</a:t>
            </a:r>
            <a:r>
              <a:rPr lang="tr-TR" sz="1400" dirty="0">
                <a:solidFill>
                  <a:schemeClr val="bg1"/>
                </a:solidFill>
                <a:latin typeface="Cambria Math" panose="02040503050406030204" pitchFamily="18" charset="0"/>
                <a:ea typeface="Cambria Math" panose="02040503050406030204" pitchFamily="18" charset="0"/>
              </a:rPr>
              <a:t>.</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283293" y="371653"/>
            <a:ext cx="5675243" cy="4083901"/>
          </a:xfrm>
          <a:prstGeom prst="rect">
            <a:avLst/>
          </a:prstGeom>
        </p:spPr>
      </p:pic>
      <p:sp>
        <p:nvSpPr>
          <p:cNvPr id="5" name="TextBox 4"/>
          <p:cNvSpPr txBox="1"/>
          <p:nvPr/>
        </p:nvSpPr>
        <p:spPr>
          <a:xfrm>
            <a:off x="6966238" y="4998571"/>
            <a:ext cx="4309352" cy="9541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4:  Backward finite-divideddifference formulas</a:t>
            </a:r>
            <a:r>
              <a:rPr lang="tr-TR" sz="1400" dirty="0">
                <a:solidFill>
                  <a:schemeClr val="bg1"/>
                </a:solidFill>
                <a:latin typeface="Cambria Math" panose="02040503050406030204" pitchFamily="18" charset="0"/>
                <a:ea typeface="Cambria Math" panose="02040503050406030204" pitchFamily="18" charset="0"/>
              </a:rPr>
              <a:t>: </a:t>
            </a:r>
            <a:r>
              <a:rPr lang="tr-TR" sz="1400" dirty="0" smtClean="0">
                <a:solidFill>
                  <a:schemeClr val="bg1"/>
                </a:solidFill>
                <a:latin typeface="Cambria Math" panose="02040503050406030204" pitchFamily="18" charset="0"/>
                <a:ea typeface="Cambria Math" panose="02040503050406030204" pitchFamily="18" charset="0"/>
              </a:rPr>
              <a:t>two </a:t>
            </a:r>
            <a:r>
              <a:rPr lang="en-US" sz="1400" dirty="0" smtClean="0">
                <a:solidFill>
                  <a:schemeClr val="bg1"/>
                </a:solidFill>
                <a:latin typeface="Cambria Math" panose="02040503050406030204" pitchFamily="18" charset="0"/>
                <a:ea typeface="Cambria Math" panose="02040503050406030204" pitchFamily="18" charset="0"/>
              </a:rPr>
              <a:t>versions </a:t>
            </a:r>
            <a:r>
              <a:rPr lang="en-US" sz="1400" dirty="0">
                <a:solidFill>
                  <a:schemeClr val="bg1"/>
                </a:solidFill>
                <a:latin typeface="Cambria Math" panose="02040503050406030204" pitchFamily="18" charset="0"/>
                <a:ea typeface="Cambria Math" panose="02040503050406030204" pitchFamily="18" charset="0"/>
              </a:rPr>
              <a:t>are presented for </a:t>
            </a:r>
            <a:r>
              <a:rPr lang="en-US" sz="1400" dirty="0" smtClean="0">
                <a:solidFill>
                  <a:schemeClr val="bg1"/>
                </a:solidFill>
                <a:latin typeface="Cambria Math" panose="02040503050406030204" pitchFamily="18" charset="0"/>
                <a:ea typeface="Cambria Math" panose="02040503050406030204" pitchFamily="18" charset="0"/>
              </a:rPr>
              <a:t>each</a:t>
            </a:r>
            <a:r>
              <a:rPr lang="tr-TR" sz="1400" dirty="0" smtClean="0">
                <a:solidFill>
                  <a:schemeClr val="bg1"/>
                </a:solidFill>
                <a:latin typeface="Cambria Math" panose="02040503050406030204" pitchFamily="18" charset="0"/>
                <a:ea typeface="Cambria Math" panose="02040503050406030204" pitchFamily="18" charset="0"/>
              </a:rPr>
              <a:t> derivative</a:t>
            </a:r>
            <a:r>
              <a:rPr lang="tr-TR" sz="1400" dirty="0">
                <a:solidFill>
                  <a:schemeClr val="bg1"/>
                </a:solidFill>
                <a:latin typeface="Cambria Math" panose="02040503050406030204" pitchFamily="18" charset="0"/>
                <a:ea typeface="Cambria Math" panose="02040503050406030204" pitchFamily="18" charset="0"/>
              </a:rPr>
              <a:t>. The latter </a:t>
            </a:r>
            <a:r>
              <a:rPr lang="tr-TR" sz="1400" dirty="0" smtClean="0">
                <a:solidFill>
                  <a:schemeClr val="bg1"/>
                </a:solidFill>
                <a:latin typeface="Cambria Math" panose="02040503050406030204" pitchFamily="18" charset="0"/>
                <a:ea typeface="Cambria Math" panose="02040503050406030204" pitchFamily="18" charset="0"/>
              </a:rPr>
              <a:t>version </a:t>
            </a:r>
            <a:r>
              <a:rPr lang="en-US" sz="1400" dirty="0" smtClean="0">
                <a:solidFill>
                  <a:schemeClr val="bg1"/>
                </a:solidFill>
                <a:latin typeface="Cambria Math" panose="02040503050406030204" pitchFamily="18" charset="0"/>
                <a:ea typeface="Cambria Math" panose="02040503050406030204" pitchFamily="18" charset="0"/>
              </a:rPr>
              <a:t>incorporates </a:t>
            </a:r>
            <a:r>
              <a:rPr lang="en-US" sz="1400" dirty="0">
                <a:solidFill>
                  <a:schemeClr val="bg1"/>
                </a:solidFill>
                <a:latin typeface="Cambria Math" panose="02040503050406030204" pitchFamily="18" charset="0"/>
                <a:ea typeface="Cambria Math" panose="02040503050406030204" pitchFamily="18" charset="0"/>
              </a:rPr>
              <a:t>more terms of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Taylor </a:t>
            </a:r>
            <a:r>
              <a:rPr lang="en-US" sz="1400" dirty="0">
                <a:solidFill>
                  <a:schemeClr val="bg1"/>
                </a:solidFill>
                <a:latin typeface="Cambria Math" panose="02040503050406030204" pitchFamily="18" charset="0"/>
                <a:ea typeface="Cambria Math" panose="02040503050406030204" pitchFamily="18" charset="0"/>
              </a:rPr>
              <a:t>series expansion and </a:t>
            </a:r>
            <a:r>
              <a:rPr lang="en-US" sz="1400" dirty="0" smtClean="0">
                <a:solidFill>
                  <a:schemeClr val="bg1"/>
                </a:solidFill>
                <a:latin typeface="Cambria Math" panose="02040503050406030204" pitchFamily="18" charset="0"/>
                <a:ea typeface="Cambria Math" panose="02040503050406030204" pitchFamily="18" charset="0"/>
              </a:rPr>
              <a:t>is,</a:t>
            </a:r>
            <a:r>
              <a:rPr lang="tr-TR" sz="1400" dirty="0" smtClean="0">
                <a:solidFill>
                  <a:schemeClr val="bg1"/>
                </a:solidFill>
                <a:latin typeface="Cambria Math" panose="02040503050406030204" pitchFamily="18" charset="0"/>
                <a:ea typeface="Cambria Math" panose="02040503050406030204" pitchFamily="18" charset="0"/>
              </a:rPr>
              <a:t> consequently</a:t>
            </a:r>
            <a:r>
              <a:rPr lang="tr-TR" sz="1400" dirty="0">
                <a:solidFill>
                  <a:schemeClr val="bg1"/>
                </a:solidFill>
                <a:latin typeface="Cambria Math" panose="02040503050406030204" pitchFamily="18" charset="0"/>
                <a:ea typeface="Cambria Math" panose="02040503050406030204" pitchFamily="18" charset="0"/>
              </a:rPr>
              <a:t>, more accurate.</a:t>
            </a:r>
          </a:p>
        </p:txBody>
      </p:sp>
    </p:spTree>
    <p:extLst>
      <p:ext uri="{BB962C8B-B14F-4D97-AF65-F5344CB8AC3E}">
        <p14:creationId xmlns:p14="http://schemas.microsoft.com/office/powerpoint/2010/main" val="1641993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82440" y="404362"/>
            <a:ext cx="6463952" cy="4624837"/>
          </a:xfrm>
          <a:prstGeom prst="rect">
            <a:avLst/>
          </a:prstGeom>
        </p:spPr>
      </p:pic>
      <p:sp>
        <p:nvSpPr>
          <p:cNvPr id="3" name="TextBox 2"/>
          <p:cNvSpPr txBox="1"/>
          <p:nvPr/>
        </p:nvSpPr>
        <p:spPr>
          <a:xfrm>
            <a:off x="3210128" y="5184201"/>
            <a:ext cx="5408577" cy="9541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5 : Centered finite divided difference formulas</a:t>
            </a:r>
            <a:r>
              <a:rPr lang="tr-TR" sz="1400" dirty="0">
                <a:solidFill>
                  <a:schemeClr val="bg1"/>
                </a:solidFill>
                <a:latin typeface="Cambria Math" panose="02040503050406030204" pitchFamily="18" charset="0"/>
                <a:ea typeface="Cambria Math" panose="02040503050406030204" pitchFamily="18" charset="0"/>
              </a:rPr>
              <a:t>: </a:t>
            </a:r>
            <a:r>
              <a:rPr lang="tr-TR" sz="1400" dirty="0" smtClean="0">
                <a:solidFill>
                  <a:schemeClr val="bg1"/>
                </a:solidFill>
                <a:latin typeface="Cambria Math" panose="02040503050406030204" pitchFamily="18" charset="0"/>
                <a:ea typeface="Cambria Math" panose="02040503050406030204" pitchFamily="18" charset="0"/>
              </a:rPr>
              <a:t>two </a:t>
            </a:r>
            <a:r>
              <a:rPr lang="en-US" sz="1400" dirty="0" smtClean="0">
                <a:solidFill>
                  <a:schemeClr val="bg1"/>
                </a:solidFill>
                <a:latin typeface="Cambria Math" panose="02040503050406030204" pitchFamily="18" charset="0"/>
                <a:ea typeface="Cambria Math" panose="02040503050406030204" pitchFamily="18" charset="0"/>
              </a:rPr>
              <a:t>versions </a:t>
            </a:r>
            <a:r>
              <a:rPr lang="en-US" sz="1400" dirty="0">
                <a:solidFill>
                  <a:schemeClr val="bg1"/>
                </a:solidFill>
                <a:latin typeface="Cambria Math" panose="02040503050406030204" pitchFamily="18" charset="0"/>
                <a:ea typeface="Cambria Math" panose="02040503050406030204" pitchFamily="18" charset="0"/>
              </a:rPr>
              <a:t>are presented for </a:t>
            </a:r>
            <a:r>
              <a:rPr lang="en-US" sz="1400" dirty="0" smtClean="0">
                <a:solidFill>
                  <a:schemeClr val="bg1"/>
                </a:solidFill>
                <a:latin typeface="Cambria Math" panose="02040503050406030204" pitchFamily="18" charset="0"/>
                <a:ea typeface="Cambria Math" panose="02040503050406030204" pitchFamily="18" charset="0"/>
              </a:rPr>
              <a:t>each</a:t>
            </a:r>
            <a:r>
              <a:rPr lang="tr-TR" sz="1400" dirty="0" smtClean="0">
                <a:solidFill>
                  <a:schemeClr val="bg1"/>
                </a:solidFill>
                <a:latin typeface="Cambria Math" panose="02040503050406030204" pitchFamily="18" charset="0"/>
                <a:ea typeface="Cambria Math" panose="02040503050406030204" pitchFamily="18" charset="0"/>
              </a:rPr>
              <a:t> derivative</a:t>
            </a:r>
            <a:r>
              <a:rPr lang="tr-TR" sz="1400" dirty="0">
                <a:solidFill>
                  <a:schemeClr val="bg1"/>
                </a:solidFill>
                <a:latin typeface="Cambria Math" panose="02040503050406030204" pitchFamily="18" charset="0"/>
                <a:ea typeface="Cambria Math" panose="02040503050406030204" pitchFamily="18" charset="0"/>
              </a:rPr>
              <a:t>. The latter </a:t>
            </a:r>
            <a:r>
              <a:rPr lang="tr-TR" sz="1400" dirty="0" smtClean="0">
                <a:solidFill>
                  <a:schemeClr val="bg1"/>
                </a:solidFill>
                <a:latin typeface="Cambria Math" panose="02040503050406030204" pitchFamily="18" charset="0"/>
                <a:ea typeface="Cambria Math" panose="02040503050406030204" pitchFamily="18" charset="0"/>
              </a:rPr>
              <a:t>version </a:t>
            </a:r>
            <a:r>
              <a:rPr lang="en-US" sz="1400" dirty="0" smtClean="0">
                <a:solidFill>
                  <a:schemeClr val="bg1"/>
                </a:solidFill>
                <a:latin typeface="Cambria Math" panose="02040503050406030204" pitchFamily="18" charset="0"/>
                <a:ea typeface="Cambria Math" panose="02040503050406030204" pitchFamily="18" charset="0"/>
              </a:rPr>
              <a:t>incorporates </a:t>
            </a:r>
            <a:r>
              <a:rPr lang="en-US" sz="1400" dirty="0">
                <a:solidFill>
                  <a:schemeClr val="bg1"/>
                </a:solidFill>
                <a:latin typeface="Cambria Math" panose="02040503050406030204" pitchFamily="18" charset="0"/>
                <a:ea typeface="Cambria Math" panose="02040503050406030204" pitchFamily="18" charset="0"/>
              </a:rPr>
              <a:t>more terms of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Taylor </a:t>
            </a:r>
            <a:r>
              <a:rPr lang="en-US" sz="1400" dirty="0">
                <a:solidFill>
                  <a:schemeClr val="bg1"/>
                </a:solidFill>
                <a:latin typeface="Cambria Math" panose="02040503050406030204" pitchFamily="18" charset="0"/>
                <a:ea typeface="Cambria Math" panose="02040503050406030204" pitchFamily="18" charset="0"/>
              </a:rPr>
              <a:t>series expansion and </a:t>
            </a:r>
            <a:r>
              <a:rPr lang="en-US" sz="1400" dirty="0" smtClean="0">
                <a:solidFill>
                  <a:schemeClr val="bg1"/>
                </a:solidFill>
                <a:latin typeface="Cambria Math" panose="02040503050406030204" pitchFamily="18" charset="0"/>
                <a:ea typeface="Cambria Math" panose="02040503050406030204" pitchFamily="18" charset="0"/>
              </a:rPr>
              <a:t>is,</a:t>
            </a:r>
            <a:r>
              <a:rPr lang="tr-TR" sz="1400" dirty="0" smtClean="0">
                <a:solidFill>
                  <a:schemeClr val="bg1"/>
                </a:solidFill>
                <a:latin typeface="Cambria Math" panose="02040503050406030204" pitchFamily="18" charset="0"/>
                <a:ea typeface="Cambria Math" panose="02040503050406030204" pitchFamily="18" charset="0"/>
              </a:rPr>
              <a:t> consequently</a:t>
            </a:r>
            <a:r>
              <a:rPr lang="tr-TR" sz="1400" dirty="0">
                <a:solidFill>
                  <a:schemeClr val="bg1"/>
                </a:solidFill>
                <a:latin typeface="Cambria Math" panose="02040503050406030204" pitchFamily="18" charset="0"/>
                <a:ea typeface="Cambria Math" panose="02040503050406030204" pitchFamily="18" charset="0"/>
              </a:rPr>
              <a:t>, more accurate.</a:t>
            </a:r>
          </a:p>
        </p:txBody>
      </p:sp>
    </p:spTree>
    <p:extLst>
      <p:ext uri="{BB962C8B-B14F-4D97-AF65-F5344CB8AC3E}">
        <p14:creationId xmlns:p14="http://schemas.microsoft.com/office/powerpoint/2010/main" val="1015739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188" y="243191"/>
            <a:ext cx="11634281" cy="6740307"/>
          </a:xfrm>
          <a:prstGeom prst="rect">
            <a:avLst/>
          </a:prstGeom>
          <a:noFill/>
        </p:spPr>
        <p:txBody>
          <a:bodyPr wrap="square" rtlCol="0">
            <a:spAutoFit/>
          </a:bodyPr>
          <a:lstStyle/>
          <a:p>
            <a:r>
              <a:rPr lang="tr-TR" sz="1600" b="1" dirty="0" smtClean="0">
                <a:solidFill>
                  <a:srgbClr val="C00000"/>
                </a:solidFill>
                <a:latin typeface="Cambria Math" panose="02040503050406030204" pitchFamily="18" charset="0"/>
                <a:ea typeface="Cambria Math" panose="02040503050406030204" pitchFamily="18" charset="0"/>
              </a:rPr>
              <a:t>Example 2: </a:t>
            </a:r>
            <a:r>
              <a:rPr lang="en-US" sz="1600" dirty="0">
                <a:solidFill>
                  <a:schemeClr val="bg1"/>
                </a:solidFill>
                <a:latin typeface="Cambria Math" panose="02040503050406030204" pitchFamily="18" charset="0"/>
                <a:ea typeface="Cambria Math" panose="02040503050406030204" pitchFamily="18" charset="0"/>
              </a:rPr>
              <a:t>Recall that in Example </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we estimated the derivative </a:t>
            </a:r>
            <a:r>
              <a:rPr lang="en-US" sz="1600" dirty="0" smtClean="0">
                <a:solidFill>
                  <a:schemeClr val="bg1"/>
                </a:solidFill>
                <a:latin typeface="Cambria Math" panose="02040503050406030204" pitchFamily="18" charset="0"/>
                <a:ea typeface="Cambria Math" panose="02040503050406030204" pitchFamily="18" charset="0"/>
              </a:rPr>
              <a:t>of</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en-US"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at x = 0.5 using finite divided differences and a step size of h = 0.25</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en-US"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where the errors were computed on the basis of the true value of −0.9125. Repeat this computation, but employ the high-accuracy formulas from </a:t>
            </a:r>
            <a:r>
              <a:rPr lang="en-US" sz="1600" dirty="0" smtClean="0">
                <a:solidFill>
                  <a:schemeClr val="bg1"/>
                </a:solidFill>
                <a:latin typeface="Cambria Math" panose="02040503050406030204" pitchFamily="18" charset="0"/>
                <a:ea typeface="Cambria Math" panose="02040503050406030204" pitchFamily="18" charset="0"/>
              </a:rPr>
              <a:t>Figs.</a:t>
            </a:r>
            <a:r>
              <a:rPr lang="tr-TR" sz="1600" dirty="0" smtClean="0">
                <a:solidFill>
                  <a:schemeClr val="bg1"/>
                </a:solidFill>
                <a:latin typeface="Cambria Math" panose="02040503050406030204" pitchFamily="18" charset="0"/>
                <a:ea typeface="Cambria Math" panose="02040503050406030204" pitchFamily="18" charset="0"/>
              </a:rPr>
              <a:t>3 </a:t>
            </a:r>
            <a:r>
              <a:rPr lang="en-US" sz="1600" dirty="0" smtClean="0">
                <a:solidFill>
                  <a:schemeClr val="bg1"/>
                </a:solidFill>
                <a:latin typeface="Cambria Math" panose="02040503050406030204" pitchFamily="18" charset="0"/>
                <a:ea typeface="Cambria Math" panose="02040503050406030204" pitchFamily="18" charset="0"/>
              </a:rPr>
              <a:t>through </a:t>
            </a:r>
            <a:r>
              <a:rPr lang="tr-TR" sz="1600" dirty="0" smtClean="0">
                <a:solidFill>
                  <a:schemeClr val="bg1"/>
                </a:solidFill>
                <a:latin typeface="Cambria Math" panose="02040503050406030204" pitchFamily="18" charset="0"/>
                <a:ea typeface="Cambria Math" panose="02040503050406030204" pitchFamily="18" charset="0"/>
              </a:rPr>
              <a:t>5</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a:solidFill>
                <a:schemeClr val="bg1"/>
              </a:solidFill>
              <a:latin typeface="Cambria Math" panose="02040503050406030204" pitchFamily="18" charset="0"/>
              <a:ea typeface="Cambria Math" panose="02040503050406030204" pitchFamily="18" charset="0"/>
            </a:endParaRPr>
          </a:p>
          <a:p>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data needed for this example 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forward difference of accuracy O(h</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is computed as (Fig. </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backward difference of accuracy O(h</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is computed as (</a:t>
            </a:r>
            <a:r>
              <a:rPr lang="en-US" sz="1600" dirty="0" smtClean="0">
                <a:solidFill>
                  <a:schemeClr val="bg1"/>
                </a:solidFill>
                <a:latin typeface="Cambria Math" panose="02040503050406030204" pitchFamily="18" charset="0"/>
                <a:ea typeface="Cambria Math" panose="02040503050406030204" pitchFamily="18" charset="0"/>
              </a:rPr>
              <a:t>Fig.</a:t>
            </a:r>
            <a:r>
              <a:rPr lang="tr-TR" sz="1600" dirty="0" smtClean="0">
                <a:solidFill>
                  <a:schemeClr val="bg1"/>
                </a:solidFill>
                <a:latin typeface="Cambria Math" panose="02040503050406030204" pitchFamily="18" charset="0"/>
                <a:ea typeface="Cambria Math" panose="02040503050406030204" pitchFamily="18" charset="0"/>
              </a:rPr>
              <a:t>4</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centered difference of accuracy O(h</a:t>
            </a:r>
            <a:r>
              <a:rPr lang="en-US" sz="1600" baseline="30000" dirty="0">
                <a:solidFill>
                  <a:schemeClr val="bg1"/>
                </a:solidFill>
                <a:latin typeface="Cambria Math" panose="02040503050406030204" pitchFamily="18" charset="0"/>
                <a:ea typeface="Cambria Math" panose="02040503050406030204" pitchFamily="18" charset="0"/>
              </a:rPr>
              <a:t>4</a:t>
            </a:r>
            <a:r>
              <a:rPr lang="en-US" sz="1600" dirty="0">
                <a:solidFill>
                  <a:schemeClr val="bg1"/>
                </a:solidFill>
                <a:latin typeface="Cambria Math" panose="02040503050406030204" pitchFamily="18" charset="0"/>
                <a:ea typeface="Cambria Math" panose="02040503050406030204" pitchFamily="18" charset="0"/>
              </a:rPr>
              <a:t>) is computed as (Fig.</a:t>
            </a:r>
            <a:r>
              <a:rPr lang="tr-TR" sz="1600" dirty="0">
                <a:solidFill>
                  <a:schemeClr val="bg1"/>
                </a:solidFill>
                <a:latin typeface="Cambria Math" panose="02040503050406030204" pitchFamily="18" charset="0"/>
                <a:ea typeface="Cambria Math" panose="02040503050406030204" pitchFamily="18" charset="0"/>
              </a:rPr>
              <a:t>5</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As expected, the errors for the forward and backward differences are considerably more accurate than the results from Example </a:t>
            </a:r>
            <a:r>
              <a:rPr lang="tr-TR" sz="16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However, surprisingly, the centered difference yields a perfect result. This is because the formulas based on the Taylor series are equivalent to passing polynomials through the data points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450505" y="616187"/>
            <a:ext cx="3282985" cy="281399"/>
          </a:xfrm>
          <a:prstGeom prst="rect">
            <a:avLst/>
          </a:prstGeom>
        </p:spPr>
      </p:pic>
      <p:pic>
        <p:nvPicPr>
          <p:cNvPr id="4" name="Picture 3"/>
          <p:cNvPicPr>
            <a:picLocks noChangeAspect="1"/>
          </p:cNvPicPr>
          <p:nvPr/>
        </p:nvPicPr>
        <p:blipFill>
          <a:blip r:embed="rId4"/>
          <a:stretch>
            <a:fillRect/>
          </a:stretch>
        </p:blipFill>
        <p:spPr>
          <a:xfrm>
            <a:off x="4327640" y="1296760"/>
            <a:ext cx="3483671" cy="678637"/>
          </a:xfrm>
          <a:prstGeom prst="rect">
            <a:avLst/>
          </a:prstGeom>
        </p:spPr>
      </p:pic>
      <p:pic>
        <p:nvPicPr>
          <p:cNvPr id="5" name="Picture 4"/>
          <p:cNvPicPr>
            <a:picLocks noChangeAspect="1"/>
          </p:cNvPicPr>
          <p:nvPr/>
        </p:nvPicPr>
        <p:blipFill>
          <a:blip r:embed="rId5"/>
          <a:stretch>
            <a:fillRect/>
          </a:stretch>
        </p:blipFill>
        <p:spPr>
          <a:xfrm>
            <a:off x="5018609" y="2666055"/>
            <a:ext cx="2146776" cy="965374"/>
          </a:xfrm>
          <a:prstGeom prst="rect">
            <a:avLst/>
          </a:prstGeom>
        </p:spPr>
      </p:pic>
      <p:pic>
        <p:nvPicPr>
          <p:cNvPr id="6" name="Picture 5"/>
          <p:cNvPicPr>
            <a:picLocks noChangeAspect="1"/>
          </p:cNvPicPr>
          <p:nvPr/>
        </p:nvPicPr>
        <p:blipFill>
          <a:blip r:embed="rId6"/>
          <a:stretch>
            <a:fillRect/>
          </a:stretch>
        </p:blipFill>
        <p:spPr>
          <a:xfrm>
            <a:off x="4085521" y="3999171"/>
            <a:ext cx="4224213" cy="423126"/>
          </a:xfrm>
          <a:prstGeom prst="rect">
            <a:avLst/>
          </a:prstGeom>
        </p:spPr>
      </p:pic>
      <p:pic>
        <p:nvPicPr>
          <p:cNvPr id="7" name="Picture 6"/>
          <p:cNvPicPr>
            <a:picLocks noChangeAspect="1"/>
          </p:cNvPicPr>
          <p:nvPr/>
        </p:nvPicPr>
        <p:blipFill>
          <a:blip r:embed="rId7"/>
          <a:stretch>
            <a:fillRect/>
          </a:stretch>
        </p:blipFill>
        <p:spPr>
          <a:xfrm>
            <a:off x="4140072" y="4790039"/>
            <a:ext cx="4136579" cy="389575"/>
          </a:xfrm>
          <a:prstGeom prst="rect">
            <a:avLst/>
          </a:prstGeom>
        </p:spPr>
      </p:pic>
      <p:pic>
        <p:nvPicPr>
          <p:cNvPr id="8" name="Picture 7"/>
          <p:cNvPicPr>
            <a:picLocks noChangeAspect="1"/>
          </p:cNvPicPr>
          <p:nvPr/>
        </p:nvPicPr>
        <p:blipFill>
          <a:blip r:embed="rId8"/>
          <a:stretch>
            <a:fillRect/>
          </a:stretch>
        </p:blipFill>
        <p:spPr>
          <a:xfrm>
            <a:off x="3739149" y="5441334"/>
            <a:ext cx="4938423" cy="427737"/>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076101184"/>
              </p:ext>
            </p:extLst>
          </p:nvPr>
        </p:nvGraphicFramePr>
        <p:xfrm>
          <a:off x="7450307" y="2728685"/>
          <a:ext cx="3901870" cy="821911"/>
        </p:xfrm>
        <a:graphic>
          <a:graphicData uri="http://schemas.openxmlformats.org/drawingml/2006/table">
            <a:tbl>
              <a:tblPr firstRow="1" bandRow="1">
                <a:tableStyleId>{5DA37D80-6434-44D0-A028-1B22A696006F}</a:tableStyleId>
              </a:tblPr>
              <a:tblGrid>
                <a:gridCol w="399914">
                  <a:extLst>
                    <a:ext uri="{9D8B030D-6E8A-4147-A177-3AD203B41FA5}">
                      <a16:colId xmlns:a16="http://schemas.microsoft.com/office/drawing/2014/main" val="4266845399"/>
                    </a:ext>
                  </a:extLst>
                </a:gridCol>
                <a:gridCol w="714906">
                  <a:extLst>
                    <a:ext uri="{9D8B030D-6E8A-4147-A177-3AD203B41FA5}">
                      <a16:colId xmlns:a16="http://schemas.microsoft.com/office/drawing/2014/main" val="2197584440"/>
                    </a:ext>
                  </a:extLst>
                </a:gridCol>
                <a:gridCol w="557410">
                  <a:extLst>
                    <a:ext uri="{9D8B030D-6E8A-4147-A177-3AD203B41FA5}">
                      <a16:colId xmlns:a16="http://schemas.microsoft.com/office/drawing/2014/main" val="3274102337"/>
                    </a:ext>
                  </a:extLst>
                </a:gridCol>
                <a:gridCol w="420297">
                  <a:extLst>
                    <a:ext uri="{9D8B030D-6E8A-4147-A177-3AD203B41FA5}">
                      <a16:colId xmlns:a16="http://schemas.microsoft.com/office/drawing/2014/main" val="2798182170"/>
                    </a:ext>
                  </a:extLst>
                </a:gridCol>
                <a:gridCol w="694523">
                  <a:extLst>
                    <a:ext uri="{9D8B030D-6E8A-4147-A177-3AD203B41FA5}">
                      <a16:colId xmlns:a16="http://schemas.microsoft.com/office/drawing/2014/main" val="3170658696"/>
                    </a:ext>
                  </a:extLst>
                </a:gridCol>
                <a:gridCol w="706260">
                  <a:extLst>
                    <a:ext uri="{9D8B030D-6E8A-4147-A177-3AD203B41FA5}">
                      <a16:colId xmlns:a16="http://schemas.microsoft.com/office/drawing/2014/main" val="2323769112"/>
                    </a:ext>
                  </a:extLst>
                </a:gridCol>
                <a:gridCol w="408560">
                  <a:extLst>
                    <a:ext uri="{9D8B030D-6E8A-4147-A177-3AD203B41FA5}">
                      <a16:colId xmlns:a16="http://schemas.microsoft.com/office/drawing/2014/main" val="822459306"/>
                    </a:ext>
                  </a:extLst>
                </a:gridCol>
              </a:tblGrid>
              <a:tr h="364711">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i-2</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i-1</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i+1</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i+2</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51592856"/>
                  </a:ext>
                </a:extLst>
              </a:tr>
              <a:tr h="444178">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x-2.h</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x-h</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dirty="0" smtClean="0">
                          <a:solidFill>
                            <a:schemeClr val="bg1"/>
                          </a:solidFill>
                          <a:latin typeface="Cambria Math" panose="02040503050406030204" pitchFamily="18" charset="0"/>
                          <a:ea typeface="Cambria Math" panose="02040503050406030204" pitchFamily="18" charset="0"/>
                        </a:rPr>
                        <a:t>x+h</a:t>
                      </a:r>
                    </a:p>
                    <a:p>
                      <a:pPr algn="ct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x+2.h</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670537475"/>
                  </a:ext>
                </a:extLst>
              </a:tr>
            </a:tbl>
          </a:graphicData>
        </a:graphic>
      </p:graphicFrame>
      <p:sp>
        <p:nvSpPr>
          <p:cNvPr id="9" name="Slide Number Placeholder 8"/>
          <p:cNvSpPr>
            <a:spLocks noGrp="1"/>
          </p:cNvSpPr>
          <p:nvPr>
            <p:ph type="sldNum" sz="quarter" idx="12"/>
          </p:nvPr>
        </p:nvSpPr>
        <p:spPr/>
        <p:txBody>
          <a:bodyPr/>
          <a:lstStyle/>
          <a:p>
            <a:fld id="{99440B4A-D26D-4407-8396-5E8090C9A4A8}" type="slidenum">
              <a:rPr lang="tr-TR" smtClean="0"/>
              <a:t>15</a:t>
            </a:fld>
            <a:endParaRPr lang="tr-TR"/>
          </a:p>
        </p:txBody>
      </p:sp>
    </p:spTree>
    <p:extLst>
      <p:ext uri="{BB962C8B-B14F-4D97-AF65-F5344CB8AC3E}">
        <p14:creationId xmlns:p14="http://schemas.microsoft.com/office/powerpoint/2010/main" val="179528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3464" y="282102"/>
            <a:ext cx="11605098" cy="4031873"/>
          </a:xfrm>
          <a:prstGeom prst="rect">
            <a:avLst/>
          </a:prstGeom>
          <a:noFill/>
        </p:spPr>
        <p:txBody>
          <a:bodyPr wrap="square" rtlCol="0">
            <a:spAutoFit/>
          </a:bodyPr>
          <a:lstStyle/>
          <a:p>
            <a:r>
              <a:rPr lang="tr-TR" sz="1600" b="1" dirty="0" smtClean="0">
                <a:solidFill>
                  <a:srgbClr val="FF0000"/>
                </a:solidFill>
                <a:latin typeface="Cambria Math" panose="02040503050406030204" pitchFamily="18" charset="0"/>
                <a:ea typeface="Cambria Math" panose="02040503050406030204" pitchFamily="18" charset="0"/>
              </a:rPr>
              <a:t>Example 3:  </a:t>
            </a:r>
            <a:r>
              <a:rPr lang="en-US" sz="1600" dirty="0">
                <a:solidFill>
                  <a:schemeClr val="bg1"/>
                </a:solidFill>
                <a:latin typeface="Cambria Math" panose="02040503050406030204" pitchFamily="18" charset="0"/>
                <a:ea typeface="Cambria Math" panose="02040503050406030204" pitchFamily="18" charset="0"/>
              </a:rPr>
              <a:t>Use forward, backward  difference approximations of </a:t>
            </a:r>
            <a:r>
              <a:rPr lang="en-US" sz="1600" dirty="0" smtClean="0">
                <a:solidFill>
                  <a:schemeClr val="bg1"/>
                </a:solidFill>
                <a:latin typeface="Cambria Math" panose="02040503050406030204" pitchFamily="18" charset="0"/>
                <a:ea typeface="Cambria Math" panose="02040503050406030204" pitchFamily="18" charset="0"/>
              </a:rPr>
              <a:t>O(h)</a:t>
            </a:r>
            <a:r>
              <a:rPr lang="tr-TR" sz="1600" dirty="0" smtClean="0">
                <a:solidFill>
                  <a:schemeClr val="bg1"/>
                </a:solidFill>
                <a:latin typeface="Cambria Math" panose="02040503050406030204" pitchFamily="18" charset="0"/>
                <a:ea typeface="Cambria Math" panose="02040503050406030204" pitchFamily="18" charset="0"/>
              </a:rPr>
              <a:t> and </a:t>
            </a:r>
            <a:r>
              <a:rPr lang="en-US" sz="1600" dirty="0" smtClean="0">
                <a:solidFill>
                  <a:schemeClr val="bg1"/>
                </a:solidFill>
                <a:latin typeface="Cambria Math" panose="02040503050406030204" pitchFamily="18" charset="0"/>
                <a:ea typeface="Cambria Math" panose="02040503050406030204" pitchFamily="18" charset="0"/>
              </a:rPr>
              <a:t>O(h</a:t>
            </a:r>
            <a:r>
              <a:rPr lang="en-US" sz="1600" baseline="30000" dirty="0" smtClean="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 centered difference approximation of </a:t>
            </a:r>
            <a:r>
              <a:rPr lang="en-US" sz="1600" dirty="0" smtClean="0">
                <a:solidFill>
                  <a:schemeClr val="bg1"/>
                </a:solidFill>
                <a:latin typeface="Cambria Math" panose="02040503050406030204" pitchFamily="18" charset="0"/>
                <a:ea typeface="Cambria Math" panose="02040503050406030204" pitchFamily="18" charset="0"/>
              </a:rPr>
              <a:t>O(h</a:t>
            </a:r>
            <a:r>
              <a:rPr lang="en-US"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and </a:t>
            </a:r>
            <a:r>
              <a:rPr lang="en-US" sz="1600" dirty="0" smtClean="0">
                <a:solidFill>
                  <a:schemeClr val="bg1"/>
                </a:solidFill>
                <a:latin typeface="Cambria Math" panose="02040503050406030204" pitchFamily="18" charset="0"/>
                <a:ea typeface="Cambria Math" panose="02040503050406030204" pitchFamily="18" charset="0"/>
              </a:rPr>
              <a:t>O(h</a:t>
            </a:r>
            <a:r>
              <a:rPr lang="en-US" sz="1600" baseline="30000" dirty="0" smtClean="0">
                <a:solidFill>
                  <a:schemeClr val="bg1"/>
                </a:solidFill>
                <a:latin typeface="Cambria Math" panose="02040503050406030204" pitchFamily="18" charset="0"/>
                <a:ea typeface="Cambria Math" panose="02040503050406030204" pitchFamily="18" charset="0"/>
              </a:rPr>
              <a:t>4</a:t>
            </a:r>
            <a:r>
              <a:rPr lang="en-US" sz="1600" dirty="0">
                <a:solidFill>
                  <a:schemeClr val="bg1"/>
                </a:solidFill>
                <a:latin typeface="Cambria Math" panose="02040503050406030204" pitchFamily="18" charset="0"/>
                <a:ea typeface="Cambria Math" panose="02040503050406030204" pitchFamily="18" charset="0"/>
              </a:rPr>
              <a:t>) to estimate the first derivative of </a:t>
            </a:r>
            <a:r>
              <a:rPr lang="tr-TR" sz="1600" dirty="0" smtClean="0">
                <a:solidFill>
                  <a:schemeClr val="bg1"/>
                </a:solidFill>
                <a:latin typeface="Cambria Math" panose="02040503050406030204" pitchFamily="18" charset="0"/>
                <a:ea typeface="Cambria Math" panose="02040503050406030204" pitchFamily="18" charset="0"/>
              </a:rPr>
              <a:t>														f(x)= 0.1x</a:t>
            </a:r>
            <a:r>
              <a:rPr lang="tr-TR" sz="1600" baseline="30000" dirty="0" smtClean="0">
                <a:solidFill>
                  <a:schemeClr val="bg1"/>
                </a:solidFill>
                <a:latin typeface="Cambria Math" panose="02040503050406030204" pitchFamily="18" charset="0"/>
                <a:ea typeface="Cambria Math" panose="02040503050406030204" pitchFamily="18" charset="0"/>
              </a:rPr>
              <a:t>5</a:t>
            </a:r>
            <a:r>
              <a:rPr lang="tr-TR" sz="1600" dirty="0" smtClean="0">
                <a:solidFill>
                  <a:schemeClr val="bg1"/>
                </a:solidFill>
                <a:latin typeface="Cambria Math" panose="02040503050406030204" pitchFamily="18" charset="0"/>
                <a:ea typeface="Cambria Math" panose="02040503050406030204" pitchFamily="18" charset="0"/>
              </a:rPr>
              <a:t>-0.2x</a:t>
            </a:r>
            <a:r>
              <a:rPr lang="tr-TR" sz="1600" baseline="30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+0.1x-0.2</a:t>
            </a: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at x = </a:t>
            </a:r>
            <a:r>
              <a:rPr lang="en-US" sz="1600" dirty="0" smtClean="0">
                <a:solidFill>
                  <a:schemeClr val="bg1"/>
                </a:solidFill>
                <a:latin typeface="Cambria Math" panose="02040503050406030204" pitchFamily="18" charset="0"/>
                <a:ea typeface="Cambria Math" panose="02040503050406030204" pitchFamily="18" charset="0"/>
              </a:rPr>
              <a:t>0.</a:t>
            </a:r>
            <a:r>
              <a:rPr lang="tr-TR" sz="1600" dirty="0" smtClean="0">
                <a:solidFill>
                  <a:schemeClr val="bg1"/>
                </a:solidFill>
                <a:latin typeface="Cambria Math" panose="02040503050406030204" pitchFamily="18" charset="0"/>
                <a:ea typeface="Cambria Math" panose="02040503050406030204" pitchFamily="18" charset="0"/>
              </a:rPr>
              <a:t>1   Compare numerical solution at h=0.1.</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rgbClr val="C00000"/>
                </a:solidFill>
                <a:latin typeface="Cambria Math" panose="02040503050406030204" pitchFamily="18" charset="0"/>
                <a:ea typeface="Cambria Math" panose="02040503050406030204" pitchFamily="18" charset="0"/>
              </a:rPr>
              <a:t>Solution: </a:t>
            </a:r>
            <a:r>
              <a:rPr lang="en-US" sz="1600" dirty="0">
                <a:solidFill>
                  <a:schemeClr val="bg1"/>
                </a:solidFill>
                <a:latin typeface="Cambria Math" panose="02040503050406030204" pitchFamily="18" charset="0"/>
                <a:ea typeface="Cambria Math" panose="02040503050406030204" pitchFamily="18" charset="0"/>
              </a:rPr>
              <a:t>The data needed for this example is</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rgbClr val="C00000"/>
              </a:solidFill>
              <a:latin typeface="Cambria Math" panose="02040503050406030204" pitchFamily="18" charset="0"/>
              <a:ea typeface="Cambria Math" panose="02040503050406030204" pitchFamily="18" charset="0"/>
            </a:endParaRPr>
          </a:p>
          <a:p>
            <a:endParaRPr lang="tr-TR" sz="1600" dirty="0">
              <a:solidFill>
                <a:srgbClr val="C00000"/>
              </a:solidFill>
              <a:latin typeface="Cambria Math" panose="02040503050406030204" pitchFamily="18" charset="0"/>
              <a:ea typeface="Cambria Math" panose="02040503050406030204" pitchFamily="18" charset="0"/>
            </a:endParaRPr>
          </a:p>
          <a:p>
            <a:endParaRPr lang="tr-TR" sz="1600" dirty="0" smtClean="0">
              <a:solidFill>
                <a:srgbClr val="C00000"/>
              </a:solidFill>
              <a:latin typeface="Cambria Math" panose="02040503050406030204" pitchFamily="18" charset="0"/>
              <a:ea typeface="Cambria Math" panose="02040503050406030204" pitchFamily="18" charset="0"/>
            </a:endParaRPr>
          </a:p>
          <a:p>
            <a:endParaRPr lang="tr-TR" sz="1600" dirty="0">
              <a:solidFill>
                <a:srgbClr val="C00000"/>
              </a:solidFill>
              <a:latin typeface="Cambria Math" panose="02040503050406030204" pitchFamily="18" charset="0"/>
              <a:ea typeface="Cambria Math" panose="02040503050406030204" pitchFamily="18" charset="0"/>
            </a:endParaRPr>
          </a:p>
          <a:p>
            <a:endParaRPr lang="tr-TR" sz="1600" dirty="0" smtClean="0">
              <a:solidFill>
                <a:srgbClr val="C00000"/>
              </a:solidFill>
              <a:latin typeface="Cambria Math" panose="02040503050406030204" pitchFamily="18" charset="0"/>
              <a:ea typeface="Cambria Math" panose="02040503050406030204" pitchFamily="18" charset="0"/>
            </a:endParaRPr>
          </a:p>
          <a:p>
            <a:endParaRPr lang="tr-TR" sz="1600" dirty="0">
              <a:solidFill>
                <a:srgbClr val="C00000"/>
              </a:solidFill>
              <a:latin typeface="Cambria Math" panose="02040503050406030204" pitchFamily="18" charset="0"/>
              <a:ea typeface="Cambria Math" panose="02040503050406030204" pitchFamily="18" charset="0"/>
            </a:endParaRPr>
          </a:p>
          <a:p>
            <a:endParaRPr lang="tr-TR" sz="1600" dirty="0" smtClean="0">
              <a:solidFill>
                <a:srgbClr val="C00000"/>
              </a:solidFill>
              <a:latin typeface="Cambria Math" panose="02040503050406030204" pitchFamily="18" charset="0"/>
              <a:ea typeface="Cambria Math" panose="02040503050406030204" pitchFamily="18" charset="0"/>
            </a:endParaRPr>
          </a:p>
          <a:p>
            <a:endParaRPr lang="tr-TR" sz="1600" dirty="0">
              <a:solidFill>
                <a:srgbClr val="C00000"/>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forward difference of accuracy </a:t>
            </a:r>
            <a:r>
              <a:rPr lang="en-US" sz="1600" dirty="0" smtClean="0">
                <a:solidFill>
                  <a:schemeClr val="bg1"/>
                </a:solidFill>
                <a:latin typeface="Cambria Math" panose="02040503050406030204" pitchFamily="18" charset="0"/>
                <a:ea typeface="Cambria Math" panose="02040503050406030204" pitchFamily="18" charset="0"/>
              </a:rPr>
              <a:t>O(h)</a:t>
            </a:r>
            <a:r>
              <a:rPr lang="tr-TR" sz="1600" dirty="0" smtClean="0">
                <a:solidFill>
                  <a:schemeClr val="bg1"/>
                </a:solidFill>
                <a:latin typeface="Cambria Math" panose="02040503050406030204" pitchFamily="18" charset="0"/>
                <a:ea typeface="Cambria Math" panose="02040503050406030204" pitchFamily="18" charset="0"/>
              </a:rPr>
              <a:t> and O(h</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are </a:t>
            </a:r>
            <a:r>
              <a:rPr lang="en-US" sz="1600" dirty="0" smtClean="0">
                <a:solidFill>
                  <a:schemeClr val="bg1"/>
                </a:solidFill>
                <a:latin typeface="Cambria Math" panose="02040503050406030204" pitchFamily="18" charset="0"/>
                <a:ea typeface="Cambria Math" panose="02040503050406030204" pitchFamily="18" charset="0"/>
              </a:rPr>
              <a:t>computed </a:t>
            </a:r>
            <a:r>
              <a:rPr lang="en-US" sz="1600" dirty="0">
                <a:solidFill>
                  <a:schemeClr val="bg1"/>
                </a:solidFill>
                <a:latin typeface="Cambria Math" panose="02040503050406030204" pitchFamily="18" charset="0"/>
                <a:ea typeface="Cambria Math" panose="02040503050406030204" pitchFamily="18" charset="0"/>
              </a:rPr>
              <a:t>as ;</a:t>
            </a:r>
            <a:endParaRPr lang="tr-TR" sz="1600" dirty="0" smtClean="0">
              <a:solidFill>
                <a:schemeClr val="bg1"/>
              </a:solidFill>
              <a:latin typeface="Cambria Math" panose="02040503050406030204" pitchFamily="18" charset="0"/>
              <a:ea typeface="Cambria Math" panose="02040503050406030204" pitchFamily="18" charset="0"/>
            </a:endParaRPr>
          </a:p>
        </p:txBody>
      </p:sp>
      <p:sp>
        <p:nvSpPr>
          <p:cNvPr id="9" name="Rounded Rectangle 8"/>
          <p:cNvSpPr/>
          <p:nvPr/>
        </p:nvSpPr>
        <p:spPr>
          <a:xfrm>
            <a:off x="4854102" y="788178"/>
            <a:ext cx="2538919" cy="311286"/>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graphicFrame>
        <p:nvGraphicFramePr>
          <p:cNvPr id="10" name="Table 9"/>
          <p:cNvGraphicFramePr>
            <a:graphicFrameLocks noGrp="1"/>
          </p:cNvGraphicFramePr>
          <p:nvPr>
            <p:extLst>
              <p:ext uri="{D42A27DB-BD31-4B8C-83A1-F6EECF244321}">
                <p14:modId xmlns:p14="http://schemas.microsoft.com/office/powerpoint/2010/main" val="4032065747"/>
              </p:ext>
            </p:extLst>
          </p:nvPr>
        </p:nvGraphicFramePr>
        <p:xfrm>
          <a:off x="2995037" y="2127102"/>
          <a:ext cx="5399933" cy="1598590"/>
        </p:xfrm>
        <a:graphic>
          <a:graphicData uri="http://schemas.openxmlformats.org/drawingml/2006/table">
            <a:tbl>
              <a:tblPr firstRow="1" bandRow="1">
                <a:tableStyleId>{5DA37D80-6434-44D0-A028-1B22A696006F}</a:tableStyleId>
              </a:tblPr>
              <a:tblGrid>
                <a:gridCol w="526375">
                  <a:extLst>
                    <a:ext uri="{9D8B030D-6E8A-4147-A177-3AD203B41FA5}">
                      <a16:colId xmlns:a16="http://schemas.microsoft.com/office/drawing/2014/main" val="1142820060"/>
                    </a:ext>
                  </a:extLst>
                </a:gridCol>
                <a:gridCol w="622570">
                  <a:extLst>
                    <a:ext uri="{9D8B030D-6E8A-4147-A177-3AD203B41FA5}">
                      <a16:colId xmlns:a16="http://schemas.microsoft.com/office/drawing/2014/main" val="3224838130"/>
                    </a:ext>
                  </a:extLst>
                </a:gridCol>
                <a:gridCol w="666070">
                  <a:extLst>
                    <a:ext uri="{9D8B030D-6E8A-4147-A177-3AD203B41FA5}">
                      <a16:colId xmlns:a16="http://schemas.microsoft.com/office/drawing/2014/main" val="925251939"/>
                    </a:ext>
                  </a:extLst>
                </a:gridCol>
                <a:gridCol w="777452">
                  <a:extLst>
                    <a:ext uri="{9D8B030D-6E8A-4147-A177-3AD203B41FA5}">
                      <a16:colId xmlns:a16="http://schemas.microsoft.com/office/drawing/2014/main" val="1547196098"/>
                    </a:ext>
                  </a:extLst>
                </a:gridCol>
                <a:gridCol w="846559">
                  <a:extLst>
                    <a:ext uri="{9D8B030D-6E8A-4147-A177-3AD203B41FA5}">
                      <a16:colId xmlns:a16="http://schemas.microsoft.com/office/drawing/2014/main" val="2693502570"/>
                    </a:ext>
                  </a:extLst>
                </a:gridCol>
                <a:gridCol w="1960907">
                  <a:extLst>
                    <a:ext uri="{9D8B030D-6E8A-4147-A177-3AD203B41FA5}">
                      <a16:colId xmlns:a16="http://schemas.microsoft.com/office/drawing/2014/main" val="671430899"/>
                    </a:ext>
                  </a:extLst>
                </a:gridCol>
              </a:tblGrid>
              <a:tr h="319718">
                <a:tc>
                  <a:txBody>
                    <a:bodyPr/>
                    <a:lstStyle/>
                    <a:p>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i+2</a:t>
                      </a:r>
                      <a:endParaRPr lang="tr-TR" sz="1400" b="0" baseline="-25000" dirty="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r>
                        <a:rPr lang="tr-TR" sz="1400" b="0" dirty="0" smtClean="0">
                          <a:solidFill>
                            <a:schemeClr val="bg1"/>
                          </a:solidFill>
                          <a:latin typeface="Cambria Math" panose="02040503050406030204" pitchFamily="18" charset="0"/>
                          <a:ea typeface="Cambria Math" panose="02040503050406030204" pitchFamily="18" charset="0"/>
                        </a:rPr>
                        <a:t>x+2h</a:t>
                      </a:r>
                      <a:endParaRPr lang="tr-TR" sz="1400" b="0" dirty="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r>
                        <a:rPr lang="tr-TR" sz="1400" b="0" dirty="0" smtClean="0">
                          <a:solidFill>
                            <a:schemeClr val="bg1"/>
                          </a:solidFill>
                          <a:latin typeface="Cambria Math" panose="02040503050406030204" pitchFamily="18" charset="0"/>
                          <a:ea typeface="Cambria Math" panose="02040503050406030204" pitchFamily="18" charset="0"/>
                        </a:rPr>
                        <a:t>= 0.3</a:t>
                      </a:r>
                      <a:endParaRPr lang="tr-TR" sz="1400" b="0" dirty="0">
                        <a:solidFill>
                          <a:schemeClr val="bg1"/>
                        </a:solidFill>
                        <a:latin typeface="Cambria Math" panose="02040503050406030204" pitchFamily="18" charset="0"/>
                        <a:ea typeface="Cambria Math" panose="02040503050406030204" pitchFamily="18" charset="0"/>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i+2</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0.3</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baseline="-25000" dirty="0" smtClean="0">
                          <a:solidFill>
                            <a:schemeClr val="bg1"/>
                          </a:solidFill>
                          <a:latin typeface="Cambria Math" panose="02040503050406030204" pitchFamily="18" charset="0"/>
                          <a:ea typeface="Cambria Math" panose="02040503050406030204" pitchFamily="18" charset="0"/>
                        </a:rPr>
                        <a:t>= - 0.17516</a:t>
                      </a:r>
                    </a:p>
                  </a:txBody>
                  <a:tcPr>
                    <a:solidFill>
                      <a:schemeClr val="accent5">
                        <a:lumMod val="40000"/>
                        <a:lumOff val="60000"/>
                      </a:schemeClr>
                    </a:solidFill>
                  </a:tcPr>
                </a:tc>
                <a:extLst>
                  <a:ext uri="{0D108BD9-81ED-4DB2-BD59-A6C34878D82A}">
                    <a16:rowId xmlns:a16="http://schemas.microsoft.com/office/drawing/2014/main" val="828322485"/>
                  </a:ext>
                </a:extLst>
              </a:tr>
              <a:tr h="319718">
                <a:tc>
                  <a:txBody>
                    <a:bodyPr/>
                    <a:lstStyle/>
                    <a:p>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i+1</a:t>
                      </a:r>
                      <a:endParaRPr lang="tr-TR" sz="1400" b="0" baseline="-25000" dirty="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r>
                        <a:rPr lang="tr-TR" sz="1400" b="0" dirty="0" smtClean="0">
                          <a:solidFill>
                            <a:schemeClr val="bg1"/>
                          </a:solidFill>
                          <a:latin typeface="Cambria Math" panose="02040503050406030204" pitchFamily="18" charset="0"/>
                          <a:ea typeface="Cambria Math" panose="02040503050406030204" pitchFamily="18" charset="0"/>
                        </a:rPr>
                        <a:t>x+h</a:t>
                      </a:r>
                      <a:endParaRPr lang="tr-TR" sz="1400" b="0" dirty="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solidFill>
                            <a:schemeClr val="bg1"/>
                          </a:solidFill>
                          <a:latin typeface="Cambria Math" panose="02040503050406030204" pitchFamily="18" charset="0"/>
                          <a:ea typeface="Cambria Math" panose="02040503050406030204" pitchFamily="18" charset="0"/>
                        </a:rPr>
                        <a:t>= 0.2</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i+1</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0.2</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baseline="-25000" dirty="0" smtClean="0">
                          <a:solidFill>
                            <a:schemeClr val="bg1"/>
                          </a:solidFill>
                          <a:latin typeface="Cambria Math" panose="02040503050406030204" pitchFamily="18" charset="0"/>
                          <a:ea typeface="Cambria Math" panose="02040503050406030204" pitchFamily="18" charset="0"/>
                        </a:rPr>
                        <a:t>= - 0.181568</a:t>
                      </a:r>
                    </a:p>
                  </a:txBody>
                  <a:tcPr>
                    <a:solidFill>
                      <a:schemeClr val="accent5">
                        <a:lumMod val="40000"/>
                        <a:lumOff val="60000"/>
                      </a:schemeClr>
                    </a:solidFill>
                  </a:tcPr>
                </a:tc>
                <a:extLst>
                  <a:ext uri="{0D108BD9-81ED-4DB2-BD59-A6C34878D82A}">
                    <a16:rowId xmlns:a16="http://schemas.microsoft.com/office/drawing/2014/main" val="2777622200"/>
                  </a:ext>
                </a:extLst>
              </a:tr>
              <a:tr h="319718">
                <a:tc>
                  <a:txBody>
                    <a:bodyPr/>
                    <a:lstStyle/>
                    <a:p>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a:t>
                      </a:r>
                      <a:endParaRPr lang="tr-TR" sz="1400" b="0" baseline="-25000" dirty="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r>
                        <a:rPr lang="tr-TR" sz="1400" b="0" dirty="0" smtClean="0">
                          <a:solidFill>
                            <a:schemeClr val="bg1"/>
                          </a:solidFill>
                          <a:latin typeface="Cambria Math" panose="02040503050406030204" pitchFamily="18" charset="0"/>
                          <a:ea typeface="Cambria Math" panose="02040503050406030204" pitchFamily="18" charset="0"/>
                        </a:rPr>
                        <a:t>x</a:t>
                      </a:r>
                      <a:endParaRPr lang="tr-TR" sz="1400" b="0" dirty="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solidFill>
                            <a:schemeClr val="bg1"/>
                          </a:solidFill>
                          <a:latin typeface="Cambria Math" panose="02040503050406030204" pitchFamily="18" charset="0"/>
                          <a:ea typeface="Cambria Math" panose="02040503050406030204" pitchFamily="18" charset="0"/>
                        </a:rPr>
                        <a:t>= 0.1</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0.1</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baseline="-25000" smtClean="0">
                          <a:solidFill>
                            <a:schemeClr val="bg1"/>
                          </a:solidFill>
                          <a:latin typeface="Cambria Math" panose="02040503050406030204" pitchFamily="18" charset="0"/>
                          <a:ea typeface="Cambria Math" panose="02040503050406030204" pitchFamily="18" charset="0"/>
                        </a:rPr>
                        <a:t>= - 0.190199</a:t>
                      </a:r>
                      <a:endParaRPr lang="tr-TR" sz="18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40000"/>
                        <a:lumOff val="60000"/>
                      </a:schemeClr>
                    </a:solidFill>
                  </a:tcPr>
                </a:tc>
                <a:extLst>
                  <a:ext uri="{0D108BD9-81ED-4DB2-BD59-A6C34878D82A}">
                    <a16:rowId xmlns:a16="http://schemas.microsoft.com/office/drawing/2014/main" val="1858527632"/>
                  </a:ext>
                </a:extLst>
              </a:tr>
              <a:tr h="319718">
                <a:tc>
                  <a:txBody>
                    <a:bodyPr/>
                    <a:lstStyle/>
                    <a:p>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i-1</a:t>
                      </a:r>
                      <a:endParaRPr lang="tr-TR" sz="1400" b="0" baseline="-25000" dirty="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r>
                        <a:rPr lang="tr-TR" sz="1400" b="0" dirty="0" smtClean="0">
                          <a:solidFill>
                            <a:schemeClr val="bg1"/>
                          </a:solidFill>
                          <a:latin typeface="Cambria Math" panose="02040503050406030204" pitchFamily="18" charset="0"/>
                          <a:ea typeface="Cambria Math" panose="02040503050406030204" pitchFamily="18" charset="0"/>
                        </a:rPr>
                        <a:t>x-h</a:t>
                      </a:r>
                      <a:endParaRPr lang="tr-TR" sz="1400" b="0" dirty="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solidFill>
                            <a:schemeClr val="bg1"/>
                          </a:solidFill>
                          <a:latin typeface="Cambria Math" panose="02040503050406030204" pitchFamily="18" charset="0"/>
                          <a:ea typeface="Cambria Math" panose="02040503050406030204" pitchFamily="18" charset="0"/>
                        </a:rPr>
                        <a:t>= 0</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i-1</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0</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baseline="-25000" dirty="0" smtClean="0">
                          <a:solidFill>
                            <a:schemeClr val="bg1"/>
                          </a:solidFill>
                          <a:latin typeface="Cambria Math" panose="02040503050406030204" pitchFamily="18" charset="0"/>
                          <a:ea typeface="Cambria Math" panose="02040503050406030204" pitchFamily="18" charset="0"/>
                        </a:rPr>
                        <a:t>= -0.2</a:t>
                      </a:r>
                    </a:p>
                  </a:txBody>
                  <a:tcPr>
                    <a:solidFill>
                      <a:schemeClr val="accent5">
                        <a:lumMod val="40000"/>
                        <a:lumOff val="60000"/>
                      </a:schemeClr>
                    </a:solidFill>
                  </a:tcPr>
                </a:tc>
                <a:extLst>
                  <a:ext uri="{0D108BD9-81ED-4DB2-BD59-A6C34878D82A}">
                    <a16:rowId xmlns:a16="http://schemas.microsoft.com/office/drawing/2014/main" val="902074901"/>
                  </a:ext>
                </a:extLst>
              </a:tr>
              <a:tr h="319718">
                <a:tc>
                  <a:txBody>
                    <a:bodyPr/>
                    <a:lstStyle/>
                    <a:p>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i-2</a:t>
                      </a:r>
                      <a:endParaRPr lang="tr-TR" sz="1400" b="0" baseline="-25000" dirty="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r>
                        <a:rPr lang="tr-TR" sz="1400" b="0" dirty="0" smtClean="0">
                          <a:solidFill>
                            <a:schemeClr val="bg1"/>
                          </a:solidFill>
                          <a:latin typeface="Cambria Math" panose="02040503050406030204" pitchFamily="18" charset="0"/>
                          <a:ea typeface="Cambria Math" panose="02040503050406030204" pitchFamily="18" charset="0"/>
                        </a:rPr>
                        <a:t>x-2h</a:t>
                      </a:r>
                      <a:endParaRPr lang="tr-TR" sz="1400" b="0" dirty="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solidFill>
                            <a:schemeClr val="bg1"/>
                          </a:solidFill>
                          <a:latin typeface="Cambria Math" panose="02040503050406030204" pitchFamily="18" charset="0"/>
                          <a:ea typeface="Cambria Math" panose="02040503050406030204" pitchFamily="18" charset="0"/>
                        </a:rPr>
                        <a:t>= -0.1</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x</a:t>
                      </a:r>
                      <a:r>
                        <a:rPr lang="tr-TR" sz="1400" b="0" baseline="-25000" dirty="0" smtClean="0">
                          <a:solidFill>
                            <a:schemeClr val="bg1"/>
                          </a:solidFill>
                          <a:latin typeface="Cambria Math" panose="02040503050406030204" pitchFamily="18" charset="0"/>
                          <a:ea typeface="Cambria Math" panose="02040503050406030204" pitchFamily="18" charset="0"/>
                        </a:rPr>
                        <a:t>i-2</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bg1"/>
                          </a:solidFill>
                          <a:latin typeface="Cambria Math" panose="02040503050406030204" pitchFamily="18" charset="0"/>
                          <a:ea typeface="Cambria Math" panose="02040503050406030204" pitchFamily="18" charset="0"/>
                        </a:rPr>
                        <a:t>f(</a:t>
                      </a:r>
                      <a:r>
                        <a:rPr lang="tr-TR" sz="1400" b="0" dirty="0" smtClean="0">
                          <a:solidFill>
                            <a:schemeClr val="bg1"/>
                          </a:solidFill>
                          <a:latin typeface="Cambria Math" panose="02040503050406030204" pitchFamily="18" charset="0"/>
                          <a:ea typeface="Cambria Math" panose="02040503050406030204" pitchFamily="18" charset="0"/>
                        </a:rPr>
                        <a:t>-0.1</a:t>
                      </a:r>
                      <a:r>
                        <a:rPr lang="tr-TR" sz="1400" b="0" baseline="0" dirty="0" smtClean="0">
                          <a:solidFill>
                            <a:schemeClr val="bg1"/>
                          </a:solidFill>
                          <a:latin typeface="Cambria Math" panose="02040503050406030204" pitchFamily="18" charset="0"/>
                          <a:ea typeface="Cambria Math" panose="02040503050406030204" pitchFamily="18" charset="0"/>
                        </a:rPr>
                        <a:t>)</a:t>
                      </a:r>
                      <a:endParaRPr lang="tr-TR" sz="1400" b="0" baseline="-25000" dirty="0" smtClean="0">
                        <a:solidFill>
                          <a:schemeClr val="bg1"/>
                        </a:solidFill>
                        <a:latin typeface="Cambria Math" panose="02040503050406030204" pitchFamily="18" charset="0"/>
                        <a:ea typeface="Cambria Math" panose="02040503050406030204" pitchFamily="18" charset="0"/>
                      </a:endParaRPr>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baseline="-25000" dirty="0" smtClean="0">
                          <a:solidFill>
                            <a:schemeClr val="bg1"/>
                          </a:solidFill>
                          <a:latin typeface="Cambria Math" panose="02040503050406030204" pitchFamily="18" charset="0"/>
                          <a:ea typeface="Cambria Math" panose="02040503050406030204" pitchFamily="18" charset="0"/>
                        </a:rPr>
                        <a:t>= - 0.2098</a:t>
                      </a:r>
                    </a:p>
                  </a:txBody>
                  <a:tcPr>
                    <a:solidFill>
                      <a:schemeClr val="accent5">
                        <a:lumMod val="40000"/>
                        <a:lumOff val="60000"/>
                      </a:schemeClr>
                    </a:solidFill>
                  </a:tcPr>
                </a:tc>
                <a:extLst>
                  <a:ext uri="{0D108BD9-81ED-4DB2-BD59-A6C34878D82A}">
                    <a16:rowId xmlns:a16="http://schemas.microsoft.com/office/drawing/2014/main" val="355338412"/>
                  </a:ext>
                </a:extLst>
              </a:tr>
            </a:tbl>
          </a:graphicData>
        </a:graphic>
      </p:graphicFrame>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75815"/>
          <a:stretch/>
        </p:blipFill>
        <p:spPr>
          <a:xfrm>
            <a:off x="233464" y="4646325"/>
            <a:ext cx="4980562" cy="99307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214026" y="4523362"/>
                <a:ext cx="6712085" cy="1547860"/>
              </a:xfrm>
              <a:prstGeom prst="rect">
                <a:avLst/>
              </a:prstGeom>
              <a:no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f’(0.1)= </a:t>
                </a:r>
                <a14:m>
                  <m:oMath xmlns:m="http://schemas.openxmlformats.org/officeDocument/2006/math">
                    <m:f>
                      <m:fPr>
                        <m:ctrlPr>
                          <a:rPr lang="tr-TR" i="1" smtClean="0">
                            <a:solidFill>
                              <a:schemeClr val="bg1"/>
                            </a:solidFill>
                            <a:latin typeface="Cambria Math" panose="02040503050406030204" pitchFamily="18" charset="0"/>
                            <a:ea typeface="Cambria Math" panose="02040503050406030204" pitchFamily="18" charset="0"/>
                          </a:rPr>
                        </m:ctrlPr>
                      </m:fPr>
                      <m:num>
                        <m:r>
                          <a:rPr lang="tr-TR" b="0" i="1" smtClean="0">
                            <a:solidFill>
                              <a:schemeClr val="bg1"/>
                            </a:solidFill>
                            <a:latin typeface="Cambria Math" panose="02040503050406030204" pitchFamily="18" charset="0"/>
                            <a:ea typeface="Cambria Math" panose="02040503050406030204" pitchFamily="18" charset="0"/>
                          </a:rPr>
                          <m:t>𝑓</m:t>
                        </m:r>
                        <m:d>
                          <m:dPr>
                            <m:ctrlPr>
                              <a:rPr lang="tr-TR" b="0" i="1" smtClean="0">
                                <a:solidFill>
                                  <a:schemeClr val="bg1"/>
                                </a:solidFill>
                                <a:latin typeface="Cambria Math" panose="02040503050406030204" pitchFamily="18" charset="0"/>
                                <a:ea typeface="Cambria Math" panose="02040503050406030204" pitchFamily="18" charset="0"/>
                              </a:rPr>
                            </m:ctrlPr>
                          </m:dPr>
                          <m:e>
                            <m:r>
                              <a:rPr lang="tr-TR" b="0" i="1" smtClean="0">
                                <a:solidFill>
                                  <a:schemeClr val="bg1"/>
                                </a:solidFill>
                                <a:latin typeface="Cambria Math" panose="02040503050406030204" pitchFamily="18" charset="0"/>
                                <a:ea typeface="Cambria Math" panose="02040503050406030204" pitchFamily="18" charset="0"/>
                              </a:rPr>
                              <m:t>0.2</m:t>
                            </m:r>
                          </m:e>
                        </m:d>
                        <m:r>
                          <a:rPr lang="tr-TR" b="0" i="1" smtClean="0">
                            <a:solidFill>
                              <a:schemeClr val="bg1"/>
                            </a:solidFill>
                            <a:latin typeface="Cambria Math" panose="02040503050406030204" pitchFamily="18" charset="0"/>
                            <a:ea typeface="Cambria Math" panose="02040503050406030204" pitchFamily="18" charset="0"/>
                          </a:rPr>
                          <m:t>−</m:t>
                        </m:r>
                        <m:r>
                          <a:rPr lang="tr-TR" b="0" i="1" smtClean="0">
                            <a:solidFill>
                              <a:schemeClr val="bg1"/>
                            </a:solidFill>
                            <a:latin typeface="Cambria Math" panose="02040503050406030204" pitchFamily="18" charset="0"/>
                            <a:ea typeface="Cambria Math" panose="02040503050406030204" pitchFamily="18" charset="0"/>
                          </a:rPr>
                          <m:t>𝑓</m:t>
                        </m:r>
                        <m:r>
                          <a:rPr lang="tr-TR" b="0" i="1" smtClean="0">
                            <a:solidFill>
                              <a:schemeClr val="bg1"/>
                            </a:solidFill>
                            <a:latin typeface="Cambria Math" panose="02040503050406030204" pitchFamily="18" charset="0"/>
                            <a:ea typeface="Cambria Math" panose="02040503050406030204" pitchFamily="18" charset="0"/>
                          </a:rPr>
                          <m:t>(0.1)</m:t>
                        </m:r>
                      </m:num>
                      <m:den>
                        <m:r>
                          <a:rPr lang="tr-TR" b="0" i="1" smtClean="0">
                            <a:solidFill>
                              <a:schemeClr val="bg1"/>
                            </a:solidFill>
                            <a:latin typeface="Cambria Math" panose="02040503050406030204" pitchFamily="18" charset="0"/>
                            <a:ea typeface="Cambria Math" panose="02040503050406030204" pitchFamily="18" charset="0"/>
                          </a:rPr>
                          <m:t>h</m:t>
                        </m:r>
                      </m:den>
                    </m:f>
                  </m:oMath>
                </a14:m>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2000" i="1" smtClean="0">
                            <a:solidFill>
                              <a:schemeClr val="bg1"/>
                            </a:solidFill>
                            <a:latin typeface="Cambria Math" panose="02040503050406030204" pitchFamily="18" charset="0"/>
                            <a:ea typeface="Cambria Math" panose="02040503050406030204" pitchFamily="18" charset="0"/>
                          </a:rPr>
                        </m:ctrlPr>
                      </m:fPr>
                      <m:num>
                        <m:r>
                          <m:rPr>
                            <m:nor/>
                          </m:rPr>
                          <a:rPr lang="tr-TR" sz="2000" baseline="-25000" dirty="0">
                            <a:solidFill>
                              <a:schemeClr val="bg1"/>
                            </a:solidFill>
                            <a:latin typeface="Cambria Math" panose="02040503050406030204" pitchFamily="18" charset="0"/>
                            <a:ea typeface="Cambria Math" panose="02040503050406030204" pitchFamily="18" charset="0"/>
                          </a:rPr>
                          <m:t>− 0.181568</m:t>
                        </m:r>
                        <m:r>
                          <m:rPr>
                            <m:nor/>
                          </m:rPr>
                          <a:rPr lang="tr-TR" sz="2000" b="0" i="0" baseline="-25000" dirty="0" smtClean="0">
                            <a:solidFill>
                              <a:schemeClr val="bg1"/>
                            </a:solidFill>
                            <a:latin typeface="Cambria Math" panose="02040503050406030204" pitchFamily="18" charset="0"/>
                            <a:ea typeface="Cambria Math" panose="02040503050406030204" pitchFamily="18" charset="0"/>
                          </a:rPr>
                          <m:t>−(−0.190199)</m:t>
                        </m:r>
                        <m:r>
                          <m:rPr>
                            <m:nor/>
                          </m:rPr>
                          <a:rPr lang="tr-TR" sz="2000" baseline="-25000" dirty="0">
                            <a:solidFill>
                              <a:schemeClr val="bg1"/>
                            </a:solidFill>
                            <a:latin typeface="Cambria Math" panose="02040503050406030204" pitchFamily="18" charset="0"/>
                            <a:ea typeface="Cambria Math" panose="02040503050406030204" pitchFamily="18" charset="0"/>
                          </a:rPr>
                          <m:t> </m:t>
                        </m:r>
                      </m:num>
                      <m:den>
                        <m:r>
                          <a:rPr lang="tr-TR" sz="2000" b="0" i="1" smtClean="0">
                            <a:solidFill>
                              <a:schemeClr val="bg1"/>
                            </a:solidFill>
                            <a:latin typeface="Cambria Math" panose="02040503050406030204" pitchFamily="18" charset="0"/>
                            <a:ea typeface="Cambria Math" panose="02040503050406030204" pitchFamily="18" charset="0"/>
                          </a:rPr>
                          <m:t>0.1</m:t>
                        </m:r>
                      </m:den>
                    </m:f>
                  </m:oMath>
                </a14:m>
                <a:r>
                  <a:rPr lang="tr-TR" dirty="0" smtClean="0">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=0.08631</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f’(0.1)= </a:t>
                </a:r>
                <a14:m>
                  <m:oMath xmlns:m="http://schemas.openxmlformats.org/officeDocument/2006/math">
                    <m:f>
                      <m:fPr>
                        <m:ctrlPr>
                          <a:rPr lang="tr-TR" i="1">
                            <a:solidFill>
                              <a:schemeClr val="bg1"/>
                            </a:solidFill>
                            <a:latin typeface="Cambria Math" panose="02040503050406030204" pitchFamily="18" charset="0"/>
                            <a:ea typeface="Cambria Math" panose="02040503050406030204" pitchFamily="18" charset="0"/>
                          </a:rPr>
                        </m:ctrlPr>
                      </m:fPr>
                      <m:num>
                        <m:r>
                          <a:rPr lang="tr-TR" b="0" i="1" smtClean="0">
                            <a:solidFill>
                              <a:schemeClr val="bg1"/>
                            </a:solidFill>
                            <a:latin typeface="Cambria Math" panose="02040503050406030204" pitchFamily="18" charset="0"/>
                            <a:ea typeface="Cambria Math" panose="02040503050406030204" pitchFamily="18" charset="0"/>
                          </a:rPr>
                          <m:t>−</m:t>
                        </m:r>
                        <m:r>
                          <a:rPr lang="tr-TR" i="1">
                            <a:solidFill>
                              <a:schemeClr val="bg1"/>
                            </a:solidFill>
                            <a:latin typeface="Cambria Math" panose="02040503050406030204" pitchFamily="18" charset="0"/>
                            <a:ea typeface="Cambria Math" panose="02040503050406030204" pitchFamily="18" charset="0"/>
                          </a:rPr>
                          <m:t>𝑓</m:t>
                        </m:r>
                        <m:d>
                          <m:dPr>
                            <m:ctrlPr>
                              <a:rPr lang="tr-TR" i="1">
                                <a:solidFill>
                                  <a:schemeClr val="bg1"/>
                                </a:solidFill>
                                <a:latin typeface="Cambria Math" panose="02040503050406030204" pitchFamily="18" charset="0"/>
                                <a:ea typeface="Cambria Math" panose="02040503050406030204" pitchFamily="18" charset="0"/>
                              </a:rPr>
                            </m:ctrlPr>
                          </m:dPr>
                          <m:e>
                            <m:r>
                              <a:rPr lang="tr-TR" i="1">
                                <a:solidFill>
                                  <a:schemeClr val="bg1"/>
                                </a:solidFill>
                                <a:latin typeface="Cambria Math" panose="02040503050406030204" pitchFamily="18" charset="0"/>
                                <a:ea typeface="Cambria Math" panose="02040503050406030204" pitchFamily="18" charset="0"/>
                              </a:rPr>
                              <m:t>0.</m:t>
                            </m:r>
                            <m:r>
                              <a:rPr lang="tr-TR" b="0" i="1" smtClean="0">
                                <a:solidFill>
                                  <a:schemeClr val="bg1"/>
                                </a:solidFill>
                                <a:latin typeface="Cambria Math" panose="02040503050406030204" pitchFamily="18" charset="0"/>
                                <a:ea typeface="Cambria Math" panose="02040503050406030204" pitchFamily="18" charset="0"/>
                              </a:rPr>
                              <m:t>3</m:t>
                            </m:r>
                          </m:e>
                        </m:d>
                        <m:r>
                          <a:rPr lang="tr-TR" b="0" i="1" smtClean="0">
                            <a:solidFill>
                              <a:schemeClr val="bg1"/>
                            </a:solidFill>
                            <a:latin typeface="Cambria Math" panose="02040503050406030204" pitchFamily="18" charset="0"/>
                            <a:ea typeface="Cambria Math" panose="02040503050406030204" pitchFamily="18" charset="0"/>
                          </a:rPr>
                          <m:t>+4</m:t>
                        </m:r>
                        <m:r>
                          <a:rPr lang="tr-TR" i="1">
                            <a:solidFill>
                              <a:schemeClr val="bg1"/>
                            </a:solidFill>
                            <a:latin typeface="Cambria Math" panose="02040503050406030204" pitchFamily="18" charset="0"/>
                            <a:ea typeface="Cambria Math" panose="02040503050406030204" pitchFamily="18" charset="0"/>
                          </a:rPr>
                          <m:t>𝑓</m:t>
                        </m:r>
                        <m:d>
                          <m:dPr>
                            <m:ctrlPr>
                              <a:rPr lang="tr-TR" i="1">
                                <a:solidFill>
                                  <a:schemeClr val="bg1"/>
                                </a:solidFill>
                                <a:latin typeface="Cambria Math" panose="02040503050406030204" pitchFamily="18" charset="0"/>
                                <a:ea typeface="Cambria Math" panose="02040503050406030204" pitchFamily="18" charset="0"/>
                              </a:rPr>
                            </m:ctrlPr>
                          </m:dPr>
                          <m:e>
                            <m:r>
                              <a:rPr lang="tr-TR" i="1">
                                <a:solidFill>
                                  <a:schemeClr val="bg1"/>
                                </a:solidFill>
                                <a:latin typeface="Cambria Math" panose="02040503050406030204" pitchFamily="18" charset="0"/>
                                <a:ea typeface="Cambria Math" panose="02040503050406030204" pitchFamily="18" charset="0"/>
                              </a:rPr>
                              <m:t>0.</m:t>
                            </m:r>
                            <m:r>
                              <a:rPr lang="tr-TR" b="0" i="1" smtClean="0">
                                <a:solidFill>
                                  <a:schemeClr val="bg1"/>
                                </a:solidFill>
                                <a:latin typeface="Cambria Math" panose="02040503050406030204" pitchFamily="18" charset="0"/>
                                <a:ea typeface="Cambria Math" panose="02040503050406030204" pitchFamily="18" charset="0"/>
                              </a:rPr>
                              <m:t>2</m:t>
                            </m:r>
                          </m:e>
                        </m:d>
                        <m:r>
                          <a:rPr lang="tr-TR" b="0" i="1" smtClean="0">
                            <a:solidFill>
                              <a:schemeClr val="bg1"/>
                            </a:solidFill>
                            <a:latin typeface="Cambria Math" panose="02040503050406030204" pitchFamily="18" charset="0"/>
                            <a:ea typeface="Cambria Math" panose="02040503050406030204" pitchFamily="18" charset="0"/>
                          </a:rPr>
                          <m:t>−3</m:t>
                        </m:r>
                        <m:r>
                          <a:rPr lang="tr-TR" b="0" i="1" smtClean="0">
                            <a:solidFill>
                              <a:schemeClr val="bg1"/>
                            </a:solidFill>
                            <a:latin typeface="Cambria Math" panose="02040503050406030204" pitchFamily="18" charset="0"/>
                            <a:ea typeface="Cambria Math" panose="02040503050406030204" pitchFamily="18" charset="0"/>
                          </a:rPr>
                          <m:t>𝑓</m:t>
                        </m:r>
                        <m:r>
                          <a:rPr lang="tr-TR" b="0" i="1" smtClean="0">
                            <a:solidFill>
                              <a:schemeClr val="bg1"/>
                            </a:solidFill>
                            <a:latin typeface="Cambria Math" panose="02040503050406030204" pitchFamily="18" charset="0"/>
                            <a:ea typeface="Cambria Math" panose="02040503050406030204" pitchFamily="18" charset="0"/>
                          </a:rPr>
                          <m:t>(</m:t>
                        </m:r>
                        <m:r>
                          <a:rPr lang="tr-TR" b="0" i="1" smtClean="0">
                            <a:solidFill>
                              <a:schemeClr val="bg1"/>
                            </a:solidFill>
                            <a:latin typeface="Cambria Math" panose="02040503050406030204" pitchFamily="18" charset="0"/>
                            <a:ea typeface="Cambria Math" panose="02040503050406030204" pitchFamily="18" charset="0"/>
                          </a:rPr>
                          <m:t>𝑥</m:t>
                        </m:r>
                        <m:r>
                          <a:rPr lang="tr-TR" b="0" i="1" smtClean="0">
                            <a:solidFill>
                              <a:schemeClr val="bg1"/>
                            </a:solidFill>
                            <a:latin typeface="Cambria Math" panose="02040503050406030204" pitchFamily="18" charset="0"/>
                            <a:ea typeface="Cambria Math" panose="02040503050406030204" pitchFamily="18" charset="0"/>
                          </a:rPr>
                          <m:t>)</m:t>
                        </m:r>
                      </m:num>
                      <m:den>
                        <m:r>
                          <a:rPr lang="tr-TR" b="0" i="1" smtClean="0">
                            <a:solidFill>
                              <a:schemeClr val="bg1"/>
                            </a:solidFill>
                            <a:latin typeface="Cambria Math" panose="02040503050406030204" pitchFamily="18" charset="0"/>
                            <a:ea typeface="Cambria Math" panose="02040503050406030204" pitchFamily="18" charset="0"/>
                          </a:rPr>
                          <m:t>2</m:t>
                        </m:r>
                        <m:r>
                          <a:rPr lang="tr-TR" i="1">
                            <a:solidFill>
                              <a:schemeClr val="bg1"/>
                            </a:solidFill>
                            <a:latin typeface="Cambria Math" panose="02040503050406030204" pitchFamily="18" charset="0"/>
                            <a:ea typeface="Cambria Math" panose="02040503050406030204" pitchFamily="18" charset="0"/>
                          </a:rPr>
                          <m:t>h</m:t>
                        </m:r>
                      </m:den>
                    </m:f>
                  </m:oMath>
                </a14:m>
                <a:r>
                  <a:rPr lang="tr-TR"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i="1">
                            <a:solidFill>
                              <a:schemeClr val="bg1"/>
                            </a:solidFill>
                            <a:latin typeface="Cambria Math" panose="02040503050406030204" pitchFamily="18" charset="0"/>
                            <a:ea typeface="Cambria Math" panose="02040503050406030204" pitchFamily="18" charset="0"/>
                          </a:rPr>
                        </m:ctrlPr>
                      </m:fPr>
                      <m:num>
                        <m:eqArr>
                          <m:eqArrPr>
                            <m:ctrlPr>
                              <a:rPr lang="tr-TR" i="1" baseline="-25000" dirty="0">
                                <a:solidFill>
                                  <a:schemeClr val="bg1"/>
                                </a:solidFill>
                                <a:latin typeface="Cambria Math" panose="02040503050406030204" pitchFamily="18" charset="0"/>
                                <a:ea typeface="Cambria Math" panose="02040503050406030204" pitchFamily="18" charset="0"/>
                              </a:rPr>
                            </m:ctrlPr>
                          </m:eqArrPr>
                          <m:e>
                            <m:r>
                              <m:rPr>
                                <m:nor/>
                              </m:rPr>
                              <a:rPr lang="tr-TR" baseline="-25000" dirty="0">
                                <a:solidFill>
                                  <a:schemeClr val="bg1"/>
                                </a:solidFill>
                                <a:latin typeface="Cambria Math" panose="02040503050406030204" pitchFamily="18" charset="0"/>
                                <a:ea typeface="Cambria Math" panose="02040503050406030204" pitchFamily="18" charset="0"/>
                              </a:rPr>
                              <m:t>0.17516 </m:t>
                            </m:r>
                            <m:r>
                              <m:rPr>
                                <m:nor/>
                              </m:rPr>
                              <a:rPr lang="tr-TR" b="0" i="0" baseline="-25000" dirty="0" smtClean="0">
                                <a:solidFill>
                                  <a:schemeClr val="bg1"/>
                                </a:solidFill>
                                <a:latin typeface="Cambria Math" panose="02040503050406030204" pitchFamily="18" charset="0"/>
                                <a:ea typeface="Cambria Math" panose="02040503050406030204" pitchFamily="18" charset="0"/>
                              </a:rPr>
                              <m:t>+4(</m:t>
                            </m:r>
                            <m:r>
                              <m:rPr>
                                <m:nor/>
                              </m:rPr>
                              <a:rPr lang="tr-TR" baseline="-25000" dirty="0">
                                <a:solidFill>
                                  <a:schemeClr val="bg1"/>
                                </a:solidFill>
                                <a:latin typeface="Cambria Math" panose="02040503050406030204" pitchFamily="18" charset="0"/>
                                <a:ea typeface="Cambria Math" panose="02040503050406030204" pitchFamily="18" charset="0"/>
                              </a:rPr>
                              <m:t>− 0.181568 </m:t>
                            </m:r>
                            <m:r>
                              <m:rPr>
                                <m:nor/>
                              </m:rPr>
                              <a:rPr lang="tr-TR" b="0" i="0" baseline="-25000" dirty="0" smtClean="0">
                                <a:solidFill>
                                  <a:schemeClr val="bg1"/>
                                </a:solidFill>
                                <a:latin typeface="Cambria Math" panose="02040503050406030204" pitchFamily="18" charset="0"/>
                                <a:ea typeface="Cambria Math" panose="02040503050406030204" pitchFamily="18" charset="0"/>
                              </a:rPr>
                              <m:t>)−3</m:t>
                            </m:r>
                            <m:r>
                              <m:rPr>
                                <m:nor/>
                              </m:rPr>
                              <a:rPr lang="tr-TR" baseline="-25000" dirty="0">
                                <a:solidFill>
                                  <a:schemeClr val="bg1"/>
                                </a:solidFill>
                                <a:latin typeface="Cambria Math" panose="02040503050406030204" pitchFamily="18" charset="0"/>
                                <a:ea typeface="Cambria Math" panose="02040503050406030204" pitchFamily="18" charset="0"/>
                              </a:rPr>
                              <m:t>(−0.190199) </m:t>
                            </m:r>
                          </m:e>
                          <m:e/>
                        </m:eqArr>
                      </m:num>
                      <m:den>
                        <m:r>
                          <a:rPr lang="tr-TR" i="1">
                            <a:solidFill>
                              <a:schemeClr val="bg1"/>
                            </a:solidFill>
                            <a:latin typeface="Cambria Math" panose="02040503050406030204" pitchFamily="18" charset="0"/>
                            <a:ea typeface="Cambria Math" panose="02040503050406030204" pitchFamily="18" charset="0"/>
                          </a:rPr>
                          <m:t>0.</m:t>
                        </m:r>
                        <m:r>
                          <a:rPr lang="tr-TR" b="0" i="1" smtClean="0">
                            <a:solidFill>
                              <a:schemeClr val="bg1"/>
                            </a:solidFill>
                            <a:latin typeface="Cambria Math" panose="02040503050406030204" pitchFamily="18" charset="0"/>
                            <a:ea typeface="Cambria Math" panose="02040503050406030204" pitchFamily="18" charset="0"/>
                          </a:rPr>
                          <m:t>2</m:t>
                        </m:r>
                      </m:den>
                    </m:f>
                  </m:oMath>
                </a14:m>
                <a:r>
                  <a:rPr lang="tr-TR" dirty="0">
                    <a:latin typeface="Cambria Math" panose="02040503050406030204" pitchFamily="18" charset="0"/>
                    <a:ea typeface="Cambria Math" panose="02040503050406030204" pitchFamily="18" charset="0"/>
                  </a:rPr>
                  <a:t> </a:t>
                </a:r>
                <a:r>
                  <a:rPr lang="tr-TR" sz="1400" dirty="0" smtClean="0">
                    <a:solidFill>
                      <a:schemeClr val="bg1"/>
                    </a:solidFill>
                    <a:latin typeface="Cambria Math" panose="02040503050406030204" pitchFamily="18" charset="0"/>
                    <a:ea typeface="Cambria Math" panose="02040503050406030204" pitchFamily="18" charset="0"/>
                  </a:rPr>
                  <a:t>=0.0993</a:t>
                </a:r>
                <a:endParaRPr lang="tr-TR" sz="1400" dirty="0">
                  <a:latin typeface="Cambria Math" panose="02040503050406030204" pitchFamily="18" charset="0"/>
                  <a:ea typeface="Cambria Math" panose="02040503050406030204" pitchFamily="18" charset="0"/>
                </a:endParaRPr>
              </a:p>
              <a:p>
                <a:r>
                  <a:rPr lang="tr-TR" sz="1600" dirty="0" smtClean="0">
                    <a:latin typeface="Cambria Math" panose="02040503050406030204" pitchFamily="18" charset="0"/>
                    <a:ea typeface="Cambria Math" panose="02040503050406030204" pitchFamily="18" charset="0"/>
                  </a:rPr>
                  <a:t> </a:t>
                </a:r>
                <a:endParaRPr lang="tr-TR" sz="1600" dirty="0">
                  <a:latin typeface="Cambria Math" panose="02040503050406030204" pitchFamily="18"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214026" y="4523362"/>
                <a:ext cx="6712085" cy="1547860"/>
              </a:xfrm>
              <a:prstGeom prst="rect">
                <a:avLst/>
              </a:prstGeom>
              <a:blipFill>
                <a:blip r:embed="rId5"/>
                <a:stretch>
                  <a:fillRect l="-454"/>
                </a:stretch>
              </a:blipFill>
            </p:spPr>
            <p:txBody>
              <a:bodyPr/>
              <a:lstStyle/>
              <a:p>
                <a:r>
                  <a:rPr lang="tr-TR">
                    <a:noFill/>
                  </a:rPr>
                  <a:t> </a:t>
                </a:r>
              </a:p>
            </p:txBody>
          </p:sp>
        </mc:Fallback>
      </mc:AlternateContent>
      <p:sp>
        <p:nvSpPr>
          <p:cNvPr id="13" name="Slide Number Placeholder 6"/>
          <p:cNvSpPr>
            <a:spLocks noGrp="1"/>
          </p:cNvSpPr>
          <p:nvPr>
            <p:ph type="sldNum" sz="quarter" idx="12"/>
          </p:nvPr>
        </p:nvSpPr>
        <p:spPr>
          <a:xfrm>
            <a:off x="8610600" y="6356350"/>
            <a:ext cx="2743200" cy="365125"/>
          </a:xfrm>
        </p:spPr>
        <p:txBody>
          <a:bodyPr/>
          <a:lstStyle/>
          <a:p>
            <a:fld id="{99440B4A-D26D-4407-8396-5E8090C9A4A8}" type="slidenum">
              <a:rPr lang="tr-TR" smtClean="0"/>
              <a:t>16</a:t>
            </a:fld>
            <a:endParaRPr lang="tr-TR"/>
          </a:p>
        </p:txBody>
      </p:sp>
    </p:spTree>
    <p:extLst>
      <p:ext uri="{BB962C8B-B14F-4D97-AF65-F5344CB8AC3E}">
        <p14:creationId xmlns:p14="http://schemas.microsoft.com/office/powerpoint/2010/main" val="2444039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464" y="251436"/>
            <a:ext cx="11605098" cy="338554"/>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The </a:t>
            </a:r>
            <a:r>
              <a:rPr lang="tr-TR" sz="1600" dirty="0" smtClean="0">
                <a:solidFill>
                  <a:schemeClr val="bg1"/>
                </a:solidFill>
                <a:latin typeface="Cambria Math" panose="02040503050406030204" pitchFamily="18" charset="0"/>
                <a:ea typeface="Cambria Math" panose="02040503050406030204" pitchFamily="18" charset="0"/>
              </a:rPr>
              <a:t>back</a:t>
            </a:r>
            <a:r>
              <a:rPr lang="en-US" sz="1600" dirty="0" smtClean="0">
                <a:solidFill>
                  <a:schemeClr val="bg1"/>
                </a:solidFill>
                <a:latin typeface="Cambria Math" panose="02040503050406030204" pitchFamily="18" charset="0"/>
                <a:ea typeface="Cambria Math" panose="02040503050406030204" pitchFamily="18" charset="0"/>
              </a:rPr>
              <a:t>ward </a:t>
            </a:r>
            <a:r>
              <a:rPr lang="en-US" sz="1600" dirty="0">
                <a:solidFill>
                  <a:schemeClr val="bg1"/>
                </a:solidFill>
                <a:latin typeface="Cambria Math" panose="02040503050406030204" pitchFamily="18" charset="0"/>
                <a:ea typeface="Cambria Math" panose="02040503050406030204" pitchFamily="18" charset="0"/>
              </a:rPr>
              <a:t>difference of accuracy </a:t>
            </a:r>
            <a:r>
              <a:rPr lang="en-US" sz="1600" dirty="0" smtClean="0">
                <a:solidFill>
                  <a:schemeClr val="bg1"/>
                </a:solidFill>
                <a:latin typeface="Cambria Math" panose="02040503050406030204" pitchFamily="18" charset="0"/>
                <a:ea typeface="Cambria Math" panose="02040503050406030204" pitchFamily="18" charset="0"/>
              </a:rPr>
              <a:t>O(h)</a:t>
            </a:r>
            <a:r>
              <a:rPr lang="tr-TR" sz="1600" dirty="0" smtClean="0">
                <a:solidFill>
                  <a:schemeClr val="bg1"/>
                </a:solidFill>
                <a:latin typeface="Cambria Math" panose="02040503050406030204" pitchFamily="18" charset="0"/>
                <a:ea typeface="Cambria Math" panose="02040503050406030204" pitchFamily="18" charset="0"/>
              </a:rPr>
              <a:t> and O(h</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are </a:t>
            </a:r>
            <a:r>
              <a:rPr lang="en-US" sz="1600" dirty="0" smtClean="0">
                <a:solidFill>
                  <a:schemeClr val="bg1"/>
                </a:solidFill>
                <a:latin typeface="Cambria Math" panose="02040503050406030204" pitchFamily="18" charset="0"/>
                <a:ea typeface="Cambria Math" panose="02040503050406030204" pitchFamily="18" charset="0"/>
              </a:rPr>
              <a:t>computed </a:t>
            </a:r>
            <a:r>
              <a:rPr lang="en-US" sz="1600" dirty="0">
                <a:solidFill>
                  <a:schemeClr val="bg1"/>
                </a:solidFill>
                <a:latin typeface="Cambria Math" panose="02040503050406030204" pitchFamily="18" charset="0"/>
                <a:ea typeface="Cambria Math" panose="02040503050406030204" pitchFamily="18" charset="0"/>
              </a:rPr>
              <a:t>as ;</a:t>
            </a:r>
            <a:endParaRPr lang="tr-TR" sz="1600" dirty="0" smtClean="0">
              <a:solidFill>
                <a:schemeClr val="bg1"/>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5583677" y="759943"/>
                <a:ext cx="6702358" cy="2160207"/>
              </a:xfrm>
              <a:prstGeom prst="rect">
                <a:avLst/>
              </a:prstGeom>
              <a:no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f’(0.1)= </a:t>
                </a:r>
                <a14:m>
                  <m:oMath xmlns:m="http://schemas.openxmlformats.org/officeDocument/2006/math">
                    <m:f>
                      <m:fPr>
                        <m:ctrlPr>
                          <a:rPr lang="tr-TR" i="1" smtClean="0">
                            <a:solidFill>
                              <a:schemeClr val="bg1"/>
                            </a:solidFill>
                            <a:latin typeface="Cambria Math" panose="02040503050406030204" pitchFamily="18" charset="0"/>
                            <a:ea typeface="Cambria Math" panose="02040503050406030204" pitchFamily="18" charset="0"/>
                          </a:rPr>
                        </m:ctrlPr>
                      </m:fPr>
                      <m:num>
                        <m:r>
                          <m:rPr>
                            <m:sty m:val="p"/>
                          </m:rPr>
                          <a:rPr lang="tr-TR" b="0" i="0" smtClean="0">
                            <a:solidFill>
                              <a:schemeClr val="bg1"/>
                            </a:solidFill>
                            <a:latin typeface="Cambria Math" panose="02040503050406030204" pitchFamily="18" charset="0"/>
                            <a:ea typeface="Cambria Math" panose="02040503050406030204" pitchFamily="18" charset="0"/>
                          </a:rPr>
                          <m:t>f</m:t>
                        </m:r>
                        <m:d>
                          <m:dPr>
                            <m:ctrlPr>
                              <a:rPr lang="tr-TR" b="0" i="1" smtClean="0">
                                <a:solidFill>
                                  <a:schemeClr val="bg1"/>
                                </a:solidFill>
                                <a:latin typeface="Cambria Math" panose="02040503050406030204" pitchFamily="18" charset="0"/>
                                <a:ea typeface="Cambria Math" panose="02040503050406030204" pitchFamily="18" charset="0"/>
                              </a:rPr>
                            </m:ctrlPr>
                          </m:dPr>
                          <m:e>
                            <m:r>
                              <a:rPr lang="tr-TR" b="0" i="0" smtClean="0">
                                <a:solidFill>
                                  <a:schemeClr val="bg1"/>
                                </a:solidFill>
                                <a:latin typeface="Cambria Math" panose="02040503050406030204" pitchFamily="18" charset="0"/>
                                <a:ea typeface="Cambria Math" panose="02040503050406030204" pitchFamily="18" charset="0"/>
                              </a:rPr>
                              <m:t>0.1</m:t>
                            </m:r>
                          </m:e>
                        </m:d>
                        <m:r>
                          <a:rPr lang="tr-TR" b="0" i="0" smtClean="0">
                            <a:solidFill>
                              <a:schemeClr val="bg1"/>
                            </a:solidFill>
                            <a:latin typeface="Cambria Math" panose="02040503050406030204" pitchFamily="18" charset="0"/>
                            <a:ea typeface="Cambria Math" panose="02040503050406030204" pitchFamily="18" charset="0"/>
                          </a:rPr>
                          <m:t>−</m:t>
                        </m:r>
                        <m:r>
                          <m:rPr>
                            <m:sty m:val="p"/>
                          </m:rPr>
                          <a:rPr lang="tr-TR" b="0" i="0" smtClean="0">
                            <a:solidFill>
                              <a:schemeClr val="bg1"/>
                            </a:solidFill>
                            <a:latin typeface="Cambria Math" panose="02040503050406030204" pitchFamily="18" charset="0"/>
                            <a:ea typeface="Cambria Math" panose="02040503050406030204" pitchFamily="18" charset="0"/>
                          </a:rPr>
                          <m:t>f</m:t>
                        </m:r>
                        <m:r>
                          <a:rPr lang="tr-TR" b="0" i="0" smtClean="0">
                            <a:solidFill>
                              <a:schemeClr val="bg1"/>
                            </a:solidFill>
                            <a:latin typeface="Cambria Math" panose="02040503050406030204" pitchFamily="18" charset="0"/>
                            <a:ea typeface="Cambria Math" panose="02040503050406030204" pitchFamily="18" charset="0"/>
                          </a:rPr>
                          <m:t>(0)</m:t>
                        </m:r>
                      </m:num>
                      <m:den>
                        <m:r>
                          <m:rPr>
                            <m:sty m:val="p"/>
                          </m:rPr>
                          <a:rPr lang="tr-TR" b="0" i="0" smtClean="0">
                            <a:solidFill>
                              <a:schemeClr val="bg1"/>
                            </a:solidFill>
                            <a:latin typeface="Cambria Math" panose="02040503050406030204" pitchFamily="18" charset="0"/>
                            <a:ea typeface="Cambria Math" panose="02040503050406030204" pitchFamily="18" charset="0"/>
                          </a:rPr>
                          <m:t>h</m:t>
                        </m:r>
                      </m:den>
                    </m:f>
                  </m:oMath>
                </a14:m>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2000" i="1" smtClean="0">
                            <a:solidFill>
                              <a:schemeClr val="bg1"/>
                            </a:solidFill>
                            <a:latin typeface="Cambria Math" panose="02040503050406030204" pitchFamily="18" charset="0"/>
                            <a:ea typeface="Cambria Math" panose="02040503050406030204" pitchFamily="18" charset="0"/>
                          </a:rPr>
                        </m:ctrlPr>
                      </m:fPr>
                      <m:num>
                        <m:r>
                          <m:rPr>
                            <m:nor/>
                          </m:rPr>
                          <a:rPr lang="tr-TR" sz="2000" baseline="-25000" dirty="0">
                            <a:solidFill>
                              <a:schemeClr val="bg1"/>
                            </a:solidFill>
                            <a:latin typeface="Cambria Math" panose="02040503050406030204" pitchFamily="18" charset="0"/>
                            <a:ea typeface="Cambria Math" panose="02040503050406030204" pitchFamily="18" charset="0"/>
                          </a:rPr>
                          <m:t>−</m:t>
                        </m:r>
                        <m:r>
                          <m:rPr>
                            <m:nor/>
                          </m:rPr>
                          <a:rPr lang="tr-TR" sz="2000" b="0" baseline="-25000" dirty="0" smtClean="0">
                            <a:solidFill>
                              <a:schemeClr val="bg1"/>
                            </a:solidFill>
                            <a:latin typeface="Cambria Math" panose="02040503050406030204" pitchFamily="18" charset="0"/>
                            <a:ea typeface="Cambria Math" panose="02040503050406030204" pitchFamily="18" charset="0"/>
                          </a:rPr>
                          <m:t> </m:t>
                        </m:r>
                        <m:r>
                          <m:rPr>
                            <m:nor/>
                          </m:rPr>
                          <a:rPr lang="tr-TR" sz="2000" baseline="-25000" dirty="0">
                            <a:solidFill>
                              <a:schemeClr val="bg1"/>
                            </a:solidFill>
                            <a:latin typeface="Cambria Math" panose="02040503050406030204" pitchFamily="18" charset="0"/>
                            <a:ea typeface="Cambria Math" panose="02040503050406030204" pitchFamily="18" charset="0"/>
                          </a:rPr>
                          <m:t>0.190199</m:t>
                        </m:r>
                        <m:r>
                          <m:rPr>
                            <m:nor/>
                          </m:rPr>
                          <a:rPr lang="tr-TR" sz="2000" b="0" baseline="-25000" dirty="0" smtClean="0">
                            <a:solidFill>
                              <a:schemeClr val="bg1"/>
                            </a:solidFill>
                            <a:latin typeface="Cambria Math" panose="02040503050406030204" pitchFamily="18" charset="0"/>
                            <a:ea typeface="Cambria Math" panose="02040503050406030204" pitchFamily="18" charset="0"/>
                          </a:rPr>
                          <m:t>−(−0.2)</m:t>
                        </m:r>
                        <m:r>
                          <m:rPr>
                            <m:nor/>
                          </m:rPr>
                          <a:rPr lang="tr-TR" sz="2000" baseline="-25000" dirty="0">
                            <a:solidFill>
                              <a:schemeClr val="bg1"/>
                            </a:solidFill>
                            <a:latin typeface="Cambria Math" panose="02040503050406030204" pitchFamily="18" charset="0"/>
                            <a:ea typeface="Cambria Math" panose="02040503050406030204" pitchFamily="18" charset="0"/>
                          </a:rPr>
                          <m:t> </m:t>
                        </m:r>
                      </m:num>
                      <m:den>
                        <m:r>
                          <a:rPr lang="tr-TR" sz="2000" b="0" i="0" smtClean="0">
                            <a:solidFill>
                              <a:schemeClr val="bg1"/>
                            </a:solidFill>
                            <a:latin typeface="Cambria Math" panose="02040503050406030204" pitchFamily="18" charset="0"/>
                            <a:ea typeface="Cambria Math" panose="02040503050406030204" pitchFamily="18" charset="0"/>
                          </a:rPr>
                          <m:t>0.1</m:t>
                        </m:r>
                      </m:den>
                    </m:f>
                  </m:oMath>
                </a14:m>
                <a:r>
                  <a:rPr lang="tr-TR" dirty="0" smtClean="0">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=0.09801</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f’(0.1)= </a:t>
                </a:r>
                <a14:m>
                  <m:oMath xmlns:m="http://schemas.openxmlformats.org/officeDocument/2006/math">
                    <m:f>
                      <m:fPr>
                        <m:ctrlPr>
                          <a:rPr lang="tr-TR" i="1">
                            <a:solidFill>
                              <a:schemeClr val="bg1"/>
                            </a:solidFill>
                            <a:latin typeface="Cambria Math" panose="02040503050406030204" pitchFamily="18" charset="0"/>
                            <a:ea typeface="Cambria Math" panose="02040503050406030204" pitchFamily="18" charset="0"/>
                          </a:rPr>
                        </m:ctrlPr>
                      </m:fPr>
                      <m:num>
                        <m:r>
                          <a:rPr lang="tr-TR" b="0" i="0" smtClean="0">
                            <a:solidFill>
                              <a:schemeClr val="bg1"/>
                            </a:solidFill>
                            <a:latin typeface="Cambria Math" panose="02040503050406030204" pitchFamily="18" charset="0"/>
                            <a:ea typeface="Cambria Math" panose="02040503050406030204" pitchFamily="18" charset="0"/>
                          </a:rPr>
                          <m:t>3</m:t>
                        </m:r>
                        <m:r>
                          <m:rPr>
                            <m:sty m:val="p"/>
                          </m:rPr>
                          <a:rPr lang="tr-TR" i="0">
                            <a:solidFill>
                              <a:schemeClr val="bg1"/>
                            </a:solidFill>
                            <a:latin typeface="Cambria Math" panose="02040503050406030204" pitchFamily="18" charset="0"/>
                            <a:ea typeface="Cambria Math" panose="02040503050406030204" pitchFamily="18" charset="0"/>
                          </a:rPr>
                          <m:t>f</m:t>
                        </m:r>
                        <m:d>
                          <m:dPr>
                            <m:ctrlPr>
                              <a:rPr lang="tr-TR" i="1">
                                <a:solidFill>
                                  <a:schemeClr val="bg1"/>
                                </a:solidFill>
                                <a:latin typeface="Cambria Math" panose="02040503050406030204" pitchFamily="18" charset="0"/>
                                <a:ea typeface="Cambria Math" panose="02040503050406030204" pitchFamily="18" charset="0"/>
                              </a:rPr>
                            </m:ctrlPr>
                          </m:dPr>
                          <m:e>
                            <m:r>
                              <a:rPr lang="tr-TR" i="0">
                                <a:solidFill>
                                  <a:schemeClr val="bg1"/>
                                </a:solidFill>
                                <a:latin typeface="Cambria Math" panose="02040503050406030204" pitchFamily="18" charset="0"/>
                                <a:ea typeface="Cambria Math" panose="02040503050406030204" pitchFamily="18" charset="0"/>
                              </a:rPr>
                              <m:t>0.</m:t>
                            </m:r>
                            <m:r>
                              <a:rPr lang="tr-TR" b="0" i="0" smtClean="0">
                                <a:solidFill>
                                  <a:schemeClr val="bg1"/>
                                </a:solidFill>
                                <a:latin typeface="Cambria Math" panose="02040503050406030204" pitchFamily="18" charset="0"/>
                                <a:ea typeface="Cambria Math" panose="02040503050406030204" pitchFamily="18" charset="0"/>
                              </a:rPr>
                              <m:t>1</m:t>
                            </m:r>
                          </m:e>
                        </m:d>
                        <m:r>
                          <a:rPr lang="tr-TR" b="0" i="0" smtClean="0">
                            <a:solidFill>
                              <a:schemeClr val="bg1"/>
                            </a:solidFill>
                            <a:latin typeface="Cambria Math" panose="02040503050406030204" pitchFamily="18" charset="0"/>
                            <a:ea typeface="Cambria Math" panose="02040503050406030204" pitchFamily="18" charset="0"/>
                          </a:rPr>
                          <m:t>−4</m:t>
                        </m:r>
                        <m:r>
                          <m:rPr>
                            <m:sty m:val="p"/>
                          </m:rPr>
                          <a:rPr lang="tr-TR" i="0">
                            <a:solidFill>
                              <a:schemeClr val="bg1"/>
                            </a:solidFill>
                            <a:latin typeface="Cambria Math" panose="02040503050406030204" pitchFamily="18" charset="0"/>
                            <a:ea typeface="Cambria Math" panose="02040503050406030204" pitchFamily="18" charset="0"/>
                          </a:rPr>
                          <m:t>f</m:t>
                        </m:r>
                        <m:d>
                          <m:dPr>
                            <m:ctrlPr>
                              <a:rPr lang="tr-TR" i="1">
                                <a:solidFill>
                                  <a:schemeClr val="bg1"/>
                                </a:solidFill>
                                <a:latin typeface="Cambria Math" panose="02040503050406030204" pitchFamily="18" charset="0"/>
                                <a:ea typeface="Cambria Math" panose="02040503050406030204" pitchFamily="18" charset="0"/>
                              </a:rPr>
                            </m:ctrlPr>
                          </m:dPr>
                          <m:e>
                            <m:r>
                              <a:rPr lang="tr-TR" i="0" smtClean="0">
                                <a:solidFill>
                                  <a:schemeClr val="bg1"/>
                                </a:solidFill>
                                <a:latin typeface="Cambria Math" panose="02040503050406030204" pitchFamily="18" charset="0"/>
                                <a:ea typeface="Cambria Math" panose="02040503050406030204" pitchFamily="18" charset="0"/>
                              </a:rPr>
                              <m:t>0</m:t>
                            </m:r>
                          </m:e>
                        </m:d>
                        <m:r>
                          <a:rPr lang="tr-TR" b="0" i="0" smtClean="0">
                            <a:solidFill>
                              <a:schemeClr val="bg1"/>
                            </a:solidFill>
                            <a:latin typeface="Cambria Math" panose="02040503050406030204" pitchFamily="18" charset="0"/>
                            <a:ea typeface="Cambria Math" panose="02040503050406030204" pitchFamily="18" charset="0"/>
                          </a:rPr>
                          <m:t>+</m:t>
                        </m:r>
                        <m:r>
                          <m:rPr>
                            <m:sty m:val="p"/>
                          </m:rPr>
                          <a:rPr lang="tr-TR" b="0" i="0" smtClean="0">
                            <a:solidFill>
                              <a:schemeClr val="bg1"/>
                            </a:solidFill>
                            <a:latin typeface="Cambria Math" panose="02040503050406030204" pitchFamily="18" charset="0"/>
                            <a:ea typeface="Cambria Math" panose="02040503050406030204" pitchFamily="18" charset="0"/>
                          </a:rPr>
                          <m:t>f</m:t>
                        </m:r>
                        <m:r>
                          <a:rPr lang="tr-TR" b="0" i="0" smtClean="0">
                            <a:solidFill>
                              <a:schemeClr val="bg1"/>
                            </a:solidFill>
                            <a:latin typeface="Cambria Math" panose="02040503050406030204" pitchFamily="18" charset="0"/>
                            <a:ea typeface="Cambria Math" panose="02040503050406030204" pitchFamily="18" charset="0"/>
                          </a:rPr>
                          <m:t>(−0.1)</m:t>
                        </m:r>
                      </m:num>
                      <m:den>
                        <m:r>
                          <a:rPr lang="tr-TR" b="0" i="0" smtClean="0">
                            <a:solidFill>
                              <a:schemeClr val="bg1"/>
                            </a:solidFill>
                            <a:latin typeface="Cambria Math" panose="02040503050406030204" pitchFamily="18" charset="0"/>
                            <a:ea typeface="Cambria Math" panose="02040503050406030204" pitchFamily="18" charset="0"/>
                          </a:rPr>
                          <m:t>2</m:t>
                        </m:r>
                        <m:r>
                          <m:rPr>
                            <m:sty m:val="p"/>
                          </m:rPr>
                          <a:rPr lang="tr-TR" i="0">
                            <a:solidFill>
                              <a:schemeClr val="bg1"/>
                            </a:solidFill>
                            <a:latin typeface="Cambria Math" panose="02040503050406030204" pitchFamily="18" charset="0"/>
                            <a:ea typeface="Cambria Math" panose="02040503050406030204" pitchFamily="18" charset="0"/>
                          </a:rPr>
                          <m:t>h</m:t>
                        </m:r>
                      </m:den>
                    </m:f>
                  </m:oMath>
                </a14:m>
                <a:r>
                  <a:rPr lang="tr-TR"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2000" i="1">
                            <a:solidFill>
                              <a:schemeClr val="bg1"/>
                            </a:solidFill>
                            <a:latin typeface="Cambria Math" panose="02040503050406030204" pitchFamily="18" charset="0"/>
                            <a:ea typeface="Cambria Math" panose="02040503050406030204" pitchFamily="18" charset="0"/>
                          </a:rPr>
                        </m:ctrlPr>
                      </m:fPr>
                      <m:num>
                        <m:eqArr>
                          <m:eqArrPr>
                            <m:ctrlPr>
                              <a:rPr lang="tr-TR" sz="2000" i="1" baseline="-25000" dirty="0">
                                <a:solidFill>
                                  <a:schemeClr val="bg1"/>
                                </a:solidFill>
                                <a:latin typeface="Cambria Math" panose="02040503050406030204" pitchFamily="18" charset="0"/>
                                <a:ea typeface="Cambria Math" panose="02040503050406030204" pitchFamily="18" charset="0"/>
                              </a:rPr>
                            </m:ctrlPr>
                          </m:eqArrPr>
                          <m:e>
                            <m:r>
                              <m:rPr>
                                <m:nor/>
                              </m:rPr>
                              <a:rPr lang="tr-TR" sz="2000" baseline="-25000" dirty="0">
                                <a:solidFill>
                                  <a:schemeClr val="bg1"/>
                                </a:solidFill>
                                <a:latin typeface="Cambria Math" panose="02040503050406030204" pitchFamily="18" charset="0"/>
                                <a:ea typeface="Cambria Math" panose="02040503050406030204" pitchFamily="18" charset="0"/>
                              </a:rPr>
                              <m:t>0.17516 </m:t>
                            </m:r>
                            <m:r>
                              <m:rPr>
                                <m:nor/>
                              </m:rPr>
                              <a:rPr lang="tr-TR" sz="2000" b="0" baseline="-25000" dirty="0" smtClean="0">
                                <a:solidFill>
                                  <a:schemeClr val="bg1"/>
                                </a:solidFill>
                                <a:latin typeface="Cambria Math" panose="02040503050406030204" pitchFamily="18" charset="0"/>
                                <a:ea typeface="Cambria Math" panose="02040503050406030204" pitchFamily="18" charset="0"/>
                              </a:rPr>
                              <m:t>+4(</m:t>
                            </m:r>
                            <m:r>
                              <m:rPr>
                                <m:nor/>
                              </m:rPr>
                              <a:rPr lang="tr-TR" sz="2000" baseline="-25000" dirty="0">
                                <a:solidFill>
                                  <a:schemeClr val="bg1"/>
                                </a:solidFill>
                                <a:latin typeface="Cambria Math" panose="02040503050406030204" pitchFamily="18" charset="0"/>
                                <a:ea typeface="Cambria Math" panose="02040503050406030204" pitchFamily="18" charset="0"/>
                              </a:rPr>
                              <m:t>− 0.181568 </m:t>
                            </m:r>
                            <m:r>
                              <m:rPr>
                                <m:nor/>
                              </m:rPr>
                              <a:rPr lang="tr-TR" sz="2000" b="0" baseline="-25000" dirty="0" smtClean="0">
                                <a:solidFill>
                                  <a:schemeClr val="bg1"/>
                                </a:solidFill>
                                <a:latin typeface="Cambria Math" panose="02040503050406030204" pitchFamily="18" charset="0"/>
                                <a:ea typeface="Cambria Math" panose="02040503050406030204" pitchFamily="18" charset="0"/>
                              </a:rPr>
                              <m:t>)−3</m:t>
                            </m:r>
                            <m:r>
                              <m:rPr>
                                <m:nor/>
                              </m:rPr>
                              <a:rPr lang="tr-TR" sz="2000" baseline="-25000" dirty="0">
                                <a:solidFill>
                                  <a:schemeClr val="bg1"/>
                                </a:solidFill>
                                <a:latin typeface="Cambria Math" panose="02040503050406030204" pitchFamily="18" charset="0"/>
                                <a:ea typeface="Cambria Math" panose="02040503050406030204" pitchFamily="18" charset="0"/>
                              </a:rPr>
                              <m:t>(−0.190199) </m:t>
                            </m:r>
                          </m:e>
                          <m:e/>
                        </m:eqArr>
                      </m:num>
                      <m:den>
                        <m:r>
                          <a:rPr lang="tr-TR" sz="2000" i="0">
                            <a:solidFill>
                              <a:schemeClr val="bg1"/>
                            </a:solidFill>
                            <a:latin typeface="Cambria Math" panose="02040503050406030204" pitchFamily="18" charset="0"/>
                            <a:ea typeface="Cambria Math" panose="02040503050406030204" pitchFamily="18" charset="0"/>
                          </a:rPr>
                          <m:t>0.</m:t>
                        </m:r>
                        <m:r>
                          <a:rPr lang="tr-TR" sz="2000" b="0" i="0" smtClean="0">
                            <a:solidFill>
                              <a:schemeClr val="bg1"/>
                            </a:solidFill>
                            <a:latin typeface="Cambria Math" panose="02040503050406030204" pitchFamily="18" charset="0"/>
                            <a:ea typeface="Cambria Math" panose="02040503050406030204" pitchFamily="18" charset="0"/>
                          </a:rPr>
                          <m:t>2</m:t>
                        </m:r>
                      </m:den>
                    </m:f>
                  </m:oMath>
                </a14:m>
                <a:endParaRPr lang="tr-TR" sz="2000" dirty="0" smtClean="0">
                  <a:latin typeface="Cambria Math" panose="02040503050406030204" pitchFamily="18" charset="0"/>
                  <a:ea typeface="Cambria Math" panose="02040503050406030204" pitchFamily="18" charset="0"/>
                </a:endParaRPr>
              </a:p>
              <a:p>
                <a:endParaRPr lang="tr-TR" dirty="0">
                  <a:latin typeface="Cambria Math" panose="02040503050406030204" pitchFamily="18" charset="0"/>
                  <a:ea typeface="Cambria Math" panose="02040503050406030204" pitchFamily="18" charset="0"/>
                </a:endParaRPr>
              </a:p>
              <a:p>
                <a:r>
                  <a:rPr lang="tr-TR" dirty="0" smtClean="0">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=0.098015</a:t>
                </a:r>
                <a:endParaRPr lang="tr-TR" sz="1600" dirty="0">
                  <a:latin typeface="Cambria Math" panose="02040503050406030204" pitchFamily="18" charset="0"/>
                  <a:ea typeface="Cambria Math" panose="02040503050406030204" pitchFamily="18" charset="0"/>
                </a:endParaRPr>
              </a:p>
              <a:p>
                <a:r>
                  <a:rPr lang="tr-TR" sz="1600" dirty="0" smtClean="0">
                    <a:latin typeface="Cambria Math" panose="02040503050406030204" pitchFamily="18" charset="0"/>
                    <a:ea typeface="Cambria Math" panose="02040503050406030204" pitchFamily="18" charset="0"/>
                  </a:rPr>
                  <a:t> </a:t>
                </a:r>
                <a:endParaRPr lang="tr-TR" sz="1600"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583677" y="759943"/>
                <a:ext cx="6702358" cy="2160207"/>
              </a:xfrm>
              <a:prstGeom prst="rect">
                <a:avLst/>
              </a:prstGeom>
              <a:blipFill>
                <a:blip r:embed="rId2"/>
                <a:stretch>
                  <a:fillRect l="-546"/>
                </a:stretch>
              </a:blipFill>
            </p:spPr>
            <p:txBody>
              <a:bodyPr/>
              <a:lstStyle/>
              <a:p>
                <a:r>
                  <a:rPr lang="tr-TR">
                    <a:noFill/>
                  </a:rPr>
                  <a:t> </a:t>
                </a:r>
              </a:p>
            </p:txBody>
          </p:sp>
        </mc:Fallback>
      </mc:AlternateContent>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74800"/>
          <a:stretch/>
        </p:blipFill>
        <p:spPr>
          <a:xfrm>
            <a:off x="233464" y="853650"/>
            <a:ext cx="5350213" cy="970190"/>
          </a:xfrm>
          <a:prstGeom prst="rect">
            <a:avLst/>
          </a:prstGeom>
        </p:spPr>
      </p:pic>
      <p:sp>
        <p:nvSpPr>
          <p:cNvPr id="8" name="TextBox 7"/>
          <p:cNvSpPr txBox="1"/>
          <p:nvPr/>
        </p:nvSpPr>
        <p:spPr>
          <a:xfrm>
            <a:off x="233464" y="2786230"/>
            <a:ext cx="11605098" cy="338554"/>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The </a:t>
            </a:r>
            <a:r>
              <a:rPr lang="tr-TR" sz="1600" dirty="0" smtClean="0">
                <a:solidFill>
                  <a:schemeClr val="bg1"/>
                </a:solidFill>
                <a:latin typeface="Cambria Math" panose="02040503050406030204" pitchFamily="18" charset="0"/>
                <a:ea typeface="Cambria Math" panose="02040503050406030204" pitchFamily="18" charset="0"/>
              </a:rPr>
              <a:t>centered </a:t>
            </a:r>
            <a:r>
              <a:rPr lang="en-US" sz="1600" dirty="0" smtClean="0">
                <a:solidFill>
                  <a:schemeClr val="bg1"/>
                </a:solidFill>
                <a:latin typeface="Cambria Math" panose="02040503050406030204" pitchFamily="18" charset="0"/>
                <a:ea typeface="Cambria Math" panose="02040503050406030204" pitchFamily="18" charset="0"/>
              </a:rPr>
              <a:t>difference </a:t>
            </a:r>
            <a:r>
              <a:rPr lang="en-US" sz="1600" dirty="0">
                <a:solidFill>
                  <a:schemeClr val="bg1"/>
                </a:solidFill>
                <a:latin typeface="Cambria Math" panose="02040503050406030204" pitchFamily="18" charset="0"/>
                <a:ea typeface="Cambria Math" panose="02040503050406030204" pitchFamily="18" charset="0"/>
              </a:rPr>
              <a:t>of accuracy </a:t>
            </a:r>
            <a:r>
              <a:rPr lang="en-US" sz="1600" dirty="0" smtClean="0">
                <a:solidFill>
                  <a:schemeClr val="bg1"/>
                </a:solidFill>
                <a:latin typeface="Cambria Math" panose="02040503050406030204" pitchFamily="18" charset="0"/>
                <a:ea typeface="Cambria Math" panose="02040503050406030204" pitchFamily="18" charset="0"/>
              </a:rPr>
              <a:t>O(h)</a:t>
            </a:r>
            <a:r>
              <a:rPr lang="tr-TR" sz="1600" dirty="0" smtClean="0">
                <a:solidFill>
                  <a:schemeClr val="bg1"/>
                </a:solidFill>
                <a:latin typeface="Cambria Math" panose="02040503050406030204" pitchFamily="18" charset="0"/>
                <a:ea typeface="Cambria Math" panose="02040503050406030204" pitchFamily="18" charset="0"/>
              </a:rPr>
              <a:t> and O(h</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are </a:t>
            </a:r>
            <a:r>
              <a:rPr lang="en-US" sz="1600" dirty="0" smtClean="0">
                <a:solidFill>
                  <a:schemeClr val="bg1"/>
                </a:solidFill>
                <a:latin typeface="Cambria Math" panose="02040503050406030204" pitchFamily="18" charset="0"/>
                <a:ea typeface="Cambria Math" panose="02040503050406030204" pitchFamily="18" charset="0"/>
              </a:rPr>
              <a:t>computed </a:t>
            </a:r>
            <a:r>
              <a:rPr lang="en-US" sz="1600" dirty="0">
                <a:solidFill>
                  <a:schemeClr val="bg1"/>
                </a:solidFill>
                <a:latin typeface="Cambria Math" panose="02040503050406030204" pitchFamily="18" charset="0"/>
                <a:ea typeface="Cambria Math" panose="02040503050406030204" pitchFamily="18" charset="0"/>
              </a:rPr>
              <a:t>as ;</a:t>
            </a:r>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75089"/>
          <a:stretch/>
        </p:blipFill>
        <p:spPr>
          <a:xfrm>
            <a:off x="233464" y="3370144"/>
            <a:ext cx="5350213" cy="95356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5583677" y="3314549"/>
                <a:ext cx="6702358" cy="3001784"/>
              </a:xfrm>
              <a:prstGeom prst="rect">
                <a:avLst/>
              </a:prstGeom>
              <a:no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f’(0.1)= </a:t>
                </a:r>
                <a14:m>
                  <m:oMath xmlns:m="http://schemas.openxmlformats.org/officeDocument/2006/math">
                    <m:f>
                      <m:fPr>
                        <m:ctrlPr>
                          <a:rPr lang="tr-TR" i="1" smtClean="0">
                            <a:solidFill>
                              <a:schemeClr val="bg1"/>
                            </a:solidFill>
                            <a:latin typeface="Cambria Math" panose="02040503050406030204" pitchFamily="18" charset="0"/>
                            <a:ea typeface="Cambria Math" panose="02040503050406030204" pitchFamily="18" charset="0"/>
                          </a:rPr>
                        </m:ctrlPr>
                      </m:fPr>
                      <m:num>
                        <m:r>
                          <m:rPr>
                            <m:sty m:val="p"/>
                          </m:rPr>
                          <a:rPr lang="tr-TR" b="0" i="0" smtClean="0">
                            <a:solidFill>
                              <a:schemeClr val="bg1"/>
                            </a:solidFill>
                            <a:latin typeface="Cambria Math" panose="02040503050406030204" pitchFamily="18" charset="0"/>
                            <a:ea typeface="Cambria Math" panose="02040503050406030204" pitchFamily="18" charset="0"/>
                          </a:rPr>
                          <m:t>f</m:t>
                        </m:r>
                        <m:d>
                          <m:dPr>
                            <m:ctrlPr>
                              <a:rPr lang="tr-TR" b="0" i="1" smtClean="0">
                                <a:solidFill>
                                  <a:schemeClr val="bg1"/>
                                </a:solidFill>
                                <a:latin typeface="Cambria Math" panose="02040503050406030204" pitchFamily="18" charset="0"/>
                                <a:ea typeface="Cambria Math" panose="02040503050406030204" pitchFamily="18" charset="0"/>
                              </a:rPr>
                            </m:ctrlPr>
                          </m:dPr>
                          <m:e>
                            <m:r>
                              <a:rPr lang="tr-TR" b="0" i="0" smtClean="0">
                                <a:solidFill>
                                  <a:schemeClr val="bg1"/>
                                </a:solidFill>
                                <a:latin typeface="Cambria Math" panose="02040503050406030204" pitchFamily="18" charset="0"/>
                                <a:ea typeface="Cambria Math" panose="02040503050406030204" pitchFamily="18" charset="0"/>
                              </a:rPr>
                              <m:t>0.2</m:t>
                            </m:r>
                          </m:e>
                        </m:d>
                        <m:r>
                          <a:rPr lang="tr-TR" b="0" i="0" smtClean="0">
                            <a:solidFill>
                              <a:schemeClr val="bg1"/>
                            </a:solidFill>
                            <a:latin typeface="Cambria Math" panose="02040503050406030204" pitchFamily="18" charset="0"/>
                            <a:ea typeface="Cambria Math" panose="02040503050406030204" pitchFamily="18" charset="0"/>
                          </a:rPr>
                          <m:t>−</m:t>
                        </m:r>
                        <m:r>
                          <m:rPr>
                            <m:sty m:val="p"/>
                          </m:rPr>
                          <a:rPr lang="tr-TR" b="0" i="0" smtClean="0">
                            <a:solidFill>
                              <a:schemeClr val="bg1"/>
                            </a:solidFill>
                            <a:latin typeface="Cambria Math" panose="02040503050406030204" pitchFamily="18" charset="0"/>
                            <a:ea typeface="Cambria Math" panose="02040503050406030204" pitchFamily="18" charset="0"/>
                          </a:rPr>
                          <m:t>f</m:t>
                        </m:r>
                        <m:r>
                          <a:rPr lang="tr-TR" b="0" i="0" smtClean="0">
                            <a:solidFill>
                              <a:schemeClr val="bg1"/>
                            </a:solidFill>
                            <a:latin typeface="Cambria Math" panose="02040503050406030204" pitchFamily="18" charset="0"/>
                            <a:ea typeface="Cambria Math" panose="02040503050406030204" pitchFamily="18" charset="0"/>
                          </a:rPr>
                          <m:t>(0)</m:t>
                        </m:r>
                      </m:num>
                      <m:den>
                        <m:r>
                          <a:rPr lang="tr-TR" b="0" i="0" smtClean="0">
                            <a:solidFill>
                              <a:schemeClr val="bg1"/>
                            </a:solidFill>
                            <a:latin typeface="Cambria Math" panose="02040503050406030204" pitchFamily="18" charset="0"/>
                            <a:ea typeface="Cambria Math" panose="02040503050406030204" pitchFamily="18" charset="0"/>
                          </a:rPr>
                          <m:t>2</m:t>
                        </m:r>
                        <m:r>
                          <m:rPr>
                            <m:sty m:val="p"/>
                          </m:rPr>
                          <a:rPr lang="tr-TR" b="0" i="0" smtClean="0">
                            <a:solidFill>
                              <a:schemeClr val="bg1"/>
                            </a:solidFill>
                            <a:latin typeface="Cambria Math" panose="02040503050406030204" pitchFamily="18" charset="0"/>
                            <a:ea typeface="Cambria Math" panose="02040503050406030204" pitchFamily="18" charset="0"/>
                          </a:rPr>
                          <m:t>h</m:t>
                        </m:r>
                      </m:den>
                    </m:f>
                  </m:oMath>
                </a14:m>
                <a:r>
                  <a:rPr lang="tr-TR"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2000" i="1" smtClean="0">
                            <a:solidFill>
                              <a:schemeClr val="bg1"/>
                            </a:solidFill>
                            <a:latin typeface="Cambria Math" panose="02040503050406030204" pitchFamily="18" charset="0"/>
                            <a:ea typeface="Cambria Math" panose="02040503050406030204" pitchFamily="18" charset="0"/>
                          </a:rPr>
                        </m:ctrlPr>
                      </m:fPr>
                      <m:num>
                        <m:r>
                          <m:rPr>
                            <m:nor/>
                          </m:rPr>
                          <a:rPr lang="tr-TR" sz="2000" baseline="-25000" dirty="0">
                            <a:solidFill>
                              <a:schemeClr val="bg1"/>
                            </a:solidFill>
                            <a:latin typeface="Cambria Math" panose="02040503050406030204" pitchFamily="18" charset="0"/>
                            <a:ea typeface="Cambria Math" panose="02040503050406030204" pitchFamily="18" charset="0"/>
                          </a:rPr>
                          <m:t>− 0.181568</m:t>
                        </m:r>
                        <m:r>
                          <m:rPr>
                            <m:nor/>
                          </m:rPr>
                          <a:rPr lang="tr-TR" sz="2000" b="0" baseline="-25000" dirty="0" smtClean="0">
                            <a:solidFill>
                              <a:schemeClr val="bg1"/>
                            </a:solidFill>
                            <a:latin typeface="Cambria Math" panose="02040503050406030204" pitchFamily="18" charset="0"/>
                            <a:ea typeface="Cambria Math" panose="02040503050406030204" pitchFamily="18" charset="0"/>
                          </a:rPr>
                          <m:t>−(−0.2)</m:t>
                        </m:r>
                        <m:r>
                          <m:rPr>
                            <m:nor/>
                          </m:rPr>
                          <a:rPr lang="tr-TR" sz="2000" baseline="-25000" dirty="0">
                            <a:solidFill>
                              <a:schemeClr val="bg1"/>
                            </a:solidFill>
                            <a:latin typeface="Cambria Math" panose="02040503050406030204" pitchFamily="18" charset="0"/>
                            <a:ea typeface="Cambria Math" panose="02040503050406030204" pitchFamily="18" charset="0"/>
                          </a:rPr>
                          <m:t> </m:t>
                        </m:r>
                      </m:num>
                      <m:den>
                        <m:r>
                          <a:rPr lang="tr-TR" sz="2000" b="0" i="0" smtClean="0">
                            <a:solidFill>
                              <a:schemeClr val="bg1"/>
                            </a:solidFill>
                            <a:latin typeface="Cambria Math" panose="02040503050406030204" pitchFamily="18" charset="0"/>
                            <a:ea typeface="Cambria Math" panose="02040503050406030204" pitchFamily="18" charset="0"/>
                          </a:rPr>
                          <m:t>0.2</m:t>
                        </m:r>
                      </m:den>
                    </m:f>
                  </m:oMath>
                </a14:m>
                <a:r>
                  <a:rPr lang="tr-TR" dirty="0" smtClean="0">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=0.09216</a:t>
                </a:r>
              </a:p>
              <a:p>
                <a:endParaRPr lang="tr-TR" sz="1600" dirty="0">
                  <a:solidFill>
                    <a:schemeClr val="bg1"/>
                  </a:solidFill>
                  <a:latin typeface="Cambria Math" panose="02040503050406030204" pitchFamily="18" charset="0"/>
                  <a:ea typeface="Cambria Math" panose="02040503050406030204" pitchFamily="18" charset="0"/>
                </a:endParaRPr>
              </a:p>
              <a:p>
                <a:r>
                  <a:rPr lang="tr-TR" dirty="0" smtClean="0">
                    <a:solidFill>
                      <a:schemeClr val="bg1"/>
                    </a:solidFill>
                    <a:latin typeface="Cambria Math" panose="02040503050406030204" pitchFamily="18" charset="0"/>
                    <a:ea typeface="Cambria Math" panose="02040503050406030204" pitchFamily="18" charset="0"/>
                  </a:rPr>
                  <a:t>f </a:t>
                </a:r>
                <a:r>
                  <a:rPr lang="tr-TR" sz="1600" dirty="0" smtClean="0">
                    <a:solidFill>
                      <a:schemeClr val="bg1"/>
                    </a:solidFill>
                    <a:latin typeface="Cambria Math" panose="02040503050406030204" pitchFamily="18" charset="0"/>
                    <a:ea typeface="Cambria Math" panose="02040503050406030204" pitchFamily="18" charset="0"/>
                  </a:rPr>
                  <a:t>’(0.1)= </a:t>
                </a:r>
                <a14:m>
                  <m:oMath xmlns:m="http://schemas.openxmlformats.org/officeDocument/2006/math">
                    <m:f>
                      <m:fPr>
                        <m:ctrlPr>
                          <a:rPr lang="tr-TR" i="1">
                            <a:solidFill>
                              <a:schemeClr val="bg1"/>
                            </a:solidFill>
                            <a:latin typeface="Cambria Math" panose="02040503050406030204" pitchFamily="18" charset="0"/>
                            <a:ea typeface="Cambria Math" panose="02040503050406030204" pitchFamily="18" charset="0"/>
                          </a:rPr>
                        </m:ctrlPr>
                      </m:fPr>
                      <m:num>
                        <m:r>
                          <a:rPr lang="tr-TR" b="0" i="0" smtClean="0">
                            <a:solidFill>
                              <a:schemeClr val="bg1"/>
                            </a:solidFill>
                            <a:latin typeface="Cambria Math" panose="02040503050406030204" pitchFamily="18" charset="0"/>
                            <a:ea typeface="Cambria Math" panose="02040503050406030204" pitchFamily="18" charset="0"/>
                          </a:rPr>
                          <m:t>−</m:t>
                        </m:r>
                        <m:r>
                          <m:rPr>
                            <m:sty m:val="p"/>
                          </m:rPr>
                          <a:rPr lang="tr-TR" i="0">
                            <a:solidFill>
                              <a:schemeClr val="bg1"/>
                            </a:solidFill>
                            <a:latin typeface="Cambria Math" panose="02040503050406030204" pitchFamily="18" charset="0"/>
                            <a:ea typeface="Cambria Math" panose="02040503050406030204" pitchFamily="18" charset="0"/>
                          </a:rPr>
                          <m:t>f</m:t>
                        </m:r>
                        <m:d>
                          <m:dPr>
                            <m:ctrlPr>
                              <a:rPr lang="tr-TR" i="1">
                                <a:solidFill>
                                  <a:schemeClr val="bg1"/>
                                </a:solidFill>
                                <a:latin typeface="Cambria Math" panose="02040503050406030204" pitchFamily="18" charset="0"/>
                                <a:ea typeface="Cambria Math" panose="02040503050406030204" pitchFamily="18" charset="0"/>
                              </a:rPr>
                            </m:ctrlPr>
                          </m:dPr>
                          <m:e>
                            <m:r>
                              <a:rPr lang="tr-TR" i="0">
                                <a:solidFill>
                                  <a:schemeClr val="bg1"/>
                                </a:solidFill>
                                <a:latin typeface="Cambria Math" panose="02040503050406030204" pitchFamily="18" charset="0"/>
                                <a:ea typeface="Cambria Math" panose="02040503050406030204" pitchFamily="18" charset="0"/>
                              </a:rPr>
                              <m:t>0.</m:t>
                            </m:r>
                            <m:r>
                              <a:rPr lang="tr-TR" b="0" i="0" smtClean="0">
                                <a:solidFill>
                                  <a:schemeClr val="bg1"/>
                                </a:solidFill>
                                <a:latin typeface="Cambria Math" panose="02040503050406030204" pitchFamily="18" charset="0"/>
                                <a:ea typeface="Cambria Math" panose="02040503050406030204" pitchFamily="18" charset="0"/>
                              </a:rPr>
                              <m:t>3</m:t>
                            </m:r>
                          </m:e>
                        </m:d>
                        <m:r>
                          <a:rPr lang="tr-TR" b="0" i="0" smtClean="0">
                            <a:solidFill>
                              <a:schemeClr val="bg1"/>
                            </a:solidFill>
                            <a:latin typeface="Cambria Math" panose="02040503050406030204" pitchFamily="18" charset="0"/>
                            <a:ea typeface="Cambria Math" panose="02040503050406030204" pitchFamily="18" charset="0"/>
                          </a:rPr>
                          <m:t>+8</m:t>
                        </m:r>
                        <m:r>
                          <m:rPr>
                            <m:sty m:val="p"/>
                          </m:rPr>
                          <a:rPr lang="tr-TR" i="0">
                            <a:solidFill>
                              <a:schemeClr val="bg1"/>
                            </a:solidFill>
                            <a:latin typeface="Cambria Math" panose="02040503050406030204" pitchFamily="18" charset="0"/>
                            <a:ea typeface="Cambria Math" panose="02040503050406030204" pitchFamily="18" charset="0"/>
                          </a:rPr>
                          <m:t>f</m:t>
                        </m:r>
                        <m:d>
                          <m:dPr>
                            <m:ctrlPr>
                              <a:rPr lang="tr-TR" i="1">
                                <a:solidFill>
                                  <a:schemeClr val="bg1"/>
                                </a:solidFill>
                                <a:latin typeface="Cambria Math" panose="02040503050406030204" pitchFamily="18" charset="0"/>
                                <a:ea typeface="Cambria Math" panose="02040503050406030204" pitchFamily="18" charset="0"/>
                              </a:rPr>
                            </m:ctrlPr>
                          </m:dPr>
                          <m:e>
                            <m:r>
                              <a:rPr lang="tr-TR" i="0" smtClean="0">
                                <a:solidFill>
                                  <a:schemeClr val="bg1"/>
                                </a:solidFill>
                                <a:latin typeface="Cambria Math" panose="02040503050406030204" pitchFamily="18" charset="0"/>
                                <a:ea typeface="Cambria Math" panose="02040503050406030204" pitchFamily="18" charset="0"/>
                              </a:rPr>
                              <m:t>0</m:t>
                            </m:r>
                            <m:r>
                              <a:rPr lang="tr-TR" b="0" i="0" smtClean="0">
                                <a:solidFill>
                                  <a:schemeClr val="bg1"/>
                                </a:solidFill>
                                <a:latin typeface="Cambria Math" panose="02040503050406030204" pitchFamily="18" charset="0"/>
                                <a:ea typeface="Cambria Math" panose="02040503050406030204" pitchFamily="18" charset="0"/>
                              </a:rPr>
                              <m:t>.2</m:t>
                            </m:r>
                          </m:e>
                        </m:d>
                        <m:r>
                          <a:rPr lang="tr-TR" b="0" i="0" smtClean="0">
                            <a:solidFill>
                              <a:schemeClr val="bg1"/>
                            </a:solidFill>
                            <a:latin typeface="Cambria Math" panose="02040503050406030204" pitchFamily="18" charset="0"/>
                            <a:ea typeface="Cambria Math" panose="02040503050406030204" pitchFamily="18" charset="0"/>
                          </a:rPr>
                          <m:t>−8</m:t>
                        </m:r>
                        <m:r>
                          <m:rPr>
                            <m:sty m:val="p"/>
                          </m:rPr>
                          <a:rPr lang="tr-TR" b="0" i="0" smtClean="0">
                            <a:solidFill>
                              <a:schemeClr val="bg1"/>
                            </a:solidFill>
                            <a:latin typeface="Cambria Math" panose="02040503050406030204" pitchFamily="18" charset="0"/>
                            <a:ea typeface="Cambria Math" panose="02040503050406030204" pitchFamily="18" charset="0"/>
                          </a:rPr>
                          <m:t>f</m:t>
                        </m:r>
                        <m:d>
                          <m:dPr>
                            <m:ctrlPr>
                              <a:rPr lang="tr-TR" b="0" i="1" smtClean="0">
                                <a:solidFill>
                                  <a:schemeClr val="bg1"/>
                                </a:solidFill>
                                <a:latin typeface="Cambria Math" panose="02040503050406030204" pitchFamily="18" charset="0"/>
                                <a:ea typeface="Cambria Math" panose="02040503050406030204" pitchFamily="18" charset="0"/>
                              </a:rPr>
                            </m:ctrlPr>
                          </m:dPr>
                          <m:e>
                            <m:r>
                              <a:rPr lang="tr-TR" b="0" i="0" smtClean="0">
                                <a:solidFill>
                                  <a:schemeClr val="bg1"/>
                                </a:solidFill>
                                <a:latin typeface="Cambria Math" panose="02040503050406030204" pitchFamily="18" charset="0"/>
                                <a:ea typeface="Cambria Math" panose="02040503050406030204" pitchFamily="18" charset="0"/>
                              </a:rPr>
                              <m:t>0</m:t>
                            </m:r>
                          </m:e>
                        </m:d>
                        <m:r>
                          <a:rPr lang="tr-TR" b="0" i="0" smtClean="0">
                            <a:solidFill>
                              <a:schemeClr val="bg1"/>
                            </a:solidFill>
                            <a:latin typeface="Cambria Math" panose="02040503050406030204" pitchFamily="18" charset="0"/>
                            <a:ea typeface="Cambria Math" panose="02040503050406030204" pitchFamily="18" charset="0"/>
                          </a:rPr>
                          <m:t>+</m:t>
                        </m:r>
                        <m:r>
                          <m:rPr>
                            <m:sty m:val="p"/>
                          </m:rPr>
                          <a:rPr lang="tr-TR" b="0" i="0" smtClean="0">
                            <a:solidFill>
                              <a:schemeClr val="bg1"/>
                            </a:solidFill>
                            <a:latin typeface="Cambria Math" panose="02040503050406030204" pitchFamily="18" charset="0"/>
                            <a:ea typeface="Cambria Math" panose="02040503050406030204" pitchFamily="18" charset="0"/>
                          </a:rPr>
                          <m:t>f</m:t>
                        </m:r>
                        <m:r>
                          <a:rPr lang="tr-TR" b="0" i="0" smtClean="0">
                            <a:solidFill>
                              <a:schemeClr val="bg1"/>
                            </a:solidFill>
                            <a:latin typeface="Cambria Math" panose="02040503050406030204" pitchFamily="18" charset="0"/>
                            <a:ea typeface="Cambria Math" panose="02040503050406030204" pitchFamily="18" charset="0"/>
                          </a:rPr>
                          <m:t>(−0.1)</m:t>
                        </m:r>
                      </m:num>
                      <m:den>
                        <m:r>
                          <a:rPr lang="tr-TR" b="0" i="0" smtClean="0">
                            <a:solidFill>
                              <a:schemeClr val="bg1"/>
                            </a:solidFill>
                            <a:latin typeface="Cambria Math" panose="02040503050406030204" pitchFamily="18" charset="0"/>
                            <a:ea typeface="Cambria Math" panose="02040503050406030204" pitchFamily="18" charset="0"/>
                          </a:rPr>
                          <m:t>12</m:t>
                        </m:r>
                        <m:r>
                          <m:rPr>
                            <m:sty m:val="p"/>
                          </m:rPr>
                          <a:rPr lang="tr-TR" i="0">
                            <a:solidFill>
                              <a:schemeClr val="bg1"/>
                            </a:solidFill>
                            <a:latin typeface="Cambria Math" panose="02040503050406030204" pitchFamily="18" charset="0"/>
                            <a:ea typeface="Cambria Math" panose="02040503050406030204" pitchFamily="18" charset="0"/>
                          </a:rPr>
                          <m:t>h</m:t>
                        </m:r>
                      </m:den>
                    </m:f>
                  </m:oMath>
                </a14:m>
                <a:endParaRPr lang="tr-TR" dirty="0" smtClean="0">
                  <a:solidFill>
                    <a:schemeClr val="bg1"/>
                  </a:solidFill>
                  <a:latin typeface="Cambria Math" panose="02040503050406030204" pitchFamily="18" charset="0"/>
                  <a:ea typeface="Cambria Math" panose="02040503050406030204" pitchFamily="18" charset="0"/>
                </a:endParaRPr>
              </a:p>
              <a:p>
                <a:r>
                  <a:rPr lang="tr-TR" dirty="0">
                    <a:solidFill>
                      <a:schemeClr val="bg1"/>
                    </a:solidFill>
                    <a:latin typeface="Cambria Math" panose="02040503050406030204" pitchFamily="18" charset="0"/>
                    <a:ea typeface="Cambria Math" panose="02040503050406030204" pitchFamily="18" charset="0"/>
                  </a:rPr>
                  <a:t> </a:t>
                </a:r>
                <a:r>
                  <a:rPr lang="tr-TR" dirty="0" smtClean="0">
                    <a:solidFill>
                      <a:schemeClr val="bg1"/>
                    </a:solidFill>
                    <a:latin typeface="Cambria Math" panose="02040503050406030204" pitchFamily="18" charset="0"/>
                    <a:ea typeface="Cambria Math" panose="02040503050406030204" pitchFamily="18" charset="0"/>
                  </a:rPr>
                  <a:t>            = </a:t>
                </a:r>
                <a14:m>
                  <m:oMath xmlns:m="http://schemas.openxmlformats.org/officeDocument/2006/math">
                    <m:f>
                      <m:fPr>
                        <m:ctrlPr>
                          <a:rPr lang="tr-TR" sz="2000" i="1">
                            <a:solidFill>
                              <a:schemeClr val="bg1"/>
                            </a:solidFill>
                            <a:latin typeface="Cambria Math" panose="02040503050406030204" pitchFamily="18" charset="0"/>
                            <a:ea typeface="Cambria Math" panose="02040503050406030204" pitchFamily="18" charset="0"/>
                          </a:rPr>
                        </m:ctrlPr>
                      </m:fPr>
                      <m:num>
                        <m:eqArr>
                          <m:eqArrPr>
                            <m:ctrlPr>
                              <a:rPr lang="tr-TR" sz="2000" i="1" baseline="-25000" dirty="0">
                                <a:solidFill>
                                  <a:schemeClr val="bg1"/>
                                </a:solidFill>
                                <a:latin typeface="Cambria Math" panose="02040503050406030204" pitchFamily="18" charset="0"/>
                                <a:ea typeface="Cambria Math" panose="02040503050406030204" pitchFamily="18" charset="0"/>
                              </a:rPr>
                            </m:ctrlPr>
                          </m:eqArrPr>
                          <m:e>
                            <m:r>
                              <m:rPr>
                                <m:nor/>
                              </m:rPr>
                              <a:rPr lang="tr-TR" sz="2000" baseline="-25000" dirty="0">
                                <a:solidFill>
                                  <a:schemeClr val="bg1"/>
                                </a:solidFill>
                                <a:latin typeface="Cambria Math" panose="02040503050406030204" pitchFamily="18" charset="0"/>
                                <a:ea typeface="Cambria Math" panose="02040503050406030204" pitchFamily="18" charset="0"/>
                              </a:rPr>
                              <m:t>− 0.17516 </m:t>
                            </m:r>
                            <m:r>
                              <m:rPr>
                                <m:nor/>
                              </m:rPr>
                              <a:rPr lang="tr-TR" sz="2000" b="0" baseline="-25000" dirty="0" smtClean="0">
                                <a:solidFill>
                                  <a:schemeClr val="bg1"/>
                                </a:solidFill>
                                <a:latin typeface="Cambria Math" panose="02040503050406030204" pitchFamily="18" charset="0"/>
                                <a:ea typeface="Cambria Math" panose="02040503050406030204" pitchFamily="18" charset="0"/>
                              </a:rPr>
                              <m:t>+8(</m:t>
                            </m:r>
                            <m:r>
                              <m:rPr>
                                <m:nor/>
                              </m:rPr>
                              <a:rPr lang="tr-TR" sz="2000" baseline="-25000" dirty="0">
                                <a:solidFill>
                                  <a:schemeClr val="bg1"/>
                                </a:solidFill>
                                <a:latin typeface="Cambria Math" panose="02040503050406030204" pitchFamily="18" charset="0"/>
                                <a:ea typeface="Cambria Math" panose="02040503050406030204" pitchFamily="18" charset="0"/>
                              </a:rPr>
                              <m:t>− 0.181568 </m:t>
                            </m:r>
                            <m:r>
                              <m:rPr>
                                <m:nor/>
                              </m:rPr>
                              <a:rPr lang="tr-TR" sz="2000" b="0" baseline="-25000" dirty="0" smtClean="0">
                                <a:solidFill>
                                  <a:schemeClr val="bg1"/>
                                </a:solidFill>
                                <a:latin typeface="Cambria Math" panose="02040503050406030204" pitchFamily="18" charset="0"/>
                                <a:ea typeface="Cambria Math" panose="02040503050406030204" pitchFamily="18" charset="0"/>
                              </a:rPr>
                              <m:t>)−8</m:t>
                            </m:r>
                            <m:r>
                              <m:rPr>
                                <m:nor/>
                              </m:rPr>
                              <a:rPr lang="tr-TR" sz="2000" baseline="-25000" dirty="0" smtClean="0">
                                <a:solidFill>
                                  <a:schemeClr val="bg1"/>
                                </a:solidFill>
                                <a:latin typeface="Cambria Math" panose="02040503050406030204" pitchFamily="18" charset="0"/>
                                <a:ea typeface="Cambria Math" panose="02040503050406030204" pitchFamily="18" charset="0"/>
                              </a:rPr>
                              <m:t>(</m:t>
                            </m:r>
                            <m:r>
                              <m:rPr>
                                <m:nor/>
                              </m:rPr>
                              <a:rPr lang="tr-TR" sz="2000" b="0" baseline="-25000" dirty="0" smtClean="0">
                                <a:solidFill>
                                  <a:schemeClr val="bg1"/>
                                </a:solidFill>
                                <a:latin typeface="Cambria Math" panose="02040503050406030204" pitchFamily="18" charset="0"/>
                                <a:ea typeface="Cambria Math" panose="02040503050406030204" pitchFamily="18" charset="0"/>
                              </a:rPr>
                              <m:t>−0.2</m:t>
                            </m:r>
                            <m:r>
                              <m:rPr>
                                <m:nor/>
                              </m:rPr>
                              <a:rPr lang="tr-TR" sz="2000" baseline="-25000" dirty="0" smtClean="0">
                                <a:solidFill>
                                  <a:schemeClr val="bg1"/>
                                </a:solidFill>
                                <a:latin typeface="Cambria Math" panose="02040503050406030204" pitchFamily="18" charset="0"/>
                                <a:ea typeface="Cambria Math" panose="02040503050406030204" pitchFamily="18" charset="0"/>
                              </a:rPr>
                              <m:t>)</m:t>
                            </m:r>
                            <m:r>
                              <m:rPr>
                                <m:nor/>
                              </m:rPr>
                              <a:rPr lang="tr-TR" sz="2000" baseline="-25000">
                                <a:solidFill>
                                  <a:schemeClr val="bg1"/>
                                </a:solidFill>
                                <a:latin typeface="Cambria Math" panose="02040503050406030204" pitchFamily="18" charset="0"/>
                                <a:ea typeface="Cambria Math" panose="02040503050406030204" pitchFamily="18" charset="0"/>
                              </a:rPr>
                              <m:t>− 0.2098</m:t>
                            </m:r>
                          </m:e>
                          <m:e/>
                        </m:eqArr>
                      </m:num>
                      <m:den>
                        <m:r>
                          <a:rPr lang="tr-TR" sz="2000" i="0" smtClean="0">
                            <a:solidFill>
                              <a:schemeClr val="bg1"/>
                            </a:solidFill>
                            <a:latin typeface="Cambria Math" panose="02040503050406030204" pitchFamily="18" charset="0"/>
                            <a:ea typeface="Cambria Math" panose="02040503050406030204" pitchFamily="18" charset="0"/>
                          </a:rPr>
                          <m:t>1</m:t>
                        </m:r>
                        <m:r>
                          <a:rPr lang="tr-TR" sz="2000" b="0" i="0" smtClean="0">
                            <a:solidFill>
                              <a:schemeClr val="bg1"/>
                            </a:solidFill>
                            <a:latin typeface="Cambria Math" panose="02040503050406030204" pitchFamily="18" charset="0"/>
                            <a:ea typeface="Cambria Math" panose="02040503050406030204" pitchFamily="18" charset="0"/>
                          </a:rPr>
                          <m:t>.2</m:t>
                        </m:r>
                      </m:den>
                    </m:f>
                  </m:oMath>
                </a14:m>
                <a:r>
                  <a:rPr lang="tr-TR" dirty="0">
                    <a:latin typeface="Cambria Math" panose="02040503050406030204" pitchFamily="18" charset="0"/>
                    <a:ea typeface="Cambria Math" panose="02040503050406030204" pitchFamily="18" charset="0"/>
                  </a:rPr>
                  <a:t> </a:t>
                </a:r>
                <a:r>
                  <a:rPr lang="tr-TR" sz="1400" dirty="0" smtClean="0">
                    <a:solidFill>
                      <a:schemeClr val="bg1"/>
                    </a:solidFill>
                    <a:latin typeface="Cambria Math" panose="02040503050406030204" pitchFamily="18" charset="0"/>
                    <a:ea typeface="Cambria Math" panose="02040503050406030204" pitchFamily="18" charset="0"/>
                  </a:rPr>
                  <a:t>=0.09401</a:t>
                </a:r>
                <a:endParaRPr lang="tr-TR" sz="1400" dirty="0">
                  <a:latin typeface="Cambria Math" panose="02040503050406030204" pitchFamily="18" charset="0"/>
                  <a:ea typeface="Cambria Math" panose="02040503050406030204" pitchFamily="18" charset="0"/>
                </a:endParaRPr>
              </a:p>
              <a:p>
                <a:r>
                  <a:rPr lang="tr-TR" sz="1600" dirty="0" smtClean="0">
                    <a:latin typeface="Cambria Math" panose="02040503050406030204" pitchFamily="18" charset="0"/>
                    <a:ea typeface="Cambria Math" panose="02040503050406030204" pitchFamily="18" charset="0"/>
                  </a:rPr>
                  <a:t> </a:t>
                </a:r>
              </a:p>
              <a:p>
                <a:endParaRPr lang="tr-TR" sz="1600" dirty="0">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endParaRPr lang="tr-TR" sz="1600" dirty="0">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Approximation of the equation in the range (-0.3, 0.3</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(O(h))</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83677" y="3314549"/>
                <a:ext cx="6702358" cy="3001784"/>
              </a:xfrm>
              <a:prstGeom prst="rect">
                <a:avLst/>
              </a:prstGeom>
              <a:blipFill>
                <a:blip r:embed="rId7"/>
                <a:stretch>
                  <a:fillRect l="-819" b="-1626"/>
                </a:stretch>
              </a:blipFill>
            </p:spPr>
            <p:txBody>
              <a:bodyPr/>
              <a:lstStyle/>
              <a:p>
                <a:r>
                  <a:rPr lang="tr-TR">
                    <a:noFill/>
                  </a:rPr>
                  <a:t> </a:t>
                </a:r>
              </a:p>
            </p:txBody>
          </p:sp>
        </mc:Fallback>
      </mc:AlternateContent>
      <p:pic>
        <p:nvPicPr>
          <p:cNvPr id="11" name="Picture 10"/>
          <p:cNvPicPr>
            <a:picLocks noChangeAspect="1"/>
          </p:cNvPicPr>
          <p:nvPr/>
        </p:nvPicPr>
        <p:blipFill>
          <a:blip r:embed="rId8"/>
          <a:stretch>
            <a:fillRect/>
          </a:stretch>
        </p:blipFill>
        <p:spPr>
          <a:xfrm>
            <a:off x="1311870" y="4569068"/>
            <a:ext cx="3264564" cy="2181928"/>
          </a:xfrm>
          <a:prstGeom prst="rect">
            <a:avLst/>
          </a:prstGeom>
        </p:spPr>
      </p:pic>
      <p:sp>
        <p:nvSpPr>
          <p:cNvPr id="3" name="Slide Number Placeholder 2"/>
          <p:cNvSpPr>
            <a:spLocks noGrp="1"/>
          </p:cNvSpPr>
          <p:nvPr>
            <p:ph type="sldNum" sz="quarter" idx="12"/>
          </p:nvPr>
        </p:nvSpPr>
        <p:spPr/>
        <p:txBody>
          <a:bodyPr/>
          <a:lstStyle/>
          <a:p>
            <a:fld id="{99440B4A-D26D-4407-8396-5E8090C9A4A8}" type="slidenum">
              <a:rPr lang="tr-TR" smtClean="0"/>
              <a:t>17</a:t>
            </a:fld>
            <a:endParaRPr lang="tr-TR"/>
          </a:p>
        </p:txBody>
      </p:sp>
    </p:spTree>
    <p:extLst>
      <p:ext uri="{BB962C8B-B14F-4D97-AF65-F5344CB8AC3E}">
        <p14:creationId xmlns:p14="http://schemas.microsoft.com/office/powerpoint/2010/main" val="4071328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647" y="252919"/>
            <a:ext cx="11595370" cy="6247864"/>
          </a:xfrm>
          <a:prstGeom prst="rect">
            <a:avLst/>
          </a:prstGeom>
          <a:noFill/>
        </p:spPr>
        <p:txBody>
          <a:bodyPr wrap="square" rtlCol="0">
            <a:spAutoFit/>
          </a:bodyPr>
          <a:lstStyle/>
          <a:p>
            <a:pPr marL="285750" indent="-285750">
              <a:buFont typeface="Wingdings" panose="05000000000000000000" pitchFamily="2" charset="2"/>
              <a:buChar char="Ø"/>
            </a:pPr>
            <a:r>
              <a:rPr lang="tr-TR" sz="1600" b="1" dirty="0">
                <a:solidFill>
                  <a:srgbClr val="002060"/>
                </a:solidFill>
                <a:latin typeface="Cambria Math" panose="02040503050406030204" pitchFamily="18" charset="0"/>
                <a:ea typeface="Cambria Math" panose="02040503050406030204" pitchFamily="18" charset="0"/>
              </a:rPr>
              <a:t>Richardson </a:t>
            </a:r>
            <a:r>
              <a:rPr lang="tr-TR" sz="1600" b="1" dirty="0" smtClean="0">
                <a:solidFill>
                  <a:srgbClr val="002060"/>
                </a:solidFill>
                <a:latin typeface="Cambria Math" panose="02040503050406030204" pitchFamily="18" charset="0"/>
                <a:ea typeface="Cambria Math" panose="02040503050406030204" pitchFamily="18" charset="0"/>
              </a:rPr>
              <a:t>Extrapolation</a:t>
            </a:r>
          </a:p>
          <a:p>
            <a:pPr marL="285750" indent="-285750">
              <a:buFont typeface="Wingdings" panose="05000000000000000000" pitchFamily="2" charset="2"/>
              <a:buChar char="Ø"/>
            </a:pPr>
            <a:endParaRPr lang="tr-TR" sz="1600" b="1" dirty="0">
              <a:solidFill>
                <a:srgbClr val="002060"/>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Richardson extrapolation is a simple method for boosting the accuracy of certain numerical procedures, including finite difference approximations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To this point, we have seen that there are two ways to improve derivative estimates when employing finite divided differences: (1) decrease the step size or (2) use a higher-order formula that employs more points. A third approach, based on Richardson extrapolation, uses two derivative estimates to compute a third, more accurate approximation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Richardson extrapolation provided a means to obtain an improved integral estimate I by the </a:t>
            </a:r>
            <a:r>
              <a:rPr lang="en-US" sz="1600" dirty="0" smtClean="0">
                <a:solidFill>
                  <a:schemeClr val="bg1"/>
                </a:solidFill>
                <a:latin typeface="Cambria Math" panose="02040503050406030204" pitchFamily="18" charset="0"/>
                <a:ea typeface="Cambria Math" panose="02040503050406030204" pitchFamily="18" charset="0"/>
              </a:rPr>
              <a:t>formula</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[Eq. </a:t>
            </a:r>
            <a:r>
              <a:rPr lang="tr-TR" sz="1600" dirty="0" smtClean="0">
                <a:solidFill>
                  <a:schemeClr val="bg1"/>
                </a:solidFill>
                <a:latin typeface="Cambria Math" panose="02040503050406030204" pitchFamily="18" charset="0"/>
                <a:ea typeface="Cambria Math" panose="02040503050406030204" pitchFamily="18" charset="0"/>
              </a:rPr>
              <a:t>(14)]</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(14)</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I(h</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I(h</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are integral estimates using two step sizes h</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and h</a:t>
            </a:r>
            <a:r>
              <a:rPr lang="en-US" sz="1600" baseline="-25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Because of </a:t>
            </a:r>
            <a:r>
              <a:rPr lang="en-US" sz="1600" dirty="0" smtClean="0">
                <a:solidFill>
                  <a:schemeClr val="bg1"/>
                </a:solidFill>
                <a:latin typeface="Cambria Math" panose="02040503050406030204" pitchFamily="18" charset="0"/>
                <a:ea typeface="Cambria Math" panose="02040503050406030204" pitchFamily="18" charset="0"/>
              </a:rPr>
              <a:t>its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convenience </a:t>
            </a:r>
            <a:r>
              <a:rPr lang="en-US" sz="1600" dirty="0">
                <a:solidFill>
                  <a:schemeClr val="bg1"/>
                </a:solidFill>
                <a:latin typeface="Cambria Math" panose="02040503050406030204" pitchFamily="18" charset="0"/>
                <a:ea typeface="Cambria Math" panose="02040503050406030204" pitchFamily="18" charset="0"/>
              </a:rPr>
              <a:t>when expressed as a computer algorithm, this formula is usually written </a:t>
            </a:r>
            <a:r>
              <a:rPr lang="en-US" sz="1600" dirty="0" smtClean="0">
                <a:solidFill>
                  <a:schemeClr val="bg1"/>
                </a:solidFill>
                <a:latin typeface="Cambria Math" panose="02040503050406030204" pitchFamily="18" charset="0"/>
                <a:ea typeface="Cambria Math" panose="02040503050406030204" pitchFamily="18" charset="0"/>
              </a:rPr>
              <a:t>for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case where h</a:t>
            </a:r>
            <a:r>
              <a:rPr lang="en-US" sz="1600" baseline="-25000" dirty="0">
                <a:solidFill>
                  <a:schemeClr val="bg1"/>
                </a:solidFill>
                <a:latin typeface="Cambria Math" panose="02040503050406030204" pitchFamily="18" charset="0"/>
                <a:ea typeface="Cambria Math" panose="02040503050406030204" pitchFamily="18" charset="0"/>
              </a:rPr>
              <a:t>2 </a:t>
            </a:r>
            <a:r>
              <a:rPr lang="en-US" sz="1600" dirty="0">
                <a:solidFill>
                  <a:schemeClr val="bg1"/>
                </a:solidFill>
                <a:latin typeface="Cambria Math" panose="02040503050406030204" pitchFamily="18" charset="0"/>
                <a:ea typeface="Cambria Math" panose="02040503050406030204" pitchFamily="18" charset="0"/>
              </a:rPr>
              <a:t>= h</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/2, as </a:t>
            </a:r>
            <a:r>
              <a:rPr lang="en-US" sz="1600" dirty="0" smtClean="0">
                <a:solidFill>
                  <a:schemeClr val="bg1"/>
                </a:solidFill>
                <a:latin typeface="Cambria Math" panose="02040503050406030204" pitchFamily="18" charset="0"/>
                <a:ea typeface="Cambria Math" panose="02040503050406030204" pitchFamily="18" charset="0"/>
              </a:rPr>
              <a:t>in</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(15)</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In a similar fashion,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15</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written for derivatives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(16)</a:t>
            </a:r>
          </a:p>
          <a:p>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For centered difference approximations with O(h</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the application of this formula </a:t>
            </a:r>
            <a:r>
              <a:rPr lang="en-US" sz="1600" dirty="0" smtClean="0">
                <a:solidFill>
                  <a:schemeClr val="bg1"/>
                </a:solidFill>
                <a:latin typeface="Cambria Math" panose="02040503050406030204" pitchFamily="18" charset="0"/>
                <a:ea typeface="Cambria Math" panose="02040503050406030204" pitchFamily="18" charset="0"/>
              </a:rPr>
              <a:t>will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yield </a:t>
            </a:r>
            <a:r>
              <a:rPr lang="en-US" sz="1600" dirty="0">
                <a:solidFill>
                  <a:schemeClr val="bg1"/>
                </a:solidFill>
                <a:latin typeface="Cambria Math" panose="02040503050406030204" pitchFamily="18" charset="0"/>
                <a:ea typeface="Cambria Math" panose="02040503050406030204" pitchFamily="18" charset="0"/>
              </a:rPr>
              <a:t>a new derivative estimate of O(h</a:t>
            </a:r>
            <a:r>
              <a:rPr lang="en-US" sz="1600" baseline="30000" dirty="0">
                <a:solidFill>
                  <a:schemeClr val="bg1"/>
                </a:solidFill>
                <a:latin typeface="Cambria Math" panose="02040503050406030204" pitchFamily="18" charset="0"/>
                <a:ea typeface="Cambria Math" panose="02040503050406030204" pitchFamily="18" charset="0"/>
              </a:rPr>
              <a:t>4</a:t>
            </a:r>
            <a:r>
              <a:rPr lang="en-US" sz="1600" dirty="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2"/>
          <a:stretch>
            <a:fillRect/>
          </a:stretch>
        </p:blipFill>
        <p:spPr>
          <a:xfrm>
            <a:off x="4497016" y="2885567"/>
            <a:ext cx="3314700" cy="581025"/>
          </a:xfrm>
          <a:prstGeom prst="rect">
            <a:avLst/>
          </a:prstGeom>
        </p:spPr>
      </p:pic>
      <p:pic>
        <p:nvPicPr>
          <p:cNvPr id="5" name="Picture 4"/>
          <p:cNvPicPr>
            <a:picLocks noChangeAspect="1"/>
          </p:cNvPicPr>
          <p:nvPr/>
        </p:nvPicPr>
        <p:blipFill>
          <a:blip r:embed="rId3"/>
          <a:stretch>
            <a:fillRect/>
          </a:stretch>
        </p:blipFill>
        <p:spPr>
          <a:xfrm>
            <a:off x="5211391" y="4346347"/>
            <a:ext cx="1885950" cy="581025"/>
          </a:xfrm>
          <a:prstGeom prst="rect">
            <a:avLst/>
          </a:prstGeom>
        </p:spPr>
      </p:pic>
      <p:pic>
        <p:nvPicPr>
          <p:cNvPr id="6" name="Picture 5"/>
          <p:cNvPicPr>
            <a:picLocks noChangeAspect="1"/>
          </p:cNvPicPr>
          <p:nvPr/>
        </p:nvPicPr>
        <p:blipFill>
          <a:blip r:embed="rId4"/>
          <a:stretch>
            <a:fillRect/>
          </a:stretch>
        </p:blipFill>
        <p:spPr>
          <a:xfrm>
            <a:off x="5130428" y="5569002"/>
            <a:ext cx="2047875" cy="476250"/>
          </a:xfrm>
          <a:prstGeom prst="rect">
            <a:avLst/>
          </a:prstGeom>
        </p:spPr>
      </p:pic>
      <p:sp>
        <p:nvSpPr>
          <p:cNvPr id="3" name="Slide Number Placeholder 2"/>
          <p:cNvSpPr>
            <a:spLocks noGrp="1"/>
          </p:cNvSpPr>
          <p:nvPr>
            <p:ph type="sldNum" sz="quarter" idx="12"/>
          </p:nvPr>
        </p:nvSpPr>
        <p:spPr/>
        <p:txBody>
          <a:bodyPr/>
          <a:lstStyle/>
          <a:p>
            <a:fld id="{99440B4A-D26D-4407-8396-5E8090C9A4A8}" type="slidenum">
              <a:rPr lang="tr-TR" smtClean="0"/>
              <a:t>18</a:t>
            </a:fld>
            <a:endParaRPr lang="tr-TR"/>
          </a:p>
        </p:txBody>
      </p:sp>
    </p:spTree>
    <p:extLst>
      <p:ext uri="{BB962C8B-B14F-4D97-AF65-F5344CB8AC3E}">
        <p14:creationId xmlns:p14="http://schemas.microsoft.com/office/powerpoint/2010/main" val="1551176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009" y="243191"/>
            <a:ext cx="11751012" cy="6063198"/>
          </a:xfrm>
          <a:prstGeom prst="rect">
            <a:avLst/>
          </a:prstGeom>
          <a:noFill/>
        </p:spPr>
        <p:txBody>
          <a:bodyPr wrap="square" rtlCol="0">
            <a:spAutoFit/>
          </a:bodyPr>
          <a:lstStyle/>
          <a:p>
            <a:pPr algn="just"/>
            <a:r>
              <a:rPr lang="tr-TR" sz="1600" b="1" dirty="0" smtClean="0">
                <a:solidFill>
                  <a:srgbClr val="C00000"/>
                </a:solidFill>
                <a:latin typeface="Cambria Math" panose="02040503050406030204" pitchFamily="18" charset="0"/>
                <a:ea typeface="Cambria Math" panose="02040503050406030204" pitchFamily="18" charset="0"/>
              </a:rPr>
              <a:t>Example 4:  </a:t>
            </a:r>
            <a:r>
              <a:rPr lang="en-US" sz="1600" dirty="0" smtClean="0">
                <a:solidFill>
                  <a:schemeClr val="bg1"/>
                </a:solidFill>
                <a:latin typeface="Cambria Math" panose="02040503050406030204" pitchFamily="18" charset="0"/>
                <a:ea typeface="Cambria Math" panose="02040503050406030204" pitchFamily="18" charset="0"/>
              </a:rPr>
              <a:t>Using </a:t>
            </a:r>
            <a:r>
              <a:rPr lang="en-US" sz="1600" dirty="0">
                <a:solidFill>
                  <a:schemeClr val="bg1"/>
                </a:solidFill>
                <a:latin typeface="Cambria Math" panose="02040503050406030204" pitchFamily="18" charset="0"/>
                <a:ea typeface="Cambria Math" panose="02040503050406030204" pitchFamily="18" charset="0"/>
              </a:rPr>
              <a:t>the same function as in Example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estimate the </a:t>
            </a:r>
            <a:r>
              <a:rPr lang="en-US" sz="1600" dirty="0" smtClean="0">
                <a:solidFill>
                  <a:schemeClr val="bg1"/>
                </a:solidFill>
                <a:latin typeface="Cambria Math" panose="02040503050406030204" pitchFamily="18" charset="0"/>
                <a:ea typeface="Cambria Math" panose="02040503050406030204" pitchFamily="18" charset="0"/>
              </a:rPr>
              <a:t>first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derivative </a:t>
            </a:r>
            <a:r>
              <a:rPr lang="en-US" sz="1600" dirty="0">
                <a:solidFill>
                  <a:schemeClr val="bg1"/>
                </a:solidFill>
                <a:latin typeface="Cambria Math" panose="02040503050406030204" pitchFamily="18" charset="0"/>
                <a:ea typeface="Cambria Math" panose="02040503050406030204" pitchFamily="18" charset="0"/>
              </a:rPr>
              <a:t>at x = 0.5 employing step sizes of h</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 = 0.5 and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h</a:t>
            </a:r>
            <a:r>
              <a:rPr lang="en-US" sz="1600" baseline="-250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0.25. Then use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16</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compute an improved estimate with Richardson extrapolation. Recall that the true </a:t>
            </a:r>
            <a:r>
              <a:rPr lang="en-US" sz="1600" dirty="0" smtClean="0">
                <a:solidFill>
                  <a:schemeClr val="bg1"/>
                </a:solidFill>
                <a:latin typeface="Cambria Math" panose="02040503050406030204" pitchFamily="18" charset="0"/>
                <a:ea typeface="Cambria Math" panose="02040503050406030204" pitchFamily="18" charset="0"/>
              </a:rPr>
              <a:t>value</a:t>
            </a:r>
            <a:r>
              <a:rPr lang="tr-TR" sz="1600" dirty="0" smtClean="0">
                <a:solidFill>
                  <a:schemeClr val="bg1"/>
                </a:solidFill>
                <a:latin typeface="Cambria Math" panose="02040503050406030204" pitchFamily="18" charset="0"/>
                <a:ea typeface="Cambria Math" panose="02040503050406030204" pitchFamily="18" charset="0"/>
              </a:rPr>
              <a:t> is </a:t>
            </a:r>
            <a:r>
              <a:rPr lang="tr-TR" sz="1600" dirty="0">
                <a:solidFill>
                  <a:schemeClr val="bg1"/>
                </a:solidFill>
                <a:latin typeface="Cambria Math" panose="02040503050406030204" pitchFamily="18" charset="0"/>
                <a:ea typeface="Cambria Math" panose="02040503050406030204" pitchFamily="18" charset="0"/>
              </a:rPr>
              <a:t>−0.9125</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b="1" dirty="0">
              <a:solidFill>
                <a:srgbClr val="C00000"/>
              </a:solidFill>
              <a:latin typeface="Cambria Math" panose="02040503050406030204" pitchFamily="18" charset="0"/>
              <a:ea typeface="Cambria Math" panose="02040503050406030204" pitchFamily="18" charset="0"/>
            </a:endParaRPr>
          </a:p>
          <a:p>
            <a:pPr algn="just"/>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first-derivative estimates can be computed with centered differences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And</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improved estimate can be determined by applying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16</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which for the present case is a perfect result.</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5016127" y="954425"/>
            <a:ext cx="2146776" cy="965374"/>
          </a:xfrm>
          <a:prstGeom prst="rect">
            <a:avLst/>
          </a:prstGeom>
          <a:effectLst>
            <a:glow rad="101600">
              <a:schemeClr val="accent2">
                <a:satMod val="175000"/>
                <a:alpha val="40000"/>
              </a:schemeClr>
            </a:glow>
          </a:effectLst>
        </p:spPr>
      </p:pic>
      <p:pic>
        <p:nvPicPr>
          <p:cNvPr id="4" name="Picture 3"/>
          <p:cNvPicPr>
            <a:picLocks noChangeAspect="1"/>
          </p:cNvPicPr>
          <p:nvPr/>
        </p:nvPicPr>
        <p:blipFill>
          <a:blip r:embed="rId4"/>
          <a:stretch>
            <a:fillRect/>
          </a:stretch>
        </p:blipFill>
        <p:spPr>
          <a:xfrm>
            <a:off x="4641817" y="2496665"/>
            <a:ext cx="2900466" cy="474622"/>
          </a:xfrm>
          <a:prstGeom prst="rect">
            <a:avLst/>
          </a:prstGeom>
        </p:spPr>
      </p:pic>
      <p:pic>
        <p:nvPicPr>
          <p:cNvPr id="5" name="Picture 4"/>
          <p:cNvPicPr>
            <a:picLocks noChangeAspect="1"/>
          </p:cNvPicPr>
          <p:nvPr/>
        </p:nvPicPr>
        <p:blipFill>
          <a:blip r:embed="rId5"/>
          <a:stretch>
            <a:fillRect/>
          </a:stretch>
        </p:blipFill>
        <p:spPr>
          <a:xfrm>
            <a:off x="6680063" y="4350192"/>
            <a:ext cx="2047875" cy="476250"/>
          </a:xfrm>
          <a:prstGeom prst="rect">
            <a:avLst/>
          </a:prstGeom>
          <a:effectLst>
            <a:glow rad="101600">
              <a:schemeClr val="accent2">
                <a:satMod val="175000"/>
                <a:alpha val="40000"/>
              </a:schemeClr>
            </a:glow>
          </a:effectLst>
        </p:spPr>
      </p:pic>
      <p:pic>
        <p:nvPicPr>
          <p:cNvPr id="6" name="Picture 5"/>
          <p:cNvPicPr>
            <a:picLocks noChangeAspect="1"/>
          </p:cNvPicPr>
          <p:nvPr/>
        </p:nvPicPr>
        <p:blipFill>
          <a:blip r:embed="rId6"/>
          <a:stretch>
            <a:fillRect/>
          </a:stretch>
        </p:blipFill>
        <p:spPr>
          <a:xfrm>
            <a:off x="3839890" y="3644875"/>
            <a:ext cx="4499245" cy="507979"/>
          </a:xfrm>
          <a:prstGeom prst="rect">
            <a:avLst/>
          </a:prstGeom>
        </p:spPr>
      </p:pic>
      <p:pic>
        <p:nvPicPr>
          <p:cNvPr id="7" name="Picture 6"/>
          <p:cNvPicPr>
            <a:picLocks noChangeAspect="1"/>
          </p:cNvPicPr>
          <p:nvPr/>
        </p:nvPicPr>
        <p:blipFill>
          <a:blip r:embed="rId7"/>
          <a:stretch>
            <a:fillRect/>
          </a:stretch>
        </p:blipFill>
        <p:spPr>
          <a:xfrm>
            <a:off x="4475026" y="5079875"/>
            <a:ext cx="3228975" cy="59055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8772779" y="2649693"/>
                <a:ext cx="2141655" cy="542264"/>
              </a:xfrm>
              <a:prstGeom prst="rect">
                <a:avLst/>
              </a:prstGeom>
              <a:solidFill>
                <a:srgbClr val="AE832C"/>
              </a:solid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D(x</a:t>
                </a:r>
                <a:r>
                  <a:rPr lang="tr-TR" sz="1600" baseline="-25000" dirty="0">
                    <a:solidFill>
                      <a:schemeClr val="bg1"/>
                    </a:solidFill>
                    <a:latin typeface="Cambria Math" panose="02040503050406030204" pitchFamily="18" charset="0"/>
                    <a:ea typeface="Cambria Math" panose="02040503050406030204" pitchFamily="18" charset="0"/>
                  </a:rPr>
                  <a:t>i</a:t>
                </a:r>
                <a:r>
                  <a:rPr lang="tr-TR" sz="1600"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i="1">
                            <a:solidFill>
                              <a:schemeClr val="bg1"/>
                            </a:solidFill>
                            <a:latin typeface="Cambria Math" panose="02040503050406030204" pitchFamily="18" charset="0"/>
                            <a:ea typeface="Cambria Math" panose="02040503050406030204" pitchFamily="18" charset="0"/>
                          </a:rPr>
                        </m:ctrlPr>
                      </m:fPr>
                      <m:num>
                        <m:r>
                          <m:rPr>
                            <m:sty m:val="p"/>
                          </m:rPr>
                          <a:rPr lang="tr-TR">
                            <a:solidFill>
                              <a:schemeClr val="bg1"/>
                            </a:solidFill>
                            <a:latin typeface="Cambria Math" panose="02040503050406030204" pitchFamily="18" charset="0"/>
                            <a:ea typeface="Cambria Math" panose="02040503050406030204" pitchFamily="18" charset="0"/>
                          </a:rPr>
                          <m:t>f</m:t>
                        </m:r>
                        <m:d>
                          <m:dPr>
                            <m:ctrlPr>
                              <a:rPr lang="tr-TR" i="1">
                                <a:solidFill>
                                  <a:schemeClr val="bg1"/>
                                </a:solidFill>
                                <a:latin typeface="Cambria Math" panose="02040503050406030204" pitchFamily="18" charset="0"/>
                                <a:ea typeface="Cambria Math" panose="02040503050406030204" pitchFamily="18" charset="0"/>
                              </a:rPr>
                            </m:ctrlPr>
                          </m:dPr>
                          <m:e>
                            <m:sSub>
                              <m:sSubPr>
                                <m:ctrlPr>
                                  <a:rPr lang="tr-TR" i="1" smtClean="0">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a:solidFill>
                                      <a:schemeClr val="bg1"/>
                                    </a:solidFill>
                                    <a:latin typeface="Cambria Math" panose="02040503050406030204" pitchFamily="18" charset="0"/>
                                    <a:ea typeface="Cambria Math" panose="02040503050406030204" pitchFamily="18" charset="0"/>
                                  </a:rPr>
                                  <m:t>+2</m:t>
                                </m:r>
                              </m:sub>
                            </m:sSub>
                            <m:r>
                              <a:rPr lang="tr-TR">
                                <a:solidFill>
                                  <a:schemeClr val="bg1"/>
                                </a:solidFill>
                                <a:latin typeface="Cambria Math" panose="02040503050406030204" pitchFamily="18" charset="0"/>
                                <a:ea typeface="Cambria Math" panose="02040503050406030204" pitchFamily="18" charset="0"/>
                              </a:rPr>
                              <m:t> </m:t>
                            </m:r>
                          </m:e>
                        </m:d>
                        <m:r>
                          <a:rPr lang="tr-TR">
                            <a:solidFill>
                              <a:schemeClr val="bg1"/>
                            </a:solidFill>
                            <a:latin typeface="Cambria Math" panose="02040503050406030204" pitchFamily="18" charset="0"/>
                            <a:ea typeface="Cambria Math" panose="02040503050406030204" pitchFamily="18" charset="0"/>
                          </a:rPr>
                          <m:t>−</m:t>
                        </m:r>
                        <m:r>
                          <m:rPr>
                            <m:sty m:val="p"/>
                          </m:rPr>
                          <a:rPr lang="tr-TR">
                            <a:solidFill>
                              <a:schemeClr val="bg1"/>
                            </a:solidFill>
                            <a:latin typeface="Cambria Math" panose="02040503050406030204" pitchFamily="18" charset="0"/>
                            <a:ea typeface="Cambria Math" panose="02040503050406030204" pitchFamily="18" charset="0"/>
                          </a:rPr>
                          <m:t>f</m:t>
                        </m:r>
                        <m:r>
                          <a:rPr lang="tr-TR">
                            <a:solidFill>
                              <a:schemeClr val="bg1"/>
                            </a:solidFill>
                            <a:latin typeface="Cambria Math" panose="02040503050406030204" pitchFamily="18" charset="0"/>
                            <a:ea typeface="Cambria Math" panose="02040503050406030204" pitchFamily="18" charset="0"/>
                          </a:rPr>
                          <m:t>(</m:t>
                        </m:r>
                        <m:sSub>
                          <m:sSubPr>
                            <m:ctrlPr>
                              <a:rPr lang="tr-TR" i="1" smtClean="0">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a:solidFill>
                                  <a:schemeClr val="bg1"/>
                                </a:solidFill>
                                <a:latin typeface="Cambria Math" panose="02040503050406030204" pitchFamily="18" charset="0"/>
                                <a:ea typeface="Cambria Math" panose="02040503050406030204" pitchFamily="18" charset="0"/>
                              </a:rPr>
                              <m:t>−2</m:t>
                            </m:r>
                          </m:sub>
                        </m:sSub>
                        <m:r>
                          <a:rPr lang="tr-TR">
                            <a:solidFill>
                              <a:schemeClr val="bg1"/>
                            </a:solidFill>
                            <a:latin typeface="Cambria Math" panose="02040503050406030204" pitchFamily="18" charset="0"/>
                            <a:ea typeface="Cambria Math" panose="02040503050406030204" pitchFamily="18" charset="0"/>
                          </a:rPr>
                          <m:t>)</m:t>
                        </m:r>
                      </m:num>
                      <m:den>
                        <m:r>
                          <a:rPr lang="tr-TR" b="0" i="1" smtClean="0">
                            <a:solidFill>
                              <a:schemeClr val="bg1"/>
                            </a:solidFill>
                            <a:latin typeface="Cambria Math" panose="02040503050406030204" pitchFamily="18" charset="0"/>
                            <a:ea typeface="Cambria Math" panose="02040503050406030204" pitchFamily="18" charset="0"/>
                          </a:rPr>
                          <m:t>(</m:t>
                        </m:r>
                        <m:sSub>
                          <m:sSubPr>
                            <m:ctrlPr>
                              <a:rPr lang="tr-TR" i="1">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a:solidFill>
                                  <a:schemeClr val="bg1"/>
                                </a:solidFill>
                                <a:latin typeface="Cambria Math" panose="02040503050406030204" pitchFamily="18" charset="0"/>
                                <a:ea typeface="Cambria Math" panose="02040503050406030204" pitchFamily="18" charset="0"/>
                              </a:rPr>
                              <m:t>+2</m:t>
                            </m:r>
                          </m:sub>
                        </m:sSub>
                        <m:r>
                          <a:rPr lang="tr-TR" b="0" i="1" smtClean="0">
                            <a:solidFill>
                              <a:schemeClr val="bg1"/>
                            </a:solidFill>
                            <a:latin typeface="Cambria Math" panose="02040503050406030204" pitchFamily="18" charset="0"/>
                            <a:ea typeface="Cambria Math" panose="02040503050406030204" pitchFamily="18" charset="0"/>
                          </a:rPr>
                          <m:t>)</m:t>
                        </m:r>
                        <m:r>
                          <a:rPr lang="tr-TR">
                            <a:solidFill>
                              <a:schemeClr val="bg1"/>
                            </a:solidFill>
                            <a:latin typeface="Cambria Math" panose="02040503050406030204" pitchFamily="18" charset="0"/>
                            <a:ea typeface="Cambria Math" panose="02040503050406030204" pitchFamily="18" charset="0"/>
                          </a:rPr>
                          <m:t>−</m:t>
                        </m:r>
                        <m:r>
                          <a:rPr lang="tr-TR" b="0" i="0" smtClean="0">
                            <a:solidFill>
                              <a:schemeClr val="bg1"/>
                            </a:solidFill>
                            <a:latin typeface="Cambria Math" panose="02040503050406030204" pitchFamily="18" charset="0"/>
                            <a:ea typeface="Cambria Math" panose="02040503050406030204" pitchFamily="18" charset="0"/>
                          </a:rPr>
                          <m:t>(</m:t>
                        </m:r>
                        <m:sSub>
                          <m:sSubPr>
                            <m:ctrlPr>
                              <a:rPr lang="tr-TR" i="1">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a:solidFill>
                                  <a:schemeClr val="bg1"/>
                                </a:solidFill>
                                <a:latin typeface="Cambria Math" panose="02040503050406030204" pitchFamily="18" charset="0"/>
                                <a:ea typeface="Cambria Math" panose="02040503050406030204" pitchFamily="18" charset="0"/>
                              </a:rPr>
                              <m:t>−2</m:t>
                            </m:r>
                          </m:sub>
                        </m:sSub>
                        <m:r>
                          <a:rPr lang="tr-TR" b="0" i="1" smtClean="0">
                            <a:solidFill>
                              <a:schemeClr val="bg1"/>
                            </a:solidFill>
                            <a:latin typeface="Cambria Math" panose="02040503050406030204" pitchFamily="18" charset="0"/>
                            <a:ea typeface="Cambria Math" panose="02040503050406030204" pitchFamily="18" charset="0"/>
                          </a:rPr>
                          <m:t>)</m:t>
                        </m:r>
                      </m:den>
                    </m:f>
                  </m:oMath>
                </a14:m>
                <a:endParaRPr lang="tr-TR" dirty="0"/>
              </a:p>
            </p:txBody>
          </p:sp>
        </mc:Choice>
        <mc:Fallback xmlns="">
          <p:sp>
            <p:nvSpPr>
              <p:cNvPr id="9" name="TextBox 8"/>
              <p:cNvSpPr txBox="1">
                <a:spLocks noRot="1" noChangeAspect="1" noMove="1" noResize="1" noEditPoints="1" noAdjustHandles="1" noChangeArrowheads="1" noChangeShapeType="1" noTextEdit="1"/>
              </p:cNvSpPr>
              <p:nvPr/>
            </p:nvSpPr>
            <p:spPr>
              <a:xfrm>
                <a:off x="8772779" y="2649693"/>
                <a:ext cx="2141655" cy="542264"/>
              </a:xfrm>
              <a:prstGeom prst="rect">
                <a:avLst/>
              </a:prstGeom>
              <a:blipFill>
                <a:blip r:embed="rId8"/>
                <a:stretch>
                  <a:fillRect l="-1425" b="-561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772779" y="3644875"/>
                <a:ext cx="2141655" cy="542264"/>
              </a:xfrm>
              <a:prstGeom prst="rect">
                <a:avLst/>
              </a:prstGeom>
              <a:solidFill>
                <a:srgbClr val="AE832C"/>
              </a:solid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D(x</a:t>
                </a:r>
                <a:r>
                  <a:rPr lang="tr-TR" sz="1600" baseline="-25000" dirty="0" smtClean="0">
                    <a:solidFill>
                      <a:schemeClr val="bg1"/>
                    </a:solidFill>
                    <a:latin typeface="Cambria Math" panose="02040503050406030204" pitchFamily="18" charset="0"/>
                    <a:ea typeface="Cambria Math" panose="02040503050406030204" pitchFamily="18" charset="0"/>
                  </a:rPr>
                  <a:t>i-1</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i="1">
                            <a:solidFill>
                              <a:schemeClr val="bg1"/>
                            </a:solidFill>
                            <a:latin typeface="Cambria Math" panose="02040503050406030204" pitchFamily="18" charset="0"/>
                            <a:ea typeface="Cambria Math" panose="02040503050406030204" pitchFamily="18" charset="0"/>
                          </a:rPr>
                        </m:ctrlPr>
                      </m:fPr>
                      <m:num>
                        <m:r>
                          <m:rPr>
                            <m:sty m:val="p"/>
                          </m:rPr>
                          <a:rPr lang="tr-TR">
                            <a:solidFill>
                              <a:schemeClr val="bg1"/>
                            </a:solidFill>
                            <a:latin typeface="Cambria Math" panose="02040503050406030204" pitchFamily="18" charset="0"/>
                            <a:ea typeface="Cambria Math" panose="02040503050406030204" pitchFamily="18" charset="0"/>
                          </a:rPr>
                          <m:t>f</m:t>
                        </m:r>
                        <m:d>
                          <m:dPr>
                            <m:ctrlPr>
                              <a:rPr lang="tr-TR" i="1">
                                <a:solidFill>
                                  <a:schemeClr val="bg1"/>
                                </a:solidFill>
                                <a:latin typeface="Cambria Math" panose="02040503050406030204" pitchFamily="18" charset="0"/>
                                <a:ea typeface="Cambria Math" panose="02040503050406030204" pitchFamily="18" charset="0"/>
                              </a:rPr>
                            </m:ctrlPr>
                          </m:dPr>
                          <m:e>
                            <m:sSub>
                              <m:sSubPr>
                                <m:ctrlPr>
                                  <a:rPr lang="tr-TR" i="1">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a:solidFill>
                                      <a:schemeClr val="bg1"/>
                                    </a:solidFill>
                                    <a:latin typeface="Cambria Math" panose="02040503050406030204" pitchFamily="18" charset="0"/>
                                    <a:ea typeface="Cambria Math" panose="02040503050406030204" pitchFamily="18" charset="0"/>
                                  </a:rPr>
                                  <m:t>+1</m:t>
                                </m:r>
                              </m:sub>
                            </m:sSub>
                          </m:e>
                        </m:d>
                        <m:r>
                          <a:rPr lang="tr-TR">
                            <a:solidFill>
                              <a:schemeClr val="bg1"/>
                            </a:solidFill>
                            <a:latin typeface="Cambria Math" panose="02040503050406030204" pitchFamily="18" charset="0"/>
                            <a:ea typeface="Cambria Math" panose="02040503050406030204" pitchFamily="18" charset="0"/>
                          </a:rPr>
                          <m:t>−</m:t>
                        </m:r>
                        <m:r>
                          <m:rPr>
                            <m:sty m:val="p"/>
                          </m:rPr>
                          <a:rPr lang="tr-TR">
                            <a:solidFill>
                              <a:schemeClr val="bg1"/>
                            </a:solidFill>
                            <a:latin typeface="Cambria Math" panose="02040503050406030204" pitchFamily="18" charset="0"/>
                            <a:ea typeface="Cambria Math" panose="02040503050406030204" pitchFamily="18" charset="0"/>
                          </a:rPr>
                          <m:t>f</m:t>
                        </m:r>
                        <m:r>
                          <a:rPr lang="tr-TR">
                            <a:solidFill>
                              <a:schemeClr val="bg1"/>
                            </a:solidFill>
                            <a:latin typeface="Cambria Math" panose="02040503050406030204" pitchFamily="18" charset="0"/>
                            <a:ea typeface="Cambria Math" panose="02040503050406030204" pitchFamily="18" charset="0"/>
                          </a:rPr>
                          <m:t>(</m:t>
                        </m:r>
                        <m:sSub>
                          <m:sSubPr>
                            <m:ctrlPr>
                              <a:rPr lang="tr-TR" i="1">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a:solidFill>
                                  <a:schemeClr val="bg1"/>
                                </a:solidFill>
                                <a:latin typeface="Cambria Math" panose="02040503050406030204" pitchFamily="18" charset="0"/>
                                <a:ea typeface="Cambria Math" panose="02040503050406030204" pitchFamily="18" charset="0"/>
                              </a:rPr>
                              <m:t>−1</m:t>
                            </m:r>
                          </m:sub>
                        </m:sSub>
                        <m:r>
                          <a:rPr lang="tr-TR">
                            <a:solidFill>
                              <a:schemeClr val="bg1"/>
                            </a:solidFill>
                            <a:latin typeface="Cambria Math" panose="02040503050406030204" pitchFamily="18" charset="0"/>
                            <a:ea typeface="Cambria Math" panose="02040503050406030204" pitchFamily="18" charset="0"/>
                          </a:rPr>
                          <m:t>)</m:t>
                        </m:r>
                      </m:num>
                      <m:den>
                        <m:r>
                          <a:rPr lang="tr-TR" b="0" i="1" smtClean="0">
                            <a:solidFill>
                              <a:schemeClr val="bg1"/>
                            </a:solidFill>
                            <a:latin typeface="Cambria Math" panose="02040503050406030204" pitchFamily="18" charset="0"/>
                            <a:ea typeface="Cambria Math" panose="02040503050406030204" pitchFamily="18" charset="0"/>
                          </a:rPr>
                          <m:t>(</m:t>
                        </m:r>
                        <m:sSub>
                          <m:sSubPr>
                            <m:ctrlPr>
                              <a:rPr lang="tr-TR" i="1">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b="0" i="0" smtClean="0">
                                <a:solidFill>
                                  <a:schemeClr val="bg1"/>
                                </a:solidFill>
                                <a:latin typeface="Cambria Math" panose="02040503050406030204" pitchFamily="18" charset="0"/>
                                <a:ea typeface="Cambria Math" panose="02040503050406030204" pitchFamily="18" charset="0"/>
                              </a:rPr>
                              <m:t>+</m:t>
                            </m:r>
                            <m:r>
                              <a:rPr lang="tr-TR">
                                <a:solidFill>
                                  <a:schemeClr val="bg1"/>
                                </a:solidFill>
                                <a:latin typeface="Cambria Math" panose="02040503050406030204" pitchFamily="18" charset="0"/>
                                <a:ea typeface="Cambria Math" panose="02040503050406030204" pitchFamily="18" charset="0"/>
                              </a:rPr>
                              <m:t>1</m:t>
                            </m:r>
                          </m:sub>
                        </m:sSub>
                        <m:r>
                          <a:rPr lang="tr-TR">
                            <a:solidFill>
                              <a:schemeClr val="bg1"/>
                            </a:solidFill>
                            <a:latin typeface="Cambria Math" panose="02040503050406030204" pitchFamily="18" charset="0"/>
                            <a:ea typeface="Cambria Math" panose="02040503050406030204" pitchFamily="18" charset="0"/>
                          </a:rPr>
                          <m:t>)−(</m:t>
                        </m:r>
                        <m:sSub>
                          <m:sSubPr>
                            <m:ctrlPr>
                              <a:rPr lang="tr-TR" i="1">
                                <a:solidFill>
                                  <a:schemeClr val="bg1"/>
                                </a:solidFill>
                                <a:latin typeface="Cambria Math" panose="02040503050406030204" pitchFamily="18" charset="0"/>
                                <a:ea typeface="Cambria Math" panose="02040503050406030204" pitchFamily="18" charset="0"/>
                              </a:rPr>
                            </m:ctrlPr>
                          </m:sSubPr>
                          <m:e>
                            <m:r>
                              <m:rPr>
                                <m:sty m:val="p"/>
                              </m:rPr>
                              <a:rPr lang="tr-TR">
                                <a:solidFill>
                                  <a:schemeClr val="bg1"/>
                                </a:solidFill>
                                <a:latin typeface="Cambria Math" panose="02040503050406030204" pitchFamily="18" charset="0"/>
                                <a:ea typeface="Cambria Math" panose="02040503050406030204" pitchFamily="18" charset="0"/>
                              </a:rPr>
                              <m:t>x</m:t>
                            </m:r>
                          </m:e>
                          <m:sub>
                            <m:r>
                              <m:rPr>
                                <m:sty m:val="p"/>
                              </m:rPr>
                              <a:rPr lang="tr-TR">
                                <a:solidFill>
                                  <a:schemeClr val="bg1"/>
                                </a:solidFill>
                                <a:latin typeface="Cambria Math" panose="02040503050406030204" pitchFamily="18" charset="0"/>
                                <a:ea typeface="Cambria Math" panose="02040503050406030204" pitchFamily="18" charset="0"/>
                              </a:rPr>
                              <m:t>i</m:t>
                            </m:r>
                            <m:r>
                              <a:rPr lang="tr-TR">
                                <a:solidFill>
                                  <a:schemeClr val="bg1"/>
                                </a:solidFill>
                                <a:latin typeface="Cambria Math" panose="02040503050406030204" pitchFamily="18" charset="0"/>
                                <a:ea typeface="Cambria Math" panose="02040503050406030204" pitchFamily="18" charset="0"/>
                              </a:rPr>
                              <m:t>−1</m:t>
                            </m:r>
                          </m:sub>
                        </m:sSub>
                        <m:r>
                          <a:rPr lang="tr-TR" b="0" i="1" smtClean="0">
                            <a:solidFill>
                              <a:schemeClr val="bg1"/>
                            </a:solidFill>
                            <a:latin typeface="Cambria Math" panose="02040503050406030204" pitchFamily="18" charset="0"/>
                            <a:ea typeface="Cambria Math" panose="02040503050406030204" pitchFamily="18" charset="0"/>
                          </a:rPr>
                          <m:t>)</m:t>
                        </m:r>
                      </m:den>
                    </m:f>
                  </m:oMath>
                </a14:m>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8772779" y="3644875"/>
                <a:ext cx="2141655" cy="542264"/>
              </a:xfrm>
              <a:prstGeom prst="rect">
                <a:avLst/>
              </a:prstGeom>
              <a:blipFill>
                <a:blip r:embed="rId9"/>
                <a:stretch>
                  <a:fillRect l="-1425" b="-5618"/>
                </a:stretch>
              </a:blipFill>
            </p:spPr>
            <p:txBody>
              <a:bodyPr/>
              <a:lstStyle/>
              <a:p>
                <a:r>
                  <a:rPr lang="tr-TR">
                    <a:noFill/>
                  </a:rPr>
                  <a:t> </a:t>
                </a:r>
              </a:p>
            </p:txBody>
          </p:sp>
        </mc:Fallback>
      </mc:AlternateContent>
      <p:sp>
        <p:nvSpPr>
          <p:cNvPr id="8" name="Slide Number Placeholder 7"/>
          <p:cNvSpPr>
            <a:spLocks noGrp="1"/>
          </p:cNvSpPr>
          <p:nvPr>
            <p:ph type="sldNum" sz="quarter" idx="12"/>
          </p:nvPr>
        </p:nvSpPr>
        <p:spPr/>
        <p:txBody>
          <a:bodyPr/>
          <a:lstStyle/>
          <a:p>
            <a:fld id="{99440B4A-D26D-4407-8396-5E8090C9A4A8}" type="slidenum">
              <a:rPr lang="tr-TR" smtClean="0"/>
              <a:t>19</a:t>
            </a:fld>
            <a:endParaRPr lang="tr-TR"/>
          </a:p>
        </p:txBody>
      </p:sp>
    </p:spTree>
    <p:extLst>
      <p:ext uri="{BB962C8B-B14F-4D97-AF65-F5344CB8AC3E}">
        <p14:creationId xmlns:p14="http://schemas.microsoft.com/office/powerpoint/2010/main" val="3577419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1208" y="1887166"/>
            <a:ext cx="11157626" cy="1754326"/>
          </a:xfrm>
          <a:prstGeom prst="rect">
            <a:avLst/>
          </a:prstGeom>
          <a:noFill/>
        </p:spPr>
        <p:txBody>
          <a:bodyPr wrap="square" rtlCol="0">
            <a:spAutoFit/>
          </a:bodyPr>
          <a:lstStyle/>
          <a:p>
            <a:r>
              <a:rPr lang="tr-TR" b="1" dirty="0">
                <a:solidFill>
                  <a:schemeClr val="bg1"/>
                </a:solidFill>
                <a:latin typeface="Cambria Math" panose="02040503050406030204" pitchFamily="18" charset="0"/>
                <a:ea typeface="Cambria Math" panose="02040503050406030204" pitchFamily="18" charset="0"/>
                <a:cs typeface="Nunito"/>
                <a:sym typeface="Nunito"/>
              </a:rPr>
              <a:t>CONTENTS</a:t>
            </a:r>
            <a:endParaRPr lang="tr-TR" dirty="0">
              <a:solidFill>
                <a:schemeClr val="bg1"/>
              </a:solidFill>
              <a:latin typeface="Cambria Math" panose="02040503050406030204" pitchFamily="18" charset="0"/>
              <a:ea typeface="Cambria Math" panose="02040503050406030204" pitchFamily="18" charset="0"/>
              <a:cs typeface="Nunito"/>
              <a:sym typeface="Nunito"/>
            </a:endParaRPr>
          </a:p>
          <a:p>
            <a:pPr lvl="0"/>
            <a:endParaRPr lang="tr-TR" b="1" dirty="0">
              <a:solidFill>
                <a:schemeClr val="bg1"/>
              </a:solidFill>
              <a:latin typeface="Cambria Math" panose="02040503050406030204" pitchFamily="18" charset="0"/>
              <a:ea typeface="Cambria Math" panose="02040503050406030204" pitchFamily="18" charset="0"/>
            </a:endParaRPr>
          </a:p>
          <a:p>
            <a:pPr marL="285750" lvl="0" indent="-285750">
              <a:buFont typeface="Wingdings" panose="05000000000000000000" pitchFamily="2" charset="2"/>
              <a:buChar char="Ø"/>
            </a:pPr>
            <a:r>
              <a:rPr lang="en-US" b="1" dirty="0">
                <a:solidFill>
                  <a:schemeClr val="bg1"/>
                </a:solidFill>
              </a:rPr>
              <a:t>Numerical Differentiation</a:t>
            </a:r>
            <a:endParaRPr lang="tr-TR" sz="3200" dirty="0">
              <a:solidFill>
                <a:schemeClr val="bg1"/>
              </a:solidFill>
            </a:endParaRPr>
          </a:p>
          <a:p>
            <a:pPr lvl="1"/>
            <a:r>
              <a:rPr lang="tr-TR" dirty="0" smtClean="0">
                <a:solidFill>
                  <a:schemeClr val="bg1"/>
                </a:solidFill>
              </a:rPr>
              <a:t>a)  </a:t>
            </a:r>
            <a:r>
              <a:rPr lang="en-US" dirty="0" smtClean="0">
                <a:solidFill>
                  <a:schemeClr val="bg1"/>
                </a:solidFill>
              </a:rPr>
              <a:t>Finite </a:t>
            </a:r>
            <a:r>
              <a:rPr lang="en-US" dirty="0">
                <a:solidFill>
                  <a:schemeClr val="bg1"/>
                </a:solidFill>
              </a:rPr>
              <a:t>Difference Approximations</a:t>
            </a:r>
            <a:endParaRPr lang="tr-TR" sz="3200" dirty="0">
              <a:solidFill>
                <a:schemeClr val="bg1"/>
              </a:solidFill>
            </a:endParaRPr>
          </a:p>
          <a:p>
            <a:pPr lvl="1"/>
            <a:r>
              <a:rPr lang="tr-TR" dirty="0" smtClean="0">
                <a:solidFill>
                  <a:schemeClr val="bg1"/>
                </a:solidFill>
              </a:rPr>
              <a:t>b)  </a:t>
            </a:r>
            <a:r>
              <a:rPr lang="en-US" dirty="0" smtClean="0">
                <a:solidFill>
                  <a:schemeClr val="bg1"/>
                </a:solidFill>
              </a:rPr>
              <a:t>Richardson </a:t>
            </a:r>
            <a:r>
              <a:rPr lang="en-US" dirty="0">
                <a:solidFill>
                  <a:schemeClr val="bg1"/>
                </a:solidFill>
              </a:rPr>
              <a:t>Extrapolation</a:t>
            </a:r>
            <a:endParaRPr lang="tr-TR" sz="3200" dirty="0">
              <a:solidFill>
                <a:schemeClr val="bg1"/>
              </a:solidFill>
            </a:endParaRPr>
          </a:p>
          <a:p>
            <a:endParaRPr lang="tr-TR" dirty="0"/>
          </a:p>
        </p:txBody>
      </p:sp>
      <p:sp>
        <p:nvSpPr>
          <p:cNvPr id="5" name="Slide Number Placeholder 4"/>
          <p:cNvSpPr>
            <a:spLocks noGrp="1"/>
          </p:cNvSpPr>
          <p:nvPr>
            <p:ph type="sldNum" sz="quarter" idx="12"/>
          </p:nvPr>
        </p:nvSpPr>
        <p:spPr/>
        <p:txBody>
          <a:bodyPr/>
          <a:lstStyle/>
          <a:p>
            <a:fld id="{99440B4A-D26D-4407-8396-5E8090C9A4A8}" type="slidenum">
              <a:rPr lang="tr-TR" smtClean="0"/>
              <a:t>2</a:t>
            </a:fld>
            <a:endParaRPr lang="tr-TR"/>
          </a:p>
        </p:txBody>
      </p:sp>
    </p:spTree>
    <p:extLst>
      <p:ext uri="{BB962C8B-B14F-4D97-AF65-F5344CB8AC3E}">
        <p14:creationId xmlns:p14="http://schemas.microsoft.com/office/powerpoint/2010/main" val="964755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33464" y="243191"/>
            <a:ext cx="11566187" cy="5755422"/>
          </a:xfrm>
          <a:prstGeom prst="rect">
            <a:avLst/>
          </a:prstGeom>
          <a:noFill/>
        </p:spPr>
        <p:txBody>
          <a:bodyPr wrap="square" rtlCol="0">
            <a:spAutoFit/>
          </a:bodyPr>
          <a:lstStyle/>
          <a:p>
            <a:r>
              <a:rPr lang="tr-TR" sz="1600" b="1" dirty="0" smtClean="0">
                <a:solidFill>
                  <a:srgbClr val="C00000"/>
                </a:solidFill>
                <a:latin typeface="Cambria Math" panose="02040503050406030204" pitchFamily="18" charset="0"/>
                <a:ea typeface="Cambria Math" panose="02040503050406030204" pitchFamily="18" charset="0"/>
              </a:rPr>
              <a:t>Example 5:</a:t>
            </a:r>
          </a:p>
          <a:p>
            <a:endParaRPr lang="tr-TR" sz="1600" b="1" dirty="0">
              <a:solidFill>
                <a:srgbClr val="C00000"/>
              </a:solidFill>
              <a:latin typeface="Cambria Math" panose="02040503050406030204" pitchFamily="18" charset="0"/>
              <a:ea typeface="Cambria Math" panose="02040503050406030204" pitchFamily="18" charset="0"/>
            </a:endParaRPr>
          </a:p>
          <a:p>
            <a:endParaRPr lang="tr-TR" sz="1600" b="1" dirty="0" smtClean="0">
              <a:solidFill>
                <a:srgbClr val="C00000"/>
              </a:solidFill>
              <a:latin typeface="Cambria Math" panose="02040503050406030204" pitchFamily="18" charset="0"/>
              <a:ea typeface="Cambria Math" panose="02040503050406030204" pitchFamily="18" charset="0"/>
            </a:endParaRPr>
          </a:p>
          <a:p>
            <a:endParaRPr lang="tr-TR" sz="1600" b="1" dirty="0">
              <a:solidFill>
                <a:srgbClr val="C00000"/>
              </a:solidFill>
              <a:latin typeface="Cambria Math" panose="02040503050406030204" pitchFamily="18" charset="0"/>
              <a:ea typeface="Cambria Math" panose="02040503050406030204" pitchFamily="18" charset="0"/>
            </a:endParaRPr>
          </a:p>
          <a:p>
            <a:endParaRPr lang="tr-TR" sz="1600" b="1" dirty="0" smtClean="0">
              <a:solidFill>
                <a:srgbClr val="C00000"/>
              </a:solidFill>
              <a:latin typeface="Cambria Math" panose="02040503050406030204" pitchFamily="18" charset="0"/>
              <a:ea typeface="Cambria Math" panose="02040503050406030204" pitchFamily="18" charset="0"/>
            </a:endParaRPr>
          </a:p>
          <a:p>
            <a:endParaRPr lang="tr-TR" sz="1600" b="1" dirty="0">
              <a:solidFill>
                <a:srgbClr val="C00000"/>
              </a:solidFill>
              <a:latin typeface="Cambria Math" panose="02040503050406030204" pitchFamily="18" charset="0"/>
              <a:ea typeface="Cambria Math" panose="02040503050406030204" pitchFamily="18" charset="0"/>
            </a:endParaRPr>
          </a:p>
          <a:p>
            <a:endParaRPr lang="tr-TR" sz="1600" b="1" dirty="0">
              <a:solidFill>
                <a:srgbClr val="C00000"/>
              </a:solidFill>
              <a:latin typeface="Cambria Math" panose="02040503050406030204" pitchFamily="18" charset="0"/>
              <a:ea typeface="Cambria Math" panose="02040503050406030204" pitchFamily="18" charset="0"/>
            </a:endParaRPr>
          </a:p>
          <a:p>
            <a:endParaRPr lang="tr-TR" sz="1600" b="1"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linkage shown has the dimensions a = 100 mm, b = 120 mm, c = 150 mm,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 </a:t>
            </a:r>
            <a:r>
              <a:rPr lang="en-US" sz="1600" dirty="0">
                <a:solidFill>
                  <a:schemeClr val="bg1"/>
                </a:solidFill>
                <a:latin typeface="Cambria Math" panose="02040503050406030204" pitchFamily="18" charset="0"/>
                <a:ea typeface="Cambria Math" panose="02040503050406030204" pitchFamily="18" charset="0"/>
              </a:rPr>
              <a:t>= 180 mm. It can be shown by geometry that the relationship between the </a:t>
            </a:r>
            <a:r>
              <a:rPr lang="en-US" sz="1600" dirty="0" smtClean="0">
                <a:solidFill>
                  <a:schemeClr val="bg1"/>
                </a:solidFill>
                <a:latin typeface="Cambria Math" panose="02040503050406030204" pitchFamily="18" charset="0"/>
                <a:ea typeface="Cambria Math" panose="02040503050406030204" pitchFamily="18" charset="0"/>
              </a:rPr>
              <a:t>angles</a:t>
            </a:r>
            <a:r>
              <a:rPr lang="tr-TR" sz="1600" dirty="0" smtClean="0">
                <a:solidFill>
                  <a:schemeClr val="bg1"/>
                </a:solidFill>
                <a:latin typeface="Cambria Math" panose="02040503050406030204" pitchFamily="18" charset="0"/>
                <a:ea typeface="Cambria Math" panose="02040503050406030204" pitchFamily="18" charset="0"/>
              </a:rPr>
              <a:t> </a:t>
            </a:r>
            <a:r>
              <a:rPr lang="el-GR" sz="1600" dirty="0" smtClean="0">
                <a:solidFill>
                  <a:schemeClr val="bg1"/>
                </a:solidFill>
                <a:latin typeface="Cambria Math" panose="02040503050406030204" pitchFamily="18" charset="0"/>
                <a:ea typeface="Cambria Math" panose="02040503050406030204" pitchFamily="18" charset="0"/>
              </a:rPr>
              <a:t>α </a:t>
            </a:r>
            <a:r>
              <a:rPr lang="tr-TR" sz="1600" dirty="0">
                <a:solidFill>
                  <a:schemeClr val="bg1"/>
                </a:solidFill>
                <a:latin typeface="Cambria Math" panose="02040503050406030204" pitchFamily="18" charset="0"/>
                <a:ea typeface="Cambria Math" panose="02040503050406030204" pitchFamily="18" charset="0"/>
              </a:rPr>
              <a:t>and </a:t>
            </a:r>
            <a:r>
              <a:rPr lang="el-GR" sz="1600" dirty="0">
                <a:solidFill>
                  <a:schemeClr val="bg1"/>
                </a:solidFill>
                <a:latin typeface="Cambria Math" panose="02040503050406030204" pitchFamily="18" charset="0"/>
                <a:ea typeface="Cambria Math" panose="02040503050406030204" pitchFamily="18" charset="0"/>
              </a:rPr>
              <a:t>β </a:t>
            </a:r>
            <a:r>
              <a:rPr lang="tr-TR" sz="1600" dirty="0">
                <a:solidFill>
                  <a:schemeClr val="bg1"/>
                </a:solidFill>
                <a:latin typeface="Cambria Math" panose="02040503050406030204" pitchFamily="18" charset="0"/>
                <a:ea typeface="Cambria Math" panose="02040503050406030204" pitchFamily="18" charset="0"/>
              </a:rPr>
              <a:t>is</a:t>
            </a:r>
            <a:r>
              <a:rPr lang="tr-TR" sz="1600" b="1" dirty="0" smtClean="0">
                <a:solidFill>
                  <a:schemeClr val="bg1"/>
                </a:solidFill>
                <a:latin typeface="Cambria Math" panose="02040503050406030204" pitchFamily="18" charset="0"/>
                <a:ea typeface="Cambria Math" panose="02040503050406030204" pitchFamily="18" charset="0"/>
              </a:rPr>
              <a:t> </a:t>
            </a:r>
          </a:p>
          <a:p>
            <a:pPr algn="just"/>
            <a:endParaRPr lang="tr-TR" sz="1600" b="1" dirty="0">
              <a:solidFill>
                <a:schemeClr val="bg1"/>
              </a:solidFill>
              <a:latin typeface="Cambria Math" panose="02040503050406030204" pitchFamily="18" charset="0"/>
              <a:ea typeface="Cambria Math" panose="02040503050406030204" pitchFamily="18" charset="0"/>
            </a:endParaRPr>
          </a:p>
          <a:p>
            <a:pPr algn="just"/>
            <a:endParaRPr lang="tr-TR" sz="1600" b="1" dirty="0" smtClean="0">
              <a:solidFill>
                <a:schemeClr val="bg1"/>
              </a:solidFill>
              <a:latin typeface="Cambria Math" panose="02040503050406030204" pitchFamily="18" charset="0"/>
              <a:ea typeface="Cambria Math" panose="02040503050406030204" pitchFamily="18" charset="0"/>
            </a:endParaRPr>
          </a:p>
          <a:p>
            <a:pPr algn="just"/>
            <a:endParaRPr lang="tr-TR" sz="1600" b="1"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If link AB rotates with the constant angular velocity of 25 rad/s, use finite </a:t>
            </a:r>
            <a:r>
              <a:rPr lang="en-US" sz="1600" dirty="0" smtClean="0">
                <a:solidFill>
                  <a:schemeClr val="bg1"/>
                </a:solidFill>
                <a:latin typeface="Cambria Math" panose="02040503050406030204" pitchFamily="18" charset="0"/>
                <a:ea typeface="Cambria Math" panose="02040503050406030204" pitchFamily="18" charset="0"/>
              </a:rPr>
              <a:t>difference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approximations </a:t>
            </a:r>
            <a:r>
              <a:rPr lang="en-US" sz="1600" dirty="0">
                <a:solidFill>
                  <a:schemeClr val="bg1"/>
                </a:solidFill>
                <a:latin typeface="Cambria Math" panose="02040503050406030204" pitchFamily="18" charset="0"/>
                <a:ea typeface="Cambria Math" panose="02040503050406030204" pitchFamily="18" charset="0"/>
              </a:rPr>
              <a:t>of O(h</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to tabulate the angular velocity dβ/</a:t>
            </a:r>
            <a:r>
              <a:rPr lang="en-US" sz="1600" dirty="0" err="1">
                <a:solidFill>
                  <a:schemeClr val="bg1"/>
                </a:solidFill>
                <a:latin typeface="Cambria Math" panose="02040503050406030204" pitchFamily="18" charset="0"/>
                <a:ea typeface="Cambria Math" panose="02040503050406030204" pitchFamily="18" charset="0"/>
              </a:rPr>
              <a:t>dt</a:t>
            </a:r>
            <a:r>
              <a:rPr lang="en-US" sz="1600" dirty="0">
                <a:solidFill>
                  <a:schemeClr val="bg1"/>
                </a:solidFill>
                <a:latin typeface="Cambria Math" panose="02040503050406030204" pitchFamily="18" charset="0"/>
                <a:ea typeface="Cambria Math" panose="02040503050406030204" pitchFamily="18" charset="0"/>
              </a:rPr>
              <a:t> of link BC against α</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b="1" dirty="0">
              <a:solidFill>
                <a:schemeClr val="bg1"/>
              </a:solidFill>
              <a:latin typeface="Cambria Math" panose="02040503050406030204" pitchFamily="18" charset="0"/>
              <a:ea typeface="Cambria Math" panose="02040503050406030204" pitchFamily="18" charset="0"/>
            </a:endParaRPr>
          </a:p>
          <a:p>
            <a:pPr algn="just"/>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angular speed of BC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b="1" dirty="0">
              <a:solidFill>
                <a:schemeClr val="bg1"/>
              </a:solidFill>
              <a:latin typeface="Cambria Math" panose="02040503050406030204" pitchFamily="18" charset="0"/>
              <a:ea typeface="Cambria Math" panose="02040503050406030204" pitchFamily="18" charset="0"/>
            </a:endParaRPr>
          </a:p>
          <a:p>
            <a:pPr algn="just"/>
            <a:endParaRPr lang="tr-TR" sz="1600" b="1" dirty="0" smtClean="0">
              <a:solidFill>
                <a:schemeClr val="bg1"/>
              </a:solidFill>
              <a:latin typeface="Cambria Math" panose="02040503050406030204" pitchFamily="18" charset="0"/>
              <a:ea typeface="Cambria Math" panose="02040503050406030204" pitchFamily="18" charset="0"/>
            </a:endParaRPr>
          </a:p>
          <a:p>
            <a:pPr algn="just"/>
            <a:endParaRPr lang="tr-TR" sz="1600" b="1" dirty="0">
              <a:solidFill>
                <a:schemeClr val="bg1"/>
              </a:solidFill>
              <a:latin typeface="Cambria Math" panose="02040503050406030204" pitchFamily="18" charset="0"/>
              <a:ea typeface="Cambria Math" panose="02040503050406030204" pitchFamily="18" charset="0"/>
            </a:endParaRPr>
          </a:p>
          <a:p>
            <a:pPr algn="just"/>
            <a:endParaRPr lang="tr-TR" sz="1600" b="1"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dβ/dα can be computed from finite difference approximations using the </a:t>
            </a:r>
            <a:r>
              <a:rPr lang="en-US" sz="1600" dirty="0" smtClean="0">
                <a:solidFill>
                  <a:schemeClr val="bg1"/>
                </a:solidFill>
                <a:latin typeface="Cambria Math" panose="02040503050406030204" pitchFamily="18" charset="0"/>
                <a:ea typeface="Cambria Math" panose="02040503050406030204" pitchFamily="18" charset="0"/>
              </a:rPr>
              <a:t>data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in </a:t>
            </a:r>
            <a:r>
              <a:rPr lang="en-US" sz="1600" dirty="0">
                <a:solidFill>
                  <a:schemeClr val="bg1"/>
                </a:solidFill>
                <a:latin typeface="Cambria Math" panose="02040503050406030204" pitchFamily="18" charset="0"/>
                <a:ea typeface="Cambria Math" panose="02040503050406030204" pitchFamily="18" charset="0"/>
              </a:rPr>
              <a:t>the table. Forward and backward differences of O(h</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are used at the </a:t>
            </a:r>
            <a:r>
              <a:rPr lang="en-US" sz="1600" dirty="0" smtClean="0">
                <a:solidFill>
                  <a:schemeClr val="bg1"/>
                </a:solidFill>
                <a:latin typeface="Cambria Math" panose="02040503050406030204" pitchFamily="18" charset="0"/>
                <a:ea typeface="Cambria Math" panose="02040503050406030204" pitchFamily="18" charset="0"/>
              </a:rPr>
              <a:t>endpoints,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 </a:t>
            </a:r>
            <a:r>
              <a:rPr lang="en-US" sz="1600" dirty="0">
                <a:solidFill>
                  <a:schemeClr val="bg1"/>
                </a:solidFill>
                <a:latin typeface="Cambria Math" panose="02040503050406030204" pitchFamily="18" charset="0"/>
                <a:ea typeface="Cambria Math" panose="02040503050406030204" pitchFamily="18" charset="0"/>
              </a:rPr>
              <a:t>central differences elsewhere. Note that the increment of α is</a:t>
            </a:r>
            <a:endParaRPr lang="tr-TR" sz="1600" b="1" dirty="0">
              <a:solidFill>
                <a:schemeClr val="bg1"/>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3"/>
          <a:stretch>
            <a:fillRect/>
          </a:stretch>
        </p:blipFill>
        <p:spPr>
          <a:xfrm>
            <a:off x="4275813" y="581745"/>
            <a:ext cx="2747557" cy="1555540"/>
          </a:xfrm>
          <a:prstGeom prst="rect">
            <a:avLst/>
          </a:prstGeom>
        </p:spPr>
      </p:pic>
      <p:pic>
        <p:nvPicPr>
          <p:cNvPr id="6" name="Picture 5"/>
          <p:cNvPicPr>
            <a:picLocks noChangeAspect="1"/>
          </p:cNvPicPr>
          <p:nvPr/>
        </p:nvPicPr>
        <p:blipFill>
          <a:blip r:embed="rId4"/>
          <a:stretch>
            <a:fillRect/>
          </a:stretch>
        </p:blipFill>
        <p:spPr>
          <a:xfrm>
            <a:off x="3339525" y="2871248"/>
            <a:ext cx="4890076" cy="513427"/>
          </a:xfrm>
          <a:prstGeom prst="rect">
            <a:avLst/>
          </a:prstGeom>
        </p:spPr>
      </p:pic>
      <p:pic>
        <p:nvPicPr>
          <p:cNvPr id="7" name="Picture 6"/>
          <p:cNvPicPr>
            <a:picLocks noChangeAspect="1"/>
          </p:cNvPicPr>
          <p:nvPr/>
        </p:nvPicPr>
        <p:blipFill>
          <a:blip r:embed="rId5"/>
          <a:stretch>
            <a:fillRect/>
          </a:stretch>
        </p:blipFill>
        <p:spPr>
          <a:xfrm>
            <a:off x="4587807" y="4516939"/>
            <a:ext cx="2659299" cy="638232"/>
          </a:xfrm>
          <a:prstGeom prst="rect">
            <a:avLst/>
          </a:prstGeom>
        </p:spPr>
      </p:pic>
      <p:pic>
        <p:nvPicPr>
          <p:cNvPr id="8" name="Picture 7"/>
          <p:cNvPicPr>
            <a:picLocks noChangeAspect="1"/>
          </p:cNvPicPr>
          <p:nvPr/>
        </p:nvPicPr>
        <p:blipFill>
          <a:blip r:embed="rId6"/>
          <a:stretch>
            <a:fillRect/>
          </a:stretch>
        </p:blipFill>
        <p:spPr>
          <a:xfrm>
            <a:off x="3942337" y="6091387"/>
            <a:ext cx="3752242" cy="491560"/>
          </a:xfrm>
          <a:prstGeom prst="rect">
            <a:avLst/>
          </a:prstGeom>
        </p:spPr>
      </p:pic>
      <p:sp>
        <p:nvSpPr>
          <p:cNvPr id="2" name="Slide Number Placeholder 1"/>
          <p:cNvSpPr>
            <a:spLocks noGrp="1"/>
          </p:cNvSpPr>
          <p:nvPr>
            <p:ph type="sldNum" sz="quarter" idx="12"/>
          </p:nvPr>
        </p:nvSpPr>
        <p:spPr/>
        <p:txBody>
          <a:bodyPr/>
          <a:lstStyle/>
          <a:p>
            <a:fld id="{99440B4A-D26D-4407-8396-5E8090C9A4A8}" type="slidenum">
              <a:rPr lang="tr-TR" smtClean="0"/>
              <a:t>20</a:t>
            </a:fld>
            <a:endParaRPr lang="tr-TR"/>
          </a:p>
        </p:txBody>
      </p:sp>
    </p:spTree>
    <p:extLst>
      <p:ext uri="{BB962C8B-B14F-4D97-AF65-F5344CB8AC3E}">
        <p14:creationId xmlns:p14="http://schemas.microsoft.com/office/powerpoint/2010/main" val="555617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91829" y="1274324"/>
            <a:ext cx="11449456" cy="2308324"/>
          </a:xfrm>
          <a:prstGeom prst="rect">
            <a:avLst/>
          </a:prstGeom>
          <a:noFill/>
        </p:spPr>
        <p:txBody>
          <a:bodyPr wrap="square" rtlCol="0">
            <a:spAutoFit/>
          </a:bodyPr>
          <a:lstStyle/>
          <a:p>
            <a:r>
              <a:rPr lang="tr-TR" sz="1600" dirty="0">
                <a:solidFill>
                  <a:schemeClr val="bg1"/>
                </a:solidFill>
                <a:latin typeface="Cambria Math" panose="02040503050406030204" pitchFamily="18" charset="0"/>
                <a:ea typeface="Cambria Math" panose="02040503050406030204" pitchFamily="18" charset="0"/>
              </a:rPr>
              <a:t>The computations </a:t>
            </a:r>
            <a:r>
              <a:rPr lang="tr-TR" sz="1600" dirty="0" smtClean="0">
                <a:solidFill>
                  <a:schemeClr val="bg1"/>
                </a:solidFill>
                <a:latin typeface="Cambria Math" panose="02040503050406030204" pitchFamily="18" charset="0"/>
                <a:ea typeface="Cambria Math" panose="02040503050406030204" pitchFamily="18" charset="0"/>
              </a:rPr>
              <a:t>yield</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complete set of results is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3211119" y="1699570"/>
            <a:ext cx="5610875" cy="1457832"/>
          </a:xfrm>
          <a:prstGeom prst="rect">
            <a:avLst/>
          </a:prstGeom>
        </p:spPr>
      </p:pic>
      <p:pic>
        <p:nvPicPr>
          <p:cNvPr id="4" name="Picture 3"/>
          <p:cNvPicPr>
            <a:picLocks noChangeAspect="1"/>
          </p:cNvPicPr>
          <p:nvPr/>
        </p:nvPicPr>
        <p:blipFill>
          <a:blip r:embed="rId3"/>
          <a:stretch>
            <a:fillRect/>
          </a:stretch>
        </p:blipFill>
        <p:spPr>
          <a:xfrm>
            <a:off x="2878727" y="3714779"/>
            <a:ext cx="6275658" cy="586229"/>
          </a:xfrm>
          <a:prstGeom prst="rect">
            <a:avLst/>
          </a:prstGeom>
        </p:spPr>
      </p:pic>
      <p:sp>
        <p:nvSpPr>
          <p:cNvPr id="5" name="Slide Number Placeholder 4"/>
          <p:cNvSpPr>
            <a:spLocks noGrp="1"/>
          </p:cNvSpPr>
          <p:nvPr>
            <p:ph type="sldNum" sz="quarter" idx="12"/>
          </p:nvPr>
        </p:nvSpPr>
        <p:spPr/>
        <p:txBody>
          <a:bodyPr/>
          <a:lstStyle/>
          <a:p>
            <a:fld id="{99440B4A-D26D-4407-8396-5E8090C9A4A8}" type="slidenum">
              <a:rPr lang="tr-TR" smtClean="0"/>
              <a:t>21</a:t>
            </a:fld>
            <a:endParaRPr lang="tr-TR"/>
          </a:p>
        </p:txBody>
      </p:sp>
    </p:spTree>
    <p:extLst>
      <p:ext uri="{BB962C8B-B14F-4D97-AF65-F5344CB8AC3E}">
        <p14:creationId xmlns:p14="http://schemas.microsoft.com/office/powerpoint/2010/main" val="3237902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755" y="1809136"/>
            <a:ext cx="10982632" cy="1754326"/>
          </a:xfrm>
          <a:prstGeom prst="rect">
            <a:avLst/>
          </a:prstGeom>
          <a:noFill/>
        </p:spPr>
        <p:txBody>
          <a:bodyPr wrap="square" rtlCol="0">
            <a:spAutoFit/>
          </a:bodyPr>
          <a:lstStyle/>
          <a:p>
            <a:pPr lvl="0"/>
            <a:r>
              <a:rPr lang="tr-TR" b="1" dirty="0">
                <a:solidFill>
                  <a:schemeClr val="bg1"/>
                </a:solidFill>
                <a:latin typeface="Cambria Math" panose="02040503050406030204" pitchFamily="18" charset="0"/>
                <a:ea typeface="Cambria Math" panose="02040503050406030204" pitchFamily="18" charset="0"/>
                <a:cs typeface="Nunito"/>
                <a:sym typeface="Nunito"/>
              </a:rPr>
              <a:t>REFERENCES</a:t>
            </a:r>
          </a:p>
          <a:p>
            <a:pPr lvl="0"/>
            <a:endParaRPr lang="tr-TR" dirty="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dirty="0" err="1">
                <a:solidFill>
                  <a:schemeClr val="bg1"/>
                </a:solidFill>
                <a:latin typeface="Cambria Math" panose="02040503050406030204" pitchFamily="18" charset="0"/>
                <a:ea typeface="Cambria Math" panose="02040503050406030204" pitchFamily="18" charset="0"/>
              </a:rPr>
              <a:t>Jaan</a:t>
            </a:r>
            <a:r>
              <a:rPr lang="en-US" dirty="0">
                <a:solidFill>
                  <a:schemeClr val="bg1"/>
                </a:solidFill>
                <a:latin typeface="Cambria Math" panose="02040503050406030204" pitchFamily="18" charset="0"/>
                <a:ea typeface="Cambria Math" panose="02040503050406030204" pitchFamily="18" charset="0"/>
              </a:rPr>
              <a:t> </a:t>
            </a:r>
            <a:r>
              <a:rPr lang="en-US" dirty="0" err="1">
                <a:solidFill>
                  <a:schemeClr val="bg1"/>
                </a:solidFill>
                <a:latin typeface="Cambria Math" panose="02040503050406030204" pitchFamily="18" charset="0"/>
                <a:ea typeface="Cambria Math" panose="02040503050406030204" pitchFamily="18" charset="0"/>
              </a:rPr>
              <a:t>Kiusalaas</a:t>
            </a:r>
            <a:r>
              <a:rPr lang="en-US" dirty="0">
                <a:solidFill>
                  <a:schemeClr val="bg1"/>
                </a:solidFill>
                <a:latin typeface="Cambria Math" panose="02040503050406030204" pitchFamily="18" charset="0"/>
                <a:ea typeface="Cambria Math" panose="02040503050406030204" pitchFamily="18" charset="0"/>
              </a:rPr>
              <a:t>, “Numerical Methods in Engineering with Python 3”,3rd Edition, Cambridge, NY, 2013</a:t>
            </a:r>
            <a:endParaRPr lang="tr-TR"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dirty="0">
                <a:solidFill>
                  <a:schemeClr val="bg1"/>
                </a:solidFill>
                <a:latin typeface="Cambria Math" panose="02040503050406030204" pitchFamily="18" charset="0"/>
                <a:ea typeface="Cambria Math" panose="02040503050406030204" pitchFamily="18" charset="0"/>
              </a:rPr>
              <a:t>S.C. </a:t>
            </a:r>
            <a:r>
              <a:rPr lang="en-US" dirty="0" err="1">
                <a:solidFill>
                  <a:schemeClr val="bg1"/>
                </a:solidFill>
                <a:latin typeface="Cambria Math" panose="02040503050406030204" pitchFamily="18" charset="0"/>
                <a:ea typeface="Cambria Math" panose="02040503050406030204" pitchFamily="18" charset="0"/>
              </a:rPr>
              <a:t>Chapra</a:t>
            </a:r>
            <a:r>
              <a:rPr lang="en-US" dirty="0">
                <a:solidFill>
                  <a:schemeClr val="bg1"/>
                </a:solidFill>
                <a:latin typeface="Cambria Math" panose="02040503050406030204" pitchFamily="18" charset="0"/>
                <a:ea typeface="Cambria Math" panose="02040503050406030204" pitchFamily="18" charset="0"/>
              </a:rPr>
              <a:t> and R.P. </a:t>
            </a:r>
            <a:r>
              <a:rPr lang="en-US" dirty="0" err="1">
                <a:solidFill>
                  <a:schemeClr val="bg1"/>
                </a:solidFill>
                <a:latin typeface="Cambria Math" panose="02040503050406030204" pitchFamily="18" charset="0"/>
                <a:ea typeface="Cambria Math" panose="02040503050406030204" pitchFamily="18" charset="0"/>
              </a:rPr>
              <a:t>Canale</a:t>
            </a:r>
            <a:r>
              <a:rPr lang="en-US" dirty="0">
                <a:solidFill>
                  <a:schemeClr val="bg1"/>
                </a:solidFill>
                <a:latin typeface="Cambria Math" panose="02040503050406030204" pitchFamily="18" charset="0"/>
                <a:ea typeface="Cambria Math" panose="02040503050406030204" pitchFamily="18" charset="0"/>
              </a:rPr>
              <a:t>, “Numerical Methods for Engineers”, 6th ed., McGraw-Hill,, NY, 2010</a:t>
            </a:r>
            <a:endParaRPr lang="tr-TR" dirty="0">
              <a:solidFill>
                <a:schemeClr val="bg1"/>
              </a:solidFill>
              <a:latin typeface="Cambria Math" panose="02040503050406030204" pitchFamily="18" charset="0"/>
              <a:ea typeface="Cambria Math" panose="02040503050406030204" pitchFamily="18" charset="0"/>
            </a:endParaRPr>
          </a:p>
          <a:p>
            <a:endParaRPr lang="tr-TR" dirty="0"/>
          </a:p>
        </p:txBody>
      </p:sp>
      <p:sp>
        <p:nvSpPr>
          <p:cNvPr id="3" name="Slide Number Placeholder 2"/>
          <p:cNvSpPr>
            <a:spLocks noGrp="1"/>
          </p:cNvSpPr>
          <p:nvPr>
            <p:ph type="sldNum" sz="quarter" idx="12"/>
          </p:nvPr>
        </p:nvSpPr>
        <p:spPr/>
        <p:txBody>
          <a:bodyPr/>
          <a:lstStyle/>
          <a:p>
            <a:fld id="{99440B4A-D26D-4407-8396-5E8090C9A4A8}" type="slidenum">
              <a:rPr lang="tr-TR" smtClean="0"/>
              <a:t>22</a:t>
            </a:fld>
            <a:endParaRPr lang="tr-TR"/>
          </a:p>
        </p:txBody>
      </p:sp>
    </p:spTree>
    <p:extLst>
      <p:ext uri="{BB962C8B-B14F-4D97-AF65-F5344CB8AC3E}">
        <p14:creationId xmlns:p14="http://schemas.microsoft.com/office/powerpoint/2010/main" val="1516335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02952" y="4892618"/>
            <a:ext cx="4557093" cy="18158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b="1" dirty="0" smtClean="0">
                <a:latin typeface="Cambria Math" panose="02040503050406030204" pitchFamily="18" charset="0"/>
                <a:ea typeface="Cambria Math" panose="02040503050406030204" pitchFamily="18" charset="0"/>
              </a:rPr>
              <a:t>Figure 1: </a:t>
            </a:r>
            <a:r>
              <a:rPr lang="en-US" sz="1400" dirty="0" smtClean="0">
                <a:latin typeface="Cambria Math" panose="02040503050406030204" pitchFamily="18" charset="0"/>
                <a:ea typeface="Cambria Math" panose="02040503050406030204" pitchFamily="18" charset="0"/>
              </a:rPr>
              <a:t>Illustration of how small data errors are amplified by numerical differentiation: (a) data with no error, (b) data modified slightly, (c) the resulting numerical differentiation of curve (a), and (d) the resulting differentiation of curve (b) manifesting increased variability. In contrast, the reverse operation of integration [moving from (d) to (b) by taking the area under (d)] tends to attenuate or smooth data errors.</a:t>
            </a:r>
            <a:endParaRPr lang="tr-TR" sz="1400" dirty="0">
              <a:latin typeface="Cambria Math" panose="02040503050406030204" pitchFamily="18" charset="0"/>
              <a:ea typeface="Cambria Math" panose="02040503050406030204" pitchFamily="18" charset="0"/>
            </a:endParaRPr>
          </a:p>
        </p:txBody>
      </p:sp>
      <p:sp>
        <p:nvSpPr>
          <p:cNvPr id="2" name="Rounded Rectangle 1"/>
          <p:cNvSpPr/>
          <p:nvPr/>
        </p:nvSpPr>
        <p:spPr>
          <a:xfrm>
            <a:off x="0" y="184826"/>
            <a:ext cx="12192000" cy="418289"/>
          </a:xfrm>
          <a:prstGeom prst="roundRect">
            <a:avLst/>
          </a:prstGeom>
          <a:noFill/>
          <a:ln w="9525"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3" name="Rectangle 2"/>
          <p:cNvSpPr/>
          <p:nvPr/>
        </p:nvSpPr>
        <p:spPr>
          <a:xfrm>
            <a:off x="223736" y="1483583"/>
            <a:ext cx="7081939" cy="4770537"/>
          </a:xfrm>
          <a:prstGeom prst="rect">
            <a:avLst/>
          </a:prstGeom>
        </p:spPr>
        <p:txBody>
          <a:bodyPr wrap="square">
            <a:spAutoFit/>
          </a:bodyPr>
          <a:lstStyle/>
          <a:p>
            <a:pPr algn="just"/>
            <a:r>
              <a:rPr lang="en-US" sz="1600" dirty="0">
                <a:solidFill>
                  <a:schemeClr val="bg1"/>
                </a:solidFill>
                <a:latin typeface="Cambria Math" panose="02040503050406030204" pitchFamily="18" charset="0"/>
                <a:ea typeface="Cambria Math" panose="02040503050406030204" pitchFamily="18" charset="0"/>
              </a:rPr>
              <a:t>Numerical differentiation deals with the following problem: We are given the </a:t>
            </a:r>
            <a:r>
              <a:rPr lang="en-US" sz="1600" dirty="0" smtClean="0">
                <a:solidFill>
                  <a:schemeClr val="bg1"/>
                </a:solidFill>
                <a:latin typeface="Cambria Math" panose="02040503050406030204" pitchFamily="18" charset="0"/>
                <a:ea typeface="Cambria Math" panose="02040503050406030204" pitchFamily="18" charset="0"/>
              </a:rPr>
              <a:t>function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y </a:t>
            </a:r>
            <a:r>
              <a:rPr lang="en-US" sz="1600" dirty="0">
                <a:solidFill>
                  <a:schemeClr val="bg1"/>
                </a:solidFill>
                <a:latin typeface="Cambria Math" panose="02040503050406030204" pitchFamily="18" charset="0"/>
                <a:ea typeface="Cambria Math" panose="02040503050406030204" pitchFamily="18" charset="0"/>
              </a:rPr>
              <a:t>= f (x) and wish to obtain one of its derivatives at the point x = </a:t>
            </a:r>
            <a:r>
              <a:rPr lang="en-US" sz="1600" dirty="0" err="1">
                <a:solidFill>
                  <a:schemeClr val="bg1"/>
                </a:solidFill>
                <a:latin typeface="Cambria Math" panose="02040503050406030204" pitchFamily="18" charset="0"/>
                <a:ea typeface="Cambria Math" panose="02040503050406030204" pitchFamily="18" charset="0"/>
              </a:rPr>
              <a:t>x</a:t>
            </a:r>
            <a:r>
              <a:rPr lang="en-US" sz="1600" baseline="-25000" dirty="0" err="1">
                <a:solidFill>
                  <a:schemeClr val="bg1"/>
                </a:solidFill>
                <a:latin typeface="Cambria Math" panose="02040503050406030204" pitchFamily="18" charset="0"/>
                <a:ea typeface="Cambria Math" panose="02040503050406030204" pitchFamily="18" charset="0"/>
              </a:rPr>
              <a:t>k</a:t>
            </a:r>
            <a:r>
              <a:rPr lang="en-US" sz="1600" dirty="0">
                <a:solidFill>
                  <a:schemeClr val="bg1"/>
                </a:solidFill>
                <a:latin typeface="Cambria Math" panose="02040503050406030204" pitchFamily="18" charset="0"/>
                <a:ea typeface="Cambria Math" panose="02040503050406030204" pitchFamily="18" charset="0"/>
              </a:rPr>
              <a:t>. </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The term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“given</a:t>
            </a:r>
            <a:r>
              <a:rPr lang="en-US" sz="1600" dirty="0">
                <a:solidFill>
                  <a:schemeClr val="bg1"/>
                </a:solidFill>
                <a:latin typeface="Cambria Math" panose="02040503050406030204" pitchFamily="18" charset="0"/>
                <a:ea typeface="Cambria Math" panose="02040503050406030204" pitchFamily="18" charset="0"/>
              </a:rPr>
              <a:t>” means that we either have an algorithm for computing the function, or </a:t>
            </a:r>
            <a:r>
              <a:rPr lang="en-US" sz="1600" dirty="0" smtClean="0">
                <a:solidFill>
                  <a:schemeClr val="bg1"/>
                </a:solidFill>
                <a:latin typeface="Cambria Math" panose="02040503050406030204" pitchFamily="18" charset="0"/>
                <a:ea typeface="Cambria Math" panose="02040503050406030204" pitchFamily="18" charset="0"/>
              </a:rPr>
              <a:t>we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possess </a:t>
            </a:r>
            <a:r>
              <a:rPr lang="en-US" sz="1600" dirty="0">
                <a:solidFill>
                  <a:schemeClr val="bg1"/>
                </a:solidFill>
                <a:latin typeface="Cambria Math" panose="02040503050406030204" pitchFamily="18" charset="0"/>
                <a:ea typeface="Cambria Math" panose="02040503050406030204" pitchFamily="18" charset="0"/>
              </a:rPr>
              <a:t>a set of discrete data points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0, 1, . . . , n. </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In </a:t>
            </a:r>
            <a:r>
              <a:rPr lang="en-US" sz="1600" dirty="0">
                <a:solidFill>
                  <a:schemeClr val="bg1"/>
                </a:solidFill>
                <a:latin typeface="Cambria Math" panose="02040503050406030204" pitchFamily="18" charset="0"/>
                <a:ea typeface="Cambria Math" panose="02040503050406030204" pitchFamily="18" charset="0"/>
              </a:rPr>
              <a:t>either case, we have </a:t>
            </a:r>
            <a:r>
              <a:rPr lang="en-US" sz="1600" dirty="0" smtClean="0">
                <a:solidFill>
                  <a:schemeClr val="bg1"/>
                </a:solidFill>
                <a:latin typeface="Cambria Math" panose="02040503050406030204" pitchFamily="18" charset="0"/>
                <a:ea typeface="Cambria Math" panose="02040503050406030204" pitchFamily="18" charset="0"/>
              </a:rPr>
              <a:t>access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a finite number of (x, y) data pairs from which to compute the derivative. </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N</a:t>
            </a:r>
            <a:r>
              <a:rPr lang="en-US" sz="1600" dirty="0" err="1" smtClean="0">
                <a:solidFill>
                  <a:schemeClr val="bg1"/>
                </a:solidFill>
                <a:latin typeface="Cambria Math" panose="02040503050406030204" pitchFamily="18" charset="0"/>
                <a:ea typeface="Cambria Math" panose="02040503050406030204" pitchFamily="18" charset="0"/>
              </a:rPr>
              <a:t>umerical</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differentiation is related to interpolation, </a:t>
            </a:r>
            <a:r>
              <a:rPr lang="en-US" sz="1600" dirty="0" smtClean="0">
                <a:solidFill>
                  <a:schemeClr val="bg1"/>
                </a:solidFill>
                <a:latin typeface="Cambria Math" panose="02040503050406030204" pitchFamily="18" charset="0"/>
                <a:ea typeface="Cambria Math" panose="02040503050406030204" pitchFamily="18" charset="0"/>
              </a:rPr>
              <a:t>one </a:t>
            </a:r>
            <a:r>
              <a:rPr lang="en-US" sz="1600" dirty="0">
                <a:solidFill>
                  <a:schemeClr val="bg1"/>
                </a:solidFill>
                <a:latin typeface="Cambria Math" panose="02040503050406030204" pitchFamily="18" charset="0"/>
                <a:ea typeface="Cambria Math" panose="02040503050406030204" pitchFamily="18" charset="0"/>
              </a:rPr>
              <a:t>means of finding the derivative is to approximate the function </a:t>
            </a:r>
            <a:r>
              <a:rPr lang="en-US" sz="1600" dirty="0" smtClean="0">
                <a:solidFill>
                  <a:schemeClr val="bg1"/>
                </a:solidFill>
                <a:latin typeface="Cambria Math" panose="02040503050406030204" pitchFamily="18" charset="0"/>
                <a:ea typeface="Cambria Math" panose="02040503050406030204" pitchFamily="18" charset="0"/>
              </a:rPr>
              <a:t>locally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by </a:t>
            </a:r>
            <a:r>
              <a:rPr lang="en-US" sz="1600" dirty="0">
                <a:solidFill>
                  <a:schemeClr val="bg1"/>
                </a:solidFill>
                <a:latin typeface="Cambria Math" panose="02040503050406030204" pitchFamily="18" charset="0"/>
                <a:ea typeface="Cambria Math" panose="02040503050406030204" pitchFamily="18" charset="0"/>
              </a:rPr>
              <a:t>a polynomial and then to differentiate it. An equally effective tool is the Taylor </a:t>
            </a:r>
            <a:r>
              <a:rPr lang="en-US" sz="1600" dirty="0" smtClean="0">
                <a:solidFill>
                  <a:schemeClr val="bg1"/>
                </a:solidFill>
                <a:latin typeface="Cambria Math" panose="02040503050406030204" pitchFamily="18" charset="0"/>
                <a:ea typeface="Cambria Math" panose="02040503050406030204" pitchFamily="18" charset="0"/>
              </a:rPr>
              <a:t>series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expansion </a:t>
            </a:r>
            <a:r>
              <a:rPr lang="en-US" sz="1600" dirty="0">
                <a:solidFill>
                  <a:schemeClr val="bg1"/>
                </a:solidFill>
                <a:latin typeface="Cambria Math" panose="02040503050406030204" pitchFamily="18" charset="0"/>
                <a:ea typeface="Cambria Math" panose="02040503050406030204" pitchFamily="18" charset="0"/>
              </a:rPr>
              <a:t>of f (x) about the point </a:t>
            </a:r>
            <a:r>
              <a:rPr lang="en-US" sz="1600" dirty="0" err="1">
                <a:solidFill>
                  <a:schemeClr val="bg1"/>
                </a:solidFill>
                <a:latin typeface="Cambria Math" panose="02040503050406030204" pitchFamily="18" charset="0"/>
                <a:ea typeface="Cambria Math" panose="02040503050406030204" pitchFamily="18" charset="0"/>
              </a:rPr>
              <a:t>x</a:t>
            </a:r>
            <a:r>
              <a:rPr lang="en-US" sz="1600" baseline="-25000" dirty="0" err="1">
                <a:solidFill>
                  <a:schemeClr val="bg1"/>
                </a:solidFill>
                <a:latin typeface="Cambria Math" panose="02040503050406030204" pitchFamily="18" charset="0"/>
                <a:ea typeface="Cambria Math" panose="02040503050406030204" pitchFamily="18" charset="0"/>
              </a:rPr>
              <a:t>k</a:t>
            </a:r>
            <a:r>
              <a:rPr lang="en-US" sz="1600" dirty="0">
                <a:solidFill>
                  <a:schemeClr val="bg1"/>
                </a:solidFill>
                <a:latin typeface="Cambria Math" panose="02040503050406030204" pitchFamily="18" charset="0"/>
                <a:ea typeface="Cambria Math" panose="02040503050406030204" pitchFamily="18" charset="0"/>
              </a:rPr>
              <a:t> , which has the advantage of providing </a:t>
            </a:r>
            <a:r>
              <a:rPr lang="en-US" sz="1600" dirty="0" smtClean="0">
                <a:solidFill>
                  <a:schemeClr val="bg1"/>
                </a:solidFill>
                <a:latin typeface="Cambria Math" panose="02040503050406030204" pitchFamily="18" charset="0"/>
                <a:ea typeface="Cambria Math" panose="02040503050406030204" pitchFamily="18" charset="0"/>
              </a:rPr>
              <a:t>us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with </a:t>
            </a:r>
            <a:r>
              <a:rPr lang="en-US" sz="1600" dirty="0">
                <a:solidFill>
                  <a:schemeClr val="bg1"/>
                </a:solidFill>
                <a:latin typeface="Cambria Math" panose="02040503050406030204" pitchFamily="18" charset="0"/>
                <a:ea typeface="Cambria Math" panose="02040503050406030204" pitchFamily="18" charset="0"/>
              </a:rPr>
              <a:t>information about the error involved in the approximation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Numerical differentiation is not a particularly accurate process. It suffers </a:t>
            </a:r>
            <a:r>
              <a:rPr lang="en-US" sz="1600" dirty="0" smtClean="0">
                <a:solidFill>
                  <a:schemeClr val="bg1"/>
                </a:solidFill>
                <a:latin typeface="Cambria Math" panose="02040503050406030204" pitchFamily="18" charset="0"/>
                <a:ea typeface="Cambria Math" panose="02040503050406030204" pitchFamily="18" charset="0"/>
              </a:rPr>
              <a:t>from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conflict between </a:t>
            </a:r>
            <a:r>
              <a:rPr lang="en-US" sz="1600" dirty="0" smtClean="0">
                <a:solidFill>
                  <a:schemeClr val="bg1"/>
                </a:solidFill>
                <a:latin typeface="Cambria Math" panose="02040503050406030204" pitchFamily="18" charset="0"/>
                <a:ea typeface="Cambria Math" panose="02040503050406030204" pitchFamily="18" charset="0"/>
              </a:rPr>
              <a:t>round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off </a:t>
            </a:r>
            <a:r>
              <a:rPr lang="en-US" sz="1600" dirty="0">
                <a:solidFill>
                  <a:schemeClr val="bg1"/>
                </a:solidFill>
                <a:latin typeface="Cambria Math" panose="02040503050406030204" pitchFamily="18" charset="0"/>
                <a:ea typeface="Cambria Math" panose="02040503050406030204" pitchFamily="18" charset="0"/>
              </a:rPr>
              <a:t>errors (caused by limited machine precision) and </a:t>
            </a:r>
            <a:r>
              <a:rPr lang="en-US" sz="1600" dirty="0" smtClean="0">
                <a:solidFill>
                  <a:schemeClr val="bg1"/>
                </a:solidFill>
                <a:latin typeface="Cambria Math" panose="02040503050406030204" pitchFamily="18" charset="0"/>
                <a:ea typeface="Cambria Math" panose="02040503050406030204" pitchFamily="18" charset="0"/>
              </a:rPr>
              <a:t>errors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inherent </a:t>
            </a:r>
            <a:r>
              <a:rPr lang="en-US" sz="1600" dirty="0">
                <a:solidFill>
                  <a:schemeClr val="bg1"/>
                </a:solidFill>
                <a:latin typeface="Cambria Math" panose="02040503050406030204" pitchFamily="18" charset="0"/>
                <a:ea typeface="Cambria Math" panose="02040503050406030204" pitchFamily="18" charset="0"/>
              </a:rPr>
              <a:t>in interpolation. For this reason, a derivative of a function can never be </a:t>
            </a:r>
            <a:r>
              <a:rPr lang="en-US" sz="1600" dirty="0" smtClean="0">
                <a:solidFill>
                  <a:schemeClr val="bg1"/>
                </a:solidFill>
                <a:latin typeface="Cambria Math" panose="02040503050406030204" pitchFamily="18" charset="0"/>
                <a:ea typeface="Cambria Math" panose="02040503050406030204" pitchFamily="18" charset="0"/>
              </a:rPr>
              <a:t>computed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with </a:t>
            </a:r>
            <a:r>
              <a:rPr lang="en-US" sz="1600" dirty="0">
                <a:solidFill>
                  <a:schemeClr val="bg1"/>
                </a:solidFill>
                <a:latin typeface="Cambria Math" panose="02040503050406030204" pitchFamily="18" charset="0"/>
                <a:ea typeface="Cambria Math" panose="02040503050406030204" pitchFamily="18" charset="0"/>
              </a:rPr>
              <a:t>the same precision as the function itself.</a:t>
            </a:r>
            <a:endParaRPr lang="tr-TR" sz="1600" dirty="0">
              <a:solidFill>
                <a:schemeClr val="bg1"/>
              </a:solidFill>
              <a:latin typeface="Cambria Math" panose="02040503050406030204" pitchFamily="18" charset="0"/>
              <a:ea typeface="Cambria Math" panose="02040503050406030204" pitchFamily="18" charset="0"/>
            </a:endParaRPr>
          </a:p>
        </p:txBody>
      </p:sp>
      <p:sp>
        <p:nvSpPr>
          <p:cNvPr id="4" name="Rectangle 3"/>
          <p:cNvSpPr/>
          <p:nvPr/>
        </p:nvSpPr>
        <p:spPr>
          <a:xfrm>
            <a:off x="4543948" y="209304"/>
            <a:ext cx="3324243" cy="369332"/>
          </a:xfrm>
          <a:prstGeom prst="rect">
            <a:avLst/>
          </a:prstGeom>
        </p:spPr>
        <p:txBody>
          <a:bodyPr wrap="none">
            <a:spAutoFit/>
          </a:bodyPr>
          <a:lstStyle/>
          <a:p>
            <a:r>
              <a:rPr lang="tr-TR" b="1" dirty="0" smtClean="0">
                <a:solidFill>
                  <a:schemeClr val="bg1"/>
                </a:solidFill>
                <a:latin typeface="Cambria Math" panose="02040503050406030204" pitchFamily="18" charset="0"/>
                <a:ea typeface="Cambria Math" panose="02040503050406030204" pitchFamily="18" charset="0"/>
              </a:rPr>
              <a:t>NUMERICAL DIFFERENTIATION</a:t>
            </a:r>
            <a:endParaRPr lang="tr-TR" dirty="0">
              <a:solidFill>
                <a:schemeClr val="bg1"/>
              </a:solidFill>
              <a:latin typeface="Cambria Math" panose="02040503050406030204" pitchFamily="18" charset="0"/>
              <a:ea typeface="Cambria Math" panose="02040503050406030204" pitchFamily="18" charset="0"/>
            </a:endParaRPr>
          </a:p>
        </p:txBody>
      </p:sp>
      <p:pic>
        <p:nvPicPr>
          <p:cNvPr id="5" name="Picture 4"/>
          <p:cNvPicPr>
            <a:picLocks noChangeAspect="1"/>
          </p:cNvPicPr>
          <p:nvPr/>
        </p:nvPicPr>
        <p:blipFill>
          <a:blip r:embed="rId3"/>
          <a:stretch>
            <a:fillRect/>
          </a:stretch>
        </p:blipFill>
        <p:spPr>
          <a:xfrm>
            <a:off x="3948112" y="867846"/>
            <a:ext cx="4295775" cy="4191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Lst>
          </a:blip>
          <a:stretch>
            <a:fillRect/>
          </a:stretch>
        </p:blipFill>
        <p:spPr>
          <a:xfrm>
            <a:off x="7402952" y="1551677"/>
            <a:ext cx="4474520" cy="3198933"/>
          </a:xfrm>
          <a:prstGeom prst="rect">
            <a:avLst/>
          </a:prstGeom>
        </p:spPr>
      </p:pic>
    </p:spTree>
    <p:extLst>
      <p:ext uri="{BB962C8B-B14F-4D97-AF65-F5344CB8AC3E}">
        <p14:creationId xmlns:p14="http://schemas.microsoft.com/office/powerpoint/2010/main" val="2185446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81" y="262647"/>
            <a:ext cx="11760740" cy="6555641"/>
          </a:xfrm>
          <a:prstGeom prst="rect">
            <a:avLst/>
          </a:prstGeom>
          <a:noFill/>
        </p:spPr>
        <p:txBody>
          <a:bodyPr wrap="square" rtlCol="0">
            <a:spAutoFit/>
          </a:bodyPr>
          <a:lstStyle/>
          <a:p>
            <a:pPr marL="285750" indent="-285750">
              <a:buFont typeface="Wingdings" panose="05000000000000000000" pitchFamily="2" charset="2"/>
              <a:buChar char="Ø"/>
            </a:pPr>
            <a:r>
              <a:rPr lang="tr-TR" b="1" u="sng" dirty="0">
                <a:solidFill>
                  <a:srgbClr val="002060"/>
                </a:solidFill>
                <a:latin typeface="Cambria Math" panose="02040503050406030204" pitchFamily="18" charset="0"/>
                <a:ea typeface="Cambria Math" panose="02040503050406030204" pitchFamily="18" charset="0"/>
              </a:rPr>
              <a:t>Finite Difference </a:t>
            </a:r>
            <a:r>
              <a:rPr lang="tr-TR" b="1" u="sng" dirty="0" smtClean="0">
                <a:solidFill>
                  <a:srgbClr val="002060"/>
                </a:solidFill>
                <a:latin typeface="Cambria Math" panose="02040503050406030204" pitchFamily="18" charset="0"/>
                <a:ea typeface="Cambria Math" panose="02040503050406030204" pitchFamily="18" charset="0"/>
              </a:rPr>
              <a:t>Approximations</a:t>
            </a:r>
          </a:p>
          <a:p>
            <a:pPr marL="285750" indent="-285750">
              <a:buFont typeface="Wingdings" panose="05000000000000000000" pitchFamily="2" charset="2"/>
              <a:buChar char="Ø"/>
            </a:pPr>
            <a:endParaRPr lang="tr-TR" b="1" u="sng" dirty="0">
              <a:solidFill>
                <a:srgbClr val="002060"/>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Taylor series expansions derive finite difference approximations of derivatives.</a:t>
            </a: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It developed forward, backward and centered difference approximations of first and higher derivatives.</a:t>
            </a: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High- accuracy divided-difference formulas can be generated by including additional terms from the Taylor series expansion.</a:t>
            </a:r>
          </a:p>
          <a:p>
            <a:pPr marL="285750" indent="-285750">
              <a:buFont typeface="Arial" panose="020B0604020202020204" pitchFamily="34" charset="0"/>
              <a:buChar char="•"/>
            </a:pPr>
            <a:endParaRPr lang="tr-TR" sz="1600" dirty="0">
              <a:solidFill>
                <a:schemeClr val="bg1"/>
              </a:solidFill>
              <a:latin typeface="Cambria Math" panose="02040503050406030204" pitchFamily="18" charset="0"/>
              <a:ea typeface="Cambria Math" panose="02040503050406030204" pitchFamily="18" charset="0"/>
            </a:endParaRPr>
          </a:p>
          <a:p>
            <a:pPr lvl="8"/>
            <a:r>
              <a:rPr lang="tr-TR" sz="1600" dirty="0" smtClean="0">
                <a:solidFill>
                  <a:schemeClr val="bg1"/>
                </a:solidFill>
                <a:latin typeface="Cambria Math" panose="02040503050406030204" pitchFamily="18" charset="0"/>
                <a:ea typeface="Cambria Math" panose="02040503050406030204" pitchFamily="18" charset="0"/>
              </a:rPr>
              <a:t>						(a)</a:t>
            </a:r>
          </a:p>
          <a:p>
            <a:pPr marL="285750" indent="-285750">
              <a:buFont typeface="Arial" panose="020B0604020202020204" pitchFamily="34" charset="0"/>
              <a:buChar char="•"/>
            </a:pPr>
            <a:endParaRPr lang="tr-TR" sz="1600"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It can be solved for first derivative.</a:t>
            </a:r>
          </a:p>
          <a:p>
            <a:pPr marL="285750" indent="-285750">
              <a:buFont typeface="Arial" panose="020B0604020202020204" pitchFamily="34" charset="0"/>
              <a:buChar char="•"/>
            </a:pPr>
            <a:endParaRPr lang="tr-TR" sz="1600" dirty="0">
              <a:solidFill>
                <a:schemeClr val="bg1"/>
              </a:solidFill>
              <a:latin typeface="Cambria Math" panose="02040503050406030204" pitchFamily="18" charset="0"/>
              <a:ea typeface="Cambria Math" panose="02040503050406030204" pitchFamily="18" charset="0"/>
            </a:endParaRPr>
          </a:p>
          <a:p>
            <a:pPr lvl="8"/>
            <a:r>
              <a:rPr lang="tr-TR" sz="1600" dirty="0" smtClean="0">
                <a:solidFill>
                  <a:schemeClr val="bg1"/>
                </a:solidFill>
                <a:latin typeface="Cambria Math" panose="02040503050406030204" pitchFamily="18" charset="0"/>
                <a:ea typeface="Cambria Math" panose="02040503050406030204" pitchFamily="18" charset="0"/>
              </a:rPr>
              <a:t>						(b)</a:t>
            </a:r>
          </a:p>
          <a:p>
            <a:pPr marL="285750" indent="-285750">
              <a:buFont typeface="Arial" panose="020B0604020202020204" pitchFamily="34" charset="0"/>
              <a:buChar char="•"/>
            </a:pPr>
            <a:endParaRPr lang="tr-TR" sz="1600"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It is referred to as the «first forward difference» and h is called the step size, that is , the length of the interval over which the approximation is made.</a:t>
            </a: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It is termed a ‘’forward’’ difference because it utilizes data at i and i+1 to estimate the derivative.</a:t>
            </a: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The Taylor series can be expanded backward to calculate previous values on the basis of a present value, as in</a:t>
            </a:r>
          </a:p>
          <a:p>
            <a:pPr marL="285750" indent="-285750">
              <a:buFont typeface="Arial" panose="020B0604020202020204" pitchFamily="34" charset="0"/>
              <a:buChar char="•"/>
            </a:pPr>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(c)</a:t>
            </a:r>
          </a:p>
          <a:p>
            <a:pPr marL="285750" indent="-285750">
              <a:buFont typeface="Arial" panose="020B0604020202020204" pitchFamily="34" charset="0"/>
              <a:buChar char="•"/>
            </a:pPr>
            <a:endParaRPr lang="tr-TR" sz="1600"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endParaRPr lang="tr-TR" sz="1600" dirty="0" smtClean="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It is referred to as the «first backward </a:t>
            </a:r>
            <a:r>
              <a:rPr lang="tr-TR" sz="1600" dirty="0">
                <a:solidFill>
                  <a:schemeClr val="bg1"/>
                </a:solidFill>
                <a:latin typeface="Cambria Math" panose="02040503050406030204" pitchFamily="18" charset="0"/>
                <a:ea typeface="Cambria Math" panose="02040503050406030204" pitchFamily="18" charset="0"/>
              </a:rPr>
              <a:t>difference </a:t>
            </a:r>
            <a:r>
              <a:rPr lang="tr-TR" sz="1600" dirty="0" smtClean="0">
                <a:solidFill>
                  <a:schemeClr val="bg1"/>
                </a:solidFill>
                <a:latin typeface="Cambria Math" panose="02040503050406030204" pitchFamily="18" charset="0"/>
                <a:ea typeface="Cambria Math" panose="02040503050406030204" pitchFamily="18" charset="0"/>
              </a:rPr>
              <a:t>».</a:t>
            </a:r>
          </a:p>
          <a:p>
            <a:pPr marL="285750" indent="-285750">
              <a:buFont typeface="Arial" panose="020B0604020202020204" pitchFamily="34" charset="0"/>
              <a:buChar char="•"/>
            </a:pPr>
            <a:r>
              <a:rPr lang="tr-TR" sz="1600" dirty="0" smtClean="0">
                <a:solidFill>
                  <a:schemeClr val="bg1"/>
                </a:solidFill>
                <a:latin typeface="Cambria Math" panose="02040503050406030204" pitchFamily="18" charset="0"/>
                <a:ea typeface="Cambria Math" panose="02040503050406030204" pitchFamily="18" charset="0"/>
              </a:rPr>
              <a:t>A third way to approximate the first derivative is called «centered difference».</a:t>
            </a:r>
          </a:p>
          <a:p>
            <a:pPr marL="285750" indent="-285750">
              <a:buFont typeface="Arial" panose="020B0604020202020204" pitchFamily="34" charset="0"/>
              <a:buChar char="•"/>
            </a:pPr>
            <a:endParaRPr lang="tr-TR" sz="1600"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endParaRPr lang="tr-TR" sz="1600" dirty="0" smtClean="0">
              <a:solidFill>
                <a:schemeClr val="bg1"/>
              </a:solidFill>
              <a:latin typeface="Cambria Math" panose="02040503050406030204" pitchFamily="18" charset="0"/>
              <a:ea typeface="Cambria Math" panose="02040503050406030204" pitchFamily="18" charset="0"/>
            </a:endParaRPr>
          </a:p>
          <a:p>
            <a:pPr lvl="1"/>
            <a:r>
              <a:rPr lang="tr-TR" sz="1600" dirty="0" smtClean="0">
                <a:solidFill>
                  <a:schemeClr val="bg1"/>
                </a:solidFill>
                <a:latin typeface="Cambria Math" panose="02040503050406030204" pitchFamily="18" charset="0"/>
                <a:ea typeface="Cambria Math" panose="02040503050406030204" pitchFamily="18" charset="0"/>
              </a:rPr>
              <a:t>										(d)</a:t>
            </a:r>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3214535" y="1693946"/>
            <a:ext cx="5740232" cy="540499"/>
          </a:xfrm>
          <a:prstGeom prst="rect">
            <a:avLst/>
          </a:prstGeom>
        </p:spPr>
      </p:pic>
      <p:pic>
        <p:nvPicPr>
          <p:cNvPr id="10" name="Picture 9"/>
          <p:cNvPicPr>
            <a:picLocks noChangeAspect="1"/>
          </p:cNvPicPr>
          <p:nvPr/>
        </p:nvPicPr>
        <p:blipFill>
          <a:blip r:embed="rId5"/>
          <a:stretch>
            <a:fillRect/>
          </a:stretch>
        </p:blipFill>
        <p:spPr>
          <a:xfrm>
            <a:off x="3965408" y="2619645"/>
            <a:ext cx="3009900" cy="523875"/>
          </a:xfrm>
          <a:prstGeom prst="rect">
            <a:avLst/>
          </a:prstGeom>
        </p:spPr>
      </p:pic>
      <p:pic>
        <p:nvPicPr>
          <p:cNvPr id="11" name="Picture 10"/>
          <p:cNvPicPr>
            <a:picLocks noChangeAspect="1"/>
          </p:cNvPicPr>
          <p:nvPr/>
        </p:nvPicPr>
        <p:blipFill>
          <a:blip r:embed="rId6"/>
          <a:stretch>
            <a:fillRect/>
          </a:stretch>
        </p:blipFill>
        <p:spPr>
          <a:xfrm>
            <a:off x="3965408" y="4532127"/>
            <a:ext cx="3000375" cy="609600"/>
          </a:xfrm>
          <a:prstGeom prst="rect">
            <a:avLst/>
          </a:prstGeom>
        </p:spPr>
      </p:pic>
      <p:pic>
        <p:nvPicPr>
          <p:cNvPr id="12" name="Picture 11"/>
          <p:cNvPicPr>
            <a:picLocks noChangeAspect="1"/>
          </p:cNvPicPr>
          <p:nvPr/>
        </p:nvPicPr>
        <p:blipFill>
          <a:blip r:embed="rId7"/>
          <a:stretch>
            <a:fillRect/>
          </a:stretch>
        </p:blipFill>
        <p:spPr>
          <a:xfrm>
            <a:off x="4234094" y="6032500"/>
            <a:ext cx="2781300" cy="533400"/>
          </a:xfrm>
          <a:prstGeom prst="rect">
            <a:avLst/>
          </a:prstGeom>
        </p:spPr>
      </p:pic>
    </p:spTree>
    <p:extLst>
      <p:ext uri="{BB962C8B-B14F-4D97-AF65-F5344CB8AC3E}">
        <p14:creationId xmlns:p14="http://schemas.microsoft.com/office/powerpoint/2010/main" val="1513991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283" y="1031133"/>
            <a:ext cx="11449455" cy="4770537"/>
          </a:xfrm>
          <a:prstGeom prst="rect">
            <a:avLst/>
          </a:prstGeom>
          <a:no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F</a:t>
            </a:r>
            <a:r>
              <a:rPr lang="en-US" sz="1600" dirty="0" err="1" smtClean="0">
                <a:solidFill>
                  <a:schemeClr val="bg1"/>
                </a:solidFill>
                <a:latin typeface="Cambria Math" panose="02040503050406030204" pitchFamily="18" charset="0"/>
                <a:ea typeface="Cambria Math" panose="02040503050406030204" pitchFamily="18" charset="0"/>
              </a:rPr>
              <a:t>inite</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divided difference can be represented generally </a:t>
            </a:r>
            <a:r>
              <a:rPr lang="en-US" sz="1600" dirty="0" smtClean="0">
                <a:solidFill>
                  <a:schemeClr val="bg1"/>
                </a:solidFill>
                <a:latin typeface="Cambria Math" panose="02040503050406030204" pitchFamily="18" charset="0"/>
                <a:ea typeface="Cambria Math" panose="02040503050406030204" pitchFamily="18" charset="0"/>
              </a:rPr>
              <a:t>as</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(e)</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or</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(f)</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a:t>
            </a:r>
            <a:r>
              <a:rPr lang="el-GR" sz="1600" dirty="0" smtClean="0">
                <a:solidFill>
                  <a:schemeClr val="bg1"/>
                </a:solidFill>
                <a:latin typeface="Cambria Math" panose="02040503050406030204" pitchFamily="18" charset="0"/>
                <a:ea typeface="Cambria Math" panose="02040503050406030204" pitchFamily="18" charset="0"/>
              </a:rPr>
              <a:t>Δ</a:t>
            </a:r>
            <a:r>
              <a:rPr lang="en-US" sz="1600" dirty="0" smtClean="0">
                <a:solidFill>
                  <a:schemeClr val="bg1"/>
                </a:solidFill>
                <a:latin typeface="Cambria Math" panose="02040503050406030204" pitchFamily="18" charset="0"/>
                <a:ea typeface="Cambria Math" panose="02040503050406030204" pitchFamily="18" charset="0"/>
              </a:rPr>
              <a:t>f</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referred to as the first forward difference and h is called the step size, that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length of the interval over which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approximation is made. It is termed a “</a:t>
            </a:r>
            <a:r>
              <a:rPr lang="en-US" sz="1600" dirty="0" smtClean="0">
                <a:solidFill>
                  <a:schemeClr val="bg1"/>
                </a:solidFill>
                <a:latin typeface="Cambria Math" panose="02040503050406030204" pitchFamily="18" charset="0"/>
                <a:ea typeface="Cambria Math" panose="02040503050406030204" pitchFamily="18" charset="0"/>
              </a:rPr>
              <a:t>forward”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difference </a:t>
            </a:r>
            <a:r>
              <a:rPr lang="en-US" sz="1600" dirty="0">
                <a:solidFill>
                  <a:schemeClr val="bg1"/>
                </a:solidFill>
                <a:latin typeface="Cambria Math" panose="02040503050406030204" pitchFamily="18" charset="0"/>
                <a:ea typeface="Cambria Math" panose="02040503050406030204" pitchFamily="18" charset="0"/>
              </a:rPr>
              <a:t>because it utilizes data at </a:t>
            </a:r>
            <a:r>
              <a:rPr lang="en-US" sz="16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and </a:t>
            </a:r>
            <a:r>
              <a:rPr lang="en-US" sz="16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+ 1 to estimate the derivative (Fig.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entire </a:t>
            </a:r>
            <a:r>
              <a:rPr lang="en-US" sz="1600" dirty="0">
                <a:solidFill>
                  <a:schemeClr val="bg1"/>
                </a:solidFill>
                <a:latin typeface="Cambria Math" panose="02040503050406030204" pitchFamily="18" charset="0"/>
                <a:ea typeface="Cambria Math" panose="02040503050406030204" pitchFamily="18" charset="0"/>
              </a:rPr>
              <a:t>term </a:t>
            </a:r>
            <a:r>
              <a:rPr lang="el-GR" sz="1600" dirty="0" smtClean="0">
                <a:solidFill>
                  <a:schemeClr val="bg1"/>
                </a:solidFill>
                <a:latin typeface="Cambria Math" panose="02040503050406030204" pitchFamily="18" charset="0"/>
                <a:ea typeface="Cambria Math" panose="02040503050406030204" pitchFamily="18" charset="0"/>
              </a:rPr>
              <a:t>Δ</a:t>
            </a:r>
            <a:r>
              <a:rPr lang="en-US" sz="1600" dirty="0" smtClean="0">
                <a:solidFill>
                  <a:schemeClr val="bg1"/>
                </a:solidFill>
                <a:latin typeface="Cambria Math" panose="02040503050406030204" pitchFamily="18" charset="0"/>
                <a:ea typeface="Cambria Math" panose="02040503050406030204" pitchFamily="18" charset="0"/>
              </a:rPr>
              <a:t>f/h </a:t>
            </a:r>
            <a:r>
              <a:rPr lang="en-US" sz="1600" dirty="0">
                <a:solidFill>
                  <a:schemeClr val="bg1"/>
                </a:solidFill>
                <a:latin typeface="Cambria Math" panose="02040503050406030204" pitchFamily="18" charset="0"/>
                <a:ea typeface="Cambria Math" panose="02040503050406030204" pitchFamily="18" charset="0"/>
              </a:rPr>
              <a:t>is referred to as a first finite divided difference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This forward divided difference is but one of many that can be developed from the Taylor series to approximate derivatives numerically. For example, backward and centered difference approximations of the first derivative can be developed in a fashion similar to the derivation . The former utilizes values at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en-US" sz="1600" baseline="-25000" dirty="0">
                <a:solidFill>
                  <a:schemeClr val="bg1"/>
                </a:solidFill>
                <a:latin typeface="Cambria Math" panose="02040503050406030204" pitchFamily="18" charset="0"/>
                <a:ea typeface="Cambria Math" panose="02040503050406030204" pitchFamily="18" charset="0"/>
              </a:rPr>
              <a:t>−1 </a:t>
            </a:r>
            <a:r>
              <a:rPr lang="en-US" sz="1600" dirty="0">
                <a:solidFill>
                  <a:schemeClr val="bg1"/>
                </a:solidFill>
                <a:latin typeface="Cambria Math" panose="02040503050406030204" pitchFamily="18" charset="0"/>
                <a:ea typeface="Cambria Math" panose="02040503050406030204" pitchFamily="18" charset="0"/>
              </a:rPr>
              <a:t>and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(Fig.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whereas the latter uses values that are equally spaced around the point at which the derivative is estimated (Fig.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c</a:t>
            </a:r>
            <a:r>
              <a:rPr lang="en-US" sz="1600" dirty="0">
                <a:solidFill>
                  <a:schemeClr val="bg1"/>
                </a:solidFill>
                <a:latin typeface="Cambria Math" panose="02040503050406030204" pitchFamily="18" charset="0"/>
                <a:ea typeface="Cambria Math" panose="02040503050406030204" pitchFamily="18" charset="0"/>
              </a:rPr>
              <a:t>). More accurate approximations of the first derivative can be developed by including higher-order terms of the Taylor series.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455011" y="1608737"/>
            <a:ext cx="3161997" cy="609751"/>
          </a:xfrm>
          <a:prstGeom prst="rect">
            <a:avLst/>
          </a:prstGeom>
        </p:spPr>
      </p:pic>
      <p:pic>
        <p:nvPicPr>
          <p:cNvPr id="4" name="Picture 3"/>
          <p:cNvPicPr>
            <a:picLocks noChangeAspect="1"/>
          </p:cNvPicPr>
          <p:nvPr/>
        </p:nvPicPr>
        <p:blipFill>
          <a:blip r:embed="rId4"/>
          <a:stretch>
            <a:fillRect/>
          </a:stretch>
        </p:blipFill>
        <p:spPr>
          <a:xfrm>
            <a:off x="5140660" y="2796092"/>
            <a:ext cx="1790700" cy="590550"/>
          </a:xfrm>
          <a:prstGeom prst="rect">
            <a:avLst/>
          </a:prstGeom>
        </p:spPr>
      </p:pic>
    </p:spTree>
    <p:extLst>
      <p:ext uri="{BB962C8B-B14F-4D97-AF65-F5344CB8AC3E}">
        <p14:creationId xmlns:p14="http://schemas.microsoft.com/office/powerpoint/2010/main" val="292130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Graphical representation </a:t>
            </a:r>
            <a:endParaRPr lang="tr-TR"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l="387" t="-354" r="-387" b="66005"/>
          <a:stretch/>
        </p:blipFill>
        <p:spPr>
          <a:xfrm>
            <a:off x="200304" y="2388093"/>
            <a:ext cx="3774968" cy="2831977"/>
          </a:xfrm>
          <a:prstGeom prst="rect">
            <a:avLst/>
          </a:prstGeom>
        </p:spPr>
      </p:pic>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t="32350" b="33314"/>
          <a:stretch/>
        </p:blipFill>
        <p:spPr>
          <a:xfrm>
            <a:off x="4150602" y="2388093"/>
            <a:ext cx="3776479" cy="2831977"/>
          </a:xfrm>
          <a:prstGeom prst="rect">
            <a:avLst/>
          </a:prstGeom>
        </p:spPr>
      </p:pic>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t="66903"/>
          <a:stretch/>
        </p:blipFill>
        <p:spPr>
          <a:xfrm>
            <a:off x="8066346" y="2388093"/>
            <a:ext cx="3917737" cy="2831977"/>
          </a:xfrm>
          <a:prstGeom prst="rect">
            <a:avLst/>
          </a:prstGeom>
        </p:spPr>
      </p:pic>
      <p:sp>
        <p:nvSpPr>
          <p:cNvPr id="6" name="Slide Number Placeholder 5"/>
          <p:cNvSpPr>
            <a:spLocks noGrp="1"/>
          </p:cNvSpPr>
          <p:nvPr>
            <p:ph type="sldNum" sz="quarter" idx="12"/>
          </p:nvPr>
        </p:nvSpPr>
        <p:spPr/>
        <p:txBody>
          <a:bodyPr/>
          <a:lstStyle/>
          <a:p>
            <a:fld id="{99440B4A-D26D-4407-8396-5E8090C9A4A8}" type="slidenum">
              <a:rPr lang="tr-TR" smtClean="0"/>
              <a:t>6</a:t>
            </a:fld>
            <a:endParaRPr lang="tr-TR"/>
          </a:p>
        </p:txBody>
      </p:sp>
    </p:spTree>
    <p:extLst>
      <p:ext uri="{BB962C8B-B14F-4D97-AF65-F5344CB8AC3E}">
        <p14:creationId xmlns:p14="http://schemas.microsoft.com/office/powerpoint/2010/main" val="3436125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102" y="262647"/>
            <a:ext cx="11595370" cy="2062103"/>
          </a:xfrm>
          <a:prstGeom prst="rect">
            <a:avLst/>
          </a:prstGeom>
          <a:noFill/>
        </p:spPr>
        <p:txBody>
          <a:bodyPr wrap="square" rtlCol="0">
            <a:spAutoFit/>
          </a:bodyPr>
          <a:lstStyle/>
          <a:p>
            <a:r>
              <a:rPr lang="en-US" sz="1600" b="1" u="sng" dirty="0">
                <a:solidFill>
                  <a:srgbClr val="855309"/>
                </a:solidFill>
                <a:latin typeface="Cambria Math" panose="02040503050406030204" pitchFamily="18" charset="0"/>
                <a:ea typeface="Cambria Math" panose="02040503050406030204" pitchFamily="18" charset="0"/>
              </a:rPr>
              <a:t>Backward Difference Approximation of the First </a:t>
            </a:r>
            <a:r>
              <a:rPr lang="en-US" sz="1600" b="1" u="sng" dirty="0" smtClean="0">
                <a:solidFill>
                  <a:srgbClr val="855309"/>
                </a:solidFill>
                <a:latin typeface="Cambria Math" panose="02040503050406030204" pitchFamily="18" charset="0"/>
                <a:ea typeface="Cambria Math" panose="02040503050406030204" pitchFamily="18" charset="0"/>
              </a:rPr>
              <a:t>Derivative</a:t>
            </a:r>
            <a:r>
              <a:rPr lang="tr-TR" sz="1600" b="1" dirty="0" smtClean="0">
                <a:solidFill>
                  <a:srgbClr val="855309"/>
                </a:solidFill>
              </a:rPr>
              <a:t>:  </a:t>
            </a:r>
            <a:r>
              <a:rPr lang="en-US" sz="1600" dirty="0">
                <a:solidFill>
                  <a:schemeClr val="bg1"/>
                </a:solidFill>
                <a:latin typeface="Cambria Math" panose="02040503050406030204" pitchFamily="18" charset="0"/>
                <a:ea typeface="Cambria Math" panose="02040503050406030204" pitchFamily="18" charset="0"/>
              </a:rPr>
              <a:t>The Taylor series can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expanded </a:t>
            </a:r>
            <a:r>
              <a:rPr lang="en-US" sz="1600" dirty="0">
                <a:solidFill>
                  <a:schemeClr val="bg1"/>
                </a:solidFill>
                <a:latin typeface="Cambria Math" panose="02040503050406030204" pitchFamily="18" charset="0"/>
                <a:ea typeface="Cambria Math" panose="02040503050406030204" pitchFamily="18" charset="0"/>
              </a:rPr>
              <a:t>backward to calculate a previous value on the basis of a present value, as </a:t>
            </a:r>
            <a:r>
              <a:rPr lang="en-US" sz="1600" dirty="0" smtClean="0">
                <a:solidFill>
                  <a:schemeClr val="bg1"/>
                </a:solidFill>
                <a:latin typeface="Cambria Math" panose="02040503050406030204" pitchFamily="18" charset="0"/>
                <a:ea typeface="Cambria Math" panose="02040503050406030204" pitchFamily="18" charset="0"/>
              </a:rPr>
              <a:t>in</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Truncating this equation after the first derivative and rearranging </a:t>
            </a:r>
            <a:r>
              <a:rPr lang="en-US" sz="1600" dirty="0" smtClean="0">
                <a:solidFill>
                  <a:schemeClr val="bg1"/>
                </a:solidFill>
                <a:latin typeface="Cambria Math" panose="02040503050406030204" pitchFamily="18" charset="0"/>
                <a:ea typeface="Cambria Math" panose="02040503050406030204" pitchFamily="18" charset="0"/>
              </a:rPr>
              <a:t>yields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(2)</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9459714" y="878200"/>
            <a:ext cx="2296667" cy="5016034"/>
          </a:xfrm>
          <a:prstGeom prst="rect">
            <a:avLst/>
          </a:prstGeom>
        </p:spPr>
      </p:pic>
      <p:sp>
        <p:nvSpPr>
          <p:cNvPr id="8" name="TextBox 7"/>
          <p:cNvSpPr txBox="1"/>
          <p:nvPr/>
        </p:nvSpPr>
        <p:spPr>
          <a:xfrm>
            <a:off x="7957225" y="6007601"/>
            <a:ext cx="4143983" cy="73866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2 :</a:t>
            </a:r>
            <a:r>
              <a:rPr lang="en-US" sz="1400" dirty="0" smtClean="0">
                <a:solidFill>
                  <a:schemeClr val="bg1"/>
                </a:solidFill>
                <a:latin typeface="Cambria Math" panose="02040503050406030204" pitchFamily="18" charset="0"/>
                <a:ea typeface="Cambria Math" panose="02040503050406030204" pitchFamily="18" charset="0"/>
              </a:rPr>
              <a:t>Graphical </a:t>
            </a:r>
            <a:r>
              <a:rPr lang="en-US" sz="1400" dirty="0">
                <a:solidFill>
                  <a:schemeClr val="bg1"/>
                </a:solidFill>
                <a:latin typeface="Cambria Math" panose="02040503050406030204" pitchFamily="18" charset="0"/>
                <a:ea typeface="Cambria Math" panose="02040503050406030204" pitchFamily="18" charset="0"/>
              </a:rPr>
              <a:t>depiction of (a) forward, (b) backward, and (c) centered </a:t>
            </a:r>
            <a:r>
              <a:rPr lang="en-US" sz="1400" dirty="0" smtClean="0">
                <a:solidFill>
                  <a:schemeClr val="bg1"/>
                </a:solidFill>
                <a:latin typeface="Cambria Math" panose="02040503050406030204" pitchFamily="18" charset="0"/>
                <a:ea typeface="Cambria Math" panose="02040503050406030204" pitchFamily="18" charset="0"/>
              </a:rPr>
              <a:t>finite-divided-difference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approximations </a:t>
            </a:r>
            <a:r>
              <a:rPr lang="en-US" sz="1400" dirty="0">
                <a:solidFill>
                  <a:schemeClr val="bg1"/>
                </a:solidFill>
                <a:latin typeface="Cambria Math" panose="02040503050406030204" pitchFamily="18" charset="0"/>
                <a:ea typeface="Cambria Math" panose="02040503050406030204" pitchFamily="18" charset="0"/>
              </a:rPr>
              <a:t>of the first derivative.</a:t>
            </a:r>
            <a:endParaRPr lang="tr-TR" sz="1400" dirty="0">
              <a:solidFill>
                <a:schemeClr val="bg1"/>
              </a:solidFill>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a:blip r:embed="rId4"/>
          <a:stretch>
            <a:fillRect/>
          </a:stretch>
        </p:blipFill>
        <p:spPr>
          <a:xfrm>
            <a:off x="3495674" y="878200"/>
            <a:ext cx="3119134" cy="458178"/>
          </a:xfrm>
          <a:prstGeom prst="rect">
            <a:avLst/>
          </a:prstGeom>
        </p:spPr>
      </p:pic>
      <p:pic>
        <p:nvPicPr>
          <p:cNvPr id="10" name="Picture 9"/>
          <p:cNvPicPr>
            <a:picLocks noChangeAspect="1"/>
          </p:cNvPicPr>
          <p:nvPr/>
        </p:nvPicPr>
        <p:blipFill>
          <a:blip r:embed="rId5"/>
          <a:stretch>
            <a:fillRect/>
          </a:stretch>
        </p:blipFill>
        <p:spPr>
          <a:xfrm>
            <a:off x="3924907" y="1951931"/>
            <a:ext cx="2260668" cy="505043"/>
          </a:xfrm>
          <a:prstGeom prst="rect">
            <a:avLst/>
          </a:prstGeom>
        </p:spPr>
      </p:pic>
      <p:sp>
        <p:nvSpPr>
          <p:cNvPr id="11" name="TextBox 10"/>
          <p:cNvSpPr txBox="1"/>
          <p:nvPr/>
        </p:nvSpPr>
        <p:spPr>
          <a:xfrm>
            <a:off x="282102" y="2456974"/>
            <a:ext cx="8696528" cy="2554545"/>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 f</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is referred to as the first backward difference. See Fig. </a:t>
            </a:r>
            <a:r>
              <a:rPr lang="tr-TR" sz="1600" dirty="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b</a:t>
            </a:r>
            <a:r>
              <a:rPr lang="tr-TR" sz="1600" dirty="0" smtClean="0">
                <a:solidFill>
                  <a:schemeClr val="bg1"/>
                </a:solidFill>
                <a:latin typeface="Cambria Math" panose="02040503050406030204" pitchFamily="18" charset="0"/>
                <a:ea typeface="Cambria Math" panose="02040503050406030204" pitchFamily="18" charset="0"/>
              </a:rPr>
              <a:t> for </a:t>
            </a:r>
            <a:r>
              <a:rPr lang="tr-TR" sz="1600" dirty="0">
                <a:solidFill>
                  <a:schemeClr val="bg1"/>
                </a:solidFill>
                <a:latin typeface="Cambria Math" panose="02040503050406030204" pitchFamily="18" charset="0"/>
                <a:ea typeface="Cambria Math" panose="02040503050406030204" pitchFamily="18" charset="0"/>
              </a:rPr>
              <a:t>a graphical representation</a:t>
            </a: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b="1" u="sng" dirty="0">
                <a:solidFill>
                  <a:srgbClr val="855309"/>
                </a:solidFill>
                <a:latin typeface="Cambria Math" panose="02040503050406030204" pitchFamily="18" charset="0"/>
                <a:ea typeface="Cambria Math" panose="02040503050406030204" pitchFamily="18" charset="0"/>
              </a:rPr>
              <a:t>Centered Difference Approximation of the First </a:t>
            </a:r>
            <a:r>
              <a:rPr lang="en-US" sz="1600" b="1" u="sng" dirty="0" smtClean="0">
                <a:solidFill>
                  <a:srgbClr val="855309"/>
                </a:solidFill>
                <a:latin typeface="Cambria Math" panose="02040503050406030204" pitchFamily="18" charset="0"/>
                <a:ea typeface="Cambria Math" panose="02040503050406030204" pitchFamily="18" charset="0"/>
              </a:rPr>
              <a:t>Derivative</a:t>
            </a:r>
            <a:r>
              <a:rPr lang="tr-TR" sz="1600" b="1" dirty="0" smtClean="0">
                <a:solidFill>
                  <a:srgbClr val="855309"/>
                </a:solidFill>
                <a:latin typeface="Cambria Math" panose="02040503050406030204" pitchFamily="18" charset="0"/>
                <a:ea typeface="Cambria Math" panose="02040503050406030204" pitchFamily="18" charset="0"/>
              </a:rPr>
              <a:t>:</a:t>
            </a:r>
            <a:r>
              <a:rPr lang="en-US" sz="1600" b="1" dirty="0" smtClean="0">
                <a:solidFill>
                  <a:srgbClr val="855309"/>
                </a:solidFill>
                <a:latin typeface="Cambria Math" panose="02040503050406030204" pitchFamily="18" charset="0"/>
                <a:ea typeface="Cambria Math" panose="02040503050406030204" pitchFamily="18" charset="0"/>
              </a:rPr>
              <a:t> </a:t>
            </a:r>
            <a:r>
              <a:rPr lang="tr-TR" sz="1600" b="1" dirty="0" smtClean="0">
                <a:solidFill>
                  <a:srgbClr val="855309"/>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third way to </a:t>
            </a:r>
            <a:r>
              <a:rPr lang="en-US" sz="1600" dirty="0" smtClean="0">
                <a:solidFill>
                  <a:schemeClr val="bg1"/>
                </a:solidFill>
                <a:latin typeface="Cambria Math" panose="02040503050406030204" pitchFamily="18" charset="0"/>
                <a:ea typeface="Cambria Math" panose="02040503050406030204" pitchFamily="18" charset="0"/>
              </a:rPr>
              <a:t>approximate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first derivative is to subtract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from the forward Taylor series expansion:</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(3)</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to yield</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12" name="Picture 11"/>
          <p:cNvPicPr>
            <a:picLocks noChangeAspect="1"/>
          </p:cNvPicPr>
          <p:nvPr/>
        </p:nvPicPr>
        <p:blipFill rotWithShape="1">
          <a:blip r:embed="rId6"/>
          <a:srcRect b="80709"/>
          <a:stretch/>
        </p:blipFill>
        <p:spPr>
          <a:xfrm>
            <a:off x="3059853" y="4169010"/>
            <a:ext cx="4054812" cy="597544"/>
          </a:xfrm>
          <a:prstGeom prst="rect">
            <a:avLst/>
          </a:prstGeom>
        </p:spPr>
      </p:pic>
      <p:pic>
        <p:nvPicPr>
          <p:cNvPr id="13" name="Picture 12"/>
          <p:cNvPicPr>
            <a:picLocks noChangeAspect="1"/>
          </p:cNvPicPr>
          <p:nvPr/>
        </p:nvPicPr>
        <p:blipFill>
          <a:blip r:embed="rId7"/>
          <a:stretch>
            <a:fillRect/>
          </a:stretch>
        </p:blipFill>
        <p:spPr>
          <a:xfrm>
            <a:off x="3057015" y="5389965"/>
            <a:ext cx="4057650" cy="476250"/>
          </a:xfrm>
          <a:prstGeom prst="rect">
            <a:avLst/>
          </a:prstGeom>
        </p:spPr>
      </p:pic>
    </p:spTree>
    <p:extLst>
      <p:ext uri="{BB962C8B-B14F-4D97-AF65-F5344CB8AC3E}">
        <p14:creationId xmlns:p14="http://schemas.microsoft.com/office/powerpoint/2010/main" val="2423794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1557" y="836579"/>
            <a:ext cx="11468911" cy="4278094"/>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which can be solved </a:t>
            </a:r>
            <a:r>
              <a:rPr lang="en-US" sz="1600" dirty="0" smtClean="0">
                <a:solidFill>
                  <a:schemeClr val="bg1"/>
                </a:solidFill>
                <a:latin typeface="Cambria Math" panose="02040503050406030204" pitchFamily="18" charset="0"/>
                <a:ea typeface="Cambria Math" panose="02040503050406030204" pitchFamily="18" charset="0"/>
              </a:rPr>
              <a:t>for</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Or</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(4)</a:t>
            </a:r>
          </a:p>
          <a:p>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Equation (</a:t>
            </a:r>
            <a:r>
              <a:rPr lang="en-US" sz="1600" dirty="0" smtClean="0">
                <a:solidFill>
                  <a:schemeClr val="bg1"/>
                </a:solidFill>
                <a:latin typeface="Cambria Math" panose="02040503050406030204" pitchFamily="18" charset="0"/>
                <a:ea typeface="Cambria Math" panose="02040503050406030204" pitchFamily="18" charset="0"/>
              </a:rPr>
              <a:t>4) </a:t>
            </a:r>
            <a:r>
              <a:rPr lang="en-US" sz="1600" dirty="0">
                <a:solidFill>
                  <a:schemeClr val="bg1"/>
                </a:solidFill>
                <a:latin typeface="Cambria Math" panose="02040503050406030204" pitchFamily="18" charset="0"/>
                <a:ea typeface="Cambria Math" panose="02040503050406030204" pitchFamily="18" charset="0"/>
              </a:rPr>
              <a:t>is a centered difference representation of the first derivative. Notice that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truncation </a:t>
            </a:r>
            <a:r>
              <a:rPr lang="en-US" sz="1600" dirty="0">
                <a:solidFill>
                  <a:schemeClr val="bg1"/>
                </a:solidFill>
                <a:latin typeface="Cambria Math" panose="02040503050406030204" pitchFamily="18" charset="0"/>
                <a:ea typeface="Cambria Math" panose="02040503050406030204" pitchFamily="18" charset="0"/>
              </a:rPr>
              <a:t>error is of the order of h</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in contrast to the forward and backward </a:t>
            </a:r>
            <a:r>
              <a:rPr lang="en-US" sz="1600" dirty="0" smtClean="0">
                <a:solidFill>
                  <a:schemeClr val="bg1"/>
                </a:solidFill>
                <a:latin typeface="Cambria Math" panose="02040503050406030204" pitchFamily="18" charset="0"/>
                <a:ea typeface="Cambria Math" panose="02040503050406030204" pitchFamily="18" charset="0"/>
              </a:rPr>
              <a:t>approximations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that </a:t>
            </a:r>
            <a:r>
              <a:rPr lang="en-US" sz="1600" dirty="0">
                <a:solidFill>
                  <a:schemeClr val="bg1"/>
                </a:solidFill>
                <a:latin typeface="Cambria Math" panose="02040503050406030204" pitchFamily="18" charset="0"/>
                <a:ea typeface="Cambria Math" panose="02040503050406030204" pitchFamily="18" charset="0"/>
              </a:rPr>
              <a:t>were of the order of h. Consequently, the Taylor series analysis yields the practical </a:t>
            </a:r>
            <a:r>
              <a:rPr lang="en-US" sz="1600" dirty="0" smtClean="0">
                <a:solidFill>
                  <a:schemeClr val="bg1"/>
                </a:solidFill>
                <a:latin typeface="Cambria Math" panose="02040503050406030204" pitchFamily="18" charset="0"/>
                <a:ea typeface="Cambria Math" panose="02040503050406030204" pitchFamily="18" charset="0"/>
              </a:rPr>
              <a:t>information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that </a:t>
            </a:r>
            <a:r>
              <a:rPr lang="en-US" sz="1600" dirty="0">
                <a:solidFill>
                  <a:schemeClr val="bg1"/>
                </a:solidFill>
                <a:latin typeface="Cambria Math" panose="02040503050406030204" pitchFamily="18" charset="0"/>
                <a:ea typeface="Cambria Math" panose="02040503050406030204" pitchFamily="18" charset="0"/>
              </a:rPr>
              <a:t>the centered difference is a more accurate representation of the </a:t>
            </a:r>
            <a:r>
              <a:rPr lang="en-US" sz="1600" dirty="0" smtClean="0">
                <a:solidFill>
                  <a:schemeClr val="bg1"/>
                </a:solidFill>
                <a:latin typeface="Cambria Math" panose="02040503050406030204" pitchFamily="18" charset="0"/>
                <a:ea typeface="Cambria Math" panose="02040503050406030204" pitchFamily="18" charset="0"/>
              </a:rPr>
              <a:t>derivative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(Fig</a:t>
            </a:r>
            <a:r>
              <a:rPr lang="en-US"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c</a:t>
            </a:r>
            <a:r>
              <a:rPr lang="en-US" sz="1600" dirty="0">
                <a:solidFill>
                  <a:schemeClr val="bg1"/>
                </a:solidFill>
                <a:latin typeface="Cambria Math" panose="02040503050406030204" pitchFamily="18" charset="0"/>
                <a:ea typeface="Cambria Math" panose="02040503050406030204" pitchFamily="18" charset="0"/>
              </a:rPr>
              <a:t>). For example, if we halve the step size using a forward or backward </a:t>
            </a:r>
            <a:r>
              <a:rPr lang="en-US" sz="1600" dirty="0" smtClean="0">
                <a:solidFill>
                  <a:schemeClr val="bg1"/>
                </a:solidFill>
                <a:latin typeface="Cambria Math" panose="02040503050406030204" pitchFamily="18" charset="0"/>
                <a:ea typeface="Cambria Math" panose="02040503050406030204" pitchFamily="18" charset="0"/>
              </a:rPr>
              <a:t>difference,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 </a:t>
            </a:r>
            <a:r>
              <a:rPr lang="en-US" sz="1600" dirty="0">
                <a:solidFill>
                  <a:schemeClr val="bg1"/>
                </a:solidFill>
                <a:latin typeface="Cambria Math" panose="02040503050406030204" pitchFamily="18" charset="0"/>
                <a:ea typeface="Cambria Math" panose="02040503050406030204" pitchFamily="18" charset="0"/>
              </a:rPr>
              <a:t>would approximately halve the truncation error, whereas for the central difference,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error </a:t>
            </a:r>
            <a:r>
              <a:rPr lang="tr-TR" sz="1600" dirty="0">
                <a:solidFill>
                  <a:schemeClr val="bg1"/>
                </a:solidFill>
                <a:latin typeface="Cambria Math" panose="02040503050406030204" pitchFamily="18" charset="0"/>
                <a:ea typeface="Cambria Math" panose="02040503050406030204" pitchFamily="18" charset="0"/>
              </a:rPr>
              <a:t>would be quartered.</a:t>
            </a:r>
          </a:p>
        </p:txBody>
      </p:sp>
      <p:pic>
        <p:nvPicPr>
          <p:cNvPr id="8" name="Picture 7"/>
          <p:cNvPicPr>
            <a:picLocks noChangeAspect="1"/>
          </p:cNvPicPr>
          <p:nvPr/>
        </p:nvPicPr>
        <p:blipFill>
          <a:blip r:embed="rId3"/>
          <a:stretch>
            <a:fillRect/>
          </a:stretch>
        </p:blipFill>
        <p:spPr>
          <a:xfrm>
            <a:off x="3845769" y="1404179"/>
            <a:ext cx="3819525" cy="619125"/>
          </a:xfrm>
          <a:prstGeom prst="rect">
            <a:avLst/>
          </a:prstGeom>
        </p:spPr>
      </p:pic>
      <p:pic>
        <p:nvPicPr>
          <p:cNvPr id="9" name="Picture 8"/>
          <p:cNvPicPr>
            <a:picLocks noChangeAspect="1"/>
          </p:cNvPicPr>
          <p:nvPr/>
        </p:nvPicPr>
        <p:blipFill>
          <a:blip r:embed="rId4"/>
          <a:stretch>
            <a:fillRect/>
          </a:stretch>
        </p:blipFill>
        <p:spPr>
          <a:xfrm>
            <a:off x="4307731" y="3002705"/>
            <a:ext cx="2895600" cy="619125"/>
          </a:xfrm>
          <a:prstGeom prst="rect">
            <a:avLst/>
          </a:prstGeom>
        </p:spPr>
      </p:pic>
    </p:spTree>
    <p:extLst>
      <p:ext uri="{BB962C8B-B14F-4D97-AF65-F5344CB8AC3E}">
        <p14:creationId xmlns:p14="http://schemas.microsoft.com/office/powerpoint/2010/main" val="808153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2102" y="282102"/>
            <a:ext cx="11595370" cy="5755422"/>
          </a:xfrm>
          <a:prstGeom prst="rect">
            <a:avLst/>
          </a:prstGeom>
          <a:noFill/>
        </p:spPr>
        <p:txBody>
          <a:bodyPr wrap="square" rtlCol="0">
            <a:spAutoFit/>
          </a:bodyPr>
          <a:lstStyle/>
          <a:p>
            <a:pPr algn="just"/>
            <a:r>
              <a:rPr lang="tr-TR" sz="1600" b="1" dirty="0" smtClean="0">
                <a:solidFill>
                  <a:srgbClr val="C00000"/>
                </a:solidFill>
                <a:latin typeface="Cambria Math" panose="02040503050406030204" pitchFamily="18" charset="0"/>
                <a:ea typeface="Cambria Math" panose="02040503050406030204" pitchFamily="18" charset="0"/>
              </a:rPr>
              <a:t>Example 1: </a:t>
            </a:r>
            <a:r>
              <a:rPr lang="en-US" sz="1600" dirty="0" smtClean="0">
                <a:solidFill>
                  <a:schemeClr val="bg1"/>
                </a:solidFill>
                <a:latin typeface="Cambria Math" panose="02040503050406030204" pitchFamily="18" charset="0"/>
                <a:ea typeface="Cambria Math" panose="02040503050406030204" pitchFamily="18" charset="0"/>
              </a:rPr>
              <a:t>Use forward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backward and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centered difference approximation </a:t>
            </a:r>
            <a:r>
              <a:rPr lang="en-US" sz="1600" dirty="0" smtClean="0">
                <a:solidFill>
                  <a:schemeClr val="bg1"/>
                </a:solidFill>
                <a:latin typeface="Cambria Math" panose="02040503050406030204" pitchFamily="18" charset="0"/>
                <a:ea typeface="Cambria Math" panose="02040503050406030204" pitchFamily="18" charset="0"/>
              </a:rPr>
              <a:t>to </a:t>
            </a:r>
            <a:r>
              <a:rPr lang="en-US" sz="1600" dirty="0">
                <a:solidFill>
                  <a:schemeClr val="bg1"/>
                </a:solidFill>
                <a:latin typeface="Cambria Math" panose="02040503050406030204" pitchFamily="18" charset="0"/>
                <a:ea typeface="Cambria Math" panose="02040503050406030204" pitchFamily="18" charset="0"/>
              </a:rPr>
              <a:t>estimate the first derivative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function:</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at x = 0.5 using a step size h = 0.5. </a:t>
            </a:r>
            <a:r>
              <a:rPr lang="tr-TR" sz="1600" dirty="0" smtClean="0">
                <a:solidFill>
                  <a:schemeClr val="bg1"/>
                </a:solidFill>
                <a:latin typeface="Cambria Math" panose="02040503050406030204" pitchFamily="18" charset="0"/>
                <a:ea typeface="Cambria Math" panose="02040503050406030204" pitchFamily="18" charset="0"/>
              </a:rPr>
              <a:t> Also r</a:t>
            </a:r>
            <a:r>
              <a:rPr lang="en-US" sz="1600" dirty="0" err="1" smtClean="0">
                <a:solidFill>
                  <a:schemeClr val="bg1"/>
                </a:solidFill>
                <a:latin typeface="Cambria Math" panose="02040503050406030204" pitchFamily="18" charset="0"/>
                <a:ea typeface="Cambria Math" panose="02040503050406030204" pitchFamily="18" charset="0"/>
              </a:rPr>
              <a:t>epeat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computation using h = </a:t>
            </a:r>
            <a:r>
              <a:rPr lang="en-US" sz="1600" dirty="0" smtClean="0">
                <a:solidFill>
                  <a:schemeClr val="bg1"/>
                </a:solidFill>
                <a:latin typeface="Cambria Math" panose="02040503050406030204" pitchFamily="18" charset="0"/>
                <a:ea typeface="Cambria Math" panose="02040503050406030204" pitchFamily="18" charset="0"/>
              </a:rPr>
              <a:t>0.25</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and compare the accuracy. </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p>
          <a:p>
            <a:pPr algn="just"/>
            <a:r>
              <a:rPr lang="en-US" sz="1600" dirty="0" smtClean="0">
                <a:solidFill>
                  <a:schemeClr val="bg1"/>
                </a:solidFill>
                <a:latin typeface="Cambria Math" panose="02040503050406030204" pitchFamily="18" charset="0"/>
                <a:ea typeface="Cambria Math" panose="02040503050406030204" pitchFamily="18" charset="0"/>
              </a:rPr>
              <a:t>Note </a:t>
            </a:r>
            <a:r>
              <a:rPr lang="en-US" sz="1600" dirty="0">
                <a:solidFill>
                  <a:schemeClr val="bg1"/>
                </a:solidFill>
                <a:latin typeface="Cambria Math" panose="02040503050406030204" pitchFamily="18" charset="0"/>
                <a:ea typeface="Cambria Math" panose="02040503050406030204" pitchFamily="18" charset="0"/>
              </a:rPr>
              <a:t>that the</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derivative can be calculated directly as</a:t>
            </a:r>
            <a:r>
              <a:rPr lang="tr-TR" sz="1600" dirty="0">
                <a:solidFill>
                  <a:schemeClr val="bg1"/>
                </a:solidFill>
                <a:latin typeface="Cambria Math" panose="02040503050406030204" pitchFamily="18" charset="0"/>
                <a:ea typeface="Cambria Math" panose="02040503050406030204" pitchFamily="18" charset="0"/>
              </a:rPr>
              <a:t> below </a:t>
            </a:r>
            <a:r>
              <a:rPr lang="en-US" sz="1600" dirty="0">
                <a:solidFill>
                  <a:schemeClr val="bg1"/>
                </a:solidFill>
                <a:latin typeface="Cambria Math" panose="02040503050406030204" pitchFamily="18" charset="0"/>
                <a:ea typeface="Cambria Math" panose="02040503050406030204" pitchFamily="18" charset="0"/>
              </a:rPr>
              <a:t>and can be used to compute the true value </a:t>
            </a:r>
            <a:r>
              <a:rPr lang="en-US" sz="1600" dirty="0" smtClean="0">
                <a:solidFill>
                  <a:schemeClr val="bg1"/>
                </a:solidFill>
                <a:latin typeface="Cambria Math" panose="02040503050406030204" pitchFamily="18" charset="0"/>
                <a:ea typeface="Cambria Math" panose="02040503050406030204" pitchFamily="18" charset="0"/>
              </a:rPr>
              <a:t>as </a:t>
            </a:r>
            <a:r>
              <a:rPr lang="tr-TR" sz="1600"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rgbClr val="C00000"/>
                </a:solidFill>
                <a:latin typeface="Cambria Math" panose="02040503050406030204" pitchFamily="18" charset="0"/>
                <a:ea typeface="Cambria Math" panose="02040503050406030204" pitchFamily="18" charset="0"/>
              </a:rPr>
              <a:t>f</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(0.5)=−0.9125</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For </a:t>
            </a:r>
            <a:r>
              <a:rPr lang="en-US" sz="1600" dirty="0">
                <a:solidFill>
                  <a:schemeClr val="bg1"/>
                </a:solidFill>
                <a:latin typeface="Cambria Math" panose="02040503050406030204" pitchFamily="18" charset="0"/>
                <a:ea typeface="Cambria Math" panose="02040503050406030204" pitchFamily="18" charset="0"/>
              </a:rPr>
              <a:t>h = 0.5, the function can be employed to </a:t>
            </a:r>
            <a:r>
              <a:rPr lang="en-US" sz="1600" dirty="0" smtClean="0">
                <a:solidFill>
                  <a:schemeClr val="bg1"/>
                </a:solidFill>
                <a:latin typeface="Cambria Math" panose="02040503050406030204" pitchFamily="18" charset="0"/>
                <a:ea typeface="Cambria Math" panose="02040503050406030204" pitchFamily="18" charset="0"/>
              </a:rPr>
              <a:t>determine</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These values can be used to </a:t>
            </a:r>
            <a:r>
              <a:rPr lang="en-US" sz="1600" dirty="0" smtClean="0">
                <a:solidFill>
                  <a:schemeClr val="bg1"/>
                </a:solidFill>
                <a:latin typeface="Cambria Math" panose="02040503050406030204" pitchFamily="18" charset="0"/>
                <a:ea typeface="Cambria Math" panose="02040503050406030204" pitchFamily="18" charset="0"/>
              </a:rPr>
              <a:t>compute </a:t>
            </a:r>
            <a:r>
              <a:rPr lang="en-US" sz="1600" dirty="0">
                <a:solidFill>
                  <a:schemeClr val="bg1"/>
                </a:solidFill>
                <a:latin typeface="Cambria Math" panose="02040503050406030204" pitchFamily="18" charset="0"/>
                <a:ea typeface="Cambria Math" panose="02040503050406030204" pitchFamily="18" charset="0"/>
              </a:rPr>
              <a:t>the forward divided difference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backward divided difference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c</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2" name="Picture 1"/>
          <p:cNvPicPr>
            <a:picLocks noChangeAspect="1"/>
          </p:cNvPicPr>
          <p:nvPr/>
        </p:nvPicPr>
        <p:blipFill>
          <a:blip r:embed="rId3"/>
          <a:stretch>
            <a:fillRect/>
          </a:stretch>
        </p:blipFill>
        <p:spPr>
          <a:xfrm>
            <a:off x="4003283" y="706646"/>
            <a:ext cx="3903731" cy="419045"/>
          </a:xfrm>
          <a:prstGeom prst="rect">
            <a:avLst/>
          </a:prstGeom>
        </p:spPr>
      </p:pic>
      <p:pic>
        <p:nvPicPr>
          <p:cNvPr id="3" name="Picture 2"/>
          <p:cNvPicPr>
            <a:picLocks noChangeAspect="1"/>
          </p:cNvPicPr>
          <p:nvPr/>
        </p:nvPicPr>
        <p:blipFill>
          <a:blip r:embed="rId4"/>
          <a:stretch>
            <a:fillRect/>
          </a:stretch>
        </p:blipFill>
        <p:spPr>
          <a:xfrm>
            <a:off x="4249161" y="2388324"/>
            <a:ext cx="3411977" cy="372216"/>
          </a:xfrm>
          <a:prstGeom prst="rect">
            <a:avLst/>
          </a:prstGeom>
        </p:spPr>
      </p:pic>
      <p:pic>
        <p:nvPicPr>
          <p:cNvPr id="4" name="Picture 3"/>
          <p:cNvPicPr>
            <a:picLocks noChangeAspect="1"/>
          </p:cNvPicPr>
          <p:nvPr/>
        </p:nvPicPr>
        <p:blipFill>
          <a:blip r:embed="rId5"/>
          <a:stretch>
            <a:fillRect/>
          </a:stretch>
        </p:blipFill>
        <p:spPr>
          <a:xfrm>
            <a:off x="4657012" y="3354422"/>
            <a:ext cx="2845543" cy="964064"/>
          </a:xfrm>
          <a:prstGeom prst="rect">
            <a:avLst/>
          </a:prstGeom>
        </p:spPr>
      </p:pic>
      <p:pic>
        <p:nvPicPr>
          <p:cNvPr id="5" name="Picture 4"/>
          <p:cNvPicPr>
            <a:picLocks noChangeAspect="1"/>
          </p:cNvPicPr>
          <p:nvPr/>
        </p:nvPicPr>
        <p:blipFill>
          <a:blip r:embed="rId6"/>
          <a:stretch>
            <a:fillRect/>
          </a:stretch>
        </p:blipFill>
        <p:spPr>
          <a:xfrm>
            <a:off x="4249161" y="4883992"/>
            <a:ext cx="3732584" cy="573712"/>
          </a:xfrm>
          <a:prstGeom prst="rect">
            <a:avLst/>
          </a:prstGeom>
        </p:spPr>
      </p:pic>
      <p:pic>
        <p:nvPicPr>
          <p:cNvPr id="9" name="Picture 8"/>
          <p:cNvPicPr>
            <a:picLocks noChangeAspect="1"/>
          </p:cNvPicPr>
          <p:nvPr/>
        </p:nvPicPr>
        <p:blipFill>
          <a:blip r:embed="rId7"/>
          <a:stretch>
            <a:fillRect/>
          </a:stretch>
        </p:blipFill>
        <p:spPr>
          <a:xfrm>
            <a:off x="4329061" y="5977848"/>
            <a:ext cx="3867150" cy="561975"/>
          </a:xfrm>
          <a:prstGeom prst="rect">
            <a:avLst/>
          </a:prstGeom>
        </p:spPr>
      </p:pic>
      <p:pic>
        <p:nvPicPr>
          <p:cNvPr id="10" name="Picture 9"/>
          <p:cNvPicPr>
            <a:picLocks noChangeAspect="1"/>
          </p:cNvPicPr>
          <p:nvPr/>
        </p:nvPicPr>
        <p:blipFill rotWithShape="1">
          <a:blip r:embed="rId8"/>
          <a:srcRect t="7221" b="11416"/>
          <a:stretch/>
        </p:blipFill>
        <p:spPr>
          <a:xfrm>
            <a:off x="8760619" y="4922793"/>
            <a:ext cx="3161997" cy="496110"/>
          </a:xfrm>
          <a:prstGeom prst="rect">
            <a:avLst/>
          </a:prstGeom>
          <a:effectLst>
            <a:glow rad="101600">
              <a:schemeClr val="accent2">
                <a:satMod val="175000"/>
                <a:alpha val="40000"/>
              </a:schemeClr>
            </a:glow>
          </a:effectLst>
        </p:spPr>
      </p:pic>
      <p:graphicFrame>
        <p:nvGraphicFramePr>
          <p:cNvPr id="11" name="Table 10"/>
          <p:cNvGraphicFramePr>
            <a:graphicFrameLocks noGrp="1"/>
          </p:cNvGraphicFramePr>
          <p:nvPr>
            <p:extLst>
              <p:ext uri="{D42A27DB-BD31-4B8C-83A1-F6EECF244321}">
                <p14:modId xmlns:p14="http://schemas.microsoft.com/office/powerpoint/2010/main" val="3765307672"/>
              </p:ext>
            </p:extLst>
          </p:nvPr>
        </p:nvGraphicFramePr>
        <p:xfrm>
          <a:off x="8065890" y="3400265"/>
          <a:ext cx="3901870" cy="821911"/>
        </p:xfrm>
        <a:graphic>
          <a:graphicData uri="http://schemas.openxmlformats.org/drawingml/2006/table">
            <a:tbl>
              <a:tblPr firstRow="1" bandRow="1">
                <a:tableStyleId>{5DA37D80-6434-44D0-A028-1B22A696006F}</a:tableStyleId>
              </a:tblPr>
              <a:tblGrid>
                <a:gridCol w="399914">
                  <a:extLst>
                    <a:ext uri="{9D8B030D-6E8A-4147-A177-3AD203B41FA5}">
                      <a16:colId xmlns:a16="http://schemas.microsoft.com/office/drawing/2014/main" val="4266845399"/>
                    </a:ext>
                  </a:extLst>
                </a:gridCol>
                <a:gridCol w="714906">
                  <a:extLst>
                    <a:ext uri="{9D8B030D-6E8A-4147-A177-3AD203B41FA5}">
                      <a16:colId xmlns:a16="http://schemas.microsoft.com/office/drawing/2014/main" val="2197584440"/>
                    </a:ext>
                  </a:extLst>
                </a:gridCol>
                <a:gridCol w="557410">
                  <a:extLst>
                    <a:ext uri="{9D8B030D-6E8A-4147-A177-3AD203B41FA5}">
                      <a16:colId xmlns:a16="http://schemas.microsoft.com/office/drawing/2014/main" val="3274102337"/>
                    </a:ext>
                  </a:extLst>
                </a:gridCol>
                <a:gridCol w="420297">
                  <a:extLst>
                    <a:ext uri="{9D8B030D-6E8A-4147-A177-3AD203B41FA5}">
                      <a16:colId xmlns:a16="http://schemas.microsoft.com/office/drawing/2014/main" val="2798182170"/>
                    </a:ext>
                  </a:extLst>
                </a:gridCol>
                <a:gridCol w="694523">
                  <a:extLst>
                    <a:ext uri="{9D8B030D-6E8A-4147-A177-3AD203B41FA5}">
                      <a16:colId xmlns:a16="http://schemas.microsoft.com/office/drawing/2014/main" val="3170658696"/>
                    </a:ext>
                  </a:extLst>
                </a:gridCol>
                <a:gridCol w="706260">
                  <a:extLst>
                    <a:ext uri="{9D8B030D-6E8A-4147-A177-3AD203B41FA5}">
                      <a16:colId xmlns:a16="http://schemas.microsoft.com/office/drawing/2014/main" val="2323769112"/>
                    </a:ext>
                  </a:extLst>
                </a:gridCol>
                <a:gridCol w="408560">
                  <a:extLst>
                    <a:ext uri="{9D8B030D-6E8A-4147-A177-3AD203B41FA5}">
                      <a16:colId xmlns:a16="http://schemas.microsoft.com/office/drawing/2014/main" val="822459306"/>
                    </a:ext>
                  </a:extLst>
                </a:gridCol>
              </a:tblGrid>
              <a:tr h="364711">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i-2</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i-1</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i+1</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1" dirty="0" smtClean="0">
                          <a:solidFill>
                            <a:schemeClr val="bg1"/>
                          </a:solidFill>
                          <a:latin typeface="Cambria Math" panose="02040503050406030204" pitchFamily="18" charset="0"/>
                          <a:ea typeface="Cambria Math" panose="02040503050406030204" pitchFamily="18" charset="0"/>
                        </a:rPr>
                        <a:t>x </a:t>
                      </a:r>
                      <a:r>
                        <a:rPr lang="tr-TR" sz="1200" b="1" baseline="-25000" dirty="0" smtClean="0">
                          <a:solidFill>
                            <a:schemeClr val="bg1"/>
                          </a:solidFill>
                          <a:latin typeface="Cambria Math" panose="02040503050406030204" pitchFamily="18" charset="0"/>
                          <a:ea typeface="Cambria Math" panose="02040503050406030204" pitchFamily="18" charset="0"/>
                        </a:rPr>
                        <a:t>i+2</a:t>
                      </a:r>
                      <a:endParaRPr lang="tr-TR" sz="1200" b="1" baseline="-2500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51592856"/>
                  </a:ext>
                </a:extLst>
              </a:tr>
              <a:tr h="444178">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x-2.h</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x-h</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0" dirty="0" smtClean="0">
                          <a:solidFill>
                            <a:schemeClr val="bg1"/>
                          </a:solidFill>
                          <a:latin typeface="Cambria Math" panose="02040503050406030204" pitchFamily="18" charset="0"/>
                          <a:ea typeface="Cambria Math" panose="02040503050406030204" pitchFamily="18" charset="0"/>
                        </a:rPr>
                        <a:t>x+h</a:t>
                      </a:r>
                    </a:p>
                    <a:p>
                      <a:pPr algn="ct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pPr algn="ctr"/>
                      <a:r>
                        <a:rPr lang="tr-TR" sz="1200" b="0" dirty="0" smtClean="0">
                          <a:solidFill>
                            <a:schemeClr val="bg1"/>
                          </a:solidFill>
                          <a:latin typeface="Cambria Math" panose="02040503050406030204" pitchFamily="18" charset="0"/>
                          <a:ea typeface="Cambria Math" panose="02040503050406030204" pitchFamily="18" charset="0"/>
                        </a:rPr>
                        <a:t>x+2.h</a:t>
                      </a:r>
                      <a:endParaRPr lang="tr-TR" sz="12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200" dirty="0" smtClean="0">
                          <a:solidFill>
                            <a:schemeClr val="bg1"/>
                          </a:solidFill>
                          <a:latin typeface="Cambria Math" panose="02040503050406030204" pitchFamily="18" charset="0"/>
                          <a:ea typeface="Cambria Math" panose="02040503050406030204" pitchFamily="18" charset="0"/>
                        </a:rPr>
                        <a:t>...</a:t>
                      </a:r>
                      <a:endParaRPr lang="tr-TR" sz="120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670537475"/>
                  </a:ext>
                </a:extLst>
              </a:tr>
            </a:tbl>
          </a:graphicData>
        </a:graphic>
      </p:graphicFrame>
      <p:pic>
        <p:nvPicPr>
          <p:cNvPr id="12" name="Picture 11"/>
          <p:cNvPicPr>
            <a:picLocks noChangeAspect="1"/>
          </p:cNvPicPr>
          <p:nvPr/>
        </p:nvPicPr>
        <p:blipFill>
          <a:blip r:embed="rId9"/>
          <a:stretch>
            <a:fillRect/>
          </a:stretch>
        </p:blipFill>
        <p:spPr>
          <a:xfrm>
            <a:off x="9016671" y="6006313"/>
            <a:ext cx="2260668" cy="505043"/>
          </a:xfrm>
          <a:prstGeom prst="rect">
            <a:avLst/>
          </a:prstGeom>
        </p:spPr>
      </p:pic>
    </p:spTree>
    <p:extLst>
      <p:ext uri="{BB962C8B-B14F-4D97-AF65-F5344CB8AC3E}">
        <p14:creationId xmlns:p14="http://schemas.microsoft.com/office/powerpoint/2010/main" val="4076863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2093</TotalTime>
  <Words>1602</Words>
  <Application>Microsoft Office PowerPoint</Application>
  <PresentationFormat>Widescreen</PresentationFormat>
  <Paragraphs>403</Paragraphs>
  <Slides>22</Slides>
  <Notes>10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 Math</vt:lpstr>
      <vt:lpstr>Corbel</vt:lpstr>
      <vt:lpstr>Nunito</vt:lpstr>
      <vt:lpstr>Wingdings</vt:lpstr>
      <vt:lpstr>Depth</vt:lpstr>
      <vt:lpstr>PowerPoint Presentation</vt:lpstr>
      <vt:lpstr>PowerPoint Presentation</vt:lpstr>
      <vt:lpstr>PowerPoint Presentation</vt:lpstr>
      <vt:lpstr>PowerPoint Presentation</vt:lpstr>
      <vt:lpstr>PowerPoint Presentation</vt:lpstr>
      <vt:lpstr>Graphical representation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OSUser</dc:creator>
  <cp:lastModifiedBy>Ozgur Selimoglu</cp:lastModifiedBy>
  <cp:revision>107</cp:revision>
  <dcterms:created xsi:type="dcterms:W3CDTF">2020-04-12T16:25:19Z</dcterms:created>
  <dcterms:modified xsi:type="dcterms:W3CDTF">2020-04-28T09:03:47Z</dcterms:modified>
</cp:coreProperties>
</file>