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42"/>
  </p:notesMasterIdLst>
  <p:sldIdLst>
    <p:sldId id="257" r:id="rId2"/>
    <p:sldId id="261" r:id="rId3"/>
    <p:sldId id="262" r:id="rId4"/>
    <p:sldId id="263" r:id="rId5"/>
    <p:sldId id="264" r:id="rId6"/>
    <p:sldId id="303" r:id="rId7"/>
    <p:sldId id="265" r:id="rId8"/>
    <p:sldId id="266" r:id="rId9"/>
    <p:sldId id="290" r:id="rId10"/>
    <p:sldId id="30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05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6eb385fbd599c2de" providerId="LiveId" clId="{29FC10C0-F5D3-498E-9851-EC4B62A5D18B}"/>
    <pc:docChg chg="modSld sldOrd">
      <pc:chgData name="" userId="6eb385fbd599c2de" providerId="LiveId" clId="{29FC10C0-F5D3-498E-9851-EC4B62A5D18B}" dt="2021-03-09T09:59:31.969" v="19" actId="1036"/>
      <pc:docMkLst>
        <pc:docMk/>
      </pc:docMkLst>
      <pc:sldChg chg="modSp">
        <pc:chgData name="" userId="6eb385fbd599c2de" providerId="LiveId" clId="{29FC10C0-F5D3-498E-9851-EC4B62A5D18B}" dt="2021-03-09T09:58:08.012" v="12" actId="1036"/>
        <pc:sldMkLst>
          <pc:docMk/>
          <pc:sldMk cId="4271981277" sldId="268"/>
        </pc:sldMkLst>
        <pc:spChg chg="mod">
          <ac:chgData name="" userId="6eb385fbd599c2de" providerId="LiveId" clId="{29FC10C0-F5D3-498E-9851-EC4B62A5D18B}" dt="2021-03-09T09:58:08.012" v="12" actId="1036"/>
          <ac:spMkLst>
            <pc:docMk/>
            <pc:sldMk cId="4271981277" sldId="268"/>
            <ac:spMk id="3" creationId="{00000000-0000-0000-0000-000000000000}"/>
          </ac:spMkLst>
        </pc:spChg>
        <pc:spChg chg="mod">
          <ac:chgData name="" userId="6eb385fbd599c2de" providerId="LiveId" clId="{29FC10C0-F5D3-498E-9851-EC4B62A5D18B}" dt="2021-03-09T09:57:56.804" v="11" actId="20577"/>
          <ac:spMkLst>
            <pc:docMk/>
            <pc:sldMk cId="4271981277" sldId="268"/>
            <ac:spMk id="6" creationId="{00000000-0000-0000-0000-000000000000}"/>
          </ac:spMkLst>
        </pc:spChg>
      </pc:sldChg>
      <pc:sldChg chg="modSp">
        <pc:chgData name="" userId="6eb385fbd599c2de" providerId="LiveId" clId="{29FC10C0-F5D3-498E-9851-EC4B62A5D18B}" dt="2021-03-09T09:59:31.969" v="19" actId="1036"/>
        <pc:sldMkLst>
          <pc:docMk/>
          <pc:sldMk cId="801515705" sldId="270"/>
        </pc:sldMkLst>
        <pc:spChg chg="mod">
          <ac:chgData name="" userId="6eb385fbd599c2de" providerId="LiveId" clId="{29FC10C0-F5D3-498E-9851-EC4B62A5D18B}" dt="2021-03-09T09:59:31.969" v="19" actId="1036"/>
          <ac:spMkLst>
            <pc:docMk/>
            <pc:sldMk cId="801515705" sldId="270"/>
            <ac:spMk id="6" creationId="{00000000-0000-0000-0000-000000000000}"/>
          </ac:spMkLst>
        </pc:spChg>
      </pc:sldChg>
      <pc:sldChg chg="ord">
        <pc:chgData name="" userId="6eb385fbd599c2de" providerId="LiveId" clId="{29FC10C0-F5D3-498E-9851-EC4B62A5D18B}" dt="2021-03-09T09:54:55.083" v="0"/>
        <pc:sldMkLst>
          <pc:docMk/>
          <pc:sldMk cId="490231446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894BA-5F33-489D-ACDE-82B58EA5129D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C7DD4-3DAB-471E-9294-1417E9F8F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tıklayın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E9305E6-ADDB-44AA-AFEB-8743CE058629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FDE 216-FP</a:t>
            </a: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E7C7-EEEF-4AE4-99AF-7A27DC2FA3A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031AD72-898D-4696-A7D6-739E992A6AF6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AC70-C67D-4464-BA11-7E7E8CE54D9B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D0F990-ED9F-420B-90F1-9FE8002FC1E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/>
              <a:t>FDE 216-FP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64002BB-F79F-4CAD-9062-E931AA824379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/>
              <a:t>FDE 216-FP</a:t>
            </a:r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FE14-CB27-4E0A-959C-3F724AFBC032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574-6229-40F6-822C-84183297718C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EB76-5CA7-4598-91E8-02AEAC4D7F78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1A83872-DC81-43CD-94BB-DACDA97AA853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tr-TR"/>
              <a:t>FDE 216-FP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7C5407-DB54-4C97-8D59-9CF166A6536B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/>
              <a:t>FDE 216-FP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601677"/>
            <a:ext cx="8458200" cy="2541571"/>
          </a:xfrm>
        </p:spPr>
        <p:txBody>
          <a:bodyPr>
            <a:noAutofit/>
          </a:bodyPr>
          <a:lstStyle/>
          <a:p>
            <a:pPr algn="ctr"/>
            <a:r>
              <a:rPr lang="tr-TR" sz="4800" b="1" dirty="0"/>
              <a:t>PROPERTIES OF PACKAGING MATERIALS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2334" y="3888828"/>
            <a:ext cx="6751942" cy="20284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b="1" dirty="0" err="1">
                <a:solidFill>
                  <a:schemeClr val="tx1"/>
                </a:solidFill>
              </a:rPr>
              <a:t>Instructor</a:t>
            </a:r>
            <a:endParaRPr lang="tr-TR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tr-TR" dirty="0" err="1">
                <a:solidFill>
                  <a:schemeClr val="tx1"/>
                </a:solidFill>
              </a:rPr>
              <a:t>Assist</a:t>
            </a:r>
            <a:r>
              <a:rPr lang="tr-TR" dirty="0">
                <a:solidFill>
                  <a:schemeClr val="tx1"/>
                </a:solidFill>
              </a:rPr>
              <a:t>. Prof. Dr. Eda </a:t>
            </a:r>
            <a:r>
              <a:rPr lang="tr-TR" dirty="0" err="1">
                <a:solidFill>
                  <a:schemeClr val="tx1"/>
                </a:solidFill>
              </a:rPr>
              <a:t>Demirok</a:t>
            </a:r>
            <a:r>
              <a:rPr lang="tr-TR" dirty="0">
                <a:solidFill>
                  <a:schemeClr val="tx1"/>
                </a:solidFill>
              </a:rPr>
              <a:t> Soncu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E-mail: </a:t>
            </a:r>
            <a:r>
              <a:rPr lang="tr-TR" b="1" dirty="0" err="1">
                <a:solidFill>
                  <a:schemeClr val="tx1"/>
                </a:solidFill>
              </a:rPr>
              <a:t>edemirok</a:t>
            </a:r>
            <a:r>
              <a:rPr lang="tr-TR" b="1" dirty="0">
                <a:solidFill>
                  <a:schemeClr val="tx1"/>
                </a:solidFill>
              </a:rPr>
              <a:t>@</a:t>
            </a:r>
            <a:r>
              <a:rPr lang="tr-TR" b="1" dirty="0" err="1">
                <a:solidFill>
                  <a:schemeClr val="tx1"/>
                </a:solidFill>
              </a:rPr>
              <a:t>eng</a:t>
            </a:r>
            <a:r>
              <a:rPr lang="tr-TR" b="1" dirty="0">
                <a:solidFill>
                  <a:schemeClr val="tx1"/>
                </a:solidFill>
              </a:rPr>
              <a:t>.</a:t>
            </a:r>
            <a:r>
              <a:rPr lang="tr-TR" b="1" dirty="0" err="1">
                <a:solidFill>
                  <a:schemeClr val="tx1"/>
                </a:solidFill>
              </a:rPr>
              <a:t>ankara</a:t>
            </a:r>
            <a:r>
              <a:rPr lang="tr-TR" b="1" dirty="0">
                <a:solidFill>
                  <a:schemeClr val="tx1"/>
                </a:solidFill>
              </a:rPr>
              <a:t>.edu.tr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Phone: +90312 203 3300 (3639 </a:t>
            </a:r>
            <a:r>
              <a:rPr lang="tr-TR" dirty="0" err="1">
                <a:solidFill>
                  <a:schemeClr val="tx1"/>
                </a:solidFill>
              </a:rPr>
              <a:t>ext</a:t>
            </a:r>
            <a:r>
              <a:rPr lang="tr-TR" dirty="0">
                <a:solidFill>
                  <a:schemeClr val="tx1"/>
                </a:solidFill>
              </a:rPr>
              <a:t>.)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Office: 2</a:t>
            </a:r>
            <a:r>
              <a:rPr lang="tr-TR" baseline="30000" dirty="0">
                <a:solidFill>
                  <a:schemeClr val="tx1"/>
                </a:solidFill>
              </a:rPr>
              <a:t>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floor</a:t>
            </a:r>
            <a:r>
              <a:rPr lang="tr-TR" dirty="0">
                <a:solidFill>
                  <a:schemeClr val="tx1"/>
                </a:solidFill>
              </a:rPr>
              <a:t> #212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3050240" y="6103187"/>
            <a:ext cx="5765118" cy="5597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Fde</a:t>
            </a:r>
            <a:r>
              <a:rPr lang="tr-TR" sz="2400" b="1" dirty="0">
                <a:solidFill>
                  <a:schemeClr val="tx1"/>
                </a:solidFill>
              </a:rPr>
              <a:t> 216 </a:t>
            </a:r>
            <a:r>
              <a:rPr lang="tr-TR" sz="2400" b="1" dirty="0" err="1">
                <a:solidFill>
                  <a:schemeClr val="tx1"/>
                </a:solidFill>
              </a:rPr>
              <a:t>food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packagıng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6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/>
          <a:srcRect l="11660" t="14470" r="38909" b="18673"/>
          <a:stretch/>
        </p:blipFill>
        <p:spPr>
          <a:xfrm>
            <a:off x="735723" y="291002"/>
            <a:ext cx="7830208" cy="59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5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1) </a:t>
            </a:r>
            <a:r>
              <a:rPr lang="tr-TR" b="1" dirty="0" err="1"/>
              <a:t>Water</a:t>
            </a:r>
            <a:r>
              <a:rPr lang="tr-TR" b="1" dirty="0"/>
              <a:t> </a:t>
            </a:r>
            <a:r>
              <a:rPr lang="tr-TR" b="1" dirty="0" err="1"/>
              <a:t>vapor</a:t>
            </a:r>
            <a:r>
              <a:rPr lang="tr-TR" b="1" dirty="0"/>
              <a:t> </a:t>
            </a:r>
            <a:r>
              <a:rPr lang="tr-TR" b="1" dirty="0" err="1"/>
              <a:t>permeability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Food products </a:t>
            </a:r>
            <a:r>
              <a:rPr lang="en-US" sz="2400" b="1" dirty="0">
                <a:solidFill>
                  <a:srgbClr val="0000FF"/>
                </a:solidFill>
              </a:rPr>
              <a:t>tend to dry out or gain moisture </a:t>
            </a:r>
            <a:r>
              <a:rPr lang="en-US" sz="2400" b="1" dirty="0"/>
              <a:t>if they are not</a:t>
            </a:r>
            <a:r>
              <a:rPr lang="tr-TR" sz="2400" b="1" dirty="0"/>
              <a:t> </a:t>
            </a:r>
            <a:r>
              <a:rPr lang="en-US" sz="2400" b="1" dirty="0"/>
              <a:t>packed</a:t>
            </a:r>
            <a:r>
              <a:rPr lang="en-US" sz="2400" dirty="0"/>
              <a:t> appropriately.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example</a:t>
            </a:r>
            <a:r>
              <a:rPr lang="tr-TR" sz="2400" dirty="0"/>
              <a:t>, </a:t>
            </a:r>
          </a:p>
          <a:p>
            <a:pPr lvl="1"/>
            <a:r>
              <a:rPr lang="en-US" sz="2400" dirty="0"/>
              <a:t>Dried milk and protein powders tend to agglomerate</a:t>
            </a:r>
            <a:endParaRPr lang="tr-TR" sz="2400" dirty="0"/>
          </a:p>
          <a:p>
            <a:pPr lvl="1"/>
            <a:r>
              <a:rPr lang="tr-TR" sz="2400" dirty="0"/>
              <a:t>D</a:t>
            </a:r>
            <a:r>
              <a:rPr lang="en-US" sz="2400" dirty="0" err="1"/>
              <a:t>eep</a:t>
            </a:r>
            <a:r>
              <a:rPr lang="en-US" sz="2400" dirty="0"/>
              <a:t>-fried products, cookies, and wafers tend to lose their crispy texture</a:t>
            </a:r>
            <a:r>
              <a:rPr lang="tr-TR" sz="2400" dirty="0"/>
              <a:t> </a:t>
            </a:r>
            <a:r>
              <a:rPr lang="en-US" sz="2400" dirty="0"/>
              <a:t>upon absorption of</a:t>
            </a:r>
            <a:r>
              <a:rPr lang="tr-TR" sz="2400" dirty="0"/>
              <a:t> </a:t>
            </a:r>
            <a:r>
              <a:rPr lang="en-US" sz="2400" dirty="0"/>
              <a:t>moisture </a:t>
            </a:r>
            <a:endParaRPr lang="tr-TR" sz="2400" dirty="0"/>
          </a:p>
          <a:p>
            <a:pPr marL="365760" lvl="1" indent="0">
              <a:buNone/>
            </a:pPr>
            <a:endParaRPr lang="tr-TR" sz="2400" dirty="0"/>
          </a:p>
          <a:p>
            <a:r>
              <a:rPr lang="tr-TR" sz="2400" dirty="0"/>
              <a:t>On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other</a:t>
            </a:r>
            <a:r>
              <a:rPr lang="tr-TR" sz="2400" dirty="0"/>
              <a:t> </a:t>
            </a:r>
            <a:r>
              <a:rPr lang="tr-TR" sz="2400" dirty="0" err="1"/>
              <a:t>side</a:t>
            </a:r>
            <a:r>
              <a:rPr lang="tr-TR" sz="2400" dirty="0"/>
              <a:t>, </a:t>
            </a:r>
            <a:r>
              <a:rPr lang="en-US" sz="2400" b="1" dirty="0">
                <a:solidFill>
                  <a:srgbClr val="C00000"/>
                </a:solidFill>
              </a:rPr>
              <a:t>fresh </a:t>
            </a:r>
            <a:r>
              <a:rPr lang="en-US" sz="2400" b="1" dirty="0" err="1">
                <a:solidFill>
                  <a:srgbClr val="C00000"/>
                </a:solidFill>
              </a:rPr>
              <a:t>produ</a:t>
            </a:r>
            <a:r>
              <a:rPr lang="tr-TR" sz="2400" b="1" dirty="0" err="1">
                <a:solidFill>
                  <a:srgbClr val="C00000"/>
                </a:solidFill>
              </a:rPr>
              <a:t>cts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dirty="0"/>
              <a:t>(</a:t>
            </a:r>
            <a:r>
              <a:rPr lang="tr-TR" sz="2400" dirty="0" err="1"/>
              <a:t>fruits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vegetables</a:t>
            </a:r>
            <a:r>
              <a:rPr lang="tr-TR" sz="2400" dirty="0"/>
              <a:t>)</a:t>
            </a:r>
            <a:r>
              <a:rPr lang="en-US" sz="2400" dirty="0"/>
              <a:t> requires packaging</a:t>
            </a:r>
            <a:r>
              <a:rPr lang="tr-TR" sz="2400" dirty="0"/>
              <a:t> </a:t>
            </a:r>
            <a:r>
              <a:rPr lang="en-US" sz="2400" dirty="0"/>
              <a:t>materials</a:t>
            </a:r>
            <a:r>
              <a:rPr lang="tr-TR" sz="2400" dirty="0"/>
              <a:t> </a:t>
            </a:r>
            <a:r>
              <a:rPr lang="en-US" sz="2400" dirty="0"/>
              <a:t>with a certain amount of mass transfer </a:t>
            </a:r>
            <a:r>
              <a:rPr lang="en-US" sz="2400" b="1" dirty="0">
                <a:solidFill>
                  <a:srgbClr val="C00000"/>
                </a:solidFill>
              </a:rPr>
              <a:t>to maintain an optimal level of oxygen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required by the </a:t>
            </a:r>
            <a:r>
              <a:rPr lang="en-US" sz="2400" b="1" dirty="0" err="1">
                <a:solidFill>
                  <a:srgbClr val="C00000"/>
                </a:solidFill>
              </a:rPr>
              <a:t>produc</a:t>
            </a:r>
            <a:r>
              <a:rPr lang="tr-TR" sz="2400" b="1" dirty="0">
                <a:solidFill>
                  <a:srgbClr val="C00000"/>
                </a:solidFill>
              </a:rPr>
              <a:t>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for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respir</a:t>
            </a:r>
            <a:r>
              <a:rPr lang="tr-TR" sz="2400" b="1" dirty="0" err="1">
                <a:solidFill>
                  <a:srgbClr val="C00000"/>
                </a:solidFill>
              </a:rPr>
              <a:t>ation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C00000"/>
                </a:solidFill>
              </a:rPr>
              <a:t>to prevent excessive condensation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or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water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vapor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withi</a:t>
            </a:r>
            <a:r>
              <a:rPr lang="tr-TR" sz="2400" b="1" dirty="0">
                <a:solidFill>
                  <a:srgbClr val="C00000"/>
                </a:solidFill>
              </a:rPr>
              <a:t>n </a:t>
            </a:r>
            <a:r>
              <a:rPr lang="en-US" sz="2400" b="1" dirty="0">
                <a:solidFill>
                  <a:srgbClr val="C00000"/>
                </a:solidFill>
              </a:rPr>
              <a:t>the package</a:t>
            </a:r>
            <a:r>
              <a:rPr lang="en-US" sz="2400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1530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1) </a:t>
            </a:r>
            <a:r>
              <a:rPr lang="tr-TR" b="1" dirty="0" err="1"/>
              <a:t>Water</a:t>
            </a:r>
            <a:r>
              <a:rPr lang="tr-TR" b="1" dirty="0"/>
              <a:t> </a:t>
            </a:r>
            <a:r>
              <a:rPr lang="tr-TR" b="1" dirty="0" err="1"/>
              <a:t>vapor</a:t>
            </a:r>
            <a:r>
              <a:rPr lang="tr-TR" b="1" dirty="0"/>
              <a:t> </a:t>
            </a:r>
            <a:r>
              <a:rPr lang="tr-TR" b="1" dirty="0" err="1"/>
              <a:t>permeability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096000" y="6257827"/>
            <a:ext cx="2667000" cy="365125"/>
          </a:xfrm>
        </p:spPr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612648" y="2532184"/>
            <a:ext cx="8153400" cy="3563815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C00000"/>
                </a:solidFill>
              </a:rPr>
              <a:t>water vapor transmission rate</a:t>
            </a:r>
            <a:r>
              <a:rPr lang="tr-TR" b="1" dirty="0">
                <a:solidFill>
                  <a:srgbClr val="C00000"/>
                </a:solidFill>
              </a:rPr>
              <a:t> (WVTR)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dirty="0"/>
              <a:t>a standard</a:t>
            </a:r>
            <a:r>
              <a:rPr lang="tr-TR" dirty="0"/>
              <a:t> </a:t>
            </a:r>
            <a:r>
              <a:rPr lang="en-US" dirty="0"/>
              <a:t>practice to measure water permeability, </a:t>
            </a:r>
            <a:r>
              <a:rPr lang="en-US" b="1" dirty="0">
                <a:solidFill>
                  <a:srgbClr val="0000FF"/>
                </a:solidFill>
              </a:rPr>
              <a:t>determines the ability of a package to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allow water vapor to pass through it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1981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2) </a:t>
            </a:r>
            <a:r>
              <a:rPr lang="tr-TR" b="1" dirty="0" err="1"/>
              <a:t>Oxygen</a:t>
            </a:r>
            <a:r>
              <a:rPr lang="tr-TR" b="1" dirty="0"/>
              <a:t> </a:t>
            </a:r>
            <a:r>
              <a:rPr lang="tr-TR" b="1" dirty="0" err="1"/>
              <a:t>permeability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Oxygen</a:t>
            </a:r>
            <a:r>
              <a:rPr lang="tr-TR" sz="2400" dirty="0"/>
              <a:t> is </a:t>
            </a:r>
            <a:r>
              <a:rPr lang="tr-TR" sz="2400" dirty="0" err="1"/>
              <a:t>responsible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en-US" sz="2400" dirty="0"/>
              <a:t>many undesirable changes in foods</a:t>
            </a:r>
            <a:r>
              <a:rPr lang="tr-TR" sz="2400" dirty="0"/>
              <a:t>.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example</a:t>
            </a:r>
            <a:r>
              <a:rPr lang="tr-TR" sz="2400" dirty="0"/>
              <a:t>;</a:t>
            </a:r>
          </a:p>
          <a:p>
            <a:pPr marL="0" indent="0">
              <a:buNone/>
            </a:pPr>
            <a:endParaRPr lang="tr-TR" sz="1200" dirty="0"/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discoloration of fresh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and processed meat product</a:t>
            </a:r>
            <a:r>
              <a:rPr lang="tr-TR" sz="2400" b="1" dirty="0">
                <a:solidFill>
                  <a:srgbClr val="C00000"/>
                </a:solidFill>
              </a:rPr>
              <a:t>s </a:t>
            </a:r>
            <a:r>
              <a:rPr lang="tr-TR" sz="2400" dirty="0" err="1"/>
              <a:t>due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oxidation</a:t>
            </a:r>
            <a:r>
              <a:rPr lang="tr-TR" sz="2400" dirty="0"/>
              <a:t> of </a:t>
            </a:r>
            <a:r>
              <a:rPr lang="tr-TR" sz="2400" dirty="0" err="1"/>
              <a:t>color</a:t>
            </a:r>
            <a:r>
              <a:rPr lang="tr-TR" sz="2400" dirty="0"/>
              <a:t> </a:t>
            </a:r>
            <a:r>
              <a:rPr lang="tr-TR" sz="2400" dirty="0" err="1"/>
              <a:t>pigments</a:t>
            </a:r>
            <a:endParaRPr lang="tr-TR" sz="2400" dirty="0"/>
          </a:p>
          <a:p>
            <a:pPr lvl="1"/>
            <a:r>
              <a:rPr lang="en-US" sz="2400" b="1" dirty="0">
                <a:solidFill>
                  <a:srgbClr val="0066FF"/>
                </a:solidFill>
              </a:rPr>
              <a:t>off-flavor development or rancidity in products</a:t>
            </a:r>
            <a:r>
              <a:rPr lang="tr-TR" sz="2400" b="1" dirty="0">
                <a:solidFill>
                  <a:srgbClr val="0066FF"/>
                </a:solidFill>
              </a:rPr>
              <a:t> </a:t>
            </a:r>
            <a:r>
              <a:rPr lang="en-US" sz="2400" b="1" dirty="0">
                <a:solidFill>
                  <a:srgbClr val="0066FF"/>
                </a:solidFill>
              </a:rPr>
              <a:t>rich in oil</a:t>
            </a:r>
            <a:r>
              <a:rPr lang="tr-TR" sz="2400" b="1" dirty="0">
                <a:solidFill>
                  <a:srgbClr val="0066FF"/>
                </a:solidFill>
              </a:rPr>
              <a:t> </a:t>
            </a:r>
            <a:r>
              <a:rPr lang="tr-TR" sz="2400" dirty="0" err="1"/>
              <a:t>due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lipid</a:t>
            </a:r>
            <a:r>
              <a:rPr lang="tr-TR" sz="2400" dirty="0"/>
              <a:t> </a:t>
            </a:r>
            <a:r>
              <a:rPr lang="tr-TR" sz="2400" dirty="0" err="1"/>
              <a:t>oxidation</a:t>
            </a:r>
            <a:r>
              <a:rPr lang="tr-TR" sz="2400" dirty="0"/>
              <a:t> (</a:t>
            </a:r>
            <a:r>
              <a:rPr lang="tr-TR" sz="2400" dirty="0" err="1"/>
              <a:t>meat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meat</a:t>
            </a:r>
            <a:r>
              <a:rPr lang="tr-TR" sz="2400" dirty="0"/>
              <a:t> </a:t>
            </a:r>
            <a:r>
              <a:rPr lang="tr-TR" sz="2400" dirty="0" err="1"/>
              <a:t>products</a:t>
            </a:r>
            <a:r>
              <a:rPr lang="tr-TR" sz="2400" dirty="0"/>
              <a:t>, </a:t>
            </a:r>
            <a:r>
              <a:rPr lang="tr-TR" sz="2400" dirty="0" err="1"/>
              <a:t>oils</a:t>
            </a:r>
            <a:r>
              <a:rPr lang="tr-TR" sz="2400" dirty="0"/>
              <a:t>, </a:t>
            </a:r>
            <a:r>
              <a:rPr lang="tr-TR" sz="2400" dirty="0" err="1"/>
              <a:t>butters</a:t>
            </a:r>
            <a:r>
              <a:rPr lang="tr-TR" sz="2400" dirty="0"/>
              <a:t> </a:t>
            </a:r>
            <a:r>
              <a:rPr lang="tr-TR" sz="2400" dirty="0" err="1"/>
              <a:t>etc</a:t>
            </a:r>
            <a:r>
              <a:rPr lang="tr-TR" sz="2400" dirty="0"/>
              <a:t>…)</a:t>
            </a:r>
          </a:p>
          <a:p>
            <a:pPr lvl="1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mold growth in cheese and bread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b="1" dirty="0" err="1"/>
              <a:t>microbial</a:t>
            </a:r>
            <a:r>
              <a:rPr lang="tr-TR" sz="2400" b="1" dirty="0"/>
              <a:t> </a:t>
            </a:r>
            <a:r>
              <a:rPr lang="tr-TR" sz="2400" b="1" dirty="0" err="1"/>
              <a:t>spoilage</a:t>
            </a:r>
            <a:r>
              <a:rPr lang="tr-TR" sz="2400" b="1" dirty="0"/>
              <a:t> in </a:t>
            </a:r>
            <a:r>
              <a:rPr lang="tr-TR" sz="2400" b="1" dirty="0" err="1"/>
              <a:t>several</a:t>
            </a:r>
            <a:r>
              <a:rPr lang="tr-TR" sz="2400" b="1" dirty="0"/>
              <a:t> </a:t>
            </a:r>
            <a:r>
              <a:rPr lang="tr-TR" sz="2400" b="1" dirty="0" err="1"/>
              <a:t>food</a:t>
            </a:r>
            <a:r>
              <a:rPr lang="tr-TR" sz="2400" b="1" dirty="0"/>
              <a:t> </a:t>
            </a:r>
            <a:r>
              <a:rPr lang="tr-TR" sz="2400" b="1" dirty="0" err="1"/>
              <a:t>products</a:t>
            </a:r>
            <a:r>
              <a:rPr lang="tr-TR" sz="2400" b="1" dirty="0"/>
              <a:t> </a:t>
            </a:r>
            <a:r>
              <a:rPr lang="tr-TR" sz="2400" dirty="0" err="1"/>
              <a:t>due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presence of </a:t>
            </a:r>
            <a:r>
              <a:rPr lang="tr-TR" sz="2400" dirty="0" err="1"/>
              <a:t>aerobic</a:t>
            </a:r>
            <a:r>
              <a:rPr lang="tr-TR" sz="2400" dirty="0"/>
              <a:t> </a:t>
            </a:r>
            <a:r>
              <a:rPr lang="tr-TR" sz="2400" dirty="0" err="1"/>
              <a:t>environment</a:t>
            </a:r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7923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2) </a:t>
            </a:r>
            <a:r>
              <a:rPr lang="tr-TR" b="1" dirty="0" err="1"/>
              <a:t>Oxygen</a:t>
            </a:r>
            <a:r>
              <a:rPr lang="tr-TR" b="1" dirty="0"/>
              <a:t> </a:t>
            </a:r>
            <a:r>
              <a:rPr lang="tr-TR" b="1" dirty="0" err="1"/>
              <a:t>permeability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612648" y="1609627"/>
            <a:ext cx="8153400" cy="4495800"/>
          </a:xfrm>
        </p:spPr>
        <p:txBody>
          <a:bodyPr>
            <a:normAutofit/>
          </a:bodyPr>
          <a:lstStyle/>
          <a:p>
            <a:r>
              <a:rPr lang="tr-TR" sz="2600" dirty="0"/>
              <a:t>O</a:t>
            </a:r>
            <a:r>
              <a:rPr lang="en-US" sz="2600" dirty="0" err="1"/>
              <a:t>xygen</a:t>
            </a:r>
            <a:r>
              <a:rPr lang="en-US" sz="2600" dirty="0"/>
              <a:t>-sensitive food products require</a:t>
            </a:r>
            <a:r>
              <a:rPr lang="tr-TR" sz="2600" dirty="0"/>
              <a:t> </a:t>
            </a:r>
            <a:r>
              <a:rPr lang="en-US" sz="2600" dirty="0"/>
              <a:t>packaging with adequate oxygen barrier properties</a:t>
            </a:r>
            <a:endParaRPr lang="tr-TR" sz="2600" dirty="0"/>
          </a:p>
          <a:p>
            <a:r>
              <a:rPr lang="en-US" sz="2600" dirty="0"/>
              <a:t>The </a:t>
            </a:r>
            <a:r>
              <a:rPr lang="en-US" sz="2600" b="1" dirty="0"/>
              <a:t>oxygen transmission</a:t>
            </a:r>
            <a:r>
              <a:rPr lang="tr-TR" sz="2600" b="1" dirty="0"/>
              <a:t> </a:t>
            </a:r>
            <a:r>
              <a:rPr lang="en-US" sz="2600" b="1" dirty="0"/>
              <a:t>rate</a:t>
            </a:r>
            <a:r>
              <a:rPr lang="tr-TR" sz="2600" b="1" dirty="0"/>
              <a:t> (OTR)</a:t>
            </a:r>
            <a:r>
              <a:rPr lang="en-US" sz="2600" b="1" dirty="0"/>
              <a:t> is measured </a:t>
            </a:r>
            <a:r>
              <a:rPr lang="en-US" sz="2600" dirty="0"/>
              <a:t>as the </a:t>
            </a:r>
            <a:r>
              <a:rPr lang="en-US" sz="2600" b="1" dirty="0">
                <a:solidFill>
                  <a:srgbClr val="C00000"/>
                </a:solidFill>
              </a:rPr>
              <a:t>number of milliliters of oxygen that pass through one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>
                <a:solidFill>
                  <a:srgbClr val="C00000"/>
                </a:solidFill>
              </a:rPr>
              <a:t>square meter of packaging in 24 hours at one unit of atmospheric pressure</a:t>
            </a:r>
            <a:endParaRPr lang="tr-TR" sz="2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2600" b="1" dirty="0">
                <a:solidFill>
                  <a:srgbClr val="0000FF"/>
                </a:solidFill>
              </a:rPr>
              <a:t>		(</a:t>
            </a:r>
            <a:r>
              <a:rPr lang="tr-TR" sz="2600" b="1" dirty="0" err="1">
                <a:solidFill>
                  <a:srgbClr val="0000FF"/>
                </a:solidFill>
              </a:rPr>
              <a:t>mL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oxygen</a:t>
            </a:r>
            <a:r>
              <a:rPr lang="tr-TR" sz="2600" b="1" dirty="0">
                <a:solidFill>
                  <a:srgbClr val="0000FF"/>
                </a:solidFill>
              </a:rPr>
              <a:t> / m</a:t>
            </a:r>
            <a:r>
              <a:rPr lang="tr-TR" sz="2600" b="1" baseline="30000" dirty="0">
                <a:solidFill>
                  <a:srgbClr val="0000FF"/>
                </a:solidFill>
              </a:rPr>
              <a:t>2</a:t>
            </a:r>
            <a:r>
              <a:rPr lang="tr-TR" sz="2600" b="1" dirty="0">
                <a:solidFill>
                  <a:srgbClr val="0000FF"/>
                </a:solidFill>
              </a:rPr>
              <a:t> 24h </a:t>
            </a:r>
            <a:r>
              <a:rPr lang="tr-TR" sz="2600" b="1" dirty="0" err="1">
                <a:solidFill>
                  <a:srgbClr val="0000FF"/>
                </a:solidFill>
              </a:rPr>
              <a:t>atm</a:t>
            </a:r>
            <a:r>
              <a:rPr lang="tr-TR" sz="2600" b="1" dirty="0">
                <a:solidFill>
                  <a:srgbClr val="0000FF"/>
                </a:solidFill>
              </a:rPr>
              <a:t>)</a:t>
            </a:r>
          </a:p>
          <a:p>
            <a:r>
              <a:rPr lang="en-US" sz="2600" dirty="0"/>
              <a:t>Factors such as temperature and humidity influence</a:t>
            </a:r>
            <a:r>
              <a:rPr lang="tr-TR" sz="2600" dirty="0"/>
              <a:t> </a:t>
            </a:r>
            <a:r>
              <a:rPr lang="en-US" sz="2600" dirty="0"/>
              <a:t>the oxygen barrier properties and must be considered during the selection</a:t>
            </a:r>
            <a:r>
              <a:rPr lang="tr-TR" sz="2600" dirty="0"/>
              <a:t> </a:t>
            </a:r>
            <a:r>
              <a:rPr lang="en-US" sz="2600" dirty="0"/>
              <a:t>of a specific packaging material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801515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3) </a:t>
            </a:r>
            <a:r>
              <a:rPr lang="tr-TR" b="1" dirty="0" err="1"/>
              <a:t>Light</a:t>
            </a:r>
            <a:r>
              <a:rPr lang="tr-TR" b="1" dirty="0"/>
              <a:t> </a:t>
            </a:r>
            <a:r>
              <a:rPr lang="tr-TR" b="1" dirty="0" err="1"/>
              <a:t>permeability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rgbClr val="0000FF"/>
                </a:solidFill>
              </a:rPr>
              <a:t>Light-mediated oxidation creates unpleasant odors and taste </a:t>
            </a:r>
            <a:r>
              <a:rPr lang="en-US" sz="2600" dirty="0"/>
              <a:t>in</a:t>
            </a:r>
            <a:r>
              <a:rPr lang="tr-TR" sz="2600" dirty="0"/>
              <a:t> </a:t>
            </a:r>
            <a:r>
              <a:rPr lang="en-US" sz="2600" dirty="0"/>
              <a:t>dairy products, meat and meat products, and fats and oils</a:t>
            </a:r>
            <a:r>
              <a:rPr lang="tr-TR" sz="2600" dirty="0"/>
              <a:t> </a:t>
            </a:r>
            <a:r>
              <a:rPr lang="tr-TR" sz="2600" dirty="0" err="1"/>
              <a:t>due</a:t>
            </a:r>
            <a:r>
              <a:rPr lang="tr-TR" sz="2600" dirty="0"/>
              <a:t> </a:t>
            </a:r>
            <a:r>
              <a:rPr lang="tr-TR" sz="2600" dirty="0" err="1"/>
              <a:t>to</a:t>
            </a:r>
            <a:r>
              <a:rPr lang="tr-TR" sz="2600" dirty="0"/>
              <a:t> </a:t>
            </a:r>
            <a:r>
              <a:rPr lang="tr-TR" sz="2600" dirty="0" err="1"/>
              <a:t>lipid</a:t>
            </a:r>
            <a:r>
              <a:rPr lang="tr-TR" sz="2600" dirty="0"/>
              <a:t> </a:t>
            </a:r>
            <a:r>
              <a:rPr lang="tr-TR" sz="2600" dirty="0" err="1"/>
              <a:t>oxidation</a:t>
            </a:r>
            <a:endParaRPr lang="tr-TR" sz="2600" dirty="0"/>
          </a:p>
          <a:p>
            <a:pPr marL="0" indent="0">
              <a:buNone/>
            </a:pPr>
            <a:endParaRPr lang="tr-TR" sz="2600" dirty="0"/>
          </a:p>
          <a:p>
            <a:r>
              <a:rPr lang="tr-TR" sz="2600" dirty="0" err="1"/>
              <a:t>When</a:t>
            </a:r>
            <a:r>
              <a:rPr lang="tr-TR" sz="2600" dirty="0"/>
              <a:t>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products</a:t>
            </a:r>
            <a:r>
              <a:rPr lang="tr-TR" sz="2600" dirty="0"/>
              <a:t> </a:t>
            </a:r>
            <a:r>
              <a:rPr lang="tr-TR" sz="2600" dirty="0" err="1"/>
              <a:t>are</a:t>
            </a:r>
            <a:r>
              <a:rPr lang="tr-TR" sz="2600" dirty="0"/>
              <a:t> </a:t>
            </a:r>
            <a:r>
              <a:rPr lang="tr-TR" sz="2600" b="1" dirty="0" err="1"/>
              <a:t>illuminated</a:t>
            </a:r>
            <a:r>
              <a:rPr lang="tr-TR" sz="2600" dirty="0"/>
              <a:t>, </a:t>
            </a:r>
            <a:r>
              <a:rPr lang="tr-TR" sz="2600" b="1" dirty="0" err="1">
                <a:solidFill>
                  <a:srgbClr val="C00000"/>
                </a:solidFill>
              </a:rPr>
              <a:t>some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vitamins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dirty="0"/>
              <a:t>(</a:t>
            </a:r>
            <a:r>
              <a:rPr lang="en-US" sz="2600" dirty="0"/>
              <a:t>A, B, and C</a:t>
            </a:r>
            <a:r>
              <a:rPr lang="tr-TR" sz="2600" dirty="0"/>
              <a:t>) </a:t>
            </a:r>
            <a:r>
              <a:rPr lang="tr-TR" sz="2600" b="1" dirty="0" err="1">
                <a:solidFill>
                  <a:srgbClr val="C00000"/>
                </a:solidFill>
              </a:rPr>
              <a:t>are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degraded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b="1" dirty="0" err="1">
                <a:solidFill>
                  <a:schemeClr val="accent3">
                    <a:lumMod val="75000"/>
                  </a:schemeClr>
                </a:solidFill>
              </a:rPr>
              <a:t>discoloration</a:t>
            </a:r>
            <a:r>
              <a:rPr lang="tr-TR" sz="2600" b="1" dirty="0">
                <a:solidFill>
                  <a:schemeClr val="accent3">
                    <a:lumMod val="75000"/>
                  </a:schemeClr>
                </a:solidFill>
              </a:rPr>
              <a:t> is </a:t>
            </a:r>
            <a:r>
              <a:rPr lang="tr-TR" sz="2600" b="1" dirty="0" err="1">
                <a:solidFill>
                  <a:schemeClr val="accent3">
                    <a:lumMod val="75000"/>
                  </a:schemeClr>
                </a:solidFill>
              </a:rPr>
              <a:t>seen</a:t>
            </a:r>
            <a:r>
              <a:rPr lang="tr-TR" sz="2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600" dirty="0" err="1"/>
              <a:t>due</a:t>
            </a:r>
            <a:r>
              <a:rPr lang="tr-TR" sz="2600" dirty="0"/>
              <a:t> </a:t>
            </a:r>
            <a:r>
              <a:rPr lang="tr-TR" sz="2600" dirty="0" err="1"/>
              <a:t>to</a:t>
            </a:r>
            <a:r>
              <a:rPr lang="tr-TR" sz="2600" dirty="0"/>
              <a:t> pigment </a:t>
            </a:r>
            <a:r>
              <a:rPr lang="tr-TR" sz="2600" dirty="0" err="1"/>
              <a:t>oxidation</a:t>
            </a:r>
            <a:endParaRPr lang="tr-TR" sz="2600" dirty="0"/>
          </a:p>
          <a:p>
            <a:pPr marL="0" indent="0">
              <a:buNone/>
            </a:pPr>
            <a:endParaRPr lang="tr-TR" sz="2600" dirty="0"/>
          </a:p>
          <a:p>
            <a:r>
              <a:rPr lang="tr-TR" sz="2600" dirty="0" err="1"/>
              <a:t>Therefore</a:t>
            </a:r>
            <a:r>
              <a:rPr lang="tr-TR" sz="2600" dirty="0"/>
              <a:t>, </a:t>
            </a:r>
            <a:r>
              <a:rPr lang="tr-TR" sz="2600" dirty="0" err="1"/>
              <a:t>light</a:t>
            </a:r>
            <a:r>
              <a:rPr lang="en-US" sz="2600" dirty="0"/>
              <a:t>-sensitive food products require</a:t>
            </a:r>
            <a:r>
              <a:rPr lang="tr-TR" sz="2600" dirty="0"/>
              <a:t> </a:t>
            </a:r>
            <a:r>
              <a:rPr lang="en-US" sz="2600" dirty="0"/>
              <a:t>packaging with adequate </a:t>
            </a:r>
            <a:r>
              <a:rPr lang="tr-TR" sz="2600" dirty="0" err="1"/>
              <a:t>light</a:t>
            </a:r>
            <a:r>
              <a:rPr lang="en-US" sz="2600" dirty="0"/>
              <a:t> barrier properties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2399573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Parameters</a:t>
            </a:r>
            <a:r>
              <a:rPr lang="tr-TR" b="1" dirty="0"/>
              <a:t> </a:t>
            </a:r>
            <a:r>
              <a:rPr lang="tr-TR" b="1" dirty="0" err="1"/>
              <a:t>affecting</a:t>
            </a:r>
            <a:r>
              <a:rPr lang="tr-TR" b="1" dirty="0"/>
              <a:t> </a:t>
            </a:r>
            <a:r>
              <a:rPr lang="tr-TR" b="1" dirty="0" err="1"/>
              <a:t>permeability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612648" y="2194560"/>
            <a:ext cx="8153400" cy="3901439"/>
          </a:xfrm>
        </p:spPr>
        <p:txBody>
          <a:bodyPr>
            <a:normAutofit/>
          </a:bodyPr>
          <a:lstStyle/>
          <a:p>
            <a:r>
              <a:rPr lang="en-US" sz="2800" dirty="0"/>
              <a:t>Permeability</a:t>
            </a:r>
            <a:r>
              <a:rPr lang="tr-TR" sz="2800" dirty="0"/>
              <a:t> </a:t>
            </a:r>
            <a:r>
              <a:rPr lang="en-US" sz="2800" dirty="0"/>
              <a:t>depend</a:t>
            </a:r>
            <a:r>
              <a:rPr lang="tr-TR" sz="2800" dirty="0"/>
              <a:t>s</a:t>
            </a:r>
            <a:r>
              <a:rPr lang="en-US" sz="2800" dirty="0"/>
              <a:t> on the</a:t>
            </a:r>
            <a:r>
              <a:rPr lang="tr-TR" sz="2800" dirty="0"/>
              <a:t> </a:t>
            </a:r>
            <a:r>
              <a:rPr lang="tr-TR" sz="2800" dirty="0" err="1"/>
              <a:t>four</a:t>
            </a:r>
            <a:r>
              <a:rPr lang="tr-TR" sz="2800" dirty="0"/>
              <a:t> </a:t>
            </a:r>
            <a:r>
              <a:rPr lang="tr-TR" sz="2800" dirty="0" err="1"/>
              <a:t>important</a:t>
            </a:r>
            <a:r>
              <a:rPr lang="tr-TR" sz="2800" dirty="0"/>
              <a:t> </a:t>
            </a:r>
            <a:r>
              <a:rPr lang="tr-TR" sz="2800" dirty="0" err="1"/>
              <a:t>factors</a:t>
            </a:r>
            <a:r>
              <a:rPr lang="tr-TR" sz="2800" dirty="0"/>
              <a:t>, </a:t>
            </a:r>
            <a:r>
              <a:rPr lang="tr-TR" sz="2800" dirty="0" err="1"/>
              <a:t>which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given</a:t>
            </a:r>
            <a:r>
              <a:rPr lang="tr-TR" sz="2800" dirty="0"/>
              <a:t> </a:t>
            </a:r>
            <a:r>
              <a:rPr lang="tr-TR" sz="2800" dirty="0" err="1"/>
              <a:t>below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endParaRPr lang="tr-TR" sz="2800" dirty="0">
              <a:solidFill>
                <a:srgbClr val="C00000"/>
              </a:solidFill>
            </a:endParaRPr>
          </a:p>
          <a:p>
            <a:endParaRPr lang="tr-TR" sz="2800" dirty="0">
              <a:solidFill>
                <a:srgbClr val="C00000"/>
              </a:solidFill>
            </a:endParaRPr>
          </a:p>
          <a:p>
            <a:pPr marL="880110" lvl="1" indent="-514350">
              <a:buClr>
                <a:srgbClr val="0000FF"/>
              </a:buClr>
              <a:buSzPct val="100000"/>
              <a:buFont typeface="+mj-lt"/>
              <a:buAutoNum type="arabicParenR"/>
            </a:pPr>
            <a:r>
              <a:rPr lang="en-US" sz="2800" b="1" dirty="0">
                <a:solidFill>
                  <a:srgbClr val="C00000"/>
                </a:solidFill>
              </a:rPr>
              <a:t>physical properties of the material</a:t>
            </a:r>
            <a:endParaRPr lang="tr-TR" sz="2800" dirty="0"/>
          </a:p>
          <a:p>
            <a:pPr marL="880110" lvl="1" indent="-514350">
              <a:buClr>
                <a:srgbClr val="0000FF"/>
              </a:buClr>
              <a:buSzPct val="100000"/>
              <a:buFont typeface="+mj-lt"/>
              <a:buAutoNum type="arabicParenR"/>
            </a:pPr>
            <a:r>
              <a:rPr lang="en-US" sz="2800" b="1" dirty="0">
                <a:solidFill>
                  <a:srgbClr val="0000FF"/>
                </a:solidFill>
              </a:rPr>
              <a:t>the penetrant </a:t>
            </a:r>
            <a:endParaRPr lang="tr-TR" sz="2800" dirty="0"/>
          </a:p>
          <a:p>
            <a:pPr marL="880110" lvl="1" indent="-514350">
              <a:buClr>
                <a:srgbClr val="0000FF"/>
              </a:buClr>
              <a:buSzPct val="100000"/>
              <a:buFont typeface="+mj-lt"/>
              <a:buAutoNum type="arabicParenR"/>
            </a:pPr>
            <a:r>
              <a:rPr lang="en-US" sz="2800" b="1" dirty="0"/>
              <a:t>the</a:t>
            </a:r>
            <a:r>
              <a:rPr lang="tr-TR" sz="2800" b="1" dirty="0"/>
              <a:t> </a:t>
            </a:r>
            <a:r>
              <a:rPr lang="en-US" sz="2800" b="1" dirty="0"/>
              <a:t>medium</a:t>
            </a:r>
            <a:r>
              <a:rPr lang="tr-TR" sz="2800" b="1" dirty="0"/>
              <a:t> (</a:t>
            </a:r>
            <a:r>
              <a:rPr lang="tr-TR" sz="2800" b="1" dirty="0" err="1"/>
              <a:t>environmental</a:t>
            </a:r>
            <a:r>
              <a:rPr lang="tr-TR" sz="2800" b="1" dirty="0"/>
              <a:t>)</a:t>
            </a:r>
            <a:r>
              <a:rPr lang="en-US" sz="2800" b="1" dirty="0"/>
              <a:t> conditions</a:t>
            </a:r>
            <a:endParaRPr lang="tr-TR" sz="2800" b="1" dirty="0"/>
          </a:p>
          <a:p>
            <a:pPr marL="880110" lvl="1" indent="-514350">
              <a:buClr>
                <a:srgbClr val="0000FF"/>
              </a:buClr>
              <a:buSzPct val="100000"/>
              <a:buFont typeface="+mj-lt"/>
              <a:buAutoNum type="arabicParenR"/>
            </a:pPr>
            <a:r>
              <a:rPr lang="tr-TR" sz="2800" b="1" dirty="0" err="1">
                <a:solidFill>
                  <a:schemeClr val="accent3">
                    <a:lumMod val="75000"/>
                  </a:schemeClr>
                </a:solidFill>
              </a:rPr>
              <a:t>selective</a:t>
            </a:r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accent3">
                    <a:lumMod val="75000"/>
                  </a:schemeClr>
                </a:solidFill>
              </a:rPr>
              <a:t>permeability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73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Physical</a:t>
            </a:r>
            <a:r>
              <a:rPr lang="tr-TR" b="1" dirty="0"/>
              <a:t> </a:t>
            </a:r>
            <a:r>
              <a:rPr lang="tr-TR" b="1" dirty="0" err="1"/>
              <a:t>properties</a:t>
            </a:r>
            <a:r>
              <a:rPr lang="tr-TR" b="1" dirty="0"/>
              <a:t> of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material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I</a:t>
            </a:r>
            <a:r>
              <a:rPr lang="en-US" sz="2400" dirty="0"/>
              <a:t>t is possible to equate the structure of a material to that of</a:t>
            </a:r>
            <a:r>
              <a:rPr lang="tr-TR" sz="2400" dirty="0"/>
              <a:t> </a:t>
            </a:r>
            <a:r>
              <a:rPr lang="en-US" sz="2400" dirty="0"/>
              <a:t>a sieve</a:t>
            </a:r>
            <a:endParaRPr lang="tr-TR" sz="2400" dirty="0"/>
          </a:p>
          <a:p>
            <a:r>
              <a:rPr lang="en-US" sz="2400" dirty="0"/>
              <a:t>If the mesh is small and it is difficult to change its dimensions, the</a:t>
            </a:r>
            <a:r>
              <a:rPr lang="tr-TR" sz="2400" dirty="0"/>
              <a:t> </a:t>
            </a:r>
            <a:r>
              <a:rPr lang="en-US" sz="2400" dirty="0"/>
              <a:t>energy required for the transfer of the diffusing material is high and</a:t>
            </a:r>
            <a:r>
              <a:rPr lang="tr-TR" sz="2400" dirty="0"/>
              <a:t> </a:t>
            </a:r>
            <a:r>
              <a:rPr lang="en-US" sz="2400" dirty="0"/>
              <a:t>therefore permeability is low</a:t>
            </a:r>
            <a:endParaRPr lang="tr-TR" sz="2400" dirty="0"/>
          </a:p>
          <a:p>
            <a:r>
              <a:rPr lang="tr-TR" sz="2400" b="1" dirty="0" err="1">
                <a:solidFill>
                  <a:srgbClr val="0000FF"/>
                </a:solidFill>
              </a:rPr>
              <a:t>Most</a:t>
            </a:r>
            <a:r>
              <a:rPr lang="tr-TR" sz="2400" b="1" dirty="0">
                <a:solidFill>
                  <a:srgbClr val="0000FF"/>
                </a:solidFill>
              </a:rPr>
              <a:t> of </a:t>
            </a:r>
            <a:r>
              <a:rPr lang="tr-TR" sz="2400" b="1" dirty="0" err="1">
                <a:solidFill>
                  <a:srgbClr val="0000FF"/>
                </a:solidFill>
              </a:rPr>
              <a:t>packaging</a:t>
            </a:r>
            <a:r>
              <a:rPr lang="tr-TR" sz="2400" b="1" dirty="0">
                <a:solidFill>
                  <a:srgbClr val="0000FF"/>
                </a:solidFill>
              </a:rPr>
              <a:t> </a:t>
            </a:r>
            <a:r>
              <a:rPr lang="tr-TR" sz="2400" b="1" dirty="0" err="1">
                <a:solidFill>
                  <a:srgbClr val="0000FF"/>
                </a:solidFill>
              </a:rPr>
              <a:t>material</a:t>
            </a:r>
            <a:r>
              <a:rPr lang="tr-TR" sz="2400" b="1" dirty="0">
                <a:solidFill>
                  <a:srgbClr val="0000FF"/>
                </a:solidFill>
              </a:rPr>
              <a:t> </a:t>
            </a:r>
            <a:r>
              <a:rPr lang="tr-TR" sz="2400" dirty="0"/>
              <a:t>(</a:t>
            </a:r>
            <a:r>
              <a:rPr lang="en-US" sz="2400" dirty="0"/>
              <a:t>except for a welded metal box or</a:t>
            </a:r>
            <a:r>
              <a:rPr lang="tr-TR" sz="2400" dirty="0"/>
              <a:t> </a:t>
            </a:r>
            <a:r>
              <a:rPr lang="en-US" sz="2400" dirty="0"/>
              <a:t>a glass jar</a:t>
            </a:r>
            <a:r>
              <a:rPr lang="tr-TR" sz="2400" dirty="0"/>
              <a:t>, </a:t>
            </a:r>
            <a:r>
              <a:rPr lang="tr-TR" sz="2400" dirty="0" err="1"/>
              <a:t>which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gas-tight</a:t>
            </a:r>
            <a:r>
              <a:rPr lang="tr-TR" sz="2400" dirty="0"/>
              <a:t>) </a:t>
            </a:r>
            <a:r>
              <a:rPr lang="tr-TR" sz="2400" b="1" dirty="0">
                <a:solidFill>
                  <a:srgbClr val="0000FF"/>
                </a:solidFill>
              </a:rPr>
              <a:t>has </a:t>
            </a:r>
            <a:r>
              <a:rPr lang="tr-TR" sz="2400" b="1" dirty="0" err="1">
                <a:solidFill>
                  <a:srgbClr val="0000FF"/>
                </a:solidFill>
              </a:rPr>
              <a:t>gas</a:t>
            </a:r>
            <a:r>
              <a:rPr lang="tr-TR" sz="2400" b="1" dirty="0">
                <a:solidFill>
                  <a:srgbClr val="0000FF"/>
                </a:solidFill>
              </a:rPr>
              <a:t> </a:t>
            </a:r>
            <a:r>
              <a:rPr lang="tr-TR" sz="2400" b="1" dirty="0" err="1">
                <a:solidFill>
                  <a:srgbClr val="0000FF"/>
                </a:solidFill>
              </a:rPr>
              <a:t>permeability</a:t>
            </a:r>
            <a:r>
              <a:rPr lang="tr-TR" sz="2400" b="1" dirty="0">
                <a:solidFill>
                  <a:srgbClr val="0000FF"/>
                </a:solidFill>
              </a:rPr>
              <a:t> in </a:t>
            </a:r>
            <a:r>
              <a:rPr lang="tr-TR" sz="2400" b="1" dirty="0" err="1">
                <a:solidFill>
                  <a:srgbClr val="0000FF"/>
                </a:solidFill>
              </a:rPr>
              <a:t>different</a:t>
            </a:r>
            <a:r>
              <a:rPr lang="tr-TR" sz="2400" b="1" dirty="0">
                <a:solidFill>
                  <a:srgbClr val="0000FF"/>
                </a:solidFill>
              </a:rPr>
              <a:t> </a:t>
            </a:r>
            <a:r>
              <a:rPr lang="tr-TR" sz="2400" b="1" dirty="0" err="1">
                <a:solidFill>
                  <a:srgbClr val="0000FF"/>
                </a:solidFill>
              </a:rPr>
              <a:t>concentrations</a:t>
            </a:r>
            <a:endParaRPr lang="tr-TR" sz="2400" b="1" dirty="0">
              <a:solidFill>
                <a:srgbClr val="0000FF"/>
              </a:solidFill>
            </a:endParaRPr>
          </a:p>
          <a:p>
            <a:r>
              <a:rPr lang="tr-TR" sz="2400" dirty="0" err="1"/>
              <a:t>Therefore</a:t>
            </a:r>
            <a:r>
              <a:rPr lang="tr-TR" sz="2400" dirty="0"/>
              <a:t>, a</a:t>
            </a:r>
            <a:r>
              <a:rPr lang="en-US" sz="2400" dirty="0"/>
              <a:t> suitable choice must be made</a:t>
            </a:r>
            <a:r>
              <a:rPr lang="tr-TR" sz="2400" dirty="0"/>
              <a:t> </a:t>
            </a:r>
            <a:r>
              <a:rPr lang="en-US" sz="2400" dirty="0"/>
              <a:t>between the types of materials or </a:t>
            </a:r>
            <a:r>
              <a:rPr lang="tr-TR" sz="2400" dirty="0" err="1"/>
              <a:t>their</a:t>
            </a:r>
            <a:r>
              <a:rPr lang="tr-TR" sz="2400" dirty="0"/>
              <a:t> </a:t>
            </a:r>
            <a:r>
              <a:rPr lang="en-US" sz="2400" dirty="0"/>
              <a:t>combinations </a:t>
            </a:r>
            <a:r>
              <a:rPr lang="tr-TR" sz="2400" dirty="0"/>
              <a:t>in </a:t>
            </a:r>
            <a:r>
              <a:rPr lang="tr-TR" sz="2400" dirty="0" err="1"/>
              <a:t>order</a:t>
            </a:r>
            <a:r>
              <a:rPr lang="en-US" sz="2400" dirty="0"/>
              <a:t> to optimize</a:t>
            </a:r>
            <a:r>
              <a:rPr lang="tr-TR" sz="2400" dirty="0"/>
              <a:t> </a:t>
            </a:r>
            <a:r>
              <a:rPr lang="en-US" sz="2400" dirty="0"/>
              <a:t>permeability with regard to different gases</a:t>
            </a:r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22782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Properties</a:t>
            </a:r>
            <a:r>
              <a:rPr lang="tr-TR" b="1" dirty="0"/>
              <a:t> of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penetrant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dimensions, configuration, polarity and condensation capacity of the</a:t>
            </a:r>
            <a:r>
              <a:rPr lang="tr-TR" sz="2400" dirty="0"/>
              <a:t> </a:t>
            </a:r>
            <a:r>
              <a:rPr lang="en-US" sz="2400" dirty="0"/>
              <a:t>diffusing gas all affect permeability</a:t>
            </a:r>
            <a:endParaRPr lang="tr-TR" sz="2400" dirty="0"/>
          </a:p>
          <a:p>
            <a:r>
              <a:rPr lang="en-US" sz="2400" dirty="0"/>
              <a:t>The size of the penetrating gas</a:t>
            </a:r>
            <a:r>
              <a:rPr lang="tr-TR" sz="2400" dirty="0"/>
              <a:t> </a:t>
            </a:r>
            <a:r>
              <a:rPr lang="en-US" sz="2400" dirty="0"/>
              <a:t>molecules mainly influences diffusion and solubility coefficients</a:t>
            </a:r>
            <a:r>
              <a:rPr lang="tr-TR" sz="2400" dirty="0"/>
              <a:t>.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example</a:t>
            </a:r>
            <a:r>
              <a:rPr lang="tr-TR" sz="2400" dirty="0"/>
              <a:t>;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</a:rPr>
              <a:t>diffusion decreases as the diameter of the diffusing</a:t>
            </a:r>
            <a:r>
              <a:rPr lang="tr-TR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compound increases</a:t>
            </a:r>
            <a:endParaRPr lang="tr-TR" sz="2400" b="1" dirty="0">
              <a:solidFill>
                <a:srgbClr val="0000FF"/>
              </a:solidFill>
            </a:endParaRPr>
          </a:p>
          <a:p>
            <a:pPr lvl="1"/>
            <a:r>
              <a:rPr lang="tr-TR" sz="2400" b="1" dirty="0" err="1">
                <a:solidFill>
                  <a:srgbClr val="C00000"/>
                </a:solidFill>
              </a:rPr>
              <a:t>solubility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increases</a:t>
            </a:r>
            <a:r>
              <a:rPr lang="tr-TR" sz="2400" b="1" dirty="0">
                <a:solidFill>
                  <a:srgbClr val="C00000"/>
                </a:solidFill>
              </a:rPr>
              <a:t> as </a:t>
            </a:r>
            <a:r>
              <a:rPr lang="tr-TR" sz="2400" b="1" dirty="0" err="1">
                <a:solidFill>
                  <a:srgbClr val="C00000"/>
                </a:solidFill>
              </a:rPr>
              <a:t>the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molar volume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of the diffusing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compound increases</a:t>
            </a:r>
            <a:endParaRPr lang="tr-TR" sz="2400" b="1" dirty="0">
              <a:solidFill>
                <a:srgbClr val="C00000"/>
              </a:solidFill>
            </a:endParaRPr>
          </a:p>
          <a:p>
            <a:r>
              <a:rPr lang="tr-TR" sz="2400" dirty="0" err="1"/>
              <a:t>Additionally</a:t>
            </a:r>
            <a:r>
              <a:rPr lang="tr-TR" sz="2400" dirty="0"/>
              <a:t>,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interactions between the packaging and the penetrant based on their respective</a:t>
            </a:r>
            <a:r>
              <a:rPr lang="tr-TR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polarity</a:t>
            </a:r>
            <a:r>
              <a:rPr lang="en-US" sz="2400" dirty="0"/>
              <a:t>, thus significantly altering the permeability of the penetrant or other</a:t>
            </a:r>
            <a:r>
              <a:rPr lang="tr-TR" sz="2400" dirty="0"/>
              <a:t> </a:t>
            </a:r>
            <a:r>
              <a:rPr lang="en-US" sz="2400" dirty="0"/>
              <a:t>molecules</a:t>
            </a:r>
            <a:r>
              <a:rPr lang="tr-TR" sz="2400" dirty="0"/>
              <a:t> 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65863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Environmental</a:t>
            </a:r>
            <a:r>
              <a:rPr lang="tr-TR" b="1" dirty="0"/>
              <a:t> </a:t>
            </a:r>
            <a:r>
              <a:rPr lang="tr-TR" b="1" dirty="0" err="1"/>
              <a:t>conditions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351692" y="1600199"/>
            <a:ext cx="8510954" cy="5013131"/>
          </a:xfrm>
        </p:spPr>
        <p:txBody>
          <a:bodyPr>
            <a:normAutofit lnSpcReduction="10000"/>
          </a:bodyPr>
          <a:lstStyle/>
          <a:p>
            <a:r>
              <a:rPr lang="tr-TR" sz="2400" dirty="0" err="1"/>
              <a:t>There</a:t>
            </a:r>
            <a:r>
              <a:rPr lang="tr-TR" sz="2400" dirty="0"/>
              <a:t> is </a:t>
            </a:r>
            <a:r>
              <a:rPr lang="tr-TR" sz="2400" dirty="0" err="1"/>
              <a:t>two</a:t>
            </a:r>
            <a:r>
              <a:rPr lang="tr-TR" sz="2400" dirty="0"/>
              <a:t> </a:t>
            </a:r>
            <a:r>
              <a:rPr lang="tr-TR" sz="2400" dirty="0" err="1"/>
              <a:t>important</a:t>
            </a:r>
            <a:r>
              <a:rPr lang="tr-TR" sz="2400" dirty="0"/>
              <a:t> </a:t>
            </a:r>
            <a:r>
              <a:rPr lang="tr-TR" sz="2400" dirty="0" err="1"/>
              <a:t>environmental</a:t>
            </a:r>
            <a:r>
              <a:rPr lang="tr-TR" sz="2400" dirty="0"/>
              <a:t> </a:t>
            </a:r>
            <a:r>
              <a:rPr lang="tr-TR" sz="2400" dirty="0" err="1"/>
              <a:t>factors</a:t>
            </a:r>
            <a:r>
              <a:rPr lang="tr-TR" sz="2400" dirty="0"/>
              <a:t> </a:t>
            </a:r>
            <a:r>
              <a:rPr lang="tr-TR" sz="2400" dirty="0" err="1"/>
              <a:t>that</a:t>
            </a:r>
            <a:r>
              <a:rPr lang="tr-TR" sz="2400" dirty="0"/>
              <a:t> </a:t>
            </a:r>
            <a:r>
              <a:rPr lang="tr-TR" sz="2400" dirty="0" err="1"/>
              <a:t>affect</a:t>
            </a:r>
            <a:r>
              <a:rPr lang="tr-TR" sz="2400" dirty="0"/>
              <a:t> </a:t>
            </a:r>
            <a:r>
              <a:rPr lang="tr-TR" sz="2400" dirty="0" err="1"/>
              <a:t>permeability</a:t>
            </a:r>
            <a:endParaRPr lang="tr-TR" sz="2400" dirty="0"/>
          </a:p>
          <a:p>
            <a:pPr marL="0" indent="0">
              <a:buNone/>
            </a:pPr>
            <a:r>
              <a:rPr lang="tr-TR" sz="2800" b="1" dirty="0"/>
              <a:t>		</a:t>
            </a:r>
            <a:r>
              <a:rPr lang="tr-TR" sz="2800" b="1" dirty="0" err="1">
                <a:solidFill>
                  <a:srgbClr val="C00000"/>
                </a:solidFill>
              </a:rPr>
              <a:t>Temperature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pressure</a:t>
            </a:r>
            <a:endParaRPr lang="tr-TR" sz="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tr-TR" sz="1300" b="1" dirty="0">
              <a:solidFill>
                <a:srgbClr val="0000FF"/>
              </a:solidFill>
            </a:endParaRPr>
          </a:p>
          <a:p>
            <a:r>
              <a:rPr lang="tr-TR" sz="2400" dirty="0" err="1"/>
              <a:t>Diffusion</a:t>
            </a:r>
            <a:r>
              <a:rPr lang="tr-TR" sz="2400" dirty="0"/>
              <a:t> </a:t>
            </a:r>
            <a:r>
              <a:rPr lang="tr-TR" sz="2400" dirty="0" err="1"/>
              <a:t>increases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temperature</a:t>
            </a:r>
            <a:r>
              <a:rPr lang="tr-TR" sz="2400" dirty="0"/>
              <a:t>; </a:t>
            </a:r>
            <a:r>
              <a:rPr lang="tr-TR" sz="2400" dirty="0" err="1"/>
              <a:t>therefore</a:t>
            </a:r>
            <a:r>
              <a:rPr lang="tr-TR" sz="2400" dirty="0"/>
              <a:t>, </a:t>
            </a:r>
            <a:r>
              <a:rPr lang="tr-TR" sz="2400" b="1" dirty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ermeability</a:t>
            </a:r>
            <a:r>
              <a:rPr lang="tr-TR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increases with </a:t>
            </a:r>
            <a:r>
              <a:rPr lang="tr-TR" sz="2400" b="1" dirty="0" err="1">
                <a:solidFill>
                  <a:schemeClr val="accent3">
                    <a:lumMod val="75000"/>
                  </a:schemeClr>
                </a:solidFill>
              </a:rPr>
              <a:t>increasing</a:t>
            </a:r>
            <a:r>
              <a:rPr lang="tr-TR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temperature</a:t>
            </a:r>
            <a:endParaRPr lang="tr-TR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13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/>
              <a:t>For simple gases (oxygen, carbon dioxide, nitrogen), the transfer rate</a:t>
            </a:r>
            <a:r>
              <a:rPr lang="tr-TR" sz="2400" dirty="0"/>
              <a:t> </a:t>
            </a:r>
            <a:r>
              <a:rPr lang="en-US" sz="2400" dirty="0"/>
              <a:t>through the material is directly proportional to the partial pressure gradient</a:t>
            </a:r>
          </a:p>
          <a:p>
            <a:r>
              <a:rPr lang="tr-TR" sz="2400" b="1" dirty="0"/>
              <a:t>T</a:t>
            </a:r>
            <a:r>
              <a:rPr lang="en-US" sz="2400" b="1" dirty="0"/>
              <a:t>he transfer of</a:t>
            </a:r>
            <a:r>
              <a:rPr lang="tr-TR" sz="2400" b="1" dirty="0"/>
              <a:t> </a:t>
            </a:r>
            <a:r>
              <a:rPr lang="en-US" sz="2400" b="1" dirty="0"/>
              <a:t>oxygen through the packaging occurs when the external partial pressure of</a:t>
            </a:r>
            <a:r>
              <a:rPr lang="tr-TR" sz="2400" b="1" dirty="0"/>
              <a:t> t</a:t>
            </a:r>
            <a:r>
              <a:rPr lang="en-US" sz="2400" b="1" dirty="0"/>
              <a:t>he gas exceeds the internal partial pressure.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83022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Properties</a:t>
            </a:r>
            <a:r>
              <a:rPr lang="tr-TR" b="1" dirty="0"/>
              <a:t> of </a:t>
            </a:r>
            <a:r>
              <a:rPr lang="tr-TR" b="1" dirty="0" err="1"/>
              <a:t>packaging</a:t>
            </a:r>
            <a:r>
              <a:rPr lang="tr-TR" b="1" dirty="0"/>
              <a:t> </a:t>
            </a:r>
            <a:r>
              <a:rPr lang="tr-TR" b="1" dirty="0" err="1"/>
              <a:t>materials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characteristics of materials used in packaging determine its functions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Packaging</a:t>
            </a:r>
            <a:r>
              <a:rPr lang="tr-TR" dirty="0"/>
              <a:t> </a:t>
            </a:r>
            <a:r>
              <a:rPr lang="tr-TR" dirty="0" err="1"/>
              <a:t>materials</a:t>
            </a:r>
            <a:r>
              <a:rPr lang="tr-TR" dirty="0"/>
              <a:t> </a:t>
            </a:r>
            <a:r>
              <a:rPr lang="en-US" dirty="0"/>
              <a:t>should be used to </a:t>
            </a:r>
            <a:r>
              <a:rPr lang="en-US" b="1" dirty="0"/>
              <a:t>slow down the physicochemical and</a:t>
            </a:r>
            <a:r>
              <a:rPr lang="tr-TR" b="1" dirty="0"/>
              <a:t> </a:t>
            </a:r>
            <a:r>
              <a:rPr lang="en-US" b="1" dirty="0"/>
              <a:t>microbial changes</a:t>
            </a:r>
            <a:r>
              <a:rPr lang="en-US" dirty="0"/>
              <a:t> in the food product</a:t>
            </a:r>
            <a:endParaRPr lang="tr-TR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43866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Selective</a:t>
            </a:r>
            <a:r>
              <a:rPr lang="tr-TR" b="1" dirty="0"/>
              <a:t> </a:t>
            </a:r>
            <a:r>
              <a:rPr lang="tr-TR" b="1" dirty="0" err="1"/>
              <a:t>permeability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Packaging materials, particularly </a:t>
            </a:r>
            <a:r>
              <a:rPr lang="tr-TR" sz="2600" dirty="0" err="1"/>
              <a:t>plastic</a:t>
            </a:r>
            <a:r>
              <a:rPr lang="tr-TR" sz="2600" dirty="0"/>
              <a:t> </a:t>
            </a:r>
            <a:r>
              <a:rPr lang="en-US" sz="2600" dirty="0"/>
              <a:t>polymers, can be more permeable to</a:t>
            </a:r>
            <a:r>
              <a:rPr lang="tr-TR" sz="2600" dirty="0"/>
              <a:t> </a:t>
            </a:r>
            <a:r>
              <a:rPr lang="en-US" sz="2600" dirty="0"/>
              <a:t>certain compounds than others</a:t>
            </a:r>
            <a:r>
              <a:rPr lang="tr-TR" sz="2600" dirty="0"/>
              <a:t>. </a:t>
            </a:r>
            <a:r>
              <a:rPr lang="tr-TR" sz="2600" dirty="0" err="1"/>
              <a:t>Regarding</a:t>
            </a:r>
            <a:r>
              <a:rPr lang="tr-TR" sz="2600" dirty="0"/>
              <a:t> </a:t>
            </a:r>
            <a:r>
              <a:rPr lang="tr-TR" sz="2600" dirty="0" err="1"/>
              <a:t>most</a:t>
            </a:r>
            <a:r>
              <a:rPr lang="tr-TR" sz="2600" dirty="0"/>
              <a:t> </a:t>
            </a:r>
            <a:r>
              <a:rPr lang="tr-TR" sz="2600" dirty="0" err="1"/>
              <a:t>polymers</a:t>
            </a:r>
            <a:r>
              <a:rPr lang="tr-TR" sz="2600" dirty="0"/>
              <a:t>;</a:t>
            </a:r>
          </a:p>
          <a:p>
            <a:endParaRPr lang="tr-TR" sz="2600" dirty="0"/>
          </a:p>
          <a:p>
            <a:r>
              <a:rPr lang="en-US" sz="2600" dirty="0"/>
              <a:t>permeability to </a:t>
            </a:r>
            <a:r>
              <a:rPr lang="en-US" sz="2600" b="1" dirty="0"/>
              <a:t>carbon</a:t>
            </a:r>
            <a:r>
              <a:rPr lang="tr-TR" sz="2600" b="1" dirty="0"/>
              <a:t> </a:t>
            </a:r>
            <a:r>
              <a:rPr lang="en-US" sz="2600" b="1" dirty="0"/>
              <a:t>dioxide </a:t>
            </a:r>
            <a:r>
              <a:rPr lang="en-US" sz="2600" dirty="0"/>
              <a:t>is about </a:t>
            </a:r>
            <a:r>
              <a:rPr lang="en-US" sz="2600" b="1" dirty="0">
                <a:solidFill>
                  <a:srgbClr val="0000FF"/>
                </a:solidFill>
              </a:rPr>
              <a:t>three times greater</a:t>
            </a:r>
            <a:r>
              <a:rPr lang="en-US" sz="2600" dirty="0"/>
              <a:t> than that of </a:t>
            </a:r>
            <a:r>
              <a:rPr lang="en-US" sz="2600" b="1" dirty="0"/>
              <a:t>oxygen</a:t>
            </a:r>
            <a:endParaRPr lang="tr-TR" sz="2600" b="1" dirty="0"/>
          </a:p>
          <a:p>
            <a:r>
              <a:rPr lang="en-US" sz="2600" dirty="0"/>
              <a:t>permeability to </a:t>
            </a:r>
            <a:r>
              <a:rPr lang="en-US" sz="2600" b="1" dirty="0"/>
              <a:t>carbon</a:t>
            </a:r>
            <a:r>
              <a:rPr lang="tr-TR" sz="2600" b="1" dirty="0"/>
              <a:t> </a:t>
            </a:r>
            <a:r>
              <a:rPr lang="en-US" sz="2600" b="1" dirty="0"/>
              <a:t>dioxide</a:t>
            </a:r>
            <a:r>
              <a:rPr lang="tr-TR" sz="2600" b="1" dirty="0"/>
              <a:t> </a:t>
            </a:r>
            <a:r>
              <a:rPr lang="tr-TR" sz="2600" dirty="0"/>
              <a:t>is</a:t>
            </a:r>
            <a:r>
              <a:rPr lang="tr-TR" sz="2600" b="1" dirty="0"/>
              <a:t> </a:t>
            </a:r>
            <a:r>
              <a:rPr lang="en-US" sz="2600" b="1" dirty="0">
                <a:solidFill>
                  <a:srgbClr val="C00000"/>
                </a:solidFill>
              </a:rPr>
              <a:t>six to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>
                <a:solidFill>
                  <a:srgbClr val="C00000"/>
                </a:solidFill>
              </a:rPr>
              <a:t>eight times greater </a:t>
            </a:r>
            <a:r>
              <a:rPr lang="en-US" sz="2600" dirty="0"/>
              <a:t>than </a:t>
            </a:r>
            <a:r>
              <a:rPr lang="en-US" sz="2600" b="1" dirty="0"/>
              <a:t>nitrogen</a:t>
            </a:r>
            <a:endParaRPr lang="tr-TR" sz="2600" b="1" dirty="0"/>
          </a:p>
        </p:txBody>
      </p:sp>
    </p:spTree>
    <p:extLst>
      <p:ext uri="{BB962C8B-B14F-4D97-AF65-F5344CB8AC3E}">
        <p14:creationId xmlns:p14="http://schemas.microsoft.com/office/powerpoint/2010/main" val="3283648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1831" y="205422"/>
            <a:ext cx="8555033" cy="990600"/>
          </a:xfrm>
        </p:spPr>
        <p:txBody>
          <a:bodyPr>
            <a:noAutofit/>
          </a:bodyPr>
          <a:lstStyle/>
          <a:p>
            <a:r>
              <a:rPr lang="tr-TR" sz="3600" b="1" dirty="0"/>
              <a:t>How can </a:t>
            </a:r>
            <a:r>
              <a:rPr lang="tr-TR" sz="3600" b="1" dirty="0" err="1"/>
              <a:t>we</a:t>
            </a:r>
            <a:r>
              <a:rPr lang="tr-TR" sz="3600" b="1" dirty="0"/>
              <a:t> </a:t>
            </a:r>
            <a:r>
              <a:rPr lang="tr-TR" sz="3600" b="1" dirty="0" err="1"/>
              <a:t>decide</a:t>
            </a:r>
            <a:r>
              <a:rPr lang="tr-TR" sz="3600" b="1" dirty="0"/>
              <a:t> </a:t>
            </a:r>
            <a:r>
              <a:rPr lang="tr-TR" sz="3600" b="1" dirty="0" err="1"/>
              <a:t>the</a:t>
            </a:r>
            <a:r>
              <a:rPr lang="tr-TR" sz="3600" b="1" dirty="0"/>
              <a:t> </a:t>
            </a:r>
            <a:r>
              <a:rPr lang="tr-TR" sz="3600" b="1" dirty="0" err="1"/>
              <a:t>most</a:t>
            </a:r>
            <a:r>
              <a:rPr lang="tr-TR" sz="3600" b="1" dirty="0"/>
              <a:t> </a:t>
            </a:r>
            <a:r>
              <a:rPr lang="tr-TR" sz="3600" b="1" dirty="0" err="1"/>
              <a:t>appropriate</a:t>
            </a:r>
            <a:r>
              <a:rPr lang="tr-TR" sz="3600" b="1" dirty="0"/>
              <a:t> </a:t>
            </a:r>
            <a:r>
              <a:rPr lang="tr-TR" sz="3600" b="1" dirty="0" err="1"/>
              <a:t>packaging</a:t>
            </a:r>
            <a:r>
              <a:rPr lang="tr-TR" sz="3600" b="1" dirty="0"/>
              <a:t> </a:t>
            </a:r>
            <a:r>
              <a:rPr lang="tr-TR" sz="3600" b="1" dirty="0" err="1"/>
              <a:t>option</a:t>
            </a:r>
            <a:r>
              <a:rPr lang="tr-TR" sz="3600" b="1" dirty="0"/>
              <a:t> in </a:t>
            </a:r>
            <a:r>
              <a:rPr lang="tr-TR" sz="3600" b="1" dirty="0" err="1"/>
              <a:t>terms</a:t>
            </a:r>
            <a:r>
              <a:rPr lang="tr-TR" sz="3600" b="1" dirty="0"/>
              <a:t> of </a:t>
            </a:r>
            <a:r>
              <a:rPr lang="tr-TR" sz="3600" b="1" dirty="0" err="1"/>
              <a:t>permeability</a:t>
            </a:r>
            <a:r>
              <a:rPr lang="tr-TR" sz="3600" b="1" dirty="0"/>
              <a:t>?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281354" y="1702191"/>
            <a:ext cx="8484694" cy="5012787"/>
          </a:xfrm>
        </p:spPr>
        <p:txBody>
          <a:bodyPr>
            <a:normAutofit/>
          </a:bodyPr>
          <a:lstStyle/>
          <a:p>
            <a:r>
              <a:rPr lang="tr-TR" sz="2200" dirty="0" err="1"/>
              <a:t>Permeability</a:t>
            </a:r>
            <a:r>
              <a:rPr lang="tr-TR" sz="2200" dirty="0"/>
              <a:t> </a:t>
            </a:r>
            <a:r>
              <a:rPr lang="tr-TR" sz="2200" dirty="0" err="1"/>
              <a:t>properties</a:t>
            </a:r>
            <a:r>
              <a:rPr lang="tr-TR" sz="2200" dirty="0"/>
              <a:t> of </a:t>
            </a:r>
            <a:r>
              <a:rPr lang="tr-TR" sz="2200" dirty="0" err="1"/>
              <a:t>packaging</a:t>
            </a:r>
            <a:r>
              <a:rPr lang="tr-TR" sz="2200" dirty="0"/>
              <a:t> </a:t>
            </a:r>
            <a:r>
              <a:rPr lang="tr-TR" sz="2200" dirty="0" err="1"/>
              <a:t>materials</a:t>
            </a:r>
            <a:r>
              <a:rPr lang="tr-TR" sz="2200" dirty="0"/>
              <a:t> </a:t>
            </a:r>
            <a:r>
              <a:rPr lang="tr-TR" sz="2200" dirty="0" err="1"/>
              <a:t>change</a:t>
            </a:r>
            <a:r>
              <a:rPr lang="tr-TR" sz="2200" dirty="0"/>
              <a:t> </a:t>
            </a:r>
            <a:r>
              <a:rPr lang="tr-TR" sz="2200" dirty="0" err="1"/>
              <a:t>depends</a:t>
            </a:r>
            <a:r>
              <a:rPr lang="tr-TR" sz="2200" dirty="0"/>
              <a:t> on </a:t>
            </a:r>
            <a:r>
              <a:rPr lang="tr-TR" sz="2200" dirty="0" err="1"/>
              <a:t>various</a:t>
            </a:r>
            <a:r>
              <a:rPr lang="tr-TR" sz="2200" dirty="0"/>
              <a:t> </a:t>
            </a:r>
            <a:r>
              <a:rPr lang="tr-TR" sz="2200" dirty="0" err="1"/>
              <a:t>factors</a:t>
            </a:r>
            <a:endParaRPr lang="tr-TR" sz="2200" dirty="0"/>
          </a:p>
          <a:p>
            <a:r>
              <a:rPr lang="en-US" sz="2200" dirty="0"/>
              <a:t>There is therefore no general solution for packaging permeability</a:t>
            </a:r>
            <a:endParaRPr lang="tr-TR" sz="2200" dirty="0"/>
          </a:p>
          <a:p>
            <a:pPr marL="0" indent="0">
              <a:buNone/>
            </a:pPr>
            <a:endParaRPr lang="tr-TR" sz="2200" dirty="0"/>
          </a:p>
          <a:p>
            <a:r>
              <a:rPr lang="tr-TR" sz="2200" b="1" dirty="0">
                <a:solidFill>
                  <a:srgbClr val="C00000"/>
                </a:solidFill>
              </a:rPr>
              <a:t>B</a:t>
            </a:r>
            <a:r>
              <a:rPr lang="en-US" sz="2200" b="1" dirty="0" err="1">
                <a:solidFill>
                  <a:srgbClr val="C00000"/>
                </a:solidFill>
              </a:rPr>
              <a:t>arrier</a:t>
            </a:r>
            <a:r>
              <a:rPr lang="en-US" sz="2200" b="1" dirty="0">
                <a:solidFill>
                  <a:srgbClr val="C00000"/>
                </a:solidFill>
              </a:rPr>
              <a:t> properties should be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evaluated case by case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tr-TR" sz="2200" b="1" dirty="0" err="1">
                <a:solidFill>
                  <a:srgbClr val="C00000"/>
                </a:solidFill>
              </a:rPr>
              <a:t>for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tr-TR" sz="2200" b="1" dirty="0" err="1">
                <a:solidFill>
                  <a:srgbClr val="C00000"/>
                </a:solidFill>
              </a:rPr>
              <a:t>each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tr-TR" sz="2200" b="1" dirty="0" err="1">
                <a:solidFill>
                  <a:srgbClr val="C00000"/>
                </a:solidFill>
              </a:rPr>
              <a:t>type</a:t>
            </a:r>
            <a:r>
              <a:rPr lang="tr-TR" sz="2200" b="1" dirty="0">
                <a:solidFill>
                  <a:srgbClr val="C00000"/>
                </a:solidFill>
              </a:rPr>
              <a:t> of </a:t>
            </a:r>
            <a:r>
              <a:rPr lang="tr-TR" sz="2200" b="1" dirty="0" err="1">
                <a:solidFill>
                  <a:srgbClr val="C00000"/>
                </a:solidFill>
              </a:rPr>
              <a:t>food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tr-TR" sz="2200" dirty="0" err="1"/>
              <a:t>and</a:t>
            </a:r>
            <a:r>
              <a:rPr lang="tr-TR" sz="2200" dirty="0"/>
              <a:t>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most</a:t>
            </a:r>
            <a:r>
              <a:rPr lang="tr-TR" sz="2200" b="1" dirty="0"/>
              <a:t> </a:t>
            </a:r>
            <a:r>
              <a:rPr lang="tr-TR" sz="2200" b="1" dirty="0" err="1"/>
              <a:t>suitable</a:t>
            </a:r>
            <a:r>
              <a:rPr lang="tr-TR" sz="2200" b="1" dirty="0"/>
              <a:t> </a:t>
            </a:r>
            <a:r>
              <a:rPr lang="tr-TR" sz="2200" b="1" dirty="0" err="1"/>
              <a:t>packaging</a:t>
            </a:r>
            <a:r>
              <a:rPr lang="tr-TR" sz="2200" b="1" dirty="0"/>
              <a:t> </a:t>
            </a:r>
            <a:r>
              <a:rPr lang="tr-TR" sz="2200" b="1" dirty="0" err="1"/>
              <a:t>option</a:t>
            </a:r>
            <a:r>
              <a:rPr lang="tr-TR" sz="2200" b="1" dirty="0"/>
              <a:t> </a:t>
            </a:r>
            <a:r>
              <a:rPr lang="tr-TR" sz="2200" b="1" dirty="0" err="1"/>
              <a:t>should</a:t>
            </a:r>
            <a:r>
              <a:rPr lang="tr-TR" sz="2200" b="1" dirty="0"/>
              <a:t> be </a:t>
            </a:r>
            <a:r>
              <a:rPr lang="tr-TR" sz="2200" b="1" dirty="0" err="1"/>
              <a:t>choosen</a:t>
            </a:r>
            <a:r>
              <a:rPr lang="tr-TR" sz="2200" b="1" dirty="0"/>
              <a:t> </a:t>
            </a:r>
            <a:r>
              <a:rPr lang="tr-TR" sz="2200" b="1" dirty="0" err="1"/>
              <a:t>according</a:t>
            </a:r>
            <a:r>
              <a:rPr lang="tr-TR" sz="2200" b="1" dirty="0"/>
              <a:t> </a:t>
            </a:r>
            <a:r>
              <a:rPr lang="tr-TR" sz="2200" b="1" dirty="0" err="1"/>
              <a:t>to</a:t>
            </a:r>
            <a:r>
              <a:rPr lang="tr-TR" sz="2200" b="1" dirty="0"/>
              <a:t> </a:t>
            </a:r>
            <a:r>
              <a:rPr lang="tr-TR" sz="2200" b="1" dirty="0" err="1"/>
              <a:t>following</a:t>
            </a:r>
            <a:r>
              <a:rPr lang="tr-TR" sz="2200" b="1" dirty="0"/>
              <a:t> </a:t>
            </a:r>
            <a:r>
              <a:rPr lang="tr-TR" sz="2200" b="1" dirty="0" err="1"/>
              <a:t>factors</a:t>
            </a:r>
            <a:r>
              <a:rPr lang="tr-TR" sz="2200" dirty="0"/>
              <a:t>; </a:t>
            </a:r>
          </a:p>
          <a:p>
            <a:pPr lvl="1"/>
            <a:r>
              <a:rPr lang="tr-TR" sz="2200" b="1" dirty="0" err="1">
                <a:solidFill>
                  <a:srgbClr val="0000FF"/>
                </a:solidFill>
              </a:rPr>
              <a:t>Type</a:t>
            </a:r>
            <a:r>
              <a:rPr lang="tr-TR" sz="2200" b="1" dirty="0">
                <a:solidFill>
                  <a:srgbClr val="0000FF"/>
                </a:solidFill>
              </a:rPr>
              <a:t> of </a:t>
            </a:r>
            <a:r>
              <a:rPr lang="tr-TR" sz="2200" b="1" dirty="0" err="1">
                <a:solidFill>
                  <a:srgbClr val="0000FF"/>
                </a:solidFill>
              </a:rPr>
              <a:t>gas</a:t>
            </a:r>
            <a:r>
              <a:rPr lang="tr-TR" sz="2200" b="1" dirty="0">
                <a:solidFill>
                  <a:srgbClr val="0000FF"/>
                </a:solidFill>
              </a:rPr>
              <a:t> (</a:t>
            </a:r>
            <a:r>
              <a:rPr lang="tr-TR" sz="2200" b="1" dirty="0" err="1">
                <a:solidFill>
                  <a:srgbClr val="0000FF"/>
                </a:solidFill>
              </a:rPr>
              <a:t>oxygen</a:t>
            </a:r>
            <a:r>
              <a:rPr lang="tr-TR" sz="2200" b="1" dirty="0">
                <a:solidFill>
                  <a:srgbClr val="0000FF"/>
                </a:solidFill>
              </a:rPr>
              <a:t>, </a:t>
            </a:r>
            <a:r>
              <a:rPr lang="tr-TR" sz="2200" b="1" dirty="0" err="1">
                <a:solidFill>
                  <a:srgbClr val="0000FF"/>
                </a:solidFill>
              </a:rPr>
              <a:t>water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vapor</a:t>
            </a:r>
            <a:r>
              <a:rPr lang="tr-TR" sz="2200" b="1" dirty="0">
                <a:solidFill>
                  <a:srgbClr val="0000FF"/>
                </a:solidFill>
              </a:rPr>
              <a:t>, </a:t>
            </a:r>
            <a:r>
              <a:rPr lang="tr-TR" sz="2200" b="1" dirty="0" err="1">
                <a:solidFill>
                  <a:srgbClr val="0000FF"/>
                </a:solidFill>
              </a:rPr>
              <a:t>volatile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substances</a:t>
            </a:r>
            <a:r>
              <a:rPr lang="tr-TR" sz="2200" b="1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tr-TR" sz="2200" b="1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tr-TR" sz="2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200" b="1" dirty="0" err="1">
                <a:solidFill>
                  <a:schemeClr val="accent3">
                    <a:lumMod val="75000"/>
                  </a:schemeClr>
                </a:solidFill>
              </a:rPr>
              <a:t>type</a:t>
            </a:r>
            <a:r>
              <a:rPr lang="tr-TR" sz="2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200" b="1" dirty="0" err="1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tr-TR" sz="2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200" b="1" dirty="0" err="1">
                <a:solidFill>
                  <a:schemeClr val="accent3">
                    <a:lumMod val="75000"/>
                  </a:schemeClr>
                </a:solidFill>
              </a:rPr>
              <a:t>thickness</a:t>
            </a:r>
            <a:r>
              <a:rPr lang="tr-TR" sz="2200" b="1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tr-TR" sz="2200" b="1" dirty="0" err="1">
                <a:solidFill>
                  <a:schemeClr val="accent3">
                    <a:lumMod val="75000"/>
                  </a:schemeClr>
                </a:solidFill>
              </a:rPr>
              <a:t>packaging</a:t>
            </a:r>
            <a:r>
              <a:rPr lang="tr-TR" sz="2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200" b="1" dirty="0" err="1">
                <a:solidFill>
                  <a:schemeClr val="accent3">
                    <a:lumMod val="75000"/>
                  </a:schemeClr>
                </a:solidFill>
              </a:rPr>
              <a:t>material</a:t>
            </a:r>
            <a:endParaRPr lang="tr-TR" sz="2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tr-TR" sz="2200" b="1" dirty="0" err="1">
                <a:solidFill>
                  <a:srgbClr val="C00000"/>
                </a:solidFill>
              </a:rPr>
              <a:t>The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tr-TR" sz="2200" b="1" dirty="0" err="1">
                <a:solidFill>
                  <a:srgbClr val="C00000"/>
                </a:solidFill>
              </a:rPr>
              <a:t>sensitivy</a:t>
            </a:r>
            <a:r>
              <a:rPr lang="tr-TR" sz="2200" b="1" dirty="0">
                <a:solidFill>
                  <a:srgbClr val="C00000"/>
                </a:solidFill>
              </a:rPr>
              <a:t> of </a:t>
            </a:r>
            <a:r>
              <a:rPr lang="tr-TR" sz="2200" b="1" dirty="0" err="1">
                <a:solidFill>
                  <a:srgbClr val="C00000"/>
                </a:solidFill>
              </a:rPr>
              <a:t>the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tr-TR" sz="2200" b="1" dirty="0" err="1">
                <a:solidFill>
                  <a:srgbClr val="C00000"/>
                </a:solidFill>
              </a:rPr>
              <a:t>food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tr-TR" sz="2200" b="1" dirty="0" err="1">
                <a:solidFill>
                  <a:srgbClr val="C00000"/>
                </a:solidFill>
              </a:rPr>
              <a:t>products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tr-TR" sz="2200" b="1" dirty="0" err="1">
                <a:solidFill>
                  <a:srgbClr val="C00000"/>
                </a:solidFill>
              </a:rPr>
              <a:t>against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tr-TR" sz="2200" b="1" dirty="0" err="1">
                <a:solidFill>
                  <a:srgbClr val="C00000"/>
                </a:solidFill>
              </a:rPr>
              <a:t>to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tr-TR" sz="2200" b="1" dirty="0" err="1">
                <a:solidFill>
                  <a:srgbClr val="C00000"/>
                </a:solidFill>
              </a:rPr>
              <a:t>undesirable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tr-TR" sz="2200" b="1" dirty="0" err="1">
                <a:solidFill>
                  <a:srgbClr val="C00000"/>
                </a:solidFill>
              </a:rPr>
              <a:t>reactions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tr-TR" sz="2200" dirty="0"/>
              <a:t>(</a:t>
            </a:r>
            <a:r>
              <a:rPr lang="tr-TR" sz="2200" dirty="0" err="1"/>
              <a:t>oxidation</a:t>
            </a:r>
            <a:r>
              <a:rPr lang="tr-TR" sz="2200" dirty="0"/>
              <a:t>, </a:t>
            </a:r>
            <a:r>
              <a:rPr lang="tr-TR" sz="2200" dirty="0" err="1"/>
              <a:t>microbial</a:t>
            </a:r>
            <a:r>
              <a:rPr lang="tr-TR" sz="2200" dirty="0"/>
              <a:t> </a:t>
            </a:r>
            <a:r>
              <a:rPr lang="tr-TR" sz="2200" dirty="0" err="1"/>
              <a:t>growth</a:t>
            </a:r>
            <a:r>
              <a:rPr lang="tr-TR" sz="2200" dirty="0"/>
              <a:t>, </a:t>
            </a:r>
            <a:r>
              <a:rPr lang="tr-TR" sz="2200" dirty="0" err="1"/>
              <a:t>chemical</a:t>
            </a:r>
            <a:r>
              <a:rPr lang="tr-TR" sz="2200" dirty="0"/>
              <a:t> </a:t>
            </a:r>
            <a:r>
              <a:rPr lang="tr-TR" sz="2200" dirty="0" err="1"/>
              <a:t>reactions</a:t>
            </a:r>
            <a:r>
              <a:rPr lang="tr-TR" sz="2200" dirty="0"/>
              <a:t>…)</a:t>
            </a:r>
          </a:p>
          <a:p>
            <a:pPr lvl="1"/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desired</a:t>
            </a:r>
            <a:r>
              <a:rPr lang="tr-TR" sz="2200" b="1" dirty="0"/>
              <a:t> </a:t>
            </a:r>
            <a:r>
              <a:rPr lang="tr-TR" sz="2200" b="1" dirty="0" err="1"/>
              <a:t>shelf</a:t>
            </a:r>
            <a:r>
              <a:rPr lang="tr-TR" sz="2200" b="1" dirty="0"/>
              <a:t> life</a:t>
            </a:r>
          </a:p>
          <a:p>
            <a:endParaRPr lang="tr-TR" sz="2200" dirty="0"/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782286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PHYSICAL AND MECHANICAL PROPERTIES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</p:spTree>
    <p:extLst>
      <p:ext uri="{BB962C8B-B14F-4D97-AF65-F5344CB8AC3E}">
        <p14:creationId xmlns:p14="http://schemas.microsoft.com/office/powerpoint/2010/main" val="1638078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1) </a:t>
            </a:r>
            <a:r>
              <a:rPr lang="tr-TR" b="1" dirty="0" err="1"/>
              <a:t>Mechanical</a:t>
            </a:r>
            <a:r>
              <a:rPr lang="tr-TR" b="1" dirty="0"/>
              <a:t> </a:t>
            </a:r>
            <a:r>
              <a:rPr lang="tr-TR" b="1" dirty="0" err="1"/>
              <a:t>strenght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Packaging protects products from external impact by its mechanical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strength</a:t>
            </a:r>
            <a:r>
              <a:rPr lang="en-US" sz="2400" dirty="0"/>
              <a:t>, which depends on the rigidity of the packaging material</a:t>
            </a:r>
            <a:endParaRPr lang="tr-TR" sz="2400" dirty="0"/>
          </a:p>
          <a:p>
            <a:r>
              <a:rPr lang="tr-TR" sz="2400" b="1" dirty="0" err="1">
                <a:solidFill>
                  <a:srgbClr val="0000FF"/>
                </a:solidFill>
              </a:rPr>
              <a:t>Products</a:t>
            </a:r>
            <a:r>
              <a:rPr lang="tr-TR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can also be protected by gas packaging </a:t>
            </a:r>
            <a:r>
              <a:rPr lang="en-US" sz="2400" dirty="0"/>
              <a:t>(e</a:t>
            </a:r>
            <a:r>
              <a:rPr lang="tr-TR" sz="2400" dirty="0"/>
              <a:t>.g. </a:t>
            </a:r>
            <a:r>
              <a:rPr lang="en-US" sz="2400" dirty="0"/>
              <a:t>bags of crisps</a:t>
            </a:r>
            <a:r>
              <a:rPr lang="tr-TR" sz="2400" dirty="0"/>
              <a:t>, </a:t>
            </a:r>
            <a:r>
              <a:rPr lang="tr-TR" sz="2400" dirty="0" err="1"/>
              <a:t>modified</a:t>
            </a:r>
            <a:r>
              <a:rPr lang="tr-TR" sz="2400" dirty="0"/>
              <a:t> </a:t>
            </a:r>
            <a:r>
              <a:rPr lang="tr-TR" sz="2400" dirty="0" err="1"/>
              <a:t>atmosphere</a:t>
            </a:r>
            <a:r>
              <a:rPr lang="tr-TR" sz="2400" dirty="0"/>
              <a:t> </a:t>
            </a:r>
            <a:r>
              <a:rPr lang="tr-TR" sz="2400" dirty="0" err="1"/>
              <a:t>packaged</a:t>
            </a:r>
            <a:r>
              <a:rPr lang="tr-TR" sz="2400" dirty="0"/>
              <a:t> </a:t>
            </a:r>
            <a:r>
              <a:rPr lang="tr-TR" sz="2400" dirty="0" err="1"/>
              <a:t>meat</a:t>
            </a:r>
            <a:r>
              <a:rPr lang="tr-TR" sz="2400" dirty="0"/>
              <a:t> </a:t>
            </a:r>
            <a:r>
              <a:rPr lang="tr-TR" sz="2400" dirty="0" err="1"/>
              <a:t>products</a:t>
            </a:r>
            <a:r>
              <a:rPr lang="tr-TR" sz="2400" dirty="0"/>
              <a:t>)</a:t>
            </a:r>
          </a:p>
          <a:p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strength</a:t>
            </a:r>
            <a:r>
              <a:rPr lang="tr-TR" sz="2400" dirty="0"/>
              <a:t> of </a:t>
            </a:r>
            <a:r>
              <a:rPr lang="en-US" sz="2400" dirty="0"/>
              <a:t>the material can be evaluated by burst, compression and perforation</a:t>
            </a:r>
            <a:r>
              <a:rPr lang="tr-TR" sz="2400" dirty="0"/>
              <a:t> </a:t>
            </a:r>
            <a:r>
              <a:rPr lang="tr-TR" sz="2400" dirty="0" err="1"/>
              <a:t>tests</a:t>
            </a:r>
            <a:endParaRPr lang="tr-TR" sz="2400" dirty="0"/>
          </a:p>
        </p:txBody>
      </p:sp>
      <p:pic>
        <p:nvPicPr>
          <p:cNvPr id="24578" name="Picture 2" descr="bags of cip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19" y="4225629"/>
            <a:ext cx="2551257" cy="2551257"/>
          </a:xfrm>
          <a:prstGeom prst="rect">
            <a:avLst/>
          </a:prstGeom>
          <a:noFill/>
        </p:spPr>
      </p:pic>
      <p:pic>
        <p:nvPicPr>
          <p:cNvPr id="24580" name="Picture 4" descr="modified atmosphere packaging in meat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293" y="4448175"/>
            <a:ext cx="3459452" cy="2049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4362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2) </a:t>
            </a:r>
            <a:r>
              <a:rPr lang="tr-TR" b="1" dirty="0" err="1"/>
              <a:t>Thermal</a:t>
            </a:r>
            <a:r>
              <a:rPr lang="tr-TR" b="1" dirty="0"/>
              <a:t> </a:t>
            </a:r>
            <a:r>
              <a:rPr lang="tr-TR" b="1" dirty="0" err="1"/>
              <a:t>conductivity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It</a:t>
            </a:r>
            <a:r>
              <a:rPr lang="tr-TR" sz="2400" dirty="0"/>
              <a:t> is </a:t>
            </a:r>
            <a:r>
              <a:rPr lang="en-US" sz="2400" dirty="0"/>
              <a:t>preferable to choose packaging with high thermal conductivity where heat</a:t>
            </a:r>
            <a:r>
              <a:rPr lang="tr-TR" sz="2400" dirty="0"/>
              <a:t> </a:t>
            </a:r>
            <a:r>
              <a:rPr lang="en-US" sz="2400" dirty="0"/>
              <a:t>treatment (</a:t>
            </a:r>
            <a:r>
              <a:rPr lang="tr-TR" sz="2400" dirty="0" err="1"/>
              <a:t>pasteurization</a:t>
            </a:r>
            <a:r>
              <a:rPr lang="tr-TR" sz="2400" dirty="0"/>
              <a:t>, </a:t>
            </a:r>
            <a:r>
              <a:rPr lang="en-US" sz="2400" dirty="0"/>
              <a:t>sterilization) is carried out</a:t>
            </a:r>
            <a:endParaRPr lang="tr-TR" sz="2400" dirty="0"/>
          </a:p>
          <a:p>
            <a:pPr>
              <a:buNone/>
            </a:pPr>
            <a:endParaRPr lang="tr-TR" sz="2400" dirty="0"/>
          </a:p>
          <a:p>
            <a:r>
              <a:rPr lang="tr-TR" sz="2400" b="1" dirty="0"/>
              <a:t>Metal </a:t>
            </a:r>
            <a:r>
              <a:rPr lang="tr-TR" sz="2400" b="1" dirty="0" err="1"/>
              <a:t>cans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laminated</a:t>
            </a:r>
            <a:r>
              <a:rPr lang="tr-TR" sz="2400" b="1" dirty="0"/>
              <a:t> </a:t>
            </a:r>
            <a:r>
              <a:rPr lang="tr-TR" sz="2400" b="1" dirty="0" err="1"/>
              <a:t>carton</a:t>
            </a:r>
            <a:r>
              <a:rPr lang="tr-TR" sz="2400" b="1" dirty="0"/>
              <a:t> </a:t>
            </a:r>
            <a:r>
              <a:rPr lang="tr-TR" sz="2400" b="1" dirty="0" err="1"/>
              <a:t>packages</a:t>
            </a:r>
            <a:r>
              <a:rPr lang="tr-TR" sz="2400" b="1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frequently</a:t>
            </a:r>
            <a:r>
              <a:rPr lang="tr-TR" sz="2400" dirty="0"/>
              <a:t> </a:t>
            </a:r>
            <a:r>
              <a:rPr lang="tr-TR" sz="2400" dirty="0" err="1"/>
              <a:t>used</a:t>
            </a:r>
            <a:r>
              <a:rPr lang="tr-TR" sz="2400" dirty="0"/>
              <a:t> </a:t>
            </a:r>
            <a:r>
              <a:rPr lang="tr-TR" sz="2400" dirty="0" err="1"/>
              <a:t>packaging</a:t>
            </a:r>
            <a:r>
              <a:rPr lang="tr-TR" sz="2400" dirty="0"/>
              <a:t> </a:t>
            </a:r>
            <a:r>
              <a:rPr lang="tr-TR" sz="2400" dirty="0" err="1"/>
              <a:t>materials</a:t>
            </a:r>
            <a:r>
              <a:rPr lang="tr-TR" sz="2400" dirty="0"/>
              <a:t> in </a:t>
            </a:r>
            <a:r>
              <a:rPr lang="tr-TR" sz="2400" dirty="0" err="1"/>
              <a:t>milk</a:t>
            </a:r>
            <a:r>
              <a:rPr lang="tr-TR" sz="2400" dirty="0"/>
              <a:t>, </a:t>
            </a:r>
            <a:r>
              <a:rPr lang="tr-TR" sz="2400" dirty="0" err="1"/>
              <a:t>fruit</a:t>
            </a:r>
            <a:r>
              <a:rPr lang="tr-TR" sz="2400" dirty="0"/>
              <a:t> </a:t>
            </a:r>
            <a:r>
              <a:rPr lang="tr-TR" sz="2400" dirty="0" err="1"/>
              <a:t>juice</a:t>
            </a:r>
            <a:r>
              <a:rPr lang="tr-TR" sz="2400" dirty="0"/>
              <a:t>, </a:t>
            </a:r>
            <a:r>
              <a:rPr lang="tr-TR" sz="2400" dirty="0" err="1"/>
              <a:t>canned</a:t>
            </a:r>
            <a:r>
              <a:rPr lang="tr-TR" sz="2400" dirty="0"/>
              <a:t> </a:t>
            </a:r>
            <a:r>
              <a:rPr lang="tr-TR" sz="2400" dirty="0" err="1"/>
              <a:t>foods</a:t>
            </a:r>
            <a:r>
              <a:rPr lang="tr-TR" sz="2400" dirty="0"/>
              <a:t> </a:t>
            </a:r>
            <a:r>
              <a:rPr lang="tr-TR" sz="2400" dirty="0" err="1"/>
              <a:t>etc</a:t>
            </a:r>
            <a:r>
              <a:rPr lang="tr-TR" sz="2400" dirty="0"/>
              <a:t>…</a:t>
            </a:r>
            <a:r>
              <a:rPr lang="tr-TR" sz="2400" dirty="0" err="1"/>
              <a:t>due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their</a:t>
            </a:r>
            <a:r>
              <a:rPr lang="tr-TR" sz="2400" dirty="0"/>
              <a:t> </a:t>
            </a:r>
            <a:r>
              <a:rPr lang="tr-TR" sz="2400" dirty="0" err="1"/>
              <a:t>high</a:t>
            </a:r>
            <a:r>
              <a:rPr lang="tr-TR" sz="2400" dirty="0"/>
              <a:t> </a:t>
            </a:r>
            <a:r>
              <a:rPr lang="tr-TR" sz="2400" dirty="0" err="1"/>
              <a:t>thermal</a:t>
            </a:r>
            <a:r>
              <a:rPr lang="tr-TR" sz="2400" dirty="0"/>
              <a:t> </a:t>
            </a:r>
            <a:r>
              <a:rPr lang="tr-TR" sz="2400" dirty="0" err="1"/>
              <a:t>conductivity</a:t>
            </a:r>
            <a:r>
              <a:rPr lang="tr-TR" sz="2400" dirty="0"/>
              <a:t>  </a:t>
            </a:r>
          </a:p>
          <a:p>
            <a:endParaRPr lang="tr-TR" sz="2400" dirty="0"/>
          </a:p>
          <a:p>
            <a:r>
              <a:rPr lang="tr-TR" sz="2400" dirty="0"/>
              <a:t>“</a:t>
            </a:r>
            <a:r>
              <a:rPr lang="tr-TR" sz="2400" b="1" dirty="0" err="1">
                <a:solidFill>
                  <a:srgbClr val="0000FF"/>
                </a:solidFill>
              </a:rPr>
              <a:t>Thermal</a:t>
            </a:r>
            <a:r>
              <a:rPr lang="tr-TR" sz="2400" b="1" dirty="0">
                <a:solidFill>
                  <a:srgbClr val="0000FF"/>
                </a:solidFill>
              </a:rPr>
              <a:t> </a:t>
            </a:r>
            <a:r>
              <a:rPr lang="tr-TR" sz="2400" b="1" dirty="0" err="1">
                <a:solidFill>
                  <a:srgbClr val="0000FF"/>
                </a:solidFill>
              </a:rPr>
              <a:t>conductivity</a:t>
            </a:r>
            <a:r>
              <a:rPr lang="tr-TR" sz="2400" dirty="0"/>
              <a:t> is </a:t>
            </a:r>
            <a:r>
              <a:rPr lang="tr-TR" sz="2400" dirty="0" err="1"/>
              <a:t>defined</a:t>
            </a:r>
            <a:r>
              <a:rPr lang="tr-TR" sz="2400" dirty="0"/>
              <a:t> as </a:t>
            </a:r>
            <a:r>
              <a:rPr lang="en-US" sz="2400" i="1" u="sng" dirty="0"/>
              <a:t>the amount of heat per unit time per unit area that can be conducted through a plate of unit thickness of a given material</a:t>
            </a:r>
            <a:r>
              <a:rPr lang="tr-TR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6454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canned foods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048000"/>
            <a:ext cx="4800000" cy="3600000"/>
          </a:xfrm>
          <a:prstGeom prst="rect">
            <a:avLst/>
          </a:prstGeom>
          <a:noFill/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25</a:t>
            </a:fld>
            <a:endParaRPr lang="tr-TR"/>
          </a:p>
        </p:txBody>
      </p:sp>
      <p:pic>
        <p:nvPicPr>
          <p:cNvPr id="22534" name="Picture 6" descr="aseptic packagi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7" y="114300"/>
            <a:ext cx="4473574" cy="4229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6819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3) </a:t>
            </a:r>
            <a:r>
              <a:rPr lang="tr-TR" b="1" dirty="0" err="1"/>
              <a:t>Radiation</a:t>
            </a:r>
            <a:r>
              <a:rPr lang="tr-TR" b="1" dirty="0"/>
              <a:t> </a:t>
            </a:r>
            <a:r>
              <a:rPr lang="tr-TR" b="1" dirty="0" err="1"/>
              <a:t>barrier</a:t>
            </a:r>
            <a:r>
              <a:rPr lang="tr-TR" b="1" dirty="0"/>
              <a:t> </a:t>
            </a:r>
            <a:r>
              <a:rPr lang="tr-TR" b="1"/>
              <a:t>properties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U</a:t>
            </a:r>
            <a:r>
              <a:rPr lang="en-US" sz="2400" b="1" dirty="0" err="1">
                <a:solidFill>
                  <a:srgbClr val="C00000"/>
                </a:solidFill>
              </a:rPr>
              <a:t>ltraviolet</a:t>
            </a:r>
            <a:r>
              <a:rPr lang="en-US" sz="2400" b="1" dirty="0">
                <a:solidFill>
                  <a:srgbClr val="C00000"/>
                </a:solidFill>
              </a:rPr>
              <a:t> light rays </a:t>
            </a:r>
            <a:r>
              <a:rPr lang="tr-TR" sz="2400" b="1" dirty="0" err="1">
                <a:solidFill>
                  <a:srgbClr val="C00000"/>
                </a:solidFill>
              </a:rPr>
              <a:t>are</a:t>
            </a:r>
            <a:r>
              <a:rPr lang="en-US" sz="2400" b="1" dirty="0">
                <a:solidFill>
                  <a:srgbClr val="C00000"/>
                </a:solidFill>
              </a:rPr>
              <a:t> tend to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denature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food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products</a:t>
            </a:r>
            <a:endParaRPr lang="tr-TR" sz="2400" b="1" dirty="0">
              <a:solidFill>
                <a:srgbClr val="C00000"/>
              </a:solidFill>
            </a:endParaRPr>
          </a:p>
          <a:p>
            <a:r>
              <a:rPr lang="tr-TR" sz="2400" dirty="0" err="1"/>
              <a:t>Because</a:t>
            </a:r>
            <a:r>
              <a:rPr lang="tr-TR" sz="2400" dirty="0"/>
              <a:t> of </a:t>
            </a:r>
            <a:r>
              <a:rPr lang="tr-TR" sz="2400" dirty="0" err="1"/>
              <a:t>this</a:t>
            </a:r>
            <a:r>
              <a:rPr lang="tr-TR" sz="2400" dirty="0"/>
              <a:t> problem, </a:t>
            </a:r>
            <a:r>
              <a:rPr lang="tr-TR" sz="2400" dirty="0" err="1"/>
              <a:t>food</a:t>
            </a:r>
            <a:r>
              <a:rPr lang="tr-TR" sz="2400" dirty="0"/>
              <a:t> p</a:t>
            </a:r>
            <a:r>
              <a:rPr lang="en-US" sz="2400" dirty="0" err="1"/>
              <a:t>roducts</a:t>
            </a:r>
            <a:r>
              <a:rPr lang="en-US" sz="2400" dirty="0"/>
              <a:t> can be </a:t>
            </a:r>
            <a:r>
              <a:rPr lang="en-US" sz="2400" b="1" dirty="0">
                <a:solidFill>
                  <a:srgbClr val="0000FF"/>
                </a:solidFill>
              </a:rPr>
              <a:t>preserved by opaque packaging</a:t>
            </a:r>
            <a:r>
              <a:rPr lang="tr-TR" sz="2400" dirty="0"/>
              <a:t>, </a:t>
            </a:r>
            <a:r>
              <a:rPr lang="tr-TR" sz="2400" dirty="0" err="1"/>
              <a:t>which</a:t>
            </a:r>
            <a:r>
              <a:rPr lang="tr-TR" sz="2400" dirty="0"/>
              <a:t> </a:t>
            </a:r>
            <a:r>
              <a:rPr lang="tr-TR" sz="2400" dirty="0" err="1"/>
              <a:t>does</a:t>
            </a:r>
            <a:r>
              <a:rPr lang="tr-TR" sz="2400" dirty="0"/>
              <a:t> not </a:t>
            </a:r>
            <a:r>
              <a:rPr lang="tr-TR" sz="2400" dirty="0" err="1"/>
              <a:t>give</a:t>
            </a:r>
            <a:r>
              <a:rPr lang="tr-TR" sz="2400" dirty="0"/>
              <a:t> </a:t>
            </a:r>
            <a:r>
              <a:rPr lang="tr-TR" sz="2400" dirty="0" err="1"/>
              <a:t>permission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light</a:t>
            </a:r>
            <a:r>
              <a:rPr lang="tr-TR" sz="2400" dirty="0"/>
              <a:t> </a:t>
            </a:r>
            <a:r>
              <a:rPr lang="tr-TR" sz="2400" dirty="0" err="1"/>
              <a:t>transmission</a:t>
            </a:r>
            <a:endParaRPr lang="tr-TR" sz="2400" dirty="0"/>
          </a:p>
          <a:p>
            <a:r>
              <a:rPr lang="tr-TR" sz="2400" dirty="0" err="1"/>
              <a:t>When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chemeClr val="accent3">
                    <a:lumMod val="75000"/>
                  </a:schemeClr>
                </a:solidFill>
              </a:rPr>
              <a:t>transparent</a:t>
            </a:r>
            <a:r>
              <a:rPr lang="tr-TR" sz="2400" b="1" dirty="0">
                <a:solidFill>
                  <a:schemeClr val="accent3">
                    <a:lumMod val="75000"/>
                  </a:schemeClr>
                </a:solidFill>
              </a:rPr>
              <a:t> p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ackaging</a:t>
            </a:r>
            <a:r>
              <a:rPr lang="tr-TR" sz="2400" b="1" dirty="0">
                <a:solidFill>
                  <a:schemeClr val="accent3">
                    <a:lumMod val="75000"/>
                  </a:schemeClr>
                </a:solidFill>
              </a:rPr>
              <a:t> is </a:t>
            </a:r>
            <a:r>
              <a:rPr lang="tr-TR" sz="2400" b="1" dirty="0" err="1">
                <a:solidFill>
                  <a:schemeClr val="accent3">
                    <a:lumMod val="75000"/>
                  </a:schemeClr>
                </a:solidFill>
              </a:rPr>
              <a:t>necessary</a:t>
            </a:r>
            <a:r>
              <a:rPr lang="tr-TR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400" dirty="0" err="1"/>
              <a:t>such</a:t>
            </a:r>
            <a:r>
              <a:rPr lang="tr-TR" sz="2400" dirty="0"/>
              <a:t> as </a:t>
            </a:r>
            <a:r>
              <a:rPr lang="tr-TR" sz="2400" dirty="0" err="1"/>
              <a:t>beverages</a:t>
            </a:r>
            <a:r>
              <a:rPr lang="tr-TR" sz="2400" dirty="0"/>
              <a:t>, </a:t>
            </a:r>
            <a:r>
              <a:rPr lang="tr-TR" sz="2400" b="1" dirty="0" err="1"/>
              <a:t>tinted</a:t>
            </a:r>
            <a:r>
              <a:rPr lang="tr-TR" sz="2400" b="1" dirty="0"/>
              <a:t> </a:t>
            </a:r>
            <a:r>
              <a:rPr lang="tr-TR" sz="2400" b="1" dirty="0" err="1"/>
              <a:t>packaging</a:t>
            </a:r>
            <a:r>
              <a:rPr lang="tr-TR" sz="2400" b="1" dirty="0"/>
              <a:t> </a:t>
            </a:r>
            <a:r>
              <a:rPr lang="tr-TR" sz="2400" dirty="0" err="1"/>
              <a:t>should</a:t>
            </a:r>
            <a:r>
              <a:rPr lang="tr-TR" sz="2400" dirty="0"/>
              <a:t> be </a:t>
            </a:r>
            <a:r>
              <a:rPr lang="tr-TR" sz="2400" dirty="0" err="1"/>
              <a:t>choosen</a:t>
            </a:r>
            <a:r>
              <a:rPr lang="tr-TR" sz="2400" dirty="0"/>
              <a:t> in </a:t>
            </a:r>
            <a:r>
              <a:rPr lang="tr-TR" sz="2400" dirty="0" err="1"/>
              <a:t>order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prevent</a:t>
            </a:r>
            <a:r>
              <a:rPr lang="tr-TR" sz="2400" dirty="0"/>
              <a:t> </a:t>
            </a:r>
            <a:r>
              <a:rPr lang="tr-TR" sz="2400" dirty="0" err="1"/>
              <a:t>light</a:t>
            </a:r>
            <a:r>
              <a:rPr lang="tr-TR" sz="2400" dirty="0"/>
              <a:t> </a:t>
            </a:r>
            <a:r>
              <a:rPr lang="tr-TR" sz="2400" dirty="0" err="1"/>
              <a:t>transmission</a:t>
            </a:r>
            <a:endParaRPr lang="tr-TR" sz="2400" dirty="0"/>
          </a:p>
        </p:txBody>
      </p:sp>
      <p:pic>
        <p:nvPicPr>
          <p:cNvPr id="1026" name="Picture 2" descr="electromagnetic spectrum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0" b="16970"/>
          <a:stretch/>
        </p:blipFill>
        <p:spPr bwMode="auto">
          <a:xfrm>
            <a:off x="609600" y="4353606"/>
            <a:ext cx="8153400" cy="225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0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Tinted</a:t>
            </a:r>
            <a:r>
              <a:rPr lang="tr-TR" b="1" dirty="0"/>
              <a:t> </a:t>
            </a:r>
            <a:r>
              <a:rPr lang="tr-TR" b="1" dirty="0" err="1"/>
              <a:t>packaging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11484425" y="15319247"/>
            <a:ext cx="2667000" cy="3600000"/>
          </a:xfrm>
        </p:spPr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612648" y="6209185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Tinted</a:t>
            </a:r>
            <a:r>
              <a:rPr lang="tr-TR" sz="2400" dirty="0"/>
              <a:t> </a:t>
            </a:r>
            <a:r>
              <a:rPr lang="tr-TR" sz="2400" dirty="0" err="1"/>
              <a:t>packages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able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to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block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ultraviolet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lights</a:t>
            </a:r>
            <a:r>
              <a:rPr lang="tr-TR" sz="2400" dirty="0"/>
              <a:t>; </a:t>
            </a:r>
            <a:r>
              <a:rPr lang="tr-TR" sz="2400" dirty="0" err="1"/>
              <a:t>therefore</a:t>
            </a:r>
            <a:r>
              <a:rPr lang="tr-TR" sz="2400" dirty="0"/>
              <a:t> </a:t>
            </a:r>
            <a:r>
              <a:rPr lang="tr-TR" sz="2400" dirty="0" err="1"/>
              <a:t>they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frequently</a:t>
            </a:r>
            <a:r>
              <a:rPr lang="tr-TR" sz="2400" dirty="0"/>
              <a:t> </a:t>
            </a:r>
            <a:r>
              <a:rPr lang="tr-TR" sz="2400" dirty="0" err="1"/>
              <a:t>used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beverages</a:t>
            </a:r>
            <a:r>
              <a:rPr lang="tr-TR" sz="2400" dirty="0"/>
              <a:t> </a:t>
            </a:r>
            <a:r>
              <a:rPr lang="tr-TR" sz="2400" dirty="0" err="1"/>
              <a:t>industry</a:t>
            </a:r>
            <a:r>
              <a:rPr lang="tr-TR" sz="2400" dirty="0"/>
              <a:t> in </a:t>
            </a:r>
            <a:r>
              <a:rPr lang="tr-TR" sz="2400" dirty="0" err="1"/>
              <a:t>order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prevent</a:t>
            </a:r>
            <a:r>
              <a:rPr lang="tr-TR" sz="2400" dirty="0"/>
              <a:t> </a:t>
            </a:r>
            <a:r>
              <a:rPr lang="tr-TR" sz="2400" dirty="0" err="1"/>
              <a:t>quality</a:t>
            </a:r>
            <a:endParaRPr lang="tr-TR" sz="2400" dirty="0"/>
          </a:p>
        </p:txBody>
      </p:sp>
      <p:pic>
        <p:nvPicPr>
          <p:cNvPr id="2050" name="Picture 2" descr="bear bottle ile ilgili görsel sonuc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7" r="12772"/>
          <a:stretch/>
        </p:blipFill>
        <p:spPr bwMode="auto">
          <a:xfrm>
            <a:off x="685800" y="2891636"/>
            <a:ext cx="1898374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bonated water bottle ile ilgili g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6" r="28613"/>
          <a:stretch/>
        </p:blipFill>
        <p:spPr bwMode="auto">
          <a:xfrm>
            <a:off x="6960899" y="2833055"/>
            <a:ext cx="1163220" cy="281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rbonated water bottle ile ilgili görsel sonuc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r="38148"/>
          <a:stretch/>
        </p:blipFill>
        <p:spPr bwMode="auto">
          <a:xfrm>
            <a:off x="5172850" y="2787678"/>
            <a:ext cx="1349384" cy="309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4373217" y="5650218"/>
            <a:ext cx="477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/>
              <a:t>Sparkling</a:t>
            </a:r>
            <a:r>
              <a:rPr lang="tr-TR" sz="2400" dirty="0"/>
              <a:t> </a:t>
            </a:r>
            <a:r>
              <a:rPr lang="tr-TR" sz="2400" dirty="0" err="1"/>
              <a:t>water</a:t>
            </a:r>
            <a:r>
              <a:rPr lang="tr-TR" sz="2400" dirty="0"/>
              <a:t> / </a:t>
            </a:r>
            <a:r>
              <a:rPr lang="tr-TR" sz="2400" dirty="0" err="1"/>
              <a:t>carbonated</a:t>
            </a:r>
            <a:r>
              <a:rPr lang="tr-TR" sz="2400" dirty="0"/>
              <a:t> </a:t>
            </a:r>
            <a:r>
              <a:rPr lang="tr-TR" sz="2400" dirty="0" err="1"/>
              <a:t>water</a:t>
            </a:r>
            <a:endParaRPr lang="en-US" sz="2400" dirty="0"/>
          </a:p>
        </p:txBody>
      </p:sp>
      <p:pic>
        <p:nvPicPr>
          <p:cNvPr id="2058" name="Picture 10" descr="beer bootle ile ilgili görsel sonuc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r="53766"/>
          <a:stretch/>
        </p:blipFill>
        <p:spPr bwMode="auto">
          <a:xfrm>
            <a:off x="2939264" y="2891636"/>
            <a:ext cx="93924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921926" y="5642276"/>
            <a:ext cx="2993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/>
              <a:t>Beer</a:t>
            </a:r>
            <a:r>
              <a:rPr lang="tr-TR" sz="2400" dirty="0"/>
              <a:t> </a:t>
            </a:r>
            <a:r>
              <a:rPr lang="tr-TR" sz="2400" dirty="0" err="1"/>
              <a:t>industry</a:t>
            </a:r>
            <a:endParaRPr lang="en-US" sz="2400" dirty="0"/>
          </a:p>
        </p:txBody>
      </p:sp>
      <p:sp>
        <p:nvSpPr>
          <p:cNvPr id="14" name="Veri Yer Tutucusu 2"/>
          <p:cNvSpPr txBox="1">
            <a:spLocks/>
          </p:cNvSpPr>
          <p:nvPr/>
        </p:nvSpPr>
        <p:spPr>
          <a:xfrm>
            <a:off x="6175512" y="620864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tr-TR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1DE442-1CB8-400A-A8EF-E1E759702E45}" type="datetime1">
              <a:rPr lang="en-US" smtClean="0"/>
              <a:pPr/>
              <a:t>3/9/2021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9162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MIGRATION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346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Definition of </a:t>
            </a:r>
            <a:r>
              <a:rPr lang="tr-TR" b="1" dirty="0" err="1"/>
              <a:t>migration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612648" y="2183642"/>
            <a:ext cx="8153400" cy="3912358"/>
          </a:xfrm>
        </p:spPr>
        <p:txBody>
          <a:bodyPr>
            <a:normAutofit/>
          </a:bodyPr>
          <a:lstStyle/>
          <a:p>
            <a:r>
              <a:rPr lang="en-US" dirty="0"/>
              <a:t>Migration corresponds to </a:t>
            </a:r>
            <a:r>
              <a:rPr lang="en-US" b="1" dirty="0">
                <a:solidFill>
                  <a:srgbClr val="C00000"/>
                </a:solidFill>
              </a:rPr>
              <a:t>the transfer of substances from the packaging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material to the product by physicochemical reactions</a:t>
            </a:r>
            <a:r>
              <a:rPr lang="en-US" dirty="0"/>
              <a:t>, </a:t>
            </a:r>
            <a:r>
              <a:rPr lang="en-US" b="1" dirty="0">
                <a:solidFill>
                  <a:srgbClr val="0000FF"/>
                </a:solidFill>
              </a:rPr>
              <a:t>except for elements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that could be separated from the packaging due to mechanical stress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8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Properties</a:t>
            </a:r>
            <a:r>
              <a:rPr lang="tr-TR" b="1" dirty="0"/>
              <a:t> of </a:t>
            </a:r>
            <a:r>
              <a:rPr lang="tr-TR" b="1" dirty="0" err="1"/>
              <a:t>packaging</a:t>
            </a:r>
            <a:r>
              <a:rPr lang="tr-TR" b="1" dirty="0"/>
              <a:t> </a:t>
            </a:r>
            <a:r>
              <a:rPr lang="tr-TR" b="1" dirty="0" err="1"/>
              <a:t>materials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612648" y="6248400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600" dirty="0" err="1"/>
              <a:t>In</a:t>
            </a:r>
            <a:r>
              <a:rPr lang="tr-TR" sz="2600" dirty="0"/>
              <a:t> </a:t>
            </a:r>
            <a:r>
              <a:rPr lang="tr-TR" sz="2600" dirty="0" err="1"/>
              <a:t>order</a:t>
            </a:r>
            <a:r>
              <a:rPr lang="tr-TR" sz="2600" dirty="0"/>
              <a:t> </a:t>
            </a:r>
            <a:r>
              <a:rPr lang="tr-TR" sz="2600" dirty="0" err="1"/>
              <a:t>to</a:t>
            </a:r>
            <a:r>
              <a:rPr lang="tr-TR" sz="2600" dirty="0"/>
              <a:t> </a:t>
            </a:r>
            <a:r>
              <a:rPr lang="tr-TR" sz="2600" dirty="0" err="1"/>
              <a:t>evaluate</a:t>
            </a:r>
            <a:r>
              <a:rPr lang="tr-TR" sz="2600" dirty="0"/>
              <a:t>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function</a:t>
            </a:r>
            <a:r>
              <a:rPr lang="tr-TR" sz="2600" dirty="0"/>
              <a:t> of </a:t>
            </a:r>
            <a:r>
              <a:rPr lang="tr-TR" sz="2600" dirty="0" err="1"/>
              <a:t>packaging</a:t>
            </a:r>
            <a:r>
              <a:rPr lang="tr-TR" sz="2600" dirty="0"/>
              <a:t> </a:t>
            </a:r>
            <a:r>
              <a:rPr lang="tr-TR" sz="2600" dirty="0" err="1"/>
              <a:t>material</a:t>
            </a:r>
            <a:endParaRPr lang="tr-TR" sz="2600" dirty="0"/>
          </a:p>
          <a:p>
            <a:endParaRPr lang="tr-TR" sz="2600" dirty="0"/>
          </a:p>
          <a:p>
            <a:pPr marL="822960" lvl="1" indent="-457200">
              <a:buClr>
                <a:srgbClr val="0000FF"/>
              </a:buClr>
              <a:buSzPct val="100000"/>
              <a:buFont typeface="+mj-lt"/>
              <a:buAutoNum type="arabicParenR"/>
            </a:pPr>
            <a:r>
              <a:rPr lang="en-US" dirty="0"/>
              <a:t>It is important to consider </a:t>
            </a:r>
            <a:r>
              <a:rPr lang="en-US" b="1" dirty="0">
                <a:solidFill>
                  <a:srgbClr val="C00000"/>
                </a:solidFill>
              </a:rPr>
              <a:t>the contact time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between the product and the material</a:t>
            </a:r>
            <a:r>
              <a:rPr lang="en-US" dirty="0"/>
              <a:t>, which depends on </a:t>
            </a:r>
            <a:r>
              <a:rPr lang="en-US" b="1" dirty="0"/>
              <a:t>mass transfer</a:t>
            </a:r>
            <a:endParaRPr lang="tr-TR" b="1" dirty="0"/>
          </a:p>
          <a:p>
            <a:pPr marL="822960" lvl="1" indent="-457200">
              <a:buClr>
                <a:srgbClr val="0000FF"/>
              </a:buClr>
              <a:buSzPct val="100000"/>
              <a:buFont typeface="+mj-lt"/>
              <a:buAutoNum type="arabicParenR"/>
            </a:pPr>
            <a:endParaRPr lang="tr-TR" b="1" dirty="0"/>
          </a:p>
          <a:p>
            <a:pPr marL="822960" lvl="1" indent="-457200">
              <a:buClr>
                <a:srgbClr val="0000FF"/>
              </a:buClr>
              <a:buSzPct val="100000"/>
              <a:buFont typeface="+mj-lt"/>
              <a:buAutoNum type="arabicParenR"/>
            </a:pPr>
            <a:r>
              <a:rPr lang="en-US" dirty="0"/>
              <a:t>It is important to consider </a:t>
            </a:r>
            <a:r>
              <a:rPr lang="en-US" b="1" dirty="0">
                <a:solidFill>
                  <a:srgbClr val="0000FF"/>
                </a:solidFill>
              </a:rPr>
              <a:t>the contact time between the external atmosphere, the material and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the internal atmosphere</a:t>
            </a:r>
            <a:r>
              <a:rPr lang="en-US" dirty="0"/>
              <a:t>, which depends on the </a:t>
            </a:r>
            <a:r>
              <a:rPr lang="en-US" b="1" dirty="0"/>
              <a:t>permeability of </a:t>
            </a:r>
            <a:r>
              <a:rPr lang="en-US" b="1" dirty="0" err="1"/>
              <a:t>th</a:t>
            </a:r>
            <a:r>
              <a:rPr lang="tr-TR" b="1" dirty="0"/>
              <a:t>e </a:t>
            </a:r>
            <a:r>
              <a:rPr lang="en-US" b="1" dirty="0"/>
              <a:t>packaging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1442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Potential</a:t>
            </a:r>
            <a:r>
              <a:rPr lang="tr-TR" b="1" dirty="0"/>
              <a:t> </a:t>
            </a:r>
            <a:r>
              <a:rPr lang="tr-TR" b="1" dirty="0" err="1"/>
              <a:t>migrants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099048" y="6492875"/>
            <a:ext cx="2667000" cy="365125"/>
          </a:xfrm>
        </p:spPr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612648" y="6492875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232013" y="1600200"/>
            <a:ext cx="8652680" cy="5128146"/>
          </a:xfrm>
        </p:spPr>
        <p:txBody>
          <a:bodyPr>
            <a:noAutofit/>
          </a:bodyPr>
          <a:lstStyle/>
          <a:p>
            <a:r>
              <a:rPr lang="tr-TR" sz="2200" dirty="0" err="1"/>
              <a:t>Identification</a:t>
            </a:r>
            <a:r>
              <a:rPr lang="tr-TR" sz="2200" dirty="0"/>
              <a:t>, </a:t>
            </a:r>
            <a:r>
              <a:rPr lang="tr-TR" sz="2200" dirty="0" err="1"/>
              <a:t>measurement</a:t>
            </a:r>
            <a:r>
              <a:rPr lang="tr-TR" sz="2200" dirty="0"/>
              <a:t> </a:t>
            </a:r>
            <a:r>
              <a:rPr lang="tr-TR" sz="2200" dirty="0" err="1"/>
              <a:t>and</a:t>
            </a:r>
            <a:r>
              <a:rPr lang="tr-TR" sz="2200" dirty="0"/>
              <a:t> </a:t>
            </a:r>
            <a:r>
              <a:rPr lang="tr-TR" sz="2200" dirty="0" err="1"/>
              <a:t>determination</a:t>
            </a:r>
            <a:r>
              <a:rPr lang="tr-TR" sz="2200" dirty="0"/>
              <a:t> of </a:t>
            </a:r>
            <a:r>
              <a:rPr lang="tr-TR" sz="2200" dirty="0" err="1"/>
              <a:t>the</a:t>
            </a:r>
            <a:r>
              <a:rPr lang="tr-TR" sz="2200" dirty="0"/>
              <a:t> legal </a:t>
            </a:r>
            <a:r>
              <a:rPr lang="tr-TR" sz="2200" dirty="0" err="1"/>
              <a:t>limits</a:t>
            </a:r>
            <a:r>
              <a:rPr lang="tr-TR" sz="2200" dirty="0"/>
              <a:t> of </a:t>
            </a:r>
            <a:r>
              <a:rPr lang="tr-TR" sz="2200" dirty="0" err="1"/>
              <a:t>potential</a:t>
            </a:r>
            <a:r>
              <a:rPr lang="tr-TR" sz="2200" dirty="0"/>
              <a:t> </a:t>
            </a:r>
            <a:r>
              <a:rPr lang="tr-TR" sz="2200" dirty="0" err="1"/>
              <a:t>migrants</a:t>
            </a:r>
            <a:r>
              <a:rPr lang="tr-TR" sz="2200" dirty="0"/>
              <a:t> is an </a:t>
            </a:r>
            <a:r>
              <a:rPr lang="tr-TR" sz="2200" dirty="0" err="1"/>
              <a:t>important</a:t>
            </a:r>
            <a:r>
              <a:rPr lang="tr-TR" sz="2200" dirty="0"/>
              <a:t> </a:t>
            </a:r>
            <a:r>
              <a:rPr lang="tr-TR" sz="2200" dirty="0" err="1"/>
              <a:t>issue</a:t>
            </a:r>
            <a:r>
              <a:rPr lang="tr-TR" sz="2200" dirty="0"/>
              <a:t> </a:t>
            </a:r>
            <a:r>
              <a:rPr lang="tr-TR" sz="2200" dirty="0" err="1"/>
              <a:t>for</a:t>
            </a:r>
            <a:r>
              <a:rPr lang="tr-TR" sz="2200" dirty="0"/>
              <a:t> </a:t>
            </a:r>
            <a:r>
              <a:rPr lang="tr-TR" sz="2200" dirty="0" err="1"/>
              <a:t>packaging</a:t>
            </a:r>
            <a:r>
              <a:rPr lang="tr-TR" sz="2200" dirty="0"/>
              <a:t> </a:t>
            </a:r>
            <a:r>
              <a:rPr lang="tr-TR" sz="2200" dirty="0" err="1"/>
              <a:t>industry</a:t>
            </a:r>
            <a:endParaRPr lang="tr-TR" sz="2200" dirty="0"/>
          </a:p>
          <a:p>
            <a:pPr marL="0" indent="0">
              <a:buNone/>
            </a:pPr>
            <a:endParaRPr lang="tr-TR" sz="1200" dirty="0"/>
          </a:p>
          <a:p>
            <a:r>
              <a:rPr lang="en-US" sz="2200" dirty="0"/>
              <a:t>These migrants can have several sources</a:t>
            </a:r>
            <a:r>
              <a:rPr lang="tr-TR" sz="2200" dirty="0"/>
              <a:t>;</a:t>
            </a:r>
          </a:p>
          <a:p>
            <a:pPr lvl="1"/>
            <a:r>
              <a:rPr lang="tr-TR" sz="2200" b="1" dirty="0">
                <a:solidFill>
                  <a:srgbClr val="0000FF"/>
                </a:solidFill>
              </a:rPr>
              <a:t>T</a:t>
            </a:r>
            <a:r>
              <a:rPr lang="en-US" sz="2200" b="1" dirty="0">
                <a:solidFill>
                  <a:srgbClr val="0000FF"/>
                </a:solidFill>
              </a:rPr>
              <a:t>hey may be present in the raw material used to make the packaging </a:t>
            </a:r>
            <a:r>
              <a:rPr lang="en-US" sz="2200" dirty="0"/>
              <a:t>(metal,</a:t>
            </a:r>
            <a:r>
              <a:rPr lang="tr-TR" sz="2200" dirty="0"/>
              <a:t> </a:t>
            </a:r>
            <a:r>
              <a:rPr lang="en-US" sz="2200" dirty="0"/>
              <a:t>wood tannins, sand in glass, residues from the synthesis of monomers,</a:t>
            </a:r>
            <a:r>
              <a:rPr lang="tr-TR" sz="2200" dirty="0"/>
              <a:t> </a:t>
            </a:r>
            <a:r>
              <a:rPr lang="en-US" sz="2200" dirty="0"/>
              <a:t>substances incorporated during recycling, etc.)</a:t>
            </a:r>
            <a:endParaRPr lang="tr-TR" sz="2200" dirty="0"/>
          </a:p>
          <a:p>
            <a:pPr lvl="1"/>
            <a:r>
              <a:rPr lang="tr-TR" sz="2200" b="1" dirty="0">
                <a:solidFill>
                  <a:srgbClr val="C00000"/>
                </a:solidFill>
              </a:rPr>
              <a:t>T</a:t>
            </a:r>
            <a:r>
              <a:rPr lang="en-US" sz="2200" b="1" dirty="0">
                <a:solidFill>
                  <a:srgbClr val="C00000"/>
                </a:solidFill>
              </a:rPr>
              <a:t>hey may have been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incorporated intentionally or unintentionally during the processing of the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raw material </a:t>
            </a:r>
            <a:r>
              <a:rPr lang="en-US" sz="2200" dirty="0"/>
              <a:t>(monomers, additives, catalysts, degradation products of</a:t>
            </a:r>
            <a:r>
              <a:rPr lang="tr-TR" sz="2200" dirty="0"/>
              <a:t> </a:t>
            </a:r>
            <a:r>
              <a:rPr lang="en-US" sz="2200" dirty="0"/>
              <a:t>these additives and polymers, etc.)</a:t>
            </a:r>
            <a:endParaRPr lang="tr-TR" sz="2200" dirty="0"/>
          </a:p>
          <a:p>
            <a:pPr lvl="1"/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they may appear during storage</a:t>
            </a:r>
            <a:r>
              <a:rPr lang="tr-TR" sz="2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/>
              <a:t>(reactivity of additives, degradation of material, reactivity between food</a:t>
            </a:r>
            <a:r>
              <a:rPr lang="tr-TR" sz="2200" dirty="0"/>
              <a:t> </a:t>
            </a:r>
            <a:r>
              <a:rPr lang="en-US" sz="2200" dirty="0"/>
              <a:t>constituents and the container) or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heating of the packaged product</a:t>
            </a:r>
            <a:r>
              <a:rPr lang="tr-TR" sz="2200" dirty="0"/>
              <a:t> </a:t>
            </a:r>
            <a:r>
              <a:rPr lang="en-US" sz="2200" dirty="0"/>
              <a:t>(microwaving)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494741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Classification</a:t>
            </a:r>
            <a:r>
              <a:rPr lang="tr-TR" b="1" dirty="0"/>
              <a:t> of </a:t>
            </a:r>
            <a:r>
              <a:rPr lang="tr-TR" b="1" dirty="0" err="1"/>
              <a:t>materials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600" dirty="0" err="1"/>
              <a:t>Packaging</a:t>
            </a:r>
            <a:r>
              <a:rPr lang="tr-TR" sz="2600" dirty="0"/>
              <a:t> </a:t>
            </a:r>
            <a:r>
              <a:rPr lang="tr-TR" sz="2600" dirty="0" err="1"/>
              <a:t>materials</a:t>
            </a:r>
            <a:r>
              <a:rPr lang="tr-TR" sz="2600" dirty="0"/>
              <a:t> </a:t>
            </a:r>
            <a:r>
              <a:rPr lang="tr-TR" sz="2600" dirty="0" err="1"/>
              <a:t>are</a:t>
            </a:r>
            <a:r>
              <a:rPr lang="tr-TR" sz="2600" dirty="0"/>
              <a:t> </a:t>
            </a:r>
            <a:r>
              <a:rPr lang="tr-TR" sz="2600" dirty="0" err="1"/>
              <a:t>classified</a:t>
            </a:r>
            <a:r>
              <a:rPr lang="tr-TR" sz="2600" dirty="0"/>
              <a:t> </a:t>
            </a:r>
            <a:r>
              <a:rPr lang="tr-TR" sz="2600" dirty="0" err="1"/>
              <a:t>one</a:t>
            </a:r>
            <a:r>
              <a:rPr lang="tr-TR" sz="2600" dirty="0"/>
              <a:t> of </a:t>
            </a:r>
            <a:r>
              <a:rPr lang="tr-TR" sz="2600" dirty="0" err="1"/>
              <a:t>three</a:t>
            </a:r>
            <a:r>
              <a:rPr lang="tr-TR" sz="2600" dirty="0"/>
              <a:t> </a:t>
            </a:r>
            <a:r>
              <a:rPr lang="tr-TR" sz="2600" dirty="0" err="1"/>
              <a:t>groups</a:t>
            </a:r>
            <a:r>
              <a:rPr lang="tr-TR" sz="2600" dirty="0"/>
              <a:t> in </a:t>
            </a:r>
            <a:r>
              <a:rPr lang="tr-TR" sz="2600" dirty="0" err="1"/>
              <a:t>terms</a:t>
            </a:r>
            <a:r>
              <a:rPr lang="tr-TR" sz="2600" dirty="0"/>
              <a:t> of </a:t>
            </a:r>
            <a:r>
              <a:rPr lang="tr-TR" sz="2600" dirty="0" err="1"/>
              <a:t>their</a:t>
            </a:r>
            <a:r>
              <a:rPr lang="tr-TR" sz="2600" dirty="0"/>
              <a:t> </a:t>
            </a:r>
            <a:r>
              <a:rPr lang="tr-TR" sz="2600" dirty="0" err="1"/>
              <a:t>migration</a:t>
            </a:r>
            <a:r>
              <a:rPr lang="tr-TR" sz="2600" dirty="0"/>
              <a:t> </a:t>
            </a:r>
            <a:r>
              <a:rPr lang="tr-TR" sz="2600" dirty="0" err="1"/>
              <a:t>properties</a:t>
            </a:r>
            <a:endParaRPr lang="tr-TR" sz="2600" dirty="0"/>
          </a:p>
          <a:p>
            <a:endParaRPr lang="tr-TR" sz="2600" dirty="0"/>
          </a:p>
          <a:p>
            <a:pPr marL="777240" lvl="1" indent="-457200">
              <a:buClr>
                <a:srgbClr val="0000FF"/>
              </a:buClr>
              <a:buSzPct val="100000"/>
              <a:buFont typeface="+mj-lt"/>
              <a:buAutoNum type="arabicParenR"/>
            </a:pPr>
            <a:r>
              <a:rPr lang="tr-TR" dirty="0"/>
              <a:t>Class 1: No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negligible</a:t>
            </a:r>
            <a:r>
              <a:rPr lang="tr-TR" dirty="0"/>
              <a:t> </a:t>
            </a:r>
            <a:r>
              <a:rPr lang="tr-TR" dirty="0" err="1"/>
              <a:t>migration</a:t>
            </a:r>
            <a:endParaRPr lang="tr-TR" dirty="0"/>
          </a:p>
          <a:p>
            <a:pPr marL="777240" lvl="1" indent="-457200">
              <a:buClr>
                <a:srgbClr val="0000FF"/>
              </a:buClr>
              <a:buSzPct val="100000"/>
              <a:buFont typeface="+mj-lt"/>
              <a:buAutoNum type="arabicParenR"/>
            </a:pPr>
            <a:r>
              <a:rPr lang="tr-TR" dirty="0"/>
              <a:t>Class 2: Migration </a:t>
            </a:r>
            <a:r>
              <a:rPr lang="tr-TR" dirty="0" err="1"/>
              <a:t>independent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packaged</a:t>
            </a:r>
            <a:r>
              <a:rPr lang="tr-TR" dirty="0"/>
              <a:t> </a:t>
            </a:r>
            <a:r>
              <a:rPr lang="tr-TR" dirty="0" err="1"/>
              <a:t>product</a:t>
            </a:r>
            <a:endParaRPr lang="tr-TR" dirty="0"/>
          </a:p>
          <a:p>
            <a:pPr marL="777240" lvl="1" indent="-457200">
              <a:buClr>
                <a:srgbClr val="0000FF"/>
              </a:buClr>
              <a:buSzPct val="100000"/>
              <a:buFont typeface="+mj-lt"/>
              <a:buAutoNum type="arabicParenR"/>
            </a:pPr>
            <a:r>
              <a:rPr lang="tr-TR" dirty="0"/>
              <a:t>Class 3: Migration </a:t>
            </a:r>
            <a:r>
              <a:rPr lang="tr-TR" dirty="0" err="1"/>
              <a:t>linked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interaction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product</a:t>
            </a:r>
            <a:r>
              <a:rPr lang="tr-TR" dirty="0"/>
              <a:t> </a:t>
            </a:r>
          </a:p>
          <a:p>
            <a:pPr marL="0" indent="0">
              <a:buNone/>
            </a:pPr>
            <a:endParaRPr lang="tr-TR" sz="2600" dirty="0"/>
          </a:p>
          <a:p>
            <a:endParaRPr lang="tr-TR" sz="2600" dirty="0"/>
          </a:p>
          <a:p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949138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Class 1: No </a:t>
            </a:r>
            <a:r>
              <a:rPr lang="tr-TR" b="1" dirty="0" err="1"/>
              <a:t>or</a:t>
            </a:r>
            <a:r>
              <a:rPr lang="tr-TR" b="1" dirty="0"/>
              <a:t> </a:t>
            </a:r>
            <a:r>
              <a:rPr lang="tr-TR" b="1" dirty="0" err="1"/>
              <a:t>negligible</a:t>
            </a:r>
            <a:r>
              <a:rPr lang="tr-TR" b="1" dirty="0"/>
              <a:t> </a:t>
            </a:r>
            <a:r>
              <a:rPr lang="tr-TR" b="1" dirty="0" err="1"/>
              <a:t>migration</a:t>
            </a:r>
            <a:r>
              <a:rPr lang="tr-TR" b="1" dirty="0"/>
              <a:t>  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No</a:t>
            </a:r>
            <a:r>
              <a:rPr lang="tr-TR" sz="2600" dirty="0"/>
              <a:t> </a:t>
            </a:r>
            <a:r>
              <a:rPr lang="en-US" sz="2600" dirty="0"/>
              <a:t>migration is observed</a:t>
            </a:r>
            <a:r>
              <a:rPr lang="tr-TR" sz="2600" dirty="0"/>
              <a:t> in a </a:t>
            </a:r>
            <a:r>
              <a:rPr lang="en-US" sz="2600" dirty="0"/>
              <a:t>range of product-packaging combinations</a:t>
            </a:r>
            <a:endParaRPr lang="tr-TR" sz="2600" dirty="0"/>
          </a:p>
          <a:p>
            <a:endParaRPr lang="tr-TR" sz="2600" dirty="0"/>
          </a:p>
          <a:p>
            <a:r>
              <a:rPr lang="en-US" sz="2600" dirty="0"/>
              <a:t>This is particularly</a:t>
            </a:r>
            <a:r>
              <a:rPr lang="tr-TR" sz="2600" dirty="0"/>
              <a:t> </a:t>
            </a:r>
            <a:r>
              <a:rPr lang="tr-TR" sz="2600" dirty="0" err="1"/>
              <a:t>seen</a:t>
            </a:r>
            <a:r>
              <a:rPr lang="tr-TR" sz="2600" dirty="0"/>
              <a:t> in</a:t>
            </a:r>
            <a:r>
              <a:rPr lang="en-US" sz="2600" dirty="0"/>
              <a:t> the case </a:t>
            </a:r>
            <a:r>
              <a:rPr lang="tr-TR" sz="2600" dirty="0"/>
              <a:t>of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C00000"/>
                </a:solidFill>
              </a:rPr>
              <a:t>dry</a:t>
            </a:r>
            <a:r>
              <a:rPr lang="tr-TR" sz="2600" b="1" dirty="0">
                <a:solidFill>
                  <a:srgbClr val="C00000"/>
                </a:solidFill>
              </a:rPr>
              <a:t>-</a:t>
            </a:r>
            <a:r>
              <a:rPr lang="tr-TR" sz="2600" b="1" dirty="0" err="1">
                <a:solidFill>
                  <a:srgbClr val="C00000"/>
                </a:solidFill>
              </a:rPr>
              <a:t>food</a:t>
            </a:r>
            <a:r>
              <a:rPr lang="en-US" sz="2600" b="1" dirty="0">
                <a:solidFill>
                  <a:srgbClr val="C00000"/>
                </a:solidFill>
              </a:rPr>
              <a:t> conditions</a:t>
            </a:r>
            <a:endParaRPr lang="tr-TR" sz="2600" b="1" dirty="0">
              <a:solidFill>
                <a:srgbClr val="C00000"/>
              </a:solidFill>
            </a:endParaRPr>
          </a:p>
          <a:p>
            <a:endParaRPr lang="tr-TR" sz="2600" dirty="0"/>
          </a:p>
          <a:p>
            <a:r>
              <a:rPr lang="tr-TR" sz="2600" dirty="0" err="1"/>
              <a:t>It</a:t>
            </a:r>
            <a:r>
              <a:rPr lang="tr-TR" sz="2600" dirty="0"/>
              <a:t> is </a:t>
            </a:r>
            <a:r>
              <a:rPr lang="tr-TR" sz="2600" dirty="0" err="1"/>
              <a:t>certainly</a:t>
            </a:r>
            <a:r>
              <a:rPr lang="tr-TR" sz="2600" dirty="0"/>
              <a:t> </a:t>
            </a:r>
            <a:r>
              <a:rPr lang="tr-TR" sz="2600" dirty="0" err="1"/>
              <a:t>asserted</a:t>
            </a:r>
            <a:r>
              <a:rPr lang="tr-TR" sz="2600" dirty="0"/>
              <a:t> </a:t>
            </a:r>
            <a:r>
              <a:rPr lang="tr-TR" sz="2600" dirty="0" err="1"/>
              <a:t>that</a:t>
            </a:r>
            <a:r>
              <a:rPr lang="tr-TR" sz="2600" dirty="0"/>
              <a:t> </a:t>
            </a:r>
            <a:r>
              <a:rPr lang="en-US" sz="2600" b="1" dirty="0">
                <a:solidFill>
                  <a:srgbClr val="0000FF"/>
                </a:solidFill>
              </a:rPr>
              <a:t>no exchange between the food and most packaging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>
                <a:solidFill>
                  <a:srgbClr val="0000FF"/>
                </a:solidFill>
              </a:rPr>
              <a:t>materials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are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occured</a:t>
            </a:r>
            <a:endParaRPr lang="tr-TR" sz="2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21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Class 2: Migration </a:t>
            </a:r>
            <a:r>
              <a:rPr lang="tr-TR" b="1" dirty="0" err="1"/>
              <a:t>independent</a:t>
            </a:r>
            <a:r>
              <a:rPr lang="tr-TR" b="1" dirty="0"/>
              <a:t> of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packaged</a:t>
            </a:r>
            <a:r>
              <a:rPr lang="tr-TR" b="1" dirty="0"/>
              <a:t> </a:t>
            </a:r>
            <a:r>
              <a:rPr lang="tr-TR" b="1" dirty="0" err="1"/>
              <a:t>product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This class </a:t>
            </a:r>
            <a:r>
              <a:rPr lang="en-US" sz="2400" b="1" dirty="0"/>
              <a:t>mainly includes plastics</a:t>
            </a:r>
            <a:r>
              <a:rPr lang="tr-TR" sz="2400" b="1" dirty="0"/>
              <a:t> </a:t>
            </a:r>
            <a:r>
              <a:rPr lang="tr-TR" sz="2400" b="1" dirty="0" err="1"/>
              <a:t>polymers</a:t>
            </a:r>
            <a:endParaRPr lang="tr-TR" sz="2400" b="1" dirty="0"/>
          </a:p>
          <a:p>
            <a:r>
              <a:rPr lang="tr-TR" sz="2400" dirty="0" err="1"/>
              <a:t>Plastic</a:t>
            </a:r>
            <a:r>
              <a:rPr lang="tr-TR" sz="2400" dirty="0"/>
              <a:t> </a:t>
            </a:r>
            <a:r>
              <a:rPr lang="tr-TR" sz="2400" dirty="0" err="1"/>
              <a:t>polymers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formed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great</a:t>
            </a:r>
            <a:r>
              <a:rPr lang="tr-TR" sz="2400" dirty="0"/>
              <a:t> </a:t>
            </a:r>
            <a:r>
              <a:rPr lang="tr-TR" sz="2400" dirty="0" err="1"/>
              <a:t>numbers</a:t>
            </a:r>
            <a:r>
              <a:rPr lang="tr-TR" sz="2400" dirty="0"/>
              <a:t> of </a:t>
            </a:r>
            <a:r>
              <a:rPr lang="tr-TR" sz="2400" dirty="0" err="1"/>
              <a:t>monomers</a:t>
            </a:r>
            <a:endParaRPr lang="tr-TR" sz="2400" dirty="0"/>
          </a:p>
          <a:p>
            <a:r>
              <a:rPr lang="tr-TR" sz="2400" dirty="0" err="1"/>
              <a:t>These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monomers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and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other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products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are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revealed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from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polymers</a:t>
            </a:r>
            <a:r>
              <a:rPr lang="tr-TR" sz="2400" b="1" dirty="0">
                <a:solidFill>
                  <a:srgbClr val="C00000"/>
                </a:solidFill>
              </a:rPr>
              <a:t> as a </a:t>
            </a:r>
            <a:r>
              <a:rPr lang="tr-TR" sz="2400" b="1" dirty="0" err="1">
                <a:solidFill>
                  <a:srgbClr val="C00000"/>
                </a:solidFill>
              </a:rPr>
              <a:t>result</a:t>
            </a:r>
            <a:r>
              <a:rPr lang="tr-TR" sz="2400" b="1" dirty="0">
                <a:solidFill>
                  <a:srgbClr val="C00000"/>
                </a:solidFill>
              </a:rPr>
              <a:t> of </a:t>
            </a:r>
            <a:r>
              <a:rPr lang="tr-TR" sz="2400" b="1" dirty="0" err="1">
                <a:solidFill>
                  <a:srgbClr val="C00000"/>
                </a:solidFill>
              </a:rPr>
              <a:t>thermal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degradation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during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the manufacture of packaging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photodegradation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by radiation </a:t>
            </a:r>
            <a:r>
              <a:rPr lang="en-US" sz="2400" dirty="0"/>
              <a:t>(ultraviolet or ionizing)</a:t>
            </a:r>
            <a:r>
              <a:rPr lang="tr-TR" sz="2400" dirty="0"/>
              <a:t>**</a:t>
            </a:r>
          </a:p>
          <a:p>
            <a:r>
              <a:rPr lang="en-US" sz="2400" dirty="0"/>
              <a:t>These are </a:t>
            </a:r>
            <a:r>
              <a:rPr lang="en-US" sz="2400" b="1" dirty="0">
                <a:solidFill>
                  <a:srgbClr val="0000FF"/>
                </a:solidFill>
              </a:rPr>
              <a:t>small molecules</a:t>
            </a:r>
            <a:r>
              <a:rPr lang="tr-TR" sz="2400" b="1" dirty="0">
                <a:solidFill>
                  <a:srgbClr val="0000FF"/>
                </a:solidFill>
              </a:rPr>
              <a:t> </a:t>
            </a:r>
            <a:r>
              <a:rPr lang="tr-TR" sz="2400" b="1" dirty="0" err="1">
                <a:solidFill>
                  <a:srgbClr val="0000FF"/>
                </a:solidFill>
              </a:rPr>
              <a:t>such</a:t>
            </a:r>
            <a:r>
              <a:rPr lang="tr-TR" sz="2400" b="1" dirty="0">
                <a:solidFill>
                  <a:srgbClr val="0000FF"/>
                </a:solidFill>
              </a:rPr>
              <a:t> as </a:t>
            </a:r>
            <a:r>
              <a:rPr lang="nb-NO" sz="2400" b="1" dirty="0">
                <a:solidFill>
                  <a:srgbClr val="0000FF"/>
                </a:solidFill>
              </a:rPr>
              <a:t>ethylene, propylene, styrene, vinyl chloride</a:t>
            </a:r>
            <a:endParaRPr lang="tr-TR" sz="24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tr-TR" sz="1200" dirty="0"/>
          </a:p>
          <a:p>
            <a:pPr marL="0" indent="0">
              <a:buNone/>
            </a:pPr>
            <a:r>
              <a:rPr lang="tr-TR" sz="2400" dirty="0"/>
              <a:t>**</a:t>
            </a:r>
            <a:r>
              <a:rPr lang="tr-TR" sz="2400" dirty="0" err="1"/>
              <a:t>Note</a:t>
            </a:r>
            <a:r>
              <a:rPr lang="tr-TR" sz="2400" i="1" dirty="0"/>
              <a:t>: </a:t>
            </a:r>
            <a:r>
              <a:rPr lang="tr-TR" sz="2400" i="1" dirty="0" err="1"/>
              <a:t>Most</a:t>
            </a:r>
            <a:r>
              <a:rPr lang="tr-TR" sz="2400" i="1" dirty="0"/>
              <a:t> </a:t>
            </a:r>
            <a:r>
              <a:rPr lang="tr-TR" sz="2400" i="1" dirty="0" err="1"/>
              <a:t>plastic</a:t>
            </a:r>
            <a:r>
              <a:rPr lang="tr-TR" sz="2400" i="1" dirty="0"/>
              <a:t> </a:t>
            </a:r>
            <a:r>
              <a:rPr lang="tr-TR" sz="2400" i="1" dirty="0" err="1"/>
              <a:t>packaging</a:t>
            </a:r>
            <a:r>
              <a:rPr lang="tr-TR" sz="2400" i="1" dirty="0"/>
              <a:t> </a:t>
            </a:r>
            <a:r>
              <a:rPr lang="tr-TR" sz="2400" i="1" dirty="0" err="1"/>
              <a:t>materials</a:t>
            </a:r>
            <a:r>
              <a:rPr lang="tr-TR" sz="2400" i="1" dirty="0"/>
              <a:t> </a:t>
            </a:r>
            <a:r>
              <a:rPr lang="tr-TR" sz="2400" i="1" dirty="0" err="1"/>
              <a:t>are</a:t>
            </a:r>
            <a:r>
              <a:rPr lang="tr-TR" sz="2400" i="1" dirty="0"/>
              <a:t> </a:t>
            </a:r>
            <a:r>
              <a:rPr lang="tr-TR" sz="2400" i="1" dirty="0" err="1"/>
              <a:t>sterilized</a:t>
            </a:r>
            <a:r>
              <a:rPr lang="tr-TR" sz="2400" i="1" dirty="0"/>
              <a:t> </a:t>
            </a:r>
            <a:r>
              <a:rPr lang="tr-TR" sz="2400" i="1" dirty="0" err="1"/>
              <a:t>by</a:t>
            </a:r>
            <a:r>
              <a:rPr lang="tr-TR" sz="2400" i="1" dirty="0"/>
              <a:t> </a:t>
            </a:r>
            <a:r>
              <a:rPr lang="tr-TR" sz="2400" i="1" dirty="0" err="1"/>
              <a:t>radiation</a:t>
            </a:r>
            <a:r>
              <a:rPr lang="tr-TR" sz="2400" i="1" dirty="0"/>
              <a:t> </a:t>
            </a:r>
            <a:r>
              <a:rPr lang="tr-TR" sz="2400" i="1" dirty="0" err="1"/>
              <a:t>before</a:t>
            </a:r>
            <a:r>
              <a:rPr lang="tr-TR" sz="2400" i="1" dirty="0"/>
              <a:t> </a:t>
            </a:r>
            <a:r>
              <a:rPr lang="tr-TR" sz="2400" i="1" dirty="0" err="1"/>
              <a:t>the</a:t>
            </a:r>
            <a:r>
              <a:rPr lang="tr-TR" sz="2400" i="1" dirty="0"/>
              <a:t> </a:t>
            </a:r>
            <a:r>
              <a:rPr lang="tr-TR" sz="2400" i="1" dirty="0" err="1"/>
              <a:t>food</a:t>
            </a:r>
            <a:r>
              <a:rPr lang="tr-TR" sz="2400" i="1" dirty="0"/>
              <a:t> </a:t>
            </a:r>
            <a:r>
              <a:rPr lang="tr-TR" sz="2400" i="1" dirty="0" err="1"/>
              <a:t>products</a:t>
            </a:r>
            <a:r>
              <a:rPr lang="tr-TR" sz="2400" i="1" dirty="0"/>
              <a:t> </a:t>
            </a:r>
            <a:r>
              <a:rPr lang="tr-TR" sz="2400" i="1" dirty="0" err="1"/>
              <a:t>are</a:t>
            </a:r>
            <a:r>
              <a:rPr lang="tr-TR" sz="2400" i="1" dirty="0"/>
              <a:t> </a:t>
            </a:r>
            <a:r>
              <a:rPr lang="tr-TR" sz="2400" i="1" dirty="0" err="1"/>
              <a:t>filled</a:t>
            </a:r>
            <a:r>
              <a:rPr lang="tr-TR" sz="2400" i="1" dirty="0"/>
              <a:t> </a:t>
            </a:r>
            <a:r>
              <a:rPr lang="tr-TR" sz="2400" i="1" dirty="0" err="1"/>
              <a:t>into</a:t>
            </a:r>
            <a:r>
              <a:rPr lang="tr-TR" sz="2400" i="1" dirty="0"/>
              <a:t> it (</a:t>
            </a:r>
            <a:r>
              <a:rPr lang="tr-TR" sz="2400" i="1" dirty="0" err="1"/>
              <a:t>aseptic</a:t>
            </a:r>
            <a:r>
              <a:rPr lang="tr-TR" sz="2400" i="1" dirty="0"/>
              <a:t> </a:t>
            </a:r>
            <a:r>
              <a:rPr lang="tr-TR" sz="2400" i="1" dirty="0" err="1"/>
              <a:t>packaging</a:t>
            </a:r>
            <a:r>
              <a:rPr lang="tr-TR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5206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Class 2: Migration </a:t>
            </a:r>
            <a:r>
              <a:rPr lang="tr-TR" b="1" dirty="0" err="1"/>
              <a:t>independent</a:t>
            </a:r>
            <a:r>
              <a:rPr lang="tr-TR" b="1" dirty="0"/>
              <a:t> of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packaged</a:t>
            </a:r>
            <a:r>
              <a:rPr lang="tr-TR" b="1" dirty="0"/>
              <a:t> </a:t>
            </a:r>
            <a:r>
              <a:rPr lang="tr-TR" b="1" dirty="0" err="1"/>
              <a:t>product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030683" y="6248206"/>
            <a:ext cx="2667000" cy="365125"/>
          </a:xfrm>
        </p:spPr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contamination of food products by the diffusion of gaseous</a:t>
            </a:r>
            <a:r>
              <a:rPr lang="tr-TR" dirty="0"/>
              <a:t> </a:t>
            </a:r>
            <a:r>
              <a:rPr lang="en-US" dirty="0"/>
              <a:t>monomers is less critical </a:t>
            </a:r>
            <a:endParaRPr lang="tr-TR" dirty="0"/>
          </a:p>
          <a:p>
            <a:r>
              <a:rPr lang="tr-TR" dirty="0"/>
              <a:t>Since</a:t>
            </a:r>
            <a:r>
              <a:rPr lang="en-US" dirty="0"/>
              <a:t> they are volatile and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concentration</a:t>
            </a:r>
            <a:r>
              <a:rPr lang="tr-TR" dirty="0"/>
              <a:t> is </a:t>
            </a:r>
            <a:r>
              <a:rPr lang="tr-TR" dirty="0" err="1"/>
              <a:t>below</a:t>
            </a:r>
            <a:r>
              <a:rPr lang="tr-TR" dirty="0"/>
              <a:t> t</a:t>
            </a:r>
            <a:r>
              <a:rPr lang="en-US" dirty="0"/>
              <a:t>he legal limits at the time of package opening</a:t>
            </a:r>
            <a:endParaRPr lang="tr-TR" dirty="0"/>
          </a:p>
          <a:p>
            <a:r>
              <a:rPr lang="en-US" dirty="0"/>
              <a:t>The amount of product that migrates by diffusion</a:t>
            </a:r>
            <a:r>
              <a:rPr lang="tr-TR" dirty="0"/>
              <a:t> is </a:t>
            </a:r>
            <a:r>
              <a:rPr lang="tr-TR" dirty="0" err="1"/>
              <a:t>related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en-US" b="1" dirty="0">
                <a:solidFill>
                  <a:srgbClr val="C00000"/>
                </a:solidFill>
              </a:rPr>
              <a:t>time,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the surface of the packaging </a:t>
            </a:r>
            <a:r>
              <a:rPr lang="en-US" dirty="0"/>
              <a:t>and </a:t>
            </a:r>
            <a:r>
              <a:rPr lang="en-US" b="1" dirty="0"/>
              <a:t>the initial</a:t>
            </a:r>
            <a:r>
              <a:rPr lang="tr-TR" b="1" dirty="0"/>
              <a:t> </a:t>
            </a:r>
            <a:r>
              <a:rPr lang="en-US" b="1" dirty="0"/>
              <a:t>concentration of the migrant in the packaging material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278040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Class 3: Migration </a:t>
            </a:r>
            <a:r>
              <a:rPr lang="tr-TR" b="1" dirty="0" err="1"/>
              <a:t>linked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interaction</a:t>
            </a:r>
            <a:r>
              <a:rPr lang="tr-TR" b="1" dirty="0"/>
              <a:t> </a:t>
            </a:r>
            <a:r>
              <a:rPr lang="tr-TR" b="1" dirty="0" err="1"/>
              <a:t>with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product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In this case, </a:t>
            </a:r>
            <a:r>
              <a:rPr lang="en-US" sz="2600" b="1" dirty="0">
                <a:solidFill>
                  <a:srgbClr val="C00000"/>
                </a:solidFill>
              </a:rPr>
              <a:t>migration is controlled by the properties of the two phases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en-US" sz="2600" dirty="0"/>
              <a:t>that are in direct contact, such as with liquids</a:t>
            </a:r>
            <a:endParaRPr lang="tr-TR" sz="2600" dirty="0"/>
          </a:p>
          <a:p>
            <a:pPr marL="0" indent="0">
              <a:buNone/>
            </a:pPr>
            <a:endParaRPr lang="tr-TR" sz="2600" dirty="0"/>
          </a:p>
          <a:p>
            <a:r>
              <a:rPr lang="en-US" sz="2600" dirty="0"/>
              <a:t>Three possibilities can arise if</a:t>
            </a:r>
            <a:r>
              <a:rPr lang="tr-TR" sz="2600" dirty="0"/>
              <a:t> </a:t>
            </a:r>
            <a:r>
              <a:rPr lang="en-US" sz="2600" dirty="0"/>
              <a:t>the packaging material comes into contact with the contents</a:t>
            </a:r>
            <a:endParaRPr lang="tr-TR" sz="2600" dirty="0"/>
          </a:p>
          <a:p>
            <a:pPr marL="834390" lvl="1" indent="-514350">
              <a:buClr>
                <a:srgbClr val="0000FF"/>
              </a:buClr>
              <a:buSzPct val="100000"/>
              <a:buFont typeface="+mj-lt"/>
              <a:buAutoNum type="arabicParenR"/>
            </a:pPr>
            <a:r>
              <a:rPr lang="en-US" i="1" dirty="0"/>
              <a:t>Chemical or electrochemical reactions</a:t>
            </a:r>
            <a:endParaRPr lang="tr-TR" i="1" dirty="0"/>
          </a:p>
          <a:p>
            <a:pPr marL="834390" lvl="1" indent="-514350">
              <a:buClr>
                <a:srgbClr val="0000FF"/>
              </a:buClr>
              <a:buSzPct val="100000"/>
              <a:buFont typeface="+mj-lt"/>
              <a:buAutoNum type="arabicParenR"/>
            </a:pPr>
            <a:r>
              <a:rPr lang="en-US" i="1" dirty="0"/>
              <a:t>Ion exchange between the packaging material and the food</a:t>
            </a:r>
            <a:endParaRPr lang="tr-TR" i="1" dirty="0"/>
          </a:p>
          <a:p>
            <a:pPr marL="834390" lvl="1" indent="-514350">
              <a:buClr>
                <a:srgbClr val="0000FF"/>
              </a:buClr>
              <a:buSzPct val="100000"/>
              <a:buFont typeface="+mj-lt"/>
              <a:buAutoNum type="arabicParenR"/>
            </a:pPr>
            <a:r>
              <a:rPr lang="en-US" i="1" dirty="0"/>
              <a:t>Absorption of liquids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2404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1) </a:t>
            </a:r>
            <a:r>
              <a:rPr lang="tr-TR" b="1" dirty="0" err="1"/>
              <a:t>Chemical</a:t>
            </a:r>
            <a:r>
              <a:rPr lang="tr-TR" b="1" dirty="0"/>
              <a:t> </a:t>
            </a:r>
            <a:r>
              <a:rPr lang="tr-TR" b="1" dirty="0" err="1"/>
              <a:t>or</a:t>
            </a:r>
            <a:r>
              <a:rPr lang="tr-TR" b="1" dirty="0"/>
              <a:t> </a:t>
            </a:r>
            <a:r>
              <a:rPr lang="tr-TR" b="1" dirty="0" err="1"/>
              <a:t>electrochemical</a:t>
            </a:r>
            <a:r>
              <a:rPr lang="tr-TR" b="1" dirty="0"/>
              <a:t> </a:t>
            </a:r>
            <a:r>
              <a:rPr lang="tr-TR" b="1" dirty="0" err="1"/>
              <a:t>reactions</a:t>
            </a:r>
            <a:r>
              <a:rPr lang="tr-TR" b="1" dirty="0"/>
              <a:t> (</a:t>
            </a:r>
            <a:r>
              <a:rPr lang="tr-TR" b="1" dirty="0" err="1"/>
              <a:t>mostly</a:t>
            </a:r>
            <a:r>
              <a:rPr lang="tr-TR" b="1" dirty="0"/>
              <a:t> metal </a:t>
            </a:r>
            <a:r>
              <a:rPr lang="tr-TR" b="1" dirty="0" err="1"/>
              <a:t>cans</a:t>
            </a:r>
            <a:r>
              <a:rPr lang="tr-TR" b="1" dirty="0"/>
              <a:t>)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Chemical or electrochemical reactions </a:t>
            </a:r>
            <a:r>
              <a:rPr lang="tr-TR" sz="2400" dirty="0" err="1"/>
              <a:t>revelaed</a:t>
            </a:r>
            <a:r>
              <a:rPr lang="tr-TR" sz="2400" dirty="0"/>
              <a:t> </a:t>
            </a:r>
            <a:r>
              <a:rPr lang="en-US" sz="2400" dirty="0"/>
              <a:t>between the packaging wall and</a:t>
            </a:r>
            <a:r>
              <a:rPr lang="tr-TR" sz="2400" dirty="0"/>
              <a:t> </a:t>
            </a:r>
            <a:r>
              <a:rPr lang="en-US" sz="2400" dirty="0"/>
              <a:t>the contents</a:t>
            </a:r>
            <a:endParaRPr lang="tr-TR" sz="2400" dirty="0"/>
          </a:p>
          <a:p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example</a:t>
            </a:r>
            <a:r>
              <a:rPr lang="tr-TR" sz="2400" dirty="0"/>
              <a:t>, </a:t>
            </a:r>
            <a:r>
              <a:rPr lang="en-US" sz="2400" b="1" dirty="0">
                <a:solidFill>
                  <a:srgbClr val="C00000"/>
                </a:solidFill>
              </a:rPr>
              <a:t>metals</a:t>
            </a:r>
            <a:r>
              <a:rPr lang="en-US" sz="2400" dirty="0"/>
              <a:t> (tinfoil, aluminum) </a:t>
            </a:r>
            <a:r>
              <a:rPr lang="en-US" sz="2400" b="1" dirty="0">
                <a:solidFill>
                  <a:srgbClr val="C00000"/>
                </a:solidFill>
              </a:rPr>
              <a:t>can react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with acids in the food</a:t>
            </a:r>
            <a:r>
              <a:rPr lang="en-US" sz="2400" dirty="0"/>
              <a:t> (especially fruit and vegetables) </a:t>
            </a:r>
            <a:r>
              <a:rPr lang="en-US" sz="2400" dirty="0">
                <a:solidFill>
                  <a:srgbClr val="0000FF"/>
                </a:solidFill>
              </a:rPr>
              <a:t>to form hydrogen gas</a:t>
            </a:r>
            <a:r>
              <a:rPr lang="tr-TR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and metal ions causing corrosion</a:t>
            </a:r>
            <a:endParaRPr lang="tr-TR" sz="2400" dirty="0">
              <a:solidFill>
                <a:srgbClr val="0000FF"/>
              </a:solidFill>
            </a:endParaRPr>
          </a:p>
          <a:p>
            <a:r>
              <a:rPr lang="en-US" sz="2400" dirty="0"/>
              <a:t>Tin, which forms the outer layer of cans, is covered with a thin layer of</a:t>
            </a:r>
            <a:r>
              <a:rPr lang="tr-TR" sz="2400" dirty="0"/>
              <a:t> </a:t>
            </a:r>
            <a:r>
              <a:rPr lang="en-US" sz="2400" dirty="0"/>
              <a:t>oxides, which reduces its reactivity to acids</a:t>
            </a:r>
            <a:endParaRPr lang="tr-TR" sz="2400" dirty="0"/>
          </a:p>
          <a:p>
            <a:r>
              <a:rPr lang="en-US" sz="2400" dirty="0"/>
              <a:t>However, this layer is not</a:t>
            </a:r>
            <a:r>
              <a:rPr lang="tr-TR" sz="2400" dirty="0"/>
              <a:t> </a:t>
            </a:r>
            <a:r>
              <a:rPr lang="en-US" sz="2400" dirty="0"/>
              <a:t>resistant to highly acidic media, which is why products with a pH below</a:t>
            </a:r>
            <a:r>
              <a:rPr lang="tr-TR" sz="2400" dirty="0"/>
              <a:t> </a:t>
            </a:r>
            <a:r>
              <a:rPr lang="en-US" sz="2400" dirty="0"/>
              <a:t>4–4.5 are usually packaged in cans covered with epoxy-based protective</a:t>
            </a:r>
            <a:r>
              <a:rPr lang="tr-TR" sz="2400" dirty="0"/>
              <a:t> </a:t>
            </a:r>
            <a:r>
              <a:rPr lang="en-US" sz="2400" dirty="0"/>
              <a:t>coatings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12662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1) </a:t>
            </a:r>
            <a:r>
              <a:rPr lang="tr-TR" b="1" dirty="0" err="1"/>
              <a:t>Chemical</a:t>
            </a:r>
            <a:r>
              <a:rPr lang="tr-TR" b="1" dirty="0"/>
              <a:t> </a:t>
            </a:r>
            <a:r>
              <a:rPr lang="tr-TR" b="1" dirty="0" err="1"/>
              <a:t>or</a:t>
            </a:r>
            <a:r>
              <a:rPr lang="tr-TR" b="1" dirty="0"/>
              <a:t> </a:t>
            </a:r>
            <a:r>
              <a:rPr lang="tr-TR" b="1" dirty="0" err="1"/>
              <a:t>electrochemical</a:t>
            </a:r>
            <a:r>
              <a:rPr lang="tr-TR" b="1" dirty="0"/>
              <a:t> </a:t>
            </a:r>
            <a:r>
              <a:rPr lang="tr-TR" b="1" dirty="0" err="1"/>
              <a:t>reactions</a:t>
            </a:r>
            <a:r>
              <a:rPr lang="tr-TR" b="1" dirty="0"/>
              <a:t> (</a:t>
            </a:r>
            <a:r>
              <a:rPr lang="tr-TR" b="1" dirty="0" err="1"/>
              <a:t>mostly</a:t>
            </a:r>
            <a:r>
              <a:rPr lang="tr-TR" b="1" dirty="0"/>
              <a:t> metal </a:t>
            </a:r>
            <a:r>
              <a:rPr lang="tr-TR" b="1" dirty="0" err="1"/>
              <a:t>cans</a:t>
            </a:r>
            <a:r>
              <a:rPr lang="tr-TR" b="1" dirty="0"/>
              <a:t>)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600" dirty="0"/>
              <a:t>E</a:t>
            </a:r>
            <a:r>
              <a:rPr lang="en-US" sz="2600" dirty="0" err="1"/>
              <a:t>lectrochemical</a:t>
            </a:r>
            <a:r>
              <a:rPr lang="en-US" sz="2600" dirty="0"/>
              <a:t> phenomena</a:t>
            </a:r>
            <a:r>
              <a:rPr lang="tr-TR" sz="2600" dirty="0"/>
              <a:t> </a:t>
            </a:r>
            <a:r>
              <a:rPr lang="en-US" sz="2600" dirty="0"/>
              <a:t>occurs where the two metals in a can (e.g. iron and tin) come</a:t>
            </a:r>
            <a:r>
              <a:rPr lang="tr-TR" sz="2600" dirty="0"/>
              <a:t> </a:t>
            </a:r>
            <a:r>
              <a:rPr lang="en-US" sz="2600" dirty="0"/>
              <a:t>into contact with the liquid at the pores of the coating</a:t>
            </a:r>
            <a:endParaRPr lang="tr-TR" sz="2600" dirty="0"/>
          </a:p>
          <a:p>
            <a:pPr marL="0" indent="0">
              <a:buNone/>
            </a:pPr>
            <a:endParaRPr lang="tr-TR" sz="2600" dirty="0"/>
          </a:p>
          <a:p>
            <a:r>
              <a:rPr lang="tr-TR" sz="2600" dirty="0" err="1"/>
              <a:t>When</a:t>
            </a:r>
            <a:r>
              <a:rPr lang="tr-TR" sz="2600" dirty="0"/>
              <a:t>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damaged</a:t>
            </a:r>
            <a:r>
              <a:rPr lang="tr-TR" sz="2600" dirty="0"/>
              <a:t> </a:t>
            </a:r>
            <a:r>
              <a:rPr lang="tr-TR" sz="2600" dirty="0" err="1"/>
              <a:t>cans</a:t>
            </a:r>
            <a:r>
              <a:rPr lang="tr-TR" sz="2600" dirty="0"/>
              <a:t> </a:t>
            </a:r>
            <a:r>
              <a:rPr lang="tr-TR" sz="2600" dirty="0" err="1"/>
              <a:t>are</a:t>
            </a:r>
            <a:r>
              <a:rPr lang="tr-TR" sz="2600" dirty="0"/>
              <a:t> </a:t>
            </a:r>
            <a:r>
              <a:rPr lang="tr-TR" sz="2600" dirty="0" err="1"/>
              <a:t>used</a:t>
            </a:r>
            <a:r>
              <a:rPr lang="tr-TR" sz="2600" dirty="0"/>
              <a:t>, </a:t>
            </a:r>
            <a:r>
              <a:rPr lang="en-US" sz="2600" dirty="0"/>
              <a:t>the</a:t>
            </a:r>
            <a:r>
              <a:rPr lang="tr-TR" sz="2600" dirty="0"/>
              <a:t> </a:t>
            </a:r>
            <a:r>
              <a:rPr lang="en-US" sz="2600" dirty="0"/>
              <a:t>reaction between tin and the sulfur in tomato puree or peas</a:t>
            </a:r>
            <a:r>
              <a:rPr lang="tr-TR" sz="2600" dirty="0"/>
              <a:t> </a:t>
            </a:r>
            <a:r>
              <a:rPr lang="tr-TR" sz="2600" dirty="0" err="1"/>
              <a:t>are</a:t>
            </a:r>
            <a:r>
              <a:rPr lang="tr-TR" sz="2600" dirty="0"/>
              <a:t> </a:t>
            </a:r>
            <a:r>
              <a:rPr lang="tr-TR" sz="2600" dirty="0" err="1"/>
              <a:t>responsible</a:t>
            </a:r>
            <a:r>
              <a:rPr lang="tr-TR" sz="2600" dirty="0"/>
              <a:t> </a:t>
            </a:r>
            <a:r>
              <a:rPr lang="tr-TR" sz="2600" dirty="0" err="1"/>
              <a:t>for</a:t>
            </a:r>
            <a:r>
              <a:rPr lang="tr-TR" sz="2600" dirty="0"/>
              <a:t>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formation</a:t>
            </a:r>
            <a:r>
              <a:rPr lang="tr-TR" sz="2600" dirty="0"/>
              <a:t> of tin </a:t>
            </a:r>
            <a:r>
              <a:rPr lang="tr-TR" sz="2600" dirty="0" err="1"/>
              <a:t>sulphide</a:t>
            </a:r>
            <a:endParaRPr lang="tr-TR" sz="2600" dirty="0"/>
          </a:p>
          <a:p>
            <a:pPr marL="0" indent="0">
              <a:buNone/>
            </a:pPr>
            <a:endParaRPr lang="tr-TR" sz="2600" dirty="0"/>
          </a:p>
          <a:p>
            <a:r>
              <a:rPr lang="tr-TR" sz="2600" dirty="0"/>
              <a:t>Tin </a:t>
            </a:r>
            <a:r>
              <a:rPr lang="tr-TR" sz="2600" dirty="0" err="1"/>
              <a:t>sulphide</a:t>
            </a:r>
            <a:r>
              <a:rPr lang="tr-TR" sz="2600" dirty="0"/>
              <a:t> </a:t>
            </a:r>
            <a:r>
              <a:rPr lang="en-US" sz="2600" dirty="0"/>
              <a:t>is insoluble, but highly colorful, dotting the metal</a:t>
            </a:r>
            <a:r>
              <a:rPr lang="tr-TR" sz="2600" dirty="0"/>
              <a:t> </a:t>
            </a:r>
            <a:r>
              <a:rPr lang="en-US" sz="2600" dirty="0"/>
              <a:t>can with black or brown spots</a:t>
            </a:r>
            <a:r>
              <a:rPr lang="tr-T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5153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/>
              <a:t>Class 2: </a:t>
            </a:r>
            <a:r>
              <a:rPr lang="tr-TR" sz="2800" b="1" dirty="0" err="1"/>
              <a:t>Ion</a:t>
            </a:r>
            <a:r>
              <a:rPr lang="tr-TR" sz="2800" b="1" dirty="0"/>
              <a:t> </a:t>
            </a:r>
            <a:r>
              <a:rPr lang="tr-TR" sz="2800" b="1" dirty="0" err="1"/>
              <a:t>exchange</a:t>
            </a:r>
            <a:r>
              <a:rPr lang="tr-TR" sz="2800" b="1" dirty="0"/>
              <a:t> </a:t>
            </a:r>
            <a:r>
              <a:rPr lang="tr-TR" sz="2800" b="1" dirty="0" err="1"/>
              <a:t>between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packaging</a:t>
            </a:r>
            <a:r>
              <a:rPr lang="tr-TR" sz="2800" b="1" dirty="0"/>
              <a:t> </a:t>
            </a:r>
            <a:r>
              <a:rPr lang="tr-TR" sz="2800" b="1" dirty="0" err="1"/>
              <a:t>material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food</a:t>
            </a:r>
            <a:r>
              <a:rPr lang="tr-TR" sz="2800" b="1" dirty="0"/>
              <a:t> (</a:t>
            </a:r>
            <a:r>
              <a:rPr lang="tr-TR" sz="2800" b="1" dirty="0" err="1"/>
              <a:t>mostly</a:t>
            </a:r>
            <a:r>
              <a:rPr lang="tr-TR" sz="2800" b="1" dirty="0"/>
              <a:t> </a:t>
            </a:r>
            <a:r>
              <a:rPr lang="tr-TR" sz="2800" b="1" dirty="0" err="1"/>
              <a:t>glass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ceramic</a:t>
            </a:r>
            <a:r>
              <a:rPr lang="tr-TR" sz="2800" b="1" dirty="0"/>
              <a:t> </a:t>
            </a:r>
            <a:r>
              <a:rPr lang="tr-TR" sz="2800" b="1" dirty="0" err="1"/>
              <a:t>packaging</a:t>
            </a:r>
            <a:r>
              <a:rPr lang="tr-TR" sz="2800" b="1" dirty="0"/>
              <a:t>)</a:t>
            </a:r>
            <a:endParaRPr lang="en-US" sz="28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259307" y="1600199"/>
            <a:ext cx="8625386" cy="5013131"/>
          </a:xfrm>
        </p:spPr>
        <p:txBody>
          <a:bodyPr>
            <a:noAutofit/>
          </a:bodyPr>
          <a:lstStyle/>
          <a:p>
            <a:r>
              <a:rPr lang="tr-TR" sz="2400" dirty="0" err="1"/>
              <a:t>Silicon</a:t>
            </a:r>
            <a:r>
              <a:rPr lang="tr-TR" sz="2400" dirty="0"/>
              <a:t> </a:t>
            </a:r>
            <a:r>
              <a:rPr lang="en-US" sz="2400" dirty="0" err="1"/>
              <a:t>dioxid</a:t>
            </a:r>
            <a:r>
              <a:rPr lang="tr-TR" sz="2400" dirty="0"/>
              <a:t>e </a:t>
            </a:r>
            <a:r>
              <a:rPr lang="en-US" sz="2400" dirty="0"/>
              <a:t>is the main component of glass</a:t>
            </a:r>
            <a:r>
              <a:rPr lang="tr-TR" sz="2400" dirty="0"/>
              <a:t> </a:t>
            </a:r>
            <a:r>
              <a:rPr lang="tr-TR" sz="2400" dirty="0" err="1"/>
              <a:t>packaging</a:t>
            </a:r>
            <a:r>
              <a:rPr lang="tr-TR" sz="2400" dirty="0"/>
              <a:t> </a:t>
            </a:r>
            <a:r>
              <a:rPr lang="tr-TR" sz="2400" dirty="0" err="1"/>
              <a:t>materials</a:t>
            </a:r>
            <a:endParaRPr lang="tr-TR" sz="2400" dirty="0"/>
          </a:p>
          <a:p>
            <a:r>
              <a:rPr lang="en-US" sz="2400" dirty="0"/>
              <a:t>Other elements such as</a:t>
            </a:r>
            <a:r>
              <a:rPr lang="tr-TR" sz="2400" dirty="0"/>
              <a:t> </a:t>
            </a:r>
            <a:r>
              <a:rPr lang="en-US" sz="2400" dirty="0"/>
              <a:t>sodium, calcium, magnesium, cadmium and lead (common metals used in</a:t>
            </a:r>
            <a:r>
              <a:rPr lang="tr-TR" sz="2400" dirty="0"/>
              <a:t> </a:t>
            </a:r>
            <a:r>
              <a:rPr lang="en-US" sz="2400" dirty="0"/>
              <a:t>the production of crystal glass) are present for practical and</a:t>
            </a:r>
            <a:r>
              <a:rPr lang="tr-TR" sz="2400" dirty="0"/>
              <a:t> </a:t>
            </a:r>
            <a:r>
              <a:rPr lang="en-US" sz="2400" dirty="0"/>
              <a:t>economic reasons</a:t>
            </a:r>
            <a:endParaRPr lang="tr-TR" sz="2400" dirty="0"/>
          </a:p>
          <a:p>
            <a:r>
              <a:rPr lang="tr-TR" sz="2400" dirty="0"/>
              <a:t>T</a:t>
            </a:r>
            <a:r>
              <a:rPr lang="en-US" sz="2400" dirty="0"/>
              <a:t>he </a:t>
            </a:r>
            <a:r>
              <a:rPr lang="en-US" sz="2400" b="1" dirty="0">
                <a:solidFill>
                  <a:srgbClr val="0000FF"/>
                </a:solidFill>
              </a:rPr>
              <a:t>surface of glass can act as an</a:t>
            </a:r>
            <a:r>
              <a:rPr lang="tr-TR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ion exchanger when it comes into contact with solutions containing ionic</a:t>
            </a:r>
            <a:r>
              <a:rPr lang="tr-TR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species</a:t>
            </a:r>
            <a:r>
              <a:rPr lang="en-US" sz="2400" dirty="0"/>
              <a:t>: proton and cation exchanges (sodium, cadmium, etc.) can occur </a:t>
            </a:r>
            <a:r>
              <a:rPr lang="en-US" sz="2400" b="1" dirty="0">
                <a:solidFill>
                  <a:srgbClr val="C00000"/>
                </a:solidFill>
              </a:rPr>
              <a:t>in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the presence of acid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en-US" sz="2400" dirty="0"/>
              <a:t>For most glass and ceramics used, these exchanges are</a:t>
            </a:r>
            <a:r>
              <a:rPr lang="tr-TR" sz="2400" dirty="0"/>
              <a:t> </a:t>
            </a:r>
            <a:r>
              <a:rPr lang="en-US" sz="2400" dirty="0"/>
              <a:t>limited given the low concentrations. </a:t>
            </a:r>
            <a:endParaRPr lang="tr-TR" sz="2400" dirty="0"/>
          </a:p>
          <a:p>
            <a:r>
              <a:rPr lang="en-US" sz="2400" dirty="0"/>
              <a:t>For example, a one-liter bottle</a:t>
            </a:r>
            <a:r>
              <a:rPr lang="tr-TR" sz="2400" dirty="0"/>
              <a:t> </a:t>
            </a:r>
            <a:r>
              <a:rPr lang="en-US" sz="2400" dirty="0"/>
              <a:t>(product/packaging contact surface of 500 cm²) transfers 25 mg of sodium in</a:t>
            </a:r>
            <a:r>
              <a:rPr lang="tr-TR" sz="2400" dirty="0"/>
              <a:t> </a:t>
            </a:r>
            <a:r>
              <a:rPr lang="en-US" sz="2400" dirty="0"/>
              <a:t>six months.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63828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/>
              <a:t>Class 3: </a:t>
            </a:r>
            <a:r>
              <a:rPr lang="tr-TR" sz="2800" b="1" dirty="0" err="1"/>
              <a:t>Absorption</a:t>
            </a:r>
            <a:r>
              <a:rPr lang="tr-TR" sz="2800" b="1" dirty="0"/>
              <a:t> of </a:t>
            </a:r>
            <a:r>
              <a:rPr lang="tr-TR" sz="2800" b="1" dirty="0" err="1"/>
              <a:t>liquids</a:t>
            </a:r>
            <a:r>
              <a:rPr lang="tr-TR" sz="2800" b="1" dirty="0"/>
              <a:t> </a:t>
            </a:r>
            <a:r>
              <a:rPr lang="tr-TR" sz="2800" b="1" dirty="0" err="1"/>
              <a:t>by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packaging</a:t>
            </a:r>
            <a:r>
              <a:rPr lang="tr-TR" sz="2800" b="1" dirty="0"/>
              <a:t> </a:t>
            </a:r>
            <a:r>
              <a:rPr lang="tr-TR" sz="2800" b="1" dirty="0" err="1"/>
              <a:t>material</a:t>
            </a:r>
            <a:r>
              <a:rPr lang="tr-TR" sz="2800" b="1" dirty="0"/>
              <a:t> (</a:t>
            </a:r>
            <a:r>
              <a:rPr lang="tr-TR" sz="2800" b="1" dirty="0" err="1"/>
              <a:t>mostly</a:t>
            </a:r>
            <a:r>
              <a:rPr lang="tr-TR" sz="2800" b="1" dirty="0"/>
              <a:t> </a:t>
            </a:r>
            <a:r>
              <a:rPr lang="tr-TR" sz="2800" b="1" dirty="0" err="1"/>
              <a:t>plastic</a:t>
            </a:r>
            <a:r>
              <a:rPr lang="tr-TR" sz="2800" b="1" dirty="0"/>
              <a:t> </a:t>
            </a:r>
            <a:r>
              <a:rPr lang="tr-TR" sz="2800" b="1" dirty="0" err="1"/>
              <a:t>or</a:t>
            </a:r>
            <a:r>
              <a:rPr lang="tr-TR" sz="2800" b="1" dirty="0"/>
              <a:t> </a:t>
            </a:r>
            <a:r>
              <a:rPr lang="tr-TR" sz="2800" b="1" dirty="0" err="1"/>
              <a:t>paper</a:t>
            </a:r>
            <a:r>
              <a:rPr lang="tr-TR" sz="2800" b="1" dirty="0"/>
              <a:t> </a:t>
            </a:r>
            <a:r>
              <a:rPr lang="tr-TR" sz="2800" b="1" dirty="0" err="1"/>
              <a:t>packaging</a:t>
            </a:r>
            <a:r>
              <a:rPr lang="tr-TR" sz="2800" b="1" dirty="0"/>
              <a:t>)</a:t>
            </a:r>
            <a:endParaRPr lang="en-US" sz="28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Liquid products tend to penetrate into the plastic material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en-US" b="1" dirty="0"/>
              <a:t>Additives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production</a:t>
            </a:r>
            <a:r>
              <a:rPr lang="tr-TR" dirty="0"/>
              <a:t> of </a:t>
            </a:r>
            <a:r>
              <a:rPr lang="tr-TR" dirty="0" err="1"/>
              <a:t>packaging</a:t>
            </a:r>
            <a:r>
              <a:rPr lang="tr-TR" dirty="0"/>
              <a:t> </a:t>
            </a:r>
            <a:r>
              <a:rPr lang="tr-TR" dirty="0" err="1"/>
              <a:t>materils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en-US" b="1" dirty="0"/>
              <a:t>can then leak</a:t>
            </a:r>
            <a:r>
              <a:rPr lang="tr-TR" b="1" dirty="0"/>
              <a:t> </a:t>
            </a:r>
            <a:r>
              <a:rPr lang="en-US" b="1" dirty="0"/>
              <a:t>into the </a:t>
            </a:r>
            <a:r>
              <a:rPr lang="tr-TR" b="1" dirty="0" err="1"/>
              <a:t>food</a:t>
            </a:r>
            <a:r>
              <a:rPr lang="tr-TR" b="1" dirty="0"/>
              <a:t> </a:t>
            </a:r>
            <a:r>
              <a:rPr lang="en-US" b="1" dirty="0"/>
              <a:t>product</a:t>
            </a:r>
            <a:r>
              <a:rPr lang="en-US" dirty="0"/>
              <a:t> </a:t>
            </a:r>
            <a:r>
              <a:rPr lang="tr-TR" dirty="0" err="1"/>
              <a:t>through</a:t>
            </a:r>
            <a:r>
              <a:rPr lang="en-US" dirty="0"/>
              <a:t> the liquid medium absorbed in the</a:t>
            </a:r>
            <a:r>
              <a:rPr lang="tr-TR" dirty="0"/>
              <a:t> </a:t>
            </a:r>
            <a:r>
              <a:rPr lang="en-US" dirty="0"/>
              <a:t>packaging</a:t>
            </a:r>
            <a:endParaRPr lang="tr-TR" dirty="0"/>
          </a:p>
          <a:p>
            <a:r>
              <a:rPr lang="en-US" b="1" dirty="0">
                <a:solidFill>
                  <a:srgbClr val="0000FF"/>
                </a:solidFill>
              </a:rPr>
              <a:t>For paper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packaging</a:t>
            </a:r>
            <a:r>
              <a:rPr lang="en-US" dirty="0"/>
              <a:t>, the </a:t>
            </a:r>
            <a:r>
              <a:rPr lang="en-US" b="1" dirty="0">
                <a:solidFill>
                  <a:srgbClr val="0000FF"/>
                </a:solidFill>
              </a:rPr>
              <a:t>extraction of migrants is very rapid</a:t>
            </a:r>
            <a:r>
              <a:rPr lang="en-US" dirty="0"/>
              <a:t> as the penetration of</a:t>
            </a:r>
            <a:r>
              <a:rPr lang="tr-TR" dirty="0"/>
              <a:t> </a:t>
            </a:r>
            <a:r>
              <a:rPr lang="en-US" dirty="0"/>
              <a:t>liquid into the packaging is very fast.</a:t>
            </a:r>
            <a:endParaRPr lang="tr-TR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5257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25947" t="21476" r="26099" b="15461"/>
          <a:stretch/>
        </p:blipFill>
        <p:spPr>
          <a:xfrm>
            <a:off x="35474" y="56781"/>
            <a:ext cx="9101879" cy="673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0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References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Jeantet</a:t>
            </a:r>
            <a:r>
              <a:rPr lang="tr-TR" sz="2400" dirty="0"/>
              <a:t>, R. et al. (2016). </a:t>
            </a:r>
            <a:r>
              <a:rPr lang="tr-TR" sz="2400" b="1" dirty="0" err="1"/>
              <a:t>Packaging</a:t>
            </a:r>
            <a:r>
              <a:rPr lang="tr-TR" sz="2400" b="1" dirty="0"/>
              <a:t> (</a:t>
            </a:r>
            <a:r>
              <a:rPr lang="tr-TR" sz="2400" b="1" dirty="0" err="1"/>
              <a:t>Part</a:t>
            </a:r>
            <a:r>
              <a:rPr lang="tr-TR" sz="2400" b="1" dirty="0"/>
              <a:t> 5) </a:t>
            </a:r>
            <a:r>
              <a:rPr lang="tr-TR" sz="2400" b="1" dirty="0" err="1"/>
              <a:t>In</a:t>
            </a:r>
            <a:r>
              <a:rPr lang="tr-TR" sz="2400" b="1" dirty="0"/>
              <a:t> </a:t>
            </a:r>
            <a:r>
              <a:rPr lang="tr-TR" sz="2400" b="1" dirty="0" err="1"/>
              <a:t>Handbook</a:t>
            </a:r>
            <a:r>
              <a:rPr lang="tr-TR" sz="2400" b="1" dirty="0"/>
              <a:t> of </a:t>
            </a:r>
            <a:r>
              <a:rPr lang="tr-TR" sz="2400" b="1" dirty="0" err="1"/>
              <a:t>Food</a:t>
            </a:r>
            <a:r>
              <a:rPr lang="tr-TR" sz="2400" b="1" dirty="0"/>
              <a:t> </a:t>
            </a:r>
            <a:r>
              <a:rPr lang="tr-TR" sz="2400" b="1" dirty="0" err="1"/>
              <a:t>Science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Technology</a:t>
            </a:r>
            <a:r>
              <a:rPr lang="tr-TR" sz="2400" b="1" dirty="0"/>
              <a:t> 2/</a:t>
            </a:r>
            <a:r>
              <a:rPr lang="tr-TR" sz="2400" b="1" dirty="0" err="1"/>
              <a:t>Food</a:t>
            </a:r>
            <a:r>
              <a:rPr lang="tr-TR" sz="2400" b="1" dirty="0"/>
              <a:t> </a:t>
            </a:r>
            <a:r>
              <a:rPr lang="tr-TR" sz="2400" b="1" dirty="0" err="1"/>
              <a:t>Process</a:t>
            </a:r>
            <a:r>
              <a:rPr lang="tr-TR" sz="2400" b="1" dirty="0"/>
              <a:t> </a:t>
            </a:r>
            <a:r>
              <a:rPr lang="tr-TR" sz="2400" b="1" dirty="0" err="1"/>
              <a:t>Engineering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Packaging</a:t>
            </a:r>
            <a:r>
              <a:rPr lang="tr-TR" sz="2400" dirty="0"/>
              <a:t>. John </a:t>
            </a:r>
            <a:r>
              <a:rPr lang="tr-TR" sz="2400" dirty="0" err="1"/>
              <a:t>Wiley&amp;Sons</a:t>
            </a:r>
            <a:r>
              <a:rPr lang="tr-TR" sz="2400" dirty="0"/>
              <a:t>, </a:t>
            </a:r>
            <a:r>
              <a:rPr lang="tr-TR" sz="2400" dirty="0" err="1"/>
              <a:t>Inc</a:t>
            </a:r>
            <a:r>
              <a:rPr lang="tr-TR" sz="2400" dirty="0"/>
              <a:t>. USA. 347 </a:t>
            </a:r>
            <a:r>
              <a:rPr lang="tr-TR" sz="2400" dirty="0" err="1"/>
              <a:t>pages</a:t>
            </a:r>
            <a:endParaRPr lang="tr-TR" sz="2400" dirty="0"/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/>
          </a:p>
          <a:p>
            <a:r>
              <a:rPr lang="tr-TR" sz="2400" dirty="0"/>
              <a:t>Singh, P. et al. (2017). </a:t>
            </a:r>
            <a:r>
              <a:rPr lang="tr-TR" sz="2400" b="1" dirty="0" err="1"/>
              <a:t>Food</a:t>
            </a:r>
            <a:r>
              <a:rPr lang="tr-TR" sz="2400" b="1" dirty="0"/>
              <a:t> </a:t>
            </a:r>
            <a:r>
              <a:rPr lang="tr-TR" sz="2400" b="1" dirty="0" err="1"/>
              <a:t>Packaging</a:t>
            </a:r>
            <a:r>
              <a:rPr lang="tr-TR" sz="2400" b="1" dirty="0"/>
              <a:t> </a:t>
            </a:r>
            <a:r>
              <a:rPr lang="tr-TR" sz="2400" b="1" dirty="0" err="1"/>
              <a:t>Materials</a:t>
            </a:r>
            <a:r>
              <a:rPr lang="tr-TR" sz="2400" b="1" dirty="0"/>
              <a:t>: </a:t>
            </a:r>
            <a:r>
              <a:rPr lang="tr-TR" sz="2400" b="1" dirty="0" err="1"/>
              <a:t>Testing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Quality</a:t>
            </a:r>
            <a:r>
              <a:rPr lang="tr-TR" sz="2400" b="1" dirty="0"/>
              <a:t> </a:t>
            </a:r>
            <a:r>
              <a:rPr lang="tr-TR" sz="2400" b="1" dirty="0" err="1"/>
              <a:t>Assurance</a:t>
            </a:r>
            <a:r>
              <a:rPr lang="tr-TR" sz="2400" dirty="0"/>
              <a:t>. CRC </a:t>
            </a:r>
            <a:r>
              <a:rPr lang="tr-TR" sz="2400" dirty="0" err="1"/>
              <a:t>Press</a:t>
            </a:r>
            <a:r>
              <a:rPr lang="tr-TR" sz="2400" dirty="0"/>
              <a:t> </a:t>
            </a:r>
            <a:r>
              <a:rPr lang="tr-TR" sz="2400" dirty="0" err="1"/>
              <a:t>Taylor&amp;Francis</a:t>
            </a:r>
            <a:r>
              <a:rPr lang="tr-TR" sz="2400" dirty="0"/>
              <a:t> </a:t>
            </a:r>
            <a:r>
              <a:rPr lang="tr-TR" sz="2400" dirty="0" err="1"/>
              <a:t>Group</a:t>
            </a:r>
            <a:r>
              <a:rPr lang="tr-TR" sz="2400" dirty="0"/>
              <a:t>. 357 </a:t>
            </a:r>
            <a:r>
              <a:rPr lang="tr-TR" sz="2400" dirty="0" err="1"/>
              <a:t>pages</a:t>
            </a:r>
            <a:r>
              <a:rPr lang="tr-TR" sz="2400" dirty="0"/>
              <a:t>  </a:t>
            </a:r>
            <a:endParaRPr lang="en-US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0438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Properties</a:t>
            </a:r>
            <a:r>
              <a:rPr lang="tr-TR" b="1" dirty="0"/>
              <a:t> of </a:t>
            </a:r>
            <a:r>
              <a:rPr lang="tr-TR" b="1" dirty="0" err="1"/>
              <a:t>packaging</a:t>
            </a:r>
            <a:r>
              <a:rPr lang="tr-TR" b="1" dirty="0"/>
              <a:t> </a:t>
            </a:r>
            <a:r>
              <a:rPr lang="tr-TR" b="1" dirty="0" err="1"/>
              <a:t>materials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498870" y="2747951"/>
            <a:ext cx="2387196" cy="280846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Dikdörtgen 9"/>
          <p:cNvSpPr/>
          <p:nvPr/>
        </p:nvSpPr>
        <p:spPr>
          <a:xfrm>
            <a:off x="498870" y="2853426"/>
            <a:ext cx="175372" cy="175372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 10"/>
          <p:cNvGrpSpPr/>
          <p:nvPr/>
        </p:nvGrpSpPr>
        <p:grpSpPr>
          <a:xfrm>
            <a:off x="441209" y="2117465"/>
            <a:ext cx="2731321" cy="504518"/>
            <a:chOff x="2046" y="0"/>
            <a:chExt cx="2387196" cy="504518"/>
          </a:xfrm>
        </p:grpSpPr>
        <p:sp>
          <p:nvSpPr>
            <p:cNvPr id="58" name="Dikdörtgen 57"/>
            <p:cNvSpPr/>
            <p:nvPr/>
          </p:nvSpPr>
          <p:spPr>
            <a:xfrm>
              <a:off x="2046" y="0"/>
              <a:ext cx="2387196" cy="5045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Metin kutusu 58"/>
            <p:cNvSpPr txBox="1"/>
            <p:nvPr/>
          </p:nvSpPr>
          <p:spPr>
            <a:xfrm>
              <a:off x="2046" y="0"/>
              <a:ext cx="2387196" cy="504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/>
                <a:t>Permeability</a:t>
              </a:r>
              <a:r>
                <a:rPr lang="tr-TR" sz="2400" kern="1200" dirty="0"/>
                <a:t>                     (</a:t>
              </a:r>
              <a:r>
                <a:rPr lang="tr-TR" sz="2400" kern="1200" dirty="0" err="1"/>
                <a:t>Barrier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properties</a:t>
              </a:r>
              <a:r>
                <a:rPr lang="tr-TR" sz="2400" kern="1200" dirty="0"/>
                <a:t>)</a:t>
              </a:r>
            </a:p>
          </p:txBody>
        </p:sp>
      </p:grpSp>
      <p:sp>
        <p:nvSpPr>
          <p:cNvPr id="12" name="Dikdörtgen 11"/>
          <p:cNvSpPr/>
          <p:nvPr/>
        </p:nvSpPr>
        <p:spPr>
          <a:xfrm>
            <a:off x="498870" y="3262213"/>
            <a:ext cx="175367" cy="175367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up 12"/>
          <p:cNvGrpSpPr/>
          <p:nvPr/>
        </p:nvGrpSpPr>
        <p:grpSpPr>
          <a:xfrm>
            <a:off x="665974" y="3145505"/>
            <a:ext cx="2220092" cy="408782"/>
            <a:chOff x="169150" y="902072"/>
            <a:chExt cx="2220092" cy="408782"/>
          </a:xfrm>
        </p:grpSpPr>
        <p:sp>
          <p:nvSpPr>
            <p:cNvPr id="56" name="Dikdörtgen 55"/>
            <p:cNvSpPr/>
            <p:nvPr/>
          </p:nvSpPr>
          <p:spPr>
            <a:xfrm>
              <a:off x="169150" y="902072"/>
              <a:ext cx="2220092" cy="4087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Metin kutusu 56"/>
            <p:cNvSpPr txBox="1"/>
            <p:nvPr/>
          </p:nvSpPr>
          <p:spPr>
            <a:xfrm>
              <a:off x="169150" y="902072"/>
              <a:ext cx="2220092" cy="408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/>
                <a:t>Water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vapor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permeability</a:t>
              </a:r>
              <a:endParaRPr lang="tr-TR" sz="2400" kern="1200" dirty="0"/>
            </a:p>
          </p:txBody>
        </p:sp>
      </p:grpSp>
      <p:sp>
        <p:nvSpPr>
          <p:cNvPr id="14" name="Dikdörtgen 13"/>
          <p:cNvSpPr/>
          <p:nvPr/>
        </p:nvSpPr>
        <p:spPr>
          <a:xfrm>
            <a:off x="498870" y="4096742"/>
            <a:ext cx="175367" cy="175367"/>
          </a:xfrm>
          <a:prstGeom prst="rect">
            <a:avLst/>
          </a:prstGeom>
        </p:spPr>
        <p:style>
          <a:lnRef idx="2">
            <a:schemeClr val="accent4">
              <a:hueOff val="-558096"/>
              <a:satOff val="3362"/>
              <a:lumOff val="27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up 14"/>
          <p:cNvGrpSpPr/>
          <p:nvPr/>
        </p:nvGrpSpPr>
        <p:grpSpPr>
          <a:xfrm>
            <a:off x="665974" y="3980040"/>
            <a:ext cx="2220092" cy="408782"/>
            <a:chOff x="169150" y="1413050"/>
            <a:chExt cx="2220092" cy="408782"/>
          </a:xfrm>
        </p:grpSpPr>
        <p:sp>
          <p:nvSpPr>
            <p:cNvPr id="54" name="Dikdörtgen 53"/>
            <p:cNvSpPr/>
            <p:nvPr/>
          </p:nvSpPr>
          <p:spPr>
            <a:xfrm>
              <a:off x="169150" y="1413050"/>
              <a:ext cx="2220092" cy="4087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Metin kutusu 54"/>
            <p:cNvSpPr txBox="1"/>
            <p:nvPr/>
          </p:nvSpPr>
          <p:spPr>
            <a:xfrm>
              <a:off x="169150" y="1413050"/>
              <a:ext cx="2220092" cy="408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/>
                <a:t>Oxygen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permeability</a:t>
              </a:r>
              <a:endParaRPr lang="tr-TR" sz="2400" kern="1200" dirty="0"/>
            </a:p>
          </p:txBody>
        </p:sp>
      </p:grpSp>
      <p:sp>
        <p:nvSpPr>
          <p:cNvPr id="16" name="Dikdörtgen 15"/>
          <p:cNvSpPr/>
          <p:nvPr/>
        </p:nvSpPr>
        <p:spPr>
          <a:xfrm>
            <a:off x="498870" y="4832799"/>
            <a:ext cx="175367" cy="175367"/>
          </a:xfrm>
          <a:prstGeom prst="rect">
            <a:avLst/>
          </a:prstGeom>
        </p:spPr>
        <p:style>
          <a:lnRef idx="2">
            <a:schemeClr val="accent4">
              <a:hueOff val="-1116192"/>
              <a:satOff val="6725"/>
              <a:lumOff val="539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up 16"/>
          <p:cNvGrpSpPr/>
          <p:nvPr/>
        </p:nvGrpSpPr>
        <p:grpSpPr>
          <a:xfrm>
            <a:off x="665974" y="4754426"/>
            <a:ext cx="2220092" cy="408782"/>
            <a:chOff x="169150" y="1962352"/>
            <a:chExt cx="2220092" cy="408782"/>
          </a:xfrm>
        </p:grpSpPr>
        <p:sp>
          <p:nvSpPr>
            <p:cNvPr id="52" name="Dikdörtgen 51"/>
            <p:cNvSpPr/>
            <p:nvPr/>
          </p:nvSpPr>
          <p:spPr>
            <a:xfrm>
              <a:off x="169150" y="1962352"/>
              <a:ext cx="2220092" cy="4087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Metin kutusu 52"/>
            <p:cNvSpPr txBox="1"/>
            <p:nvPr/>
          </p:nvSpPr>
          <p:spPr>
            <a:xfrm>
              <a:off x="169150" y="1962352"/>
              <a:ext cx="2220092" cy="408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/>
                <a:t>Light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permeability</a:t>
              </a:r>
              <a:endParaRPr lang="tr-TR" sz="2400" kern="1200" dirty="0"/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3378401" y="2747951"/>
            <a:ext cx="2387196" cy="280846"/>
          </a:xfrm>
          <a:prstGeom prst="rect">
            <a:avLst/>
          </a:prstGeom>
        </p:spPr>
        <p:style>
          <a:lnRef idx="2">
            <a:schemeClr val="accent4">
              <a:hueOff val="-2232385"/>
              <a:satOff val="13449"/>
              <a:lumOff val="1078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Dikdörtgen 18"/>
          <p:cNvSpPr/>
          <p:nvPr/>
        </p:nvSpPr>
        <p:spPr>
          <a:xfrm>
            <a:off x="3378401" y="2853426"/>
            <a:ext cx="175372" cy="175372"/>
          </a:xfrm>
          <a:prstGeom prst="rect">
            <a:avLst/>
          </a:prstGeom>
        </p:spPr>
        <p:style>
          <a:lnRef idx="2">
            <a:schemeClr val="accent4">
              <a:hueOff val="-2232385"/>
              <a:satOff val="13449"/>
              <a:lumOff val="107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up 19"/>
          <p:cNvGrpSpPr/>
          <p:nvPr/>
        </p:nvGrpSpPr>
        <p:grpSpPr>
          <a:xfrm>
            <a:off x="3214053" y="2058342"/>
            <a:ext cx="2797712" cy="504518"/>
            <a:chOff x="2508602" y="0"/>
            <a:chExt cx="3133147" cy="504518"/>
          </a:xfrm>
        </p:grpSpPr>
        <p:sp>
          <p:nvSpPr>
            <p:cNvPr id="50" name="Dikdörtgen 49"/>
            <p:cNvSpPr/>
            <p:nvPr/>
          </p:nvSpPr>
          <p:spPr>
            <a:xfrm>
              <a:off x="2508602" y="0"/>
              <a:ext cx="3133147" cy="5045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Metin kutusu 50"/>
            <p:cNvSpPr txBox="1"/>
            <p:nvPr/>
          </p:nvSpPr>
          <p:spPr>
            <a:xfrm>
              <a:off x="2508602" y="0"/>
              <a:ext cx="3133147" cy="504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/>
                <a:t>Physical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and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mechanical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properties</a:t>
              </a:r>
              <a:endParaRPr lang="tr-TR" sz="2400" kern="1200" dirty="0"/>
            </a:p>
          </p:txBody>
        </p:sp>
      </p:grpSp>
      <p:sp>
        <p:nvSpPr>
          <p:cNvPr id="21" name="Dikdörtgen 20"/>
          <p:cNvSpPr/>
          <p:nvPr/>
        </p:nvSpPr>
        <p:spPr>
          <a:xfrm>
            <a:off x="3005426" y="3262213"/>
            <a:ext cx="175367" cy="175367"/>
          </a:xfrm>
          <a:prstGeom prst="rect">
            <a:avLst/>
          </a:prstGeom>
        </p:spPr>
        <p:style>
          <a:lnRef idx="2">
            <a:schemeClr val="accent4">
              <a:hueOff val="-1674289"/>
              <a:satOff val="10087"/>
              <a:lumOff val="809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up 21"/>
          <p:cNvGrpSpPr/>
          <p:nvPr/>
        </p:nvGrpSpPr>
        <p:grpSpPr>
          <a:xfrm>
            <a:off x="3172530" y="3145505"/>
            <a:ext cx="2220092" cy="408782"/>
            <a:chOff x="2675706" y="902072"/>
            <a:chExt cx="2220092" cy="408782"/>
          </a:xfrm>
        </p:grpSpPr>
        <p:sp>
          <p:nvSpPr>
            <p:cNvPr id="48" name="Dikdörtgen 47"/>
            <p:cNvSpPr/>
            <p:nvPr/>
          </p:nvSpPr>
          <p:spPr>
            <a:xfrm>
              <a:off x="2675706" y="902072"/>
              <a:ext cx="2220092" cy="4087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Metin kutusu 48"/>
            <p:cNvSpPr txBox="1"/>
            <p:nvPr/>
          </p:nvSpPr>
          <p:spPr>
            <a:xfrm>
              <a:off x="2675706" y="902072"/>
              <a:ext cx="2220092" cy="408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/>
                <a:t>Mechanical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strenght</a:t>
              </a:r>
              <a:endParaRPr lang="tr-TR" sz="2400" kern="1200" dirty="0"/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3005426" y="4107095"/>
            <a:ext cx="175367" cy="175367"/>
          </a:xfrm>
          <a:prstGeom prst="rect">
            <a:avLst/>
          </a:prstGeom>
        </p:spPr>
        <p:style>
          <a:lnRef idx="2">
            <a:schemeClr val="accent4">
              <a:hueOff val="-2232385"/>
              <a:satOff val="13449"/>
              <a:lumOff val="107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up 23"/>
          <p:cNvGrpSpPr/>
          <p:nvPr/>
        </p:nvGrpSpPr>
        <p:grpSpPr>
          <a:xfrm>
            <a:off x="3172530" y="3990388"/>
            <a:ext cx="2220092" cy="408782"/>
            <a:chOff x="2675706" y="1310855"/>
            <a:chExt cx="2220092" cy="408782"/>
          </a:xfrm>
        </p:grpSpPr>
        <p:sp>
          <p:nvSpPr>
            <p:cNvPr id="46" name="Dikdörtgen 45"/>
            <p:cNvSpPr/>
            <p:nvPr/>
          </p:nvSpPr>
          <p:spPr>
            <a:xfrm>
              <a:off x="2675706" y="1310855"/>
              <a:ext cx="2220092" cy="4087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Metin kutusu 46"/>
            <p:cNvSpPr txBox="1"/>
            <p:nvPr/>
          </p:nvSpPr>
          <p:spPr>
            <a:xfrm>
              <a:off x="2675706" y="1310855"/>
              <a:ext cx="2220092" cy="408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/>
                <a:t>Thermal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conductivity</a:t>
              </a:r>
              <a:endParaRPr lang="tr-TR" sz="2400" kern="1200" dirty="0"/>
            </a:p>
          </p:txBody>
        </p:sp>
      </p:grpSp>
      <p:sp>
        <p:nvSpPr>
          <p:cNvPr id="25" name="Dikdörtgen 24"/>
          <p:cNvSpPr/>
          <p:nvPr/>
        </p:nvSpPr>
        <p:spPr>
          <a:xfrm>
            <a:off x="3005426" y="4853502"/>
            <a:ext cx="175367" cy="175367"/>
          </a:xfrm>
          <a:prstGeom prst="rect">
            <a:avLst/>
          </a:prstGeom>
        </p:spPr>
        <p:style>
          <a:lnRef idx="2">
            <a:schemeClr val="accent4">
              <a:hueOff val="-2790481"/>
              <a:satOff val="16812"/>
              <a:lumOff val="134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Grup 25"/>
          <p:cNvGrpSpPr/>
          <p:nvPr/>
        </p:nvGrpSpPr>
        <p:grpSpPr>
          <a:xfrm>
            <a:off x="3172530" y="4736794"/>
            <a:ext cx="2220092" cy="408782"/>
            <a:chOff x="2675706" y="1719637"/>
            <a:chExt cx="2220092" cy="408782"/>
          </a:xfrm>
        </p:grpSpPr>
        <p:sp>
          <p:nvSpPr>
            <p:cNvPr id="44" name="Dikdörtgen 43"/>
            <p:cNvSpPr/>
            <p:nvPr/>
          </p:nvSpPr>
          <p:spPr>
            <a:xfrm>
              <a:off x="2675706" y="1719637"/>
              <a:ext cx="2220092" cy="4087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Metin kutusu 44"/>
            <p:cNvSpPr txBox="1"/>
            <p:nvPr/>
          </p:nvSpPr>
          <p:spPr>
            <a:xfrm>
              <a:off x="2675706" y="1719637"/>
              <a:ext cx="2220092" cy="408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/>
                <a:t>Radiation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barrier</a:t>
              </a:r>
              <a:endParaRPr lang="tr-TR" sz="2400" kern="1200" dirty="0"/>
            </a:p>
          </p:txBody>
        </p:sp>
      </p:grpSp>
      <p:sp>
        <p:nvSpPr>
          <p:cNvPr id="27" name="Dikdörtgen 26"/>
          <p:cNvSpPr/>
          <p:nvPr/>
        </p:nvSpPr>
        <p:spPr>
          <a:xfrm>
            <a:off x="6257933" y="2747951"/>
            <a:ext cx="2387196" cy="280846"/>
          </a:xfrm>
          <a:prstGeom prst="rect">
            <a:avLst/>
          </a:prstGeom>
        </p:spPr>
        <p:style>
          <a:lnRef idx="2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Dikdörtgen 27"/>
          <p:cNvSpPr/>
          <p:nvPr/>
        </p:nvSpPr>
        <p:spPr>
          <a:xfrm>
            <a:off x="6257933" y="2853426"/>
            <a:ext cx="175372" cy="175372"/>
          </a:xfrm>
          <a:prstGeom prst="rect">
            <a:avLst/>
          </a:prstGeom>
        </p:spPr>
        <p:style>
          <a:lnRef idx="2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up 28"/>
          <p:cNvGrpSpPr/>
          <p:nvPr/>
        </p:nvGrpSpPr>
        <p:grpSpPr>
          <a:xfrm>
            <a:off x="6257933" y="2185079"/>
            <a:ext cx="2387196" cy="504518"/>
            <a:chOff x="5761109" y="0"/>
            <a:chExt cx="2387196" cy="504518"/>
          </a:xfrm>
        </p:grpSpPr>
        <p:sp>
          <p:nvSpPr>
            <p:cNvPr id="42" name="Dikdörtgen 41"/>
            <p:cNvSpPr/>
            <p:nvPr/>
          </p:nvSpPr>
          <p:spPr>
            <a:xfrm>
              <a:off x="5761109" y="0"/>
              <a:ext cx="2387196" cy="5045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Metin kutusu 42"/>
            <p:cNvSpPr txBox="1"/>
            <p:nvPr/>
          </p:nvSpPr>
          <p:spPr>
            <a:xfrm>
              <a:off x="5761109" y="0"/>
              <a:ext cx="2387196" cy="504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/>
                <a:t>Migration</a:t>
              </a: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6257933" y="3262213"/>
            <a:ext cx="175367" cy="175367"/>
          </a:xfrm>
          <a:prstGeom prst="rect">
            <a:avLst/>
          </a:prstGeom>
        </p:spPr>
        <p:style>
          <a:lnRef idx="2">
            <a:schemeClr val="accent4">
              <a:hueOff val="-3348577"/>
              <a:satOff val="20174"/>
              <a:lumOff val="1617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Grup 30"/>
          <p:cNvGrpSpPr/>
          <p:nvPr/>
        </p:nvGrpSpPr>
        <p:grpSpPr>
          <a:xfrm>
            <a:off x="6425036" y="3145505"/>
            <a:ext cx="3000317" cy="754736"/>
            <a:chOff x="5928213" y="902072"/>
            <a:chExt cx="2220092" cy="408782"/>
          </a:xfrm>
        </p:grpSpPr>
        <p:sp>
          <p:nvSpPr>
            <p:cNvPr id="40" name="Dikdörtgen 39"/>
            <p:cNvSpPr/>
            <p:nvPr/>
          </p:nvSpPr>
          <p:spPr>
            <a:xfrm>
              <a:off x="5928213" y="902072"/>
              <a:ext cx="2220092" cy="4087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Metin kutusu 40"/>
            <p:cNvSpPr txBox="1"/>
            <p:nvPr/>
          </p:nvSpPr>
          <p:spPr>
            <a:xfrm>
              <a:off x="5928213" y="902072"/>
              <a:ext cx="2220092" cy="408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/>
                <a:t>Class 1: No </a:t>
              </a:r>
              <a:r>
                <a:rPr lang="tr-TR" sz="2400" kern="1200" dirty="0" err="1"/>
                <a:t>or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negligible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migration</a:t>
              </a:r>
              <a:endParaRPr lang="tr-TR" sz="2400" kern="1200" dirty="0"/>
            </a:p>
          </p:txBody>
        </p:sp>
      </p:grpSp>
      <p:sp>
        <p:nvSpPr>
          <p:cNvPr id="32" name="Dikdörtgen 31"/>
          <p:cNvSpPr/>
          <p:nvPr/>
        </p:nvSpPr>
        <p:spPr>
          <a:xfrm>
            <a:off x="6257933" y="4022691"/>
            <a:ext cx="175367" cy="175367"/>
          </a:xfrm>
          <a:prstGeom prst="rect">
            <a:avLst/>
          </a:prstGeom>
        </p:spPr>
        <p:style>
          <a:lnRef idx="2">
            <a:schemeClr val="accent4">
              <a:hueOff val="-3906673"/>
              <a:satOff val="23537"/>
              <a:lumOff val="1887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up 32"/>
          <p:cNvGrpSpPr/>
          <p:nvPr/>
        </p:nvGrpSpPr>
        <p:grpSpPr>
          <a:xfrm>
            <a:off x="6425036" y="3751236"/>
            <a:ext cx="2718963" cy="1383430"/>
            <a:chOff x="5928213" y="1310855"/>
            <a:chExt cx="2220092" cy="408782"/>
          </a:xfrm>
        </p:grpSpPr>
        <p:sp>
          <p:nvSpPr>
            <p:cNvPr id="38" name="Dikdörtgen 37"/>
            <p:cNvSpPr/>
            <p:nvPr/>
          </p:nvSpPr>
          <p:spPr>
            <a:xfrm>
              <a:off x="5928213" y="1310855"/>
              <a:ext cx="2220092" cy="4087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Metin kutusu 38"/>
            <p:cNvSpPr txBox="1"/>
            <p:nvPr/>
          </p:nvSpPr>
          <p:spPr>
            <a:xfrm>
              <a:off x="5928213" y="1310855"/>
              <a:ext cx="2220092" cy="408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/>
                <a:t>Class 2: Migration </a:t>
              </a:r>
              <a:r>
                <a:rPr lang="tr-TR" sz="2400" kern="1200" dirty="0" err="1"/>
                <a:t>independent</a:t>
              </a:r>
              <a:r>
                <a:rPr lang="tr-TR" sz="2400" kern="1200" dirty="0"/>
                <a:t> of </a:t>
              </a:r>
              <a:r>
                <a:rPr lang="tr-TR" sz="2400" kern="1200" dirty="0" err="1"/>
                <a:t>the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packaged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product</a:t>
              </a:r>
              <a:endParaRPr lang="tr-TR" sz="2400" kern="1200" dirty="0"/>
            </a:p>
          </p:txBody>
        </p:sp>
      </p:grpSp>
      <p:sp>
        <p:nvSpPr>
          <p:cNvPr id="34" name="Dikdörtgen 33"/>
          <p:cNvSpPr/>
          <p:nvPr/>
        </p:nvSpPr>
        <p:spPr>
          <a:xfrm>
            <a:off x="6257933" y="5134860"/>
            <a:ext cx="175367" cy="175367"/>
          </a:xfrm>
          <a:prstGeom prst="rect">
            <a:avLst/>
          </a:prstGeom>
        </p:spPr>
        <p:style>
          <a:lnRef idx="2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5" name="Grup 34"/>
          <p:cNvGrpSpPr/>
          <p:nvPr/>
        </p:nvGrpSpPr>
        <p:grpSpPr>
          <a:xfrm>
            <a:off x="6425037" y="4961880"/>
            <a:ext cx="2403280" cy="1483274"/>
            <a:chOff x="5928213" y="1719637"/>
            <a:chExt cx="2220092" cy="408782"/>
          </a:xfrm>
        </p:grpSpPr>
        <p:sp>
          <p:nvSpPr>
            <p:cNvPr id="36" name="Dikdörtgen 35"/>
            <p:cNvSpPr/>
            <p:nvPr/>
          </p:nvSpPr>
          <p:spPr>
            <a:xfrm>
              <a:off x="5928213" y="1719637"/>
              <a:ext cx="2220092" cy="4087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Metin kutusu 36"/>
            <p:cNvSpPr txBox="1"/>
            <p:nvPr/>
          </p:nvSpPr>
          <p:spPr>
            <a:xfrm>
              <a:off x="5928213" y="1719637"/>
              <a:ext cx="2220092" cy="408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/>
                <a:t>Class 3: Migration </a:t>
              </a:r>
              <a:r>
                <a:rPr lang="tr-TR" sz="2400" kern="1200" dirty="0" err="1"/>
                <a:t>linked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to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interaction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with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the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product</a:t>
              </a:r>
              <a:r>
                <a:rPr lang="tr-TR" sz="2400" kern="12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17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PERMEABILITY (BARRIER PROPERTIES)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628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Permeability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Permeability is a defining characteristic of packaging and </a:t>
            </a:r>
            <a:r>
              <a:rPr lang="en-US" b="1" dirty="0">
                <a:solidFill>
                  <a:srgbClr val="C00000"/>
                </a:solidFill>
              </a:rPr>
              <a:t>determines the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mass transfer through the packaging material</a:t>
            </a:r>
            <a:endParaRPr lang="tr-T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b="1" dirty="0"/>
          </a:p>
          <a:p>
            <a:r>
              <a:rPr lang="en-US" dirty="0"/>
              <a:t>These </a:t>
            </a:r>
            <a:r>
              <a:rPr lang="en-US" b="1" dirty="0">
                <a:solidFill>
                  <a:srgbClr val="0000FF"/>
                </a:solidFill>
              </a:rPr>
              <a:t>bidirectional transfers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en-US" dirty="0"/>
              <a:t>(from the external to the internal atmosphere and vice versa) </a:t>
            </a:r>
            <a:r>
              <a:rPr lang="en-US" b="1" dirty="0">
                <a:solidFill>
                  <a:srgbClr val="0000FF"/>
                </a:solidFill>
              </a:rPr>
              <a:t>can occur in the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liquid phase</a:t>
            </a:r>
            <a:r>
              <a:rPr lang="en-US" dirty="0"/>
              <a:t>, or </a:t>
            </a:r>
            <a:r>
              <a:rPr lang="en-US" b="1" dirty="0">
                <a:solidFill>
                  <a:srgbClr val="0000FF"/>
                </a:solidFill>
              </a:rPr>
              <a:t>more commonly in the gas phase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/>
              <a:t>(</a:t>
            </a:r>
            <a:r>
              <a:rPr lang="tr-TR" b="1" dirty="0" err="1"/>
              <a:t>oxygen</a:t>
            </a:r>
            <a:r>
              <a:rPr lang="tr-TR" b="1" dirty="0"/>
              <a:t>, </a:t>
            </a:r>
            <a:r>
              <a:rPr lang="tr-TR" b="1" dirty="0" err="1"/>
              <a:t>water</a:t>
            </a:r>
            <a:r>
              <a:rPr lang="tr-TR" b="1" dirty="0"/>
              <a:t> </a:t>
            </a:r>
            <a:r>
              <a:rPr lang="tr-TR" b="1" dirty="0" err="1"/>
              <a:t>vapor</a:t>
            </a:r>
            <a:r>
              <a:rPr lang="tr-TR" b="1" dirty="0"/>
              <a:t>, </a:t>
            </a:r>
            <a:r>
              <a:rPr lang="tr-TR" b="1" dirty="0" err="1"/>
              <a:t>volatile</a:t>
            </a:r>
            <a:r>
              <a:rPr lang="tr-TR" b="1" dirty="0"/>
              <a:t> </a:t>
            </a:r>
            <a:r>
              <a:rPr lang="tr-TR" b="1" dirty="0" err="1"/>
              <a:t>substances</a:t>
            </a:r>
            <a:r>
              <a:rPr lang="tr-TR" b="1" dirty="0"/>
              <a:t>)</a:t>
            </a:r>
          </a:p>
          <a:p>
            <a:pPr marL="0" indent="0">
              <a:buNone/>
            </a:pPr>
            <a:endParaRPr lang="tr-TR" b="1" dirty="0"/>
          </a:p>
          <a:p>
            <a:r>
              <a:rPr lang="tr-TR" dirty="0" err="1"/>
              <a:t>Permeability</a:t>
            </a:r>
            <a:r>
              <a:rPr lang="tr-TR" dirty="0"/>
              <a:t> </a:t>
            </a:r>
            <a:r>
              <a:rPr lang="en-US" dirty="0"/>
              <a:t>have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significant influence on the</a:t>
            </a:r>
            <a:r>
              <a:rPr lang="tr-T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shelf life, safety, and quality</a:t>
            </a:r>
            <a:r>
              <a:rPr lang="en-US" dirty="0"/>
              <a:t> of packaged food products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54911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Permeability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600" dirty="0"/>
              <a:t>T</a:t>
            </a:r>
            <a:r>
              <a:rPr lang="en-US" sz="2600" dirty="0" err="1"/>
              <a:t>heory</a:t>
            </a:r>
            <a:r>
              <a:rPr lang="en-US" sz="2600" dirty="0"/>
              <a:t> of permeation</a:t>
            </a:r>
            <a:r>
              <a:rPr lang="tr-TR" sz="2600" dirty="0"/>
              <a:t> </a:t>
            </a:r>
            <a:r>
              <a:rPr lang="en-US" sz="2600" dirty="0"/>
              <a:t>involves a transfer by molecular diffusion</a:t>
            </a:r>
            <a:r>
              <a:rPr lang="tr-TR" sz="2600" dirty="0"/>
              <a:t> </a:t>
            </a:r>
            <a:r>
              <a:rPr lang="en-US" sz="2600" dirty="0"/>
              <a:t>induced by a difference in concentration of the </a:t>
            </a:r>
            <a:r>
              <a:rPr lang="tr-TR" sz="2600" dirty="0" err="1"/>
              <a:t>gas</a:t>
            </a:r>
            <a:r>
              <a:rPr lang="en-US" sz="2600" dirty="0"/>
              <a:t> on either side of</a:t>
            </a:r>
            <a:r>
              <a:rPr lang="tr-TR" sz="2600" dirty="0"/>
              <a:t> </a:t>
            </a:r>
            <a:r>
              <a:rPr lang="en-US" sz="2600" dirty="0"/>
              <a:t>the material</a:t>
            </a:r>
            <a:endParaRPr lang="tr-TR" sz="2600" dirty="0"/>
          </a:p>
          <a:p>
            <a:pPr marL="0" indent="0">
              <a:buNone/>
            </a:pPr>
            <a:endParaRPr lang="tr-TR" sz="2600" dirty="0"/>
          </a:p>
          <a:p>
            <a:r>
              <a:rPr lang="en-US" sz="2600" dirty="0"/>
              <a:t>Permeation is often described as a succession of three steps: </a:t>
            </a:r>
            <a:endParaRPr lang="tr-TR" sz="2600" dirty="0"/>
          </a:p>
          <a:p>
            <a:pPr marL="880110" lvl="1" indent="-51435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dirty="0"/>
              <a:t>The</a:t>
            </a:r>
            <a:r>
              <a:rPr lang="tr-TR" dirty="0"/>
              <a:t> </a:t>
            </a:r>
            <a:r>
              <a:rPr lang="en-US" dirty="0"/>
              <a:t>penetrant adsorbs onto the material</a:t>
            </a:r>
            <a:endParaRPr lang="tr-TR" dirty="0"/>
          </a:p>
          <a:p>
            <a:pPr marL="880110" lvl="1" indent="-51435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penetrant</a:t>
            </a:r>
            <a:r>
              <a:rPr lang="tr-TR" dirty="0"/>
              <a:t> </a:t>
            </a:r>
            <a:r>
              <a:rPr lang="en-US" dirty="0"/>
              <a:t>diffuses through the material under the</a:t>
            </a:r>
            <a:r>
              <a:rPr lang="tr-TR" dirty="0"/>
              <a:t> </a:t>
            </a:r>
            <a:r>
              <a:rPr lang="en-US" dirty="0"/>
              <a:t>effect of a concentration gradient </a:t>
            </a:r>
            <a:endParaRPr lang="tr-TR" dirty="0"/>
          </a:p>
          <a:p>
            <a:pPr marL="880110" lvl="1" indent="-51435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penetrant</a:t>
            </a:r>
            <a:r>
              <a:rPr lang="tr-TR" dirty="0"/>
              <a:t> </a:t>
            </a:r>
            <a:r>
              <a:rPr lang="en-US" dirty="0"/>
              <a:t>desorbs by evaporation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543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What</a:t>
            </a:r>
            <a:r>
              <a:rPr lang="tr-TR" b="1" dirty="0"/>
              <a:t> is </a:t>
            </a:r>
            <a:r>
              <a:rPr lang="tr-TR" b="1" dirty="0" err="1"/>
              <a:t>diffusion</a:t>
            </a:r>
            <a:r>
              <a:rPr lang="tr-TR" b="1" dirty="0"/>
              <a:t>?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191069" y="1600200"/>
            <a:ext cx="8574979" cy="449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Diffusion</a:t>
            </a:r>
            <a:r>
              <a:rPr lang="en-US" dirty="0">
                <a:solidFill>
                  <a:srgbClr val="C00000"/>
                </a:solidFill>
              </a:rPr>
              <a:t> </a:t>
            </a:r>
            <a:r>
              <a:rPr lang="en-US" dirty="0"/>
              <a:t>is the net movement of anything (for example, atom, ions, molecules) from a region of higher concentration to a region of lower concentration</a:t>
            </a:r>
            <a:endParaRPr lang="tr-TR" sz="2400" dirty="0"/>
          </a:p>
        </p:txBody>
      </p:sp>
      <p:pic>
        <p:nvPicPr>
          <p:cNvPr id="3074" name="Picture 2" descr="definition of diffusio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02" y="2958151"/>
            <a:ext cx="72866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906202" y="5830669"/>
            <a:ext cx="1755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High </a:t>
            </a:r>
            <a:r>
              <a:rPr lang="tr-TR" sz="2000" b="1" dirty="0" err="1"/>
              <a:t>concentration</a:t>
            </a:r>
            <a:endParaRPr lang="en-US" sz="20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2721356" y="5830669"/>
            <a:ext cx="1755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/>
              <a:t>Low</a:t>
            </a:r>
            <a:r>
              <a:rPr lang="tr-TR" sz="2000" b="1" dirty="0"/>
              <a:t> </a:t>
            </a:r>
            <a:r>
              <a:rPr lang="tr-TR" sz="2000" b="1" dirty="0" err="1"/>
              <a:t>concentration</a:t>
            </a:r>
            <a:endParaRPr lang="en-US" sz="2000" b="1" dirty="0"/>
          </a:p>
        </p:txBody>
      </p:sp>
      <p:sp>
        <p:nvSpPr>
          <p:cNvPr id="8" name="Sağa Bükülü Ok 7"/>
          <p:cNvSpPr/>
          <p:nvPr/>
        </p:nvSpPr>
        <p:spPr>
          <a:xfrm>
            <a:off x="1665027" y="5390866"/>
            <a:ext cx="245660" cy="439803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ola Bükülü Ok 9"/>
          <p:cNvSpPr/>
          <p:nvPr/>
        </p:nvSpPr>
        <p:spPr>
          <a:xfrm>
            <a:off x="3698543" y="5390866"/>
            <a:ext cx="218364" cy="439803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440008" y="5830669"/>
            <a:ext cx="322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/>
              <a:t>In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case</a:t>
            </a:r>
            <a:r>
              <a:rPr lang="tr-TR" sz="2000" b="1" dirty="0"/>
              <a:t> of </a:t>
            </a:r>
            <a:r>
              <a:rPr lang="tr-TR" sz="2000" b="1" dirty="0" err="1"/>
              <a:t>equilibrium</a:t>
            </a:r>
            <a:r>
              <a:rPr lang="tr-TR" sz="2000" b="1" dirty="0"/>
              <a:t> </a:t>
            </a:r>
            <a:r>
              <a:rPr lang="tr-TR" sz="2000" b="1" dirty="0" err="1"/>
              <a:t>state</a:t>
            </a:r>
            <a:r>
              <a:rPr lang="tr-TR" sz="2000" b="1" dirty="0"/>
              <a:t>, </a:t>
            </a:r>
            <a:r>
              <a:rPr lang="tr-TR" sz="2000" b="1" dirty="0" err="1"/>
              <a:t>diffusion</a:t>
            </a:r>
            <a:r>
              <a:rPr lang="tr-TR" sz="2000" b="1" dirty="0"/>
              <a:t> </a:t>
            </a:r>
            <a:r>
              <a:rPr lang="tr-TR" sz="2000" b="1" dirty="0" err="1"/>
              <a:t>will</a:t>
            </a:r>
            <a:r>
              <a:rPr lang="tr-TR" sz="2000" b="1" dirty="0"/>
              <a:t> stop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90231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05357E7-7BEA-4C74-8819-0CB2BA17BD93}" vid="{96F88C32-EFC1-446C-B134-B01439C4B61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1712</TotalTime>
  <Words>2546</Words>
  <Application>Microsoft Office PowerPoint</Application>
  <PresentationFormat>Ekran Gösterisi (4:3)</PresentationFormat>
  <Paragraphs>316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6" baseType="lpstr">
      <vt:lpstr>Arial</vt:lpstr>
      <vt:lpstr>Calibri</vt:lpstr>
      <vt:lpstr>Tw Cen MT</vt:lpstr>
      <vt:lpstr>Wingdings</vt:lpstr>
      <vt:lpstr>Wingdings 2</vt:lpstr>
      <vt:lpstr>Tema1</vt:lpstr>
      <vt:lpstr>PROPERTIES OF PACKAGING MATERIALS</vt:lpstr>
      <vt:lpstr>Properties of packaging materials</vt:lpstr>
      <vt:lpstr>Properties of packaging materials</vt:lpstr>
      <vt:lpstr>PowerPoint Sunusu</vt:lpstr>
      <vt:lpstr>Properties of packaging materials</vt:lpstr>
      <vt:lpstr>PERMEABILITY (BARRIER PROPERTIES)</vt:lpstr>
      <vt:lpstr>Permeability</vt:lpstr>
      <vt:lpstr>Permeability</vt:lpstr>
      <vt:lpstr>What is diffusion?</vt:lpstr>
      <vt:lpstr>PowerPoint Sunusu</vt:lpstr>
      <vt:lpstr>1) Water vapor permeability</vt:lpstr>
      <vt:lpstr>1) Water vapor permeability</vt:lpstr>
      <vt:lpstr>2) Oxygen permeability</vt:lpstr>
      <vt:lpstr>2) Oxygen permeability</vt:lpstr>
      <vt:lpstr>3) Light permeability</vt:lpstr>
      <vt:lpstr>Parameters affecting permeability</vt:lpstr>
      <vt:lpstr>Physical properties of the material</vt:lpstr>
      <vt:lpstr>Properties of the penetrant</vt:lpstr>
      <vt:lpstr>Environmental conditions</vt:lpstr>
      <vt:lpstr>Selective permeability</vt:lpstr>
      <vt:lpstr>How can we decide the most appropriate packaging option in terms of permeability?</vt:lpstr>
      <vt:lpstr>PHYSICAL AND MECHANICAL PROPERTIES</vt:lpstr>
      <vt:lpstr>1) Mechanical strenght</vt:lpstr>
      <vt:lpstr>2) Thermal conductivity</vt:lpstr>
      <vt:lpstr>PowerPoint Sunusu</vt:lpstr>
      <vt:lpstr>3) Radiation barrier properties</vt:lpstr>
      <vt:lpstr>Tinted packaging</vt:lpstr>
      <vt:lpstr>MIGRATION</vt:lpstr>
      <vt:lpstr>Definition of migration</vt:lpstr>
      <vt:lpstr>Potential migrants</vt:lpstr>
      <vt:lpstr>Classification of materials</vt:lpstr>
      <vt:lpstr>Class 1: No or negligible migration  </vt:lpstr>
      <vt:lpstr>Class 2: Migration independent of the packaged product</vt:lpstr>
      <vt:lpstr>Class 2: Migration independent of the packaged product</vt:lpstr>
      <vt:lpstr>Class 3: Migration linked to interaction with the product</vt:lpstr>
      <vt:lpstr>1) Chemical or electrochemical reactions (mostly metal cans)</vt:lpstr>
      <vt:lpstr>1) Chemical or electrochemical reactions (mostly metal cans)</vt:lpstr>
      <vt:lpstr>Class 2: Ion exchange between the packaging material and the food (mostly glass and ceramic packaging)</vt:lpstr>
      <vt:lpstr>Class 3: Absorption of liquids by the packaging material (mostly plastic or paper packaging)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FDE 216                                  food packagıng</dc:title>
  <dc:creator>Windows Kullanıcısı</dc:creator>
  <cp:lastModifiedBy>EDA DEMİROK SONCU</cp:lastModifiedBy>
  <cp:revision>79</cp:revision>
  <dcterms:created xsi:type="dcterms:W3CDTF">2020-02-11T12:23:21Z</dcterms:created>
  <dcterms:modified xsi:type="dcterms:W3CDTF">2021-03-09T10:42:56Z</dcterms:modified>
</cp:coreProperties>
</file>