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1" r:id="rId2"/>
    <p:sldId id="322" r:id="rId3"/>
    <p:sldId id="339" r:id="rId4"/>
    <p:sldId id="346" r:id="rId5"/>
    <p:sldId id="347" r:id="rId6"/>
    <p:sldId id="350" r:id="rId7"/>
    <p:sldId id="349" r:id="rId8"/>
    <p:sldId id="344" r:id="rId9"/>
    <p:sldId id="389" r:id="rId10"/>
    <p:sldId id="372" r:id="rId11"/>
    <p:sldId id="393" r:id="rId12"/>
    <p:sldId id="35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7" autoAdjust="0"/>
    <p:restoredTop sz="94660"/>
  </p:normalViewPr>
  <p:slideViewPr>
    <p:cSldViewPr snapToGrid="0">
      <p:cViewPr varScale="1">
        <p:scale>
          <a:sx n="92" d="100"/>
          <a:sy n="92" d="100"/>
        </p:scale>
        <p:origin x="3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170490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613961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3DBE40-C695-4356-8C01-1BB10C0677D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792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1537741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3DBE40-C695-4356-8C01-1BB10C0677D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5694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4083051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267134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97870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3284808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6ED2BF9-D28E-49E6-8547-A4DA53A1FAA0}"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345573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2863063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ED2BF9-D28E-49E6-8547-A4DA53A1FAA0}"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354537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6ED2BF9-D28E-49E6-8547-A4DA53A1FAA0}"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42756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ED2BF9-D28E-49E6-8547-A4DA53A1FAA0}" type="datetimeFigureOut">
              <a:rPr lang="tr-TR" smtClean="0"/>
              <a:t>11.12.2017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106393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234176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6ED2BF9-D28E-49E6-8547-A4DA53A1FAA0}"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3DBE40-C695-4356-8C01-1BB10C0677DA}" type="slidenum">
              <a:rPr lang="tr-TR" smtClean="0"/>
              <a:t>‹#›</a:t>
            </a:fld>
            <a:endParaRPr lang="tr-TR"/>
          </a:p>
        </p:txBody>
      </p:sp>
    </p:spTree>
    <p:extLst>
      <p:ext uri="{BB962C8B-B14F-4D97-AF65-F5344CB8AC3E}">
        <p14:creationId xmlns:p14="http://schemas.microsoft.com/office/powerpoint/2010/main" val="607827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6ED2BF9-D28E-49E6-8547-A4DA53A1FAA0}" type="datetimeFigureOut">
              <a:rPr lang="tr-TR" smtClean="0"/>
              <a:t>11.12.2017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3DBE40-C695-4356-8C01-1BB10C0677DA}" type="slidenum">
              <a:rPr lang="tr-TR" smtClean="0"/>
              <a:t>‹#›</a:t>
            </a:fld>
            <a:endParaRPr lang="tr-TR"/>
          </a:p>
        </p:txBody>
      </p:sp>
    </p:spTree>
    <p:extLst>
      <p:ext uri="{BB962C8B-B14F-4D97-AF65-F5344CB8AC3E}">
        <p14:creationId xmlns:p14="http://schemas.microsoft.com/office/powerpoint/2010/main" val="2470956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b="1" dirty="0" err="1" smtClean="0"/>
              <a:t>Lipid</a:t>
            </a:r>
            <a:r>
              <a:rPr lang="tr-TR" b="1" dirty="0" smtClean="0"/>
              <a:t> </a:t>
            </a:r>
            <a:r>
              <a:rPr lang="tr-TR" b="1" dirty="0" err="1" smtClean="0"/>
              <a:t>Metabolism</a:t>
            </a:r>
            <a:endParaRPr lang="en-GB" b="1" dirty="0"/>
          </a:p>
        </p:txBody>
      </p:sp>
      <p:sp>
        <p:nvSpPr>
          <p:cNvPr id="3" name="Alt Başlık 2"/>
          <p:cNvSpPr>
            <a:spLocks noGrp="1"/>
          </p:cNvSpPr>
          <p:nvPr>
            <p:ph type="subTitle" idx="1"/>
          </p:nvPr>
        </p:nvSpPr>
        <p:spPr/>
        <p:txBody>
          <a:bodyPr/>
          <a:lstStyle/>
          <a:p>
            <a:pPr algn="ctr"/>
            <a:r>
              <a:rPr lang="tr-TR" b="1" dirty="0" smtClean="0"/>
              <a:t>Prof. Dr. Zeliha </a:t>
            </a:r>
            <a:r>
              <a:rPr lang="tr-TR" b="1" dirty="0" err="1" smtClean="0"/>
              <a:t>Büyükbingöl</a:t>
            </a:r>
            <a:endParaRPr lang="en-GB" b="1" dirty="0"/>
          </a:p>
        </p:txBody>
      </p:sp>
    </p:spTree>
    <p:extLst>
      <p:ext uri="{BB962C8B-B14F-4D97-AF65-F5344CB8AC3E}">
        <p14:creationId xmlns:p14="http://schemas.microsoft.com/office/powerpoint/2010/main" val="838026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600" b="1"/>
              <a:t>β-oxidation of </a:t>
            </a:r>
            <a:r>
              <a:rPr lang="tr-TR" sz="6600" b="1" smtClean="0"/>
              <a:t>F</a:t>
            </a:r>
            <a:r>
              <a:rPr lang="en-US" sz="6600" b="1" smtClean="0"/>
              <a:t>atty </a:t>
            </a:r>
            <a:r>
              <a:rPr lang="tr-TR" sz="6600" b="1" smtClean="0"/>
              <a:t>A</a:t>
            </a:r>
            <a:r>
              <a:rPr lang="en-US" sz="6600" b="1" smtClean="0"/>
              <a:t>cids </a:t>
            </a:r>
            <a:endParaRPr lang="tr-TR" sz="6600" b="1"/>
          </a:p>
        </p:txBody>
      </p:sp>
      <p:sp>
        <p:nvSpPr>
          <p:cNvPr id="3" name="Content Placeholder 2"/>
          <p:cNvSpPr>
            <a:spLocks noGrp="1"/>
          </p:cNvSpPr>
          <p:nvPr>
            <p:ph idx="1"/>
          </p:nvPr>
        </p:nvSpPr>
        <p:spPr/>
        <p:txBody>
          <a:bodyPr>
            <a:normAutofit fontScale="92500" lnSpcReduction="10000"/>
          </a:bodyPr>
          <a:lstStyle/>
          <a:p>
            <a:pPr marL="0" indent="0" algn="ctr">
              <a:buNone/>
            </a:pPr>
            <a:endParaRPr lang="tr-TR" sz="4400" smtClean="0"/>
          </a:p>
          <a:p>
            <a:pPr marL="0" indent="0" algn="ctr">
              <a:buNone/>
            </a:pPr>
            <a:r>
              <a:rPr lang="en-US" sz="4400" smtClean="0"/>
              <a:t>Release </a:t>
            </a:r>
            <a:r>
              <a:rPr lang="en-US" sz="4400"/>
              <a:t>of the energy of fatty acids is accomplished primarily by chopping them into two-carbon units of Acetyl-CoA, which enters the TCA cycle</a:t>
            </a:r>
            <a:r>
              <a:rPr lang="en-US" sz="4400" smtClean="0"/>
              <a:t>.</a:t>
            </a:r>
            <a:r>
              <a:rPr lang="en-US" sz="4400" b="1"/>
              <a:t> </a:t>
            </a:r>
            <a:endParaRPr lang="tr-TR" sz="4400"/>
          </a:p>
        </p:txBody>
      </p:sp>
    </p:spTree>
    <p:extLst>
      <p:ext uri="{BB962C8B-B14F-4D97-AF65-F5344CB8AC3E}">
        <p14:creationId xmlns:p14="http://schemas.microsoft.com/office/powerpoint/2010/main" val="2750897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Fatty</a:t>
            </a:r>
            <a:r>
              <a:rPr lang="tr-TR" dirty="0" smtClean="0"/>
              <a:t> </a:t>
            </a:r>
            <a:r>
              <a:rPr lang="tr-TR" dirty="0" err="1" smtClean="0"/>
              <a:t>acid</a:t>
            </a:r>
            <a:r>
              <a:rPr lang="tr-TR" dirty="0" smtClean="0"/>
              <a:t> </a:t>
            </a:r>
            <a:r>
              <a:rPr lang="tr-TR" dirty="0" err="1" smtClean="0"/>
              <a:t>oxidation</a:t>
            </a:r>
            <a:r>
              <a:rPr lang="tr-TR" dirty="0" smtClean="0"/>
              <a:t>: </a:t>
            </a:r>
            <a:r>
              <a:rPr lang="tr-TR" dirty="0" err="1" smtClean="0"/>
              <a:t>Pathway</a:t>
            </a:r>
            <a:r>
              <a:rPr lang="tr-TR" dirty="0" smtClean="0"/>
              <a:t> </a:t>
            </a:r>
            <a:r>
              <a:rPr lang="tr-TR" dirty="0" err="1" smtClean="0"/>
              <a:t>Reaction</a:t>
            </a:r>
            <a:r>
              <a:rPr lang="tr-TR" dirty="0" smtClean="0"/>
              <a:t> </a:t>
            </a:r>
            <a:r>
              <a:rPr lang="tr-TR" dirty="0" err="1" smtClean="0"/>
              <a:t>Steps</a:t>
            </a:r>
            <a:endParaRPr lang="en-GB" dirty="0"/>
          </a:p>
        </p:txBody>
      </p:sp>
      <p:sp>
        <p:nvSpPr>
          <p:cNvPr id="3" name="İçerik Yer Tutucusu 2"/>
          <p:cNvSpPr>
            <a:spLocks noGrp="1"/>
          </p:cNvSpPr>
          <p:nvPr>
            <p:ph idx="1"/>
          </p:nvPr>
        </p:nvSpPr>
        <p:spPr/>
        <p:txBody>
          <a:bodyPr/>
          <a:lstStyle/>
          <a:p>
            <a:r>
              <a:rPr lang="tr-TR" dirty="0" err="1" smtClean="0"/>
              <a:t>Lipolysis</a:t>
            </a:r>
            <a:r>
              <a:rPr lang="tr-TR" dirty="0" smtClean="0"/>
              <a:t> : </a:t>
            </a:r>
            <a:r>
              <a:rPr lang="tr-TR" dirty="0" err="1" smtClean="0"/>
              <a:t>Free</a:t>
            </a:r>
            <a:r>
              <a:rPr lang="tr-TR" dirty="0" smtClean="0"/>
              <a:t> </a:t>
            </a:r>
            <a:r>
              <a:rPr lang="tr-TR" dirty="0" err="1" smtClean="0"/>
              <a:t>fatty</a:t>
            </a:r>
            <a:r>
              <a:rPr lang="tr-TR" dirty="0" smtClean="0"/>
              <a:t> </a:t>
            </a:r>
            <a:r>
              <a:rPr lang="tr-TR" dirty="0" err="1" smtClean="0"/>
              <a:t>acid</a:t>
            </a:r>
            <a:r>
              <a:rPr lang="tr-TR" dirty="0" smtClean="0"/>
              <a:t> </a:t>
            </a:r>
            <a:r>
              <a:rPr lang="tr-TR" dirty="0" err="1" smtClean="0"/>
              <a:t>and</a:t>
            </a:r>
            <a:r>
              <a:rPr lang="tr-TR" dirty="0" smtClean="0"/>
              <a:t> </a:t>
            </a:r>
            <a:r>
              <a:rPr lang="tr-TR" dirty="0" err="1" smtClean="0"/>
              <a:t>glycerol</a:t>
            </a:r>
            <a:r>
              <a:rPr lang="tr-TR" dirty="0" smtClean="0"/>
              <a:t> </a:t>
            </a:r>
            <a:r>
              <a:rPr lang="tr-TR" dirty="0" err="1" smtClean="0"/>
              <a:t>release</a:t>
            </a:r>
            <a:endParaRPr lang="tr-TR" dirty="0" smtClean="0"/>
          </a:p>
          <a:p>
            <a:r>
              <a:rPr lang="tr-TR" dirty="0" err="1" smtClean="0"/>
              <a:t>Free</a:t>
            </a:r>
            <a:r>
              <a:rPr lang="tr-TR" dirty="0" smtClean="0"/>
              <a:t> </a:t>
            </a:r>
            <a:r>
              <a:rPr lang="tr-TR" dirty="0" err="1" smtClean="0"/>
              <a:t>fatty</a:t>
            </a:r>
            <a:r>
              <a:rPr lang="tr-TR" dirty="0" smtClean="0"/>
              <a:t> </a:t>
            </a:r>
            <a:r>
              <a:rPr lang="tr-TR" dirty="0" err="1" smtClean="0"/>
              <a:t>acid</a:t>
            </a:r>
            <a:r>
              <a:rPr lang="tr-TR" dirty="0" smtClean="0"/>
              <a:t> transport </a:t>
            </a:r>
            <a:r>
              <a:rPr lang="tr-TR" dirty="0" err="1" smtClean="0"/>
              <a:t>to</a:t>
            </a:r>
            <a:r>
              <a:rPr lang="tr-TR" dirty="0" smtClean="0"/>
              <a:t> </a:t>
            </a:r>
            <a:r>
              <a:rPr lang="tr-TR" dirty="0" err="1" smtClean="0"/>
              <a:t>tissues</a:t>
            </a:r>
            <a:endParaRPr lang="tr-TR" dirty="0" smtClean="0"/>
          </a:p>
          <a:p>
            <a:r>
              <a:rPr lang="tr-TR" dirty="0" err="1" smtClean="0"/>
              <a:t>Fatty</a:t>
            </a:r>
            <a:r>
              <a:rPr lang="tr-TR" dirty="0" smtClean="0"/>
              <a:t> </a:t>
            </a:r>
            <a:r>
              <a:rPr lang="tr-TR" dirty="0" err="1" smtClean="0"/>
              <a:t>acyl</a:t>
            </a:r>
            <a:r>
              <a:rPr lang="tr-TR" dirty="0" smtClean="0"/>
              <a:t> </a:t>
            </a:r>
            <a:r>
              <a:rPr lang="tr-TR" dirty="0" err="1" smtClean="0"/>
              <a:t>CoA</a:t>
            </a:r>
            <a:r>
              <a:rPr lang="tr-TR" dirty="0" smtClean="0"/>
              <a:t> </a:t>
            </a:r>
            <a:r>
              <a:rPr lang="tr-TR" dirty="0" err="1" smtClean="0"/>
              <a:t>formation</a:t>
            </a:r>
            <a:r>
              <a:rPr lang="tr-TR" dirty="0" smtClean="0"/>
              <a:t> in </a:t>
            </a:r>
            <a:r>
              <a:rPr lang="tr-TR" dirty="0" err="1" smtClean="0"/>
              <a:t>cytosol</a:t>
            </a:r>
            <a:endParaRPr lang="tr-TR" dirty="0" smtClean="0"/>
          </a:p>
          <a:p>
            <a:r>
              <a:rPr lang="tr-TR" dirty="0" err="1" smtClean="0"/>
              <a:t>Carnitine</a:t>
            </a:r>
            <a:r>
              <a:rPr lang="tr-TR" dirty="0" smtClean="0"/>
              <a:t> </a:t>
            </a:r>
            <a:r>
              <a:rPr lang="tr-TR" dirty="0" err="1" smtClean="0"/>
              <a:t>shuttle</a:t>
            </a:r>
            <a:endParaRPr lang="tr-TR" dirty="0" smtClean="0"/>
          </a:p>
          <a:p>
            <a:r>
              <a:rPr lang="tr-TR" dirty="0" err="1" smtClean="0"/>
              <a:t>Oxidation</a:t>
            </a:r>
            <a:r>
              <a:rPr lang="tr-TR" dirty="0" smtClean="0"/>
              <a:t> </a:t>
            </a:r>
            <a:r>
              <a:rPr lang="tr-TR" dirty="0" err="1" smtClean="0"/>
              <a:t>system</a:t>
            </a:r>
            <a:r>
              <a:rPr lang="tr-TR" dirty="0" smtClean="0"/>
              <a:t>, </a:t>
            </a:r>
            <a:r>
              <a:rPr lang="tr-TR" dirty="0" err="1" smtClean="0"/>
              <a:t>consist</a:t>
            </a:r>
            <a:r>
              <a:rPr lang="tr-TR" dirty="0" smtClean="0"/>
              <a:t> of </a:t>
            </a:r>
            <a:r>
              <a:rPr lang="tr-TR" dirty="0" err="1" smtClean="0"/>
              <a:t>four</a:t>
            </a:r>
            <a:r>
              <a:rPr lang="tr-TR" dirty="0" smtClean="0"/>
              <a:t> </a:t>
            </a:r>
            <a:r>
              <a:rPr lang="tr-TR" dirty="0" err="1" smtClean="0"/>
              <a:t>enzymes</a:t>
            </a:r>
            <a:r>
              <a:rPr lang="tr-TR" dirty="0" smtClean="0"/>
              <a:t> </a:t>
            </a:r>
            <a:r>
              <a:rPr lang="tr-TR" dirty="0" err="1" smtClean="0"/>
              <a:t>that</a:t>
            </a:r>
            <a:r>
              <a:rPr lang="tr-TR" dirty="0" smtClean="0"/>
              <a:t> </a:t>
            </a:r>
            <a:r>
              <a:rPr lang="tr-TR" dirty="0" err="1" smtClean="0"/>
              <a:t>act</a:t>
            </a:r>
            <a:r>
              <a:rPr lang="tr-TR" dirty="0" smtClean="0"/>
              <a:t> </a:t>
            </a:r>
            <a:r>
              <a:rPr lang="tr-TR" dirty="0" err="1" smtClean="0"/>
              <a:t>sequentially</a:t>
            </a:r>
            <a:r>
              <a:rPr lang="tr-TR" dirty="0" smtClean="0"/>
              <a:t> </a:t>
            </a:r>
            <a:r>
              <a:rPr lang="tr-TR" dirty="0" err="1" smtClean="0"/>
              <a:t>to</a:t>
            </a:r>
            <a:r>
              <a:rPr lang="tr-TR" dirty="0" smtClean="0"/>
              <a:t> </a:t>
            </a:r>
            <a:r>
              <a:rPr lang="tr-TR" dirty="0" err="1" smtClean="0"/>
              <a:t>yield</a:t>
            </a:r>
            <a:r>
              <a:rPr lang="tr-TR" dirty="0" smtClean="0"/>
              <a:t> a </a:t>
            </a:r>
            <a:r>
              <a:rPr lang="tr-TR" dirty="0" err="1" smtClean="0"/>
              <a:t>fatty</a:t>
            </a:r>
            <a:r>
              <a:rPr lang="tr-TR" dirty="0" smtClean="0"/>
              <a:t> </a:t>
            </a:r>
            <a:r>
              <a:rPr lang="tr-TR" dirty="0" err="1" smtClean="0"/>
              <a:t>acyl</a:t>
            </a:r>
            <a:r>
              <a:rPr lang="tr-TR" dirty="0" smtClean="0"/>
              <a:t> </a:t>
            </a:r>
            <a:r>
              <a:rPr lang="tr-TR" dirty="0" err="1" smtClean="0"/>
              <a:t>CoAthat</a:t>
            </a:r>
            <a:r>
              <a:rPr lang="tr-TR" dirty="0" smtClean="0"/>
              <a:t> is </a:t>
            </a:r>
            <a:r>
              <a:rPr lang="tr-TR" dirty="0" err="1" smtClean="0"/>
              <a:t>two</a:t>
            </a:r>
            <a:r>
              <a:rPr lang="tr-TR" dirty="0" smtClean="0"/>
              <a:t> </a:t>
            </a:r>
            <a:r>
              <a:rPr lang="tr-TR" dirty="0" err="1" smtClean="0"/>
              <a:t>carbons</a:t>
            </a:r>
            <a:r>
              <a:rPr lang="tr-TR" dirty="0" smtClean="0"/>
              <a:t> </a:t>
            </a:r>
            <a:r>
              <a:rPr lang="tr-TR" dirty="0" err="1" smtClean="0"/>
              <a:t>shorter</a:t>
            </a:r>
            <a:r>
              <a:rPr lang="tr-TR" dirty="0" smtClean="0"/>
              <a:t> </a:t>
            </a:r>
            <a:r>
              <a:rPr lang="tr-TR" dirty="0" err="1" smtClean="0"/>
              <a:t>than</a:t>
            </a:r>
            <a:r>
              <a:rPr lang="tr-TR" dirty="0" smtClean="0"/>
              <a:t> </a:t>
            </a:r>
            <a:r>
              <a:rPr lang="tr-TR" dirty="0" err="1" smtClean="0"/>
              <a:t>the</a:t>
            </a:r>
            <a:r>
              <a:rPr lang="tr-TR" dirty="0" smtClean="0"/>
              <a:t> </a:t>
            </a:r>
            <a:r>
              <a:rPr lang="tr-TR" dirty="0" err="1" smtClean="0"/>
              <a:t>original</a:t>
            </a:r>
            <a:r>
              <a:rPr lang="tr-TR" dirty="0" smtClean="0"/>
              <a:t> </a:t>
            </a:r>
            <a:r>
              <a:rPr lang="tr-TR" dirty="0" err="1" smtClean="0"/>
              <a:t>fatty</a:t>
            </a:r>
            <a:r>
              <a:rPr lang="tr-TR" dirty="0" smtClean="0"/>
              <a:t> </a:t>
            </a:r>
            <a:r>
              <a:rPr lang="tr-TR" dirty="0" err="1" smtClean="0"/>
              <a:t>acid</a:t>
            </a:r>
            <a:endParaRPr lang="tr-TR" dirty="0" smtClean="0"/>
          </a:p>
          <a:p>
            <a:r>
              <a:rPr lang="tr-TR" dirty="0" err="1" smtClean="0"/>
              <a:t>Repetition</a:t>
            </a:r>
            <a:r>
              <a:rPr lang="tr-TR" dirty="0" smtClean="0"/>
              <a:t> of </a:t>
            </a:r>
            <a:r>
              <a:rPr lang="tr-TR" dirty="0" err="1" smtClean="0"/>
              <a:t>these</a:t>
            </a:r>
            <a:r>
              <a:rPr lang="tr-TR" dirty="0" smtClean="0"/>
              <a:t> </a:t>
            </a:r>
            <a:r>
              <a:rPr lang="tr-TR" dirty="0" err="1" smtClean="0"/>
              <a:t>four</a:t>
            </a:r>
            <a:r>
              <a:rPr lang="tr-TR" dirty="0" smtClean="0"/>
              <a:t> </a:t>
            </a:r>
            <a:r>
              <a:rPr lang="tr-TR" dirty="0" err="1" smtClean="0"/>
              <a:t>reactions</a:t>
            </a:r>
            <a:endParaRPr lang="tr-TR" dirty="0" smtClean="0"/>
          </a:p>
          <a:p>
            <a:r>
              <a:rPr lang="tr-TR" dirty="0" err="1" smtClean="0"/>
              <a:t>Acetyl</a:t>
            </a:r>
            <a:r>
              <a:rPr lang="tr-TR" dirty="0" smtClean="0"/>
              <a:t> </a:t>
            </a:r>
            <a:r>
              <a:rPr lang="tr-TR" dirty="0" err="1" smtClean="0"/>
              <a:t>CoA</a:t>
            </a:r>
            <a:r>
              <a:rPr lang="tr-TR" dirty="0" smtClean="0"/>
              <a:t> </a:t>
            </a:r>
            <a:r>
              <a:rPr lang="tr-TR" dirty="0" err="1" smtClean="0"/>
              <a:t>enters</a:t>
            </a:r>
            <a:r>
              <a:rPr lang="tr-TR" dirty="0" smtClean="0"/>
              <a:t> </a:t>
            </a:r>
            <a:r>
              <a:rPr lang="tr-TR" dirty="0" err="1" smtClean="0"/>
              <a:t>the</a:t>
            </a:r>
            <a:r>
              <a:rPr lang="tr-TR" dirty="0" smtClean="0"/>
              <a:t> TCA</a:t>
            </a:r>
          </a:p>
          <a:p>
            <a:r>
              <a:rPr lang="tr-TR" dirty="0" err="1" smtClean="0"/>
              <a:t>Regulation</a:t>
            </a:r>
            <a:r>
              <a:rPr lang="tr-TR" dirty="0" smtClean="0"/>
              <a:t>: </a:t>
            </a:r>
            <a:r>
              <a:rPr lang="tr-TR" dirty="0" err="1" smtClean="0"/>
              <a:t>Hormone-sensitive</a:t>
            </a:r>
            <a:r>
              <a:rPr lang="tr-TR" dirty="0" smtClean="0"/>
              <a:t> </a:t>
            </a:r>
            <a:r>
              <a:rPr lang="tr-TR" dirty="0" err="1" smtClean="0"/>
              <a:t>lipase</a:t>
            </a:r>
            <a:endParaRPr lang="tr-TR" dirty="0" smtClean="0"/>
          </a:p>
          <a:p>
            <a:endParaRPr lang="tr-TR" dirty="0" smtClean="0"/>
          </a:p>
          <a:p>
            <a:endParaRPr lang="en-GB" dirty="0"/>
          </a:p>
        </p:txBody>
      </p:sp>
    </p:spTree>
    <p:extLst>
      <p:ext uri="{BB962C8B-B14F-4D97-AF65-F5344CB8AC3E}">
        <p14:creationId xmlns:p14="http://schemas.microsoft.com/office/powerpoint/2010/main" val="722538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smtClean="0"/>
              <a:t>E</a:t>
            </a:r>
            <a:r>
              <a:rPr lang="en-US" b="1" smtClean="0"/>
              <a:t>nergy </a:t>
            </a:r>
            <a:r>
              <a:rPr lang="en-US" b="1"/>
              <a:t>yield of </a:t>
            </a:r>
            <a:r>
              <a:rPr lang="en-US" b="1" smtClean="0"/>
              <a:t>beta</a:t>
            </a:r>
            <a:r>
              <a:rPr lang="tr-TR" b="1" smtClean="0"/>
              <a:t>-</a:t>
            </a:r>
            <a:r>
              <a:rPr lang="en-US" b="1" smtClean="0"/>
              <a:t>oxidation </a:t>
            </a:r>
            <a:r>
              <a:rPr lang="en-US" b="1"/>
              <a:t>of palmitic </a:t>
            </a:r>
            <a:r>
              <a:rPr lang="en-US" b="1" smtClean="0"/>
              <a:t>acid</a:t>
            </a:r>
            <a:r>
              <a:rPr lang="en-US" b="1"/>
              <a:t/>
            </a:r>
            <a:br>
              <a:rPr lang="en-US" b="1"/>
            </a:br>
            <a:endParaRPr lang="tr-TR"/>
          </a:p>
        </p:txBody>
      </p:sp>
      <p:sp>
        <p:nvSpPr>
          <p:cNvPr id="3" name="Content Placeholder 2"/>
          <p:cNvSpPr>
            <a:spLocks noGrp="1"/>
          </p:cNvSpPr>
          <p:nvPr>
            <p:ph idx="1"/>
          </p:nvPr>
        </p:nvSpPr>
        <p:spPr/>
        <p:txBody>
          <a:bodyPr>
            <a:normAutofit fontScale="92500" lnSpcReduction="20000"/>
          </a:bodyPr>
          <a:lstStyle/>
          <a:p>
            <a:r>
              <a:rPr lang="pt-BR"/>
              <a:t>Palmitoyl-CoA + 7 FAD + 7 </a:t>
            </a:r>
            <a:r>
              <a:rPr lang="pt-BR" smtClean="0"/>
              <a:t>NAD++ </a:t>
            </a:r>
            <a:r>
              <a:rPr lang="pt-BR"/>
              <a:t>7 CoA + 7 </a:t>
            </a:r>
            <a:r>
              <a:rPr lang="pt-BR" smtClean="0"/>
              <a:t>H2O</a:t>
            </a:r>
            <a:r>
              <a:rPr lang="tr-TR" smtClean="0"/>
              <a:t>→</a:t>
            </a:r>
          </a:p>
          <a:p>
            <a:pPr marL="0" indent="0">
              <a:buNone/>
            </a:pPr>
            <a:r>
              <a:rPr lang="tr-TR" smtClean="0"/>
              <a:t>8 </a:t>
            </a:r>
            <a:r>
              <a:rPr lang="tr-TR"/>
              <a:t>Acetyl-CoA + 7 </a:t>
            </a:r>
            <a:r>
              <a:rPr lang="tr-TR" smtClean="0"/>
              <a:t>FADH2+ </a:t>
            </a:r>
            <a:r>
              <a:rPr lang="tr-TR"/>
              <a:t>7 NADH + 7 </a:t>
            </a:r>
            <a:r>
              <a:rPr lang="tr-TR" smtClean="0"/>
              <a:t>H+</a:t>
            </a:r>
          </a:p>
          <a:p>
            <a:pPr marL="0" indent="0">
              <a:buNone/>
            </a:pPr>
            <a:endParaRPr lang="tr-TR"/>
          </a:p>
          <a:p>
            <a:r>
              <a:rPr lang="tr-TR" sz="2400" b="1" smtClean="0"/>
              <a:t>T</a:t>
            </a:r>
            <a:r>
              <a:rPr lang="en-US" sz="2400" b="1" smtClean="0"/>
              <a:t>he </a:t>
            </a:r>
            <a:r>
              <a:rPr lang="en-US" sz="2400" b="1"/>
              <a:t>net yield from the complete oxidation of a </a:t>
            </a:r>
            <a:r>
              <a:rPr lang="en-US" sz="2400" b="1" smtClean="0"/>
              <a:t>mole</a:t>
            </a:r>
            <a:r>
              <a:rPr lang="tr-TR" sz="2400" b="1" smtClean="0"/>
              <a:t> </a:t>
            </a:r>
            <a:r>
              <a:rPr lang="en-US" sz="2400" b="1" smtClean="0"/>
              <a:t>of </a:t>
            </a:r>
            <a:r>
              <a:rPr lang="en-US" sz="2400" b="1"/>
              <a:t>palmitate is 131 – 2 = 129 ATP </a:t>
            </a:r>
            <a:r>
              <a:rPr lang="en-US" sz="2400" b="1" smtClean="0"/>
              <a:t>molecules</a:t>
            </a:r>
            <a:r>
              <a:rPr lang="tr-TR" sz="2400" b="1" smtClean="0"/>
              <a:t>.</a:t>
            </a:r>
            <a:endParaRPr lang="en-US" sz="2400" b="1"/>
          </a:p>
          <a:p>
            <a:pPr marL="0" indent="0">
              <a:buNone/>
            </a:pPr>
            <a:endParaRPr lang="en-US" sz="2400"/>
          </a:p>
          <a:p>
            <a:r>
              <a:rPr lang="en-US" sz="2400" b="1"/>
              <a:t>The efficiency of energy conservation in fatty acid oxidation can be estimated from </a:t>
            </a:r>
            <a:r>
              <a:rPr lang="en-US" sz="2400" b="1" smtClean="0"/>
              <a:t>thenumber </a:t>
            </a:r>
            <a:r>
              <a:rPr lang="en-US" sz="2400" b="1"/>
              <a:t>of ATP </a:t>
            </a:r>
            <a:r>
              <a:rPr lang="en-US" sz="2400" b="1" smtClean="0"/>
              <a:t>ormed </a:t>
            </a:r>
            <a:r>
              <a:rPr lang="en-US" sz="2400" b="1"/>
              <a:t>and from the free energy of oxidation of palmitic acid to </a:t>
            </a:r>
            <a:r>
              <a:rPr lang="en-US" sz="2400" b="1" smtClean="0"/>
              <a:t>CO2and H2O,as </a:t>
            </a:r>
            <a:r>
              <a:rPr lang="en-US" sz="2400" b="1"/>
              <a:t>determined by </a:t>
            </a:r>
            <a:r>
              <a:rPr lang="en-US" sz="2400" b="1" smtClean="0"/>
              <a:t>calorietry</a:t>
            </a:r>
            <a:r>
              <a:rPr lang="en-US" sz="2400" b="1"/>
              <a:t>. The standard free energy of hydrolysis of 129 ATP is 129 ×– 7.3kcal = – 941.7 kcal or roughly – 942 kcal</a:t>
            </a:r>
            <a:r>
              <a:rPr lang="en-US" sz="2400" b="1" smtClean="0"/>
              <a:t>.</a:t>
            </a:r>
            <a:endParaRPr lang="en-US" sz="2400" b="1"/>
          </a:p>
        </p:txBody>
      </p:sp>
    </p:spTree>
    <p:extLst>
      <p:ext uri="{BB962C8B-B14F-4D97-AF65-F5344CB8AC3E}">
        <p14:creationId xmlns:p14="http://schemas.microsoft.com/office/powerpoint/2010/main" val="1511841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b="1" dirty="0" err="1" smtClean="0"/>
              <a:t>Synhesis</a:t>
            </a:r>
            <a:r>
              <a:rPr lang="tr-TR" b="1" dirty="0" smtClean="0"/>
              <a:t> </a:t>
            </a:r>
            <a:r>
              <a:rPr lang="tr-TR" b="1" dirty="0"/>
              <a:t>of </a:t>
            </a:r>
            <a:r>
              <a:rPr lang="tr-TR" b="1" dirty="0" err="1"/>
              <a:t>Fatty</a:t>
            </a:r>
            <a:r>
              <a:rPr lang="tr-TR" b="1" dirty="0"/>
              <a:t> </a:t>
            </a:r>
            <a:r>
              <a:rPr lang="tr-TR" b="1" dirty="0" err="1" smtClean="0"/>
              <a:t>Acids</a:t>
            </a:r>
            <a:r>
              <a:rPr lang="tr-TR" b="1" dirty="0" smtClean="0"/>
              <a:t> (</a:t>
            </a:r>
            <a:r>
              <a:rPr lang="tr-TR" b="1" dirty="0" err="1" smtClean="0"/>
              <a:t>FAs</a:t>
            </a:r>
            <a:r>
              <a:rPr lang="tr-TR" b="1" dirty="0" smtClean="0"/>
              <a:t>) </a:t>
            </a:r>
            <a:r>
              <a:rPr lang="tr-TR" b="1" dirty="0" err="1" smtClean="0"/>
              <a:t>and</a:t>
            </a:r>
            <a:r>
              <a:rPr lang="tr-TR" b="1" dirty="0" smtClean="0"/>
              <a:t> </a:t>
            </a:r>
            <a:r>
              <a:rPr lang="tr-TR" b="1" dirty="0" err="1" smtClean="0"/>
              <a:t>Triacylglycerols</a:t>
            </a:r>
            <a:r>
              <a:rPr lang="tr-TR" b="1" dirty="0" smtClean="0"/>
              <a:t> (</a:t>
            </a:r>
            <a:r>
              <a:rPr lang="tr-TR" b="1" dirty="0" err="1" smtClean="0"/>
              <a:t>TAGs</a:t>
            </a:r>
            <a:r>
              <a:rPr lang="tr-TR" sz="4800" b="1" dirty="0" smtClean="0"/>
              <a:t>)</a:t>
            </a:r>
            <a:r>
              <a:rPr lang="tr-TR" sz="4800" b="1" dirty="0"/>
              <a:t/>
            </a:r>
            <a:br>
              <a:rPr lang="tr-TR" sz="4800" b="1" dirty="0"/>
            </a:br>
            <a:endParaRPr lang="tr-TR" sz="4800" b="1" dirty="0"/>
          </a:p>
        </p:txBody>
      </p:sp>
      <p:sp>
        <p:nvSpPr>
          <p:cNvPr id="3" name="İçerik Yer Tutucusu 2"/>
          <p:cNvSpPr>
            <a:spLocks noGrp="1"/>
          </p:cNvSpPr>
          <p:nvPr>
            <p:ph idx="1"/>
          </p:nvPr>
        </p:nvSpPr>
        <p:spPr/>
        <p:txBody>
          <a:bodyPr>
            <a:normAutofit fontScale="55000" lnSpcReduction="20000"/>
          </a:bodyPr>
          <a:lstStyle/>
          <a:p>
            <a:pPr marL="0" indent="0">
              <a:buNone/>
            </a:pPr>
            <a:endParaRPr lang="tr-TR" dirty="0" smtClean="0"/>
          </a:p>
          <a:p>
            <a:pPr marL="0" indent="0">
              <a:buNone/>
            </a:pPr>
            <a:endParaRPr lang="tr-TR" dirty="0" smtClean="0"/>
          </a:p>
          <a:p>
            <a:pPr marL="0" indent="0" algn="ctr">
              <a:buNone/>
            </a:pPr>
            <a:r>
              <a:rPr lang="tr-TR" sz="4000" dirty="0" err="1" smtClean="0"/>
              <a:t>Fatty</a:t>
            </a:r>
            <a:r>
              <a:rPr lang="tr-TR" sz="4000" dirty="0" smtClean="0"/>
              <a:t> </a:t>
            </a:r>
            <a:r>
              <a:rPr lang="tr-TR" sz="4000" dirty="0" err="1" smtClean="0"/>
              <a:t>acids</a:t>
            </a:r>
            <a:r>
              <a:rPr lang="tr-TR" sz="4000" dirty="0" smtClean="0"/>
              <a:t> (</a:t>
            </a:r>
            <a:r>
              <a:rPr lang="tr-TR" sz="4000" dirty="0" err="1" smtClean="0"/>
              <a:t>nonessential</a:t>
            </a:r>
            <a:r>
              <a:rPr lang="tr-TR" sz="4000" dirty="0" smtClean="0"/>
              <a:t>) </a:t>
            </a:r>
            <a:r>
              <a:rPr lang="tr-TR" sz="4000" dirty="0" err="1" smtClean="0"/>
              <a:t>and</a:t>
            </a:r>
            <a:r>
              <a:rPr lang="tr-TR" sz="4000" dirty="0" smtClean="0"/>
              <a:t> TAG </a:t>
            </a:r>
            <a:r>
              <a:rPr lang="tr-TR" sz="4000" dirty="0" err="1" smtClean="0"/>
              <a:t>are</a:t>
            </a:r>
            <a:r>
              <a:rPr lang="tr-TR" sz="4000" dirty="0" smtClean="0"/>
              <a:t> </a:t>
            </a:r>
            <a:r>
              <a:rPr lang="tr-TR" sz="4000" dirty="0" err="1" smtClean="0"/>
              <a:t>also</a:t>
            </a:r>
            <a:r>
              <a:rPr lang="tr-TR" sz="4000" dirty="0" smtClean="0"/>
              <a:t> </a:t>
            </a:r>
            <a:r>
              <a:rPr lang="tr-TR" sz="4000" dirty="0" err="1" smtClean="0"/>
              <a:t>synhesized</a:t>
            </a:r>
            <a:r>
              <a:rPr lang="tr-TR" sz="4000" dirty="0" smtClean="0"/>
              <a:t> in </a:t>
            </a:r>
            <a:r>
              <a:rPr lang="tr-TR" sz="4000" dirty="0" err="1" smtClean="0"/>
              <a:t>the</a:t>
            </a:r>
            <a:r>
              <a:rPr lang="tr-TR" sz="4000" dirty="0" smtClean="0"/>
              <a:t> body.  </a:t>
            </a:r>
          </a:p>
          <a:p>
            <a:pPr marL="0" indent="0" algn="ctr">
              <a:buNone/>
            </a:pPr>
            <a:r>
              <a:rPr lang="tr-TR" sz="4000" dirty="0" smtClean="0"/>
              <a:t>FA </a:t>
            </a:r>
            <a:r>
              <a:rPr lang="tr-TR" sz="4000" dirty="0" err="1" smtClean="0"/>
              <a:t>and</a:t>
            </a:r>
            <a:r>
              <a:rPr lang="tr-TR" sz="4000" dirty="0" smtClean="0"/>
              <a:t> TAG </a:t>
            </a:r>
            <a:r>
              <a:rPr lang="tr-TR" sz="4000" dirty="0" err="1" smtClean="0"/>
              <a:t>synhesis</a:t>
            </a:r>
            <a:r>
              <a:rPr lang="tr-TR" sz="4000" dirty="0" smtClean="0"/>
              <a:t> </a:t>
            </a:r>
            <a:r>
              <a:rPr lang="tr-TR" sz="4000" dirty="0" err="1" smtClean="0"/>
              <a:t>occurs</a:t>
            </a:r>
            <a:r>
              <a:rPr lang="tr-TR" sz="4000" dirty="0" smtClean="0"/>
              <a:t> in </a:t>
            </a:r>
            <a:r>
              <a:rPr lang="tr-TR" sz="4000" dirty="0" err="1" smtClean="0"/>
              <a:t>the</a:t>
            </a:r>
            <a:r>
              <a:rPr lang="tr-TR" sz="4000" dirty="0" smtClean="0"/>
              <a:t> </a:t>
            </a:r>
            <a:r>
              <a:rPr lang="tr-TR" sz="4000" dirty="0" err="1" smtClean="0"/>
              <a:t>cytoplasm</a:t>
            </a:r>
            <a:r>
              <a:rPr lang="tr-TR" sz="4000" dirty="0" smtClean="0"/>
              <a:t>, but </a:t>
            </a:r>
            <a:r>
              <a:rPr lang="tr-TR" sz="4000" dirty="0" err="1" smtClean="0"/>
              <a:t>its</a:t>
            </a:r>
            <a:r>
              <a:rPr lang="tr-TR" sz="4000" dirty="0" smtClean="0"/>
              <a:t> </a:t>
            </a:r>
            <a:r>
              <a:rPr lang="tr-TR" sz="4000" dirty="0" err="1" smtClean="0"/>
              <a:t>precursor</a:t>
            </a:r>
            <a:r>
              <a:rPr lang="tr-TR" sz="4000" dirty="0" smtClean="0"/>
              <a:t>, </a:t>
            </a:r>
            <a:r>
              <a:rPr lang="tr-TR" sz="4000" dirty="0" err="1" smtClean="0"/>
              <a:t>acetylCoA</a:t>
            </a:r>
            <a:r>
              <a:rPr lang="tr-TR" sz="4000" dirty="0" smtClean="0"/>
              <a:t>, is </a:t>
            </a:r>
            <a:r>
              <a:rPr lang="tr-TR" sz="4000" dirty="0" err="1" smtClean="0"/>
              <a:t>formed</a:t>
            </a:r>
            <a:r>
              <a:rPr lang="tr-TR" sz="4000" dirty="0" smtClean="0"/>
              <a:t> in </a:t>
            </a:r>
            <a:r>
              <a:rPr lang="tr-TR" sz="4000" dirty="0" err="1" smtClean="0"/>
              <a:t>the</a:t>
            </a:r>
            <a:r>
              <a:rPr lang="tr-TR" sz="4000" dirty="0" smtClean="0"/>
              <a:t> </a:t>
            </a:r>
            <a:r>
              <a:rPr lang="tr-TR" sz="4000" dirty="0" err="1" smtClean="0"/>
              <a:t>mitochondrial</a:t>
            </a:r>
            <a:r>
              <a:rPr lang="tr-TR" sz="4000" dirty="0" smtClean="0"/>
              <a:t> </a:t>
            </a:r>
            <a:r>
              <a:rPr lang="tr-TR" sz="4000" dirty="0" err="1" smtClean="0"/>
              <a:t>matrix</a:t>
            </a:r>
            <a:r>
              <a:rPr lang="tr-TR" sz="4000" dirty="0" smtClean="0"/>
              <a:t>.</a:t>
            </a:r>
          </a:p>
          <a:p>
            <a:pPr marL="0" indent="0" algn="ctr">
              <a:buNone/>
            </a:pPr>
            <a:r>
              <a:rPr lang="tr-TR" sz="4000" dirty="0" err="1" smtClean="0"/>
              <a:t>Excess</a:t>
            </a:r>
            <a:r>
              <a:rPr lang="tr-TR" sz="4000" dirty="0" smtClean="0"/>
              <a:t> </a:t>
            </a:r>
            <a:r>
              <a:rPr lang="tr-TR" sz="4000" dirty="0" err="1" smtClean="0"/>
              <a:t>dietary</a:t>
            </a:r>
            <a:r>
              <a:rPr lang="tr-TR" sz="4000" dirty="0" smtClean="0"/>
              <a:t> </a:t>
            </a:r>
            <a:r>
              <a:rPr lang="tr-TR" sz="4000" dirty="0" err="1" smtClean="0"/>
              <a:t>carbohydrate</a:t>
            </a:r>
            <a:r>
              <a:rPr lang="tr-TR" sz="4000" dirty="0" smtClean="0"/>
              <a:t> is </a:t>
            </a:r>
            <a:r>
              <a:rPr lang="tr-TR" sz="4000" dirty="0" err="1" smtClean="0"/>
              <a:t>the</a:t>
            </a:r>
            <a:r>
              <a:rPr lang="tr-TR" sz="4000" dirty="0" smtClean="0"/>
              <a:t> </a:t>
            </a:r>
            <a:r>
              <a:rPr lang="tr-TR" sz="4000" dirty="0" err="1" smtClean="0"/>
              <a:t>major</a:t>
            </a:r>
            <a:r>
              <a:rPr lang="tr-TR" sz="4000" dirty="0" smtClean="0"/>
              <a:t> </a:t>
            </a:r>
            <a:r>
              <a:rPr lang="tr-TR" sz="4000" dirty="0" err="1" smtClean="0"/>
              <a:t>carbon</a:t>
            </a:r>
            <a:r>
              <a:rPr lang="tr-TR" sz="4000" dirty="0" smtClean="0"/>
              <a:t> </a:t>
            </a:r>
            <a:r>
              <a:rPr lang="tr-TR" sz="4000" dirty="0" err="1" smtClean="0"/>
              <a:t>source</a:t>
            </a:r>
            <a:r>
              <a:rPr lang="tr-TR" sz="4000" dirty="0" smtClean="0"/>
              <a:t> </a:t>
            </a:r>
            <a:r>
              <a:rPr lang="tr-TR" sz="4000" dirty="0" err="1" smtClean="0"/>
              <a:t>for</a:t>
            </a:r>
            <a:r>
              <a:rPr lang="tr-TR" sz="4000" dirty="0" smtClean="0"/>
              <a:t> FA </a:t>
            </a:r>
            <a:r>
              <a:rPr lang="tr-TR" sz="4000" dirty="0" err="1" smtClean="0"/>
              <a:t>synthesis</a:t>
            </a:r>
            <a:r>
              <a:rPr lang="tr-TR" sz="4000" dirty="0" smtClean="0"/>
              <a:t>.</a:t>
            </a:r>
          </a:p>
          <a:p>
            <a:pPr marL="0" indent="0" algn="ctr">
              <a:buNone/>
            </a:pPr>
            <a:r>
              <a:rPr lang="en-US" sz="4000" dirty="0" smtClean="0"/>
              <a:t>F</a:t>
            </a:r>
            <a:r>
              <a:rPr lang="tr-TR" sz="4000" dirty="0" smtClean="0"/>
              <a:t>As </a:t>
            </a:r>
            <a:r>
              <a:rPr lang="en-US" sz="4000" dirty="0" smtClean="0"/>
              <a:t>are </a:t>
            </a:r>
            <a:r>
              <a:rPr lang="en-US" sz="4000" dirty="0"/>
              <a:t>synthesized by the repetitive condensation of two-carbon units derived from </a:t>
            </a:r>
            <a:r>
              <a:rPr lang="en-US" sz="4000" dirty="0" err="1"/>
              <a:t>malonyl</a:t>
            </a:r>
            <a:r>
              <a:rPr lang="en-US" sz="4000" dirty="0"/>
              <a:t> CoA</a:t>
            </a:r>
            <a:r>
              <a:rPr lang="tr-TR" sz="4000" dirty="0"/>
              <a:t>.</a:t>
            </a:r>
            <a:r>
              <a:rPr lang="en-US" sz="4000" dirty="0"/>
              <a:t> </a:t>
            </a:r>
            <a:br>
              <a:rPr lang="en-US" sz="4000" dirty="0"/>
            </a:br>
            <a:endParaRPr lang="tr-TR" sz="4000" dirty="0"/>
          </a:p>
          <a:p>
            <a:pPr marL="0" indent="0" algn="ctr">
              <a:buNone/>
            </a:pPr>
            <a:endParaRPr lang="tr-TR" sz="4000" dirty="0" smtClean="0"/>
          </a:p>
          <a:p>
            <a:pPr lvl="1"/>
            <a:endParaRPr lang="tr-TR" dirty="0" smtClean="0"/>
          </a:p>
          <a:p>
            <a:endParaRPr lang="tr-TR" dirty="0"/>
          </a:p>
        </p:txBody>
      </p:sp>
    </p:spTree>
    <p:extLst>
      <p:ext uri="{BB962C8B-B14F-4D97-AF65-F5344CB8AC3E}">
        <p14:creationId xmlns:p14="http://schemas.microsoft.com/office/powerpoint/2010/main" val="2682866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1800" b="1" dirty="0" err="1" smtClean="0"/>
              <a:t>Pathway</a:t>
            </a:r>
            <a:r>
              <a:rPr lang="tr-TR" sz="1800" b="1" dirty="0" smtClean="0"/>
              <a:t> </a:t>
            </a:r>
            <a:r>
              <a:rPr lang="tr-TR" sz="1800" b="1" dirty="0" err="1" smtClean="0"/>
              <a:t>Reaction</a:t>
            </a:r>
            <a:r>
              <a:rPr lang="tr-TR" sz="1800" b="1" dirty="0" smtClean="0"/>
              <a:t> </a:t>
            </a:r>
            <a:r>
              <a:rPr lang="tr-TR" sz="1800" b="1" dirty="0" err="1" smtClean="0"/>
              <a:t>Steps</a:t>
            </a:r>
            <a:r>
              <a:rPr lang="tr-TR" sz="1800" b="1" dirty="0" smtClean="0"/>
              <a:t> in </a:t>
            </a:r>
            <a:r>
              <a:rPr lang="tr-TR" sz="1800" b="1" dirty="0" err="1" smtClean="0"/>
              <a:t>Fatty</a:t>
            </a:r>
            <a:r>
              <a:rPr lang="tr-TR" sz="1800" b="1" dirty="0" smtClean="0"/>
              <a:t> </a:t>
            </a:r>
            <a:r>
              <a:rPr lang="tr-TR" sz="1800" b="1" dirty="0" err="1" smtClean="0"/>
              <a:t>Acid</a:t>
            </a:r>
            <a:r>
              <a:rPr lang="tr-TR" sz="1800" b="1" dirty="0" smtClean="0"/>
              <a:t> </a:t>
            </a:r>
            <a:r>
              <a:rPr lang="tr-TR" sz="1800" b="1" dirty="0" err="1" smtClean="0"/>
              <a:t>Synthesis</a:t>
            </a:r>
            <a:r>
              <a:rPr lang="tr-TR" sz="1800" b="1" dirty="0" smtClean="0"/>
              <a:t> – </a:t>
            </a:r>
            <a:r>
              <a:rPr lang="tr-TR" sz="1800" b="1" dirty="0" err="1" smtClean="0"/>
              <a:t>From</a:t>
            </a:r>
            <a:r>
              <a:rPr lang="tr-TR" sz="1800" b="1" dirty="0" smtClean="0"/>
              <a:t> </a:t>
            </a:r>
            <a:r>
              <a:rPr lang="tr-TR" sz="1800" b="1" dirty="0" err="1" smtClean="0"/>
              <a:t>Acetyl</a:t>
            </a:r>
            <a:r>
              <a:rPr lang="tr-TR" sz="1800" b="1" dirty="0" smtClean="0"/>
              <a:t> </a:t>
            </a:r>
            <a:r>
              <a:rPr lang="tr-TR" sz="1800" b="1" dirty="0" err="1" smtClean="0"/>
              <a:t>CoA</a:t>
            </a:r>
            <a:r>
              <a:rPr lang="tr-TR" sz="1800" b="1" dirty="0" smtClean="0"/>
              <a:t> </a:t>
            </a:r>
            <a:r>
              <a:rPr lang="tr-TR" sz="1800" b="1" dirty="0" err="1" smtClean="0"/>
              <a:t>to</a:t>
            </a:r>
            <a:r>
              <a:rPr lang="tr-TR" sz="1800" b="1" dirty="0" smtClean="0"/>
              <a:t> </a:t>
            </a:r>
            <a:r>
              <a:rPr lang="tr-TR" sz="1800" b="1" dirty="0" err="1" smtClean="0"/>
              <a:t>Palmitate</a:t>
            </a:r>
            <a:r>
              <a:rPr lang="tr-TR" sz="1800" b="1" dirty="0" smtClean="0"/>
              <a:t> </a:t>
            </a:r>
            <a:br>
              <a:rPr lang="tr-TR" sz="1800" b="1" dirty="0" smtClean="0"/>
            </a:br>
            <a:r>
              <a:rPr lang="tr-TR" sz="1800" b="1" dirty="0"/>
              <a:t/>
            </a:r>
            <a:br>
              <a:rPr lang="tr-TR" sz="1800" b="1" dirty="0"/>
            </a:br>
            <a:r>
              <a:rPr lang="tr-TR" sz="1100" dirty="0" smtClean="0"/>
              <a:t>1.F</a:t>
            </a:r>
            <a:r>
              <a:rPr lang="tr-TR" sz="1000" dirty="0" smtClean="0"/>
              <a:t>our </a:t>
            </a:r>
            <a:r>
              <a:rPr lang="tr-TR" sz="1000" dirty="0" err="1" smtClean="0"/>
              <a:t>reactions</a:t>
            </a:r>
            <a:r>
              <a:rPr lang="tr-TR" sz="1000" dirty="0" smtClean="0"/>
              <a:t> </a:t>
            </a:r>
            <a:r>
              <a:rPr lang="tr-TR" sz="1000" dirty="0" err="1" smtClean="0"/>
              <a:t>shuttle</a:t>
            </a:r>
            <a:r>
              <a:rPr lang="tr-TR" sz="1000" dirty="0" smtClean="0"/>
              <a:t> </a:t>
            </a:r>
            <a:r>
              <a:rPr lang="tr-TR" sz="1000" dirty="0" err="1" smtClean="0"/>
              <a:t>Acetyl-CoA</a:t>
            </a:r>
            <a:r>
              <a:rPr lang="tr-TR" sz="1000" dirty="0" smtClean="0"/>
              <a:t> </a:t>
            </a:r>
            <a:r>
              <a:rPr lang="tr-TR" sz="1000" dirty="0" err="1" smtClean="0"/>
              <a:t>from</a:t>
            </a:r>
            <a:r>
              <a:rPr lang="tr-TR" sz="1000" dirty="0" smtClean="0"/>
              <a:t> </a:t>
            </a:r>
            <a:r>
              <a:rPr lang="tr-TR" sz="1000" dirty="0" err="1" smtClean="0"/>
              <a:t>mitochondria</a:t>
            </a:r>
            <a:r>
              <a:rPr lang="tr-TR" sz="1000" dirty="0" smtClean="0"/>
              <a:t> </a:t>
            </a:r>
            <a:r>
              <a:rPr lang="tr-TR" sz="1000" dirty="0" err="1" smtClean="0"/>
              <a:t>to</a:t>
            </a:r>
            <a:r>
              <a:rPr lang="tr-TR" sz="1000" dirty="0" smtClean="0"/>
              <a:t> </a:t>
            </a:r>
            <a:r>
              <a:rPr lang="tr-TR" sz="1000" dirty="0" err="1" smtClean="0"/>
              <a:t>cytoplasm</a:t>
            </a:r>
            <a:r>
              <a:rPr lang="tr-TR" sz="1000" dirty="0" smtClean="0"/>
              <a:t/>
            </a:r>
            <a:br>
              <a:rPr lang="tr-TR" sz="1000" dirty="0" smtClean="0"/>
            </a:br>
            <a:r>
              <a:rPr lang="tr-TR" sz="1000" dirty="0" smtClean="0"/>
              <a:t>2.Fatty </a:t>
            </a:r>
            <a:r>
              <a:rPr lang="tr-TR" sz="1000" dirty="0" err="1" smtClean="0"/>
              <a:t>acid</a:t>
            </a:r>
            <a:r>
              <a:rPr lang="tr-TR" sz="1000" dirty="0" smtClean="0"/>
              <a:t> </a:t>
            </a:r>
            <a:r>
              <a:rPr lang="tr-TR" sz="1000" dirty="0" err="1" smtClean="0"/>
              <a:t>polimerisation</a:t>
            </a:r>
            <a:r>
              <a:rPr lang="tr-TR" sz="1000" dirty="0" smtClean="0"/>
              <a:t> </a:t>
            </a:r>
            <a:r>
              <a:rPr lang="tr-TR" sz="1000" dirty="0" err="1" smtClean="0"/>
              <a:t>starts</a:t>
            </a:r>
            <a:r>
              <a:rPr lang="tr-TR" sz="1000" dirty="0" smtClean="0"/>
              <a:t> </a:t>
            </a:r>
            <a:r>
              <a:rPr lang="tr-TR" sz="1000" dirty="0" err="1" smtClean="0"/>
              <a:t>with</a:t>
            </a:r>
            <a:r>
              <a:rPr lang="tr-TR" sz="1000" dirty="0" smtClean="0"/>
              <a:t> </a:t>
            </a:r>
            <a:r>
              <a:rPr lang="tr-TR" sz="1000" dirty="0" err="1" smtClean="0"/>
              <a:t>condensation</a:t>
            </a:r>
            <a:r>
              <a:rPr lang="tr-TR" sz="1000" dirty="0" smtClean="0"/>
              <a:t> of </a:t>
            </a:r>
            <a:r>
              <a:rPr lang="tr-TR" sz="1000" dirty="0" err="1" smtClean="0"/>
              <a:t>acetyl</a:t>
            </a:r>
            <a:r>
              <a:rPr lang="tr-TR" sz="1000" dirty="0" smtClean="0"/>
              <a:t> </a:t>
            </a:r>
            <a:r>
              <a:rPr lang="tr-TR" sz="1000" dirty="0" err="1" smtClean="0"/>
              <a:t>and</a:t>
            </a:r>
            <a:r>
              <a:rPr lang="tr-TR" sz="1000" dirty="0" smtClean="0"/>
              <a:t> </a:t>
            </a:r>
            <a:r>
              <a:rPr lang="tr-TR" sz="1000" dirty="0" err="1" smtClean="0"/>
              <a:t>malonyl</a:t>
            </a:r>
            <a:r>
              <a:rPr lang="tr-TR" sz="1000" dirty="0" smtClean="0"/>
              <a:t> </a:t>
            </a:r>
            <a:r>
              <a:rPr lang="tr-TR" sz="1000" dirty="0" err="1" smtClean="0"/>
              <a:t>groups</a:t>
            </a:r>
            <a:r>
              <a:rPr lang="tr-TR" sz="1000" dirty="0" smtClean="0"/>
              <a:t/>
            </a:r>
            <a:br>
              <a:rPr lang="tr-TR" sz="1000" dirty="0" smtClean="0"/>
            </a:br>
            <a:r>
              <a:rPr lang="tr-TR" sz="1000" dirty="0" smtClean="0"/>
              <a:t>3. </a:t>
            </a:r>
            <a:r>
              <a:rPr lang="en-GB" sz="1000" dirty="0" smtClean="0"/>
              <a:t>Fatty </a:t>
            </a:r>
            <a:r>
              <a:rPr lang="en-GB" sz="1000" dirty="0"/>
              <a:t>acid synthase (FAS) carries out the chain elongation steps of fatty acid </a:t>
            </a:r>
            <a:r>
              <a:rPr lang="en-GB" sz="1000" dirty="0" smtClean="0"/>
              <a:t>biosynthesis</a:t>
            </a:r>
            <a:r>
              <a:rPr lang="tr-TR" sz="1000" dirty="0" smtClean="0"/>
              <a:t/>
            </a:r>
            <a:br>
              <a:rPr lang="tr-TR" sz="1000" dirty="0" smtClean="0"/>
            </a:br>
            <a:r>
              <a:rPr lang="tr-TR" sz="1000" dirty="0" smtClean="0"/>
              <a:t>4.A</a:t>
            </a:r>
            <a:r>
              <a:rPr lang="en-GB" sz="1000" dirty="0" err="1" smtClean="0"/>
              <a:t>cyl</a:t>
            </a:r>
            <a:r>
              <a:rPr lang="en-GB" sz="1000" dirty="0" smtClean="0"/>
              <a:t> </a:t>
            </a:r>
            <a:r>
              <a:rPr lang="en-GB" sz="1000" dirty="0"/>
              <a:t>carrier protein (ACP), a region of the </a:t>
            </a:r>
            <a:r>
              <a:rPr lang="en-GB" sz="1000" dirty="0" smtClean="0"/>
              <a:t>FAS </a:t>
            </a:r>
            <a:r>
              <a:rPr lang="en-GB" sz="1000" dirty="0"/>
              <a:t>protein. </a:t>
            </a:r>
            <a:endParaRPr lang="tr-TR" sz="1000" dirty="0"/>
          </a:p>
        </p:txBody>
      </p:sp>
      <p:sp>
        <p:nvSpPr>
          <p:cNvPr id="3" name="Content Placeholder 2"/>
          <p:cNvSpPr>
            <a:spLocks noGrp="1"/>
          </p:cNvSpPr>
          <p:nvPr>
            <p:ph idx="1"/>
          </p:nvPr>
        </p:nvSpPr>
        <p:spPr/>
        <p:txBody>
          <a:bodyPr>
            <a:normAutofit fontScale="47500" lnSpcReduction="20000"/>
          </a:bodyPr>
          <a:lstStyle/>
          <a:p>
            <a:r>
              <a:rPr lang="tr-TR" smtClean="0"/>
              <a:t>Acetyl CoA Shuttle</a:t>
            </a:r>
          </a:p>
          <a:p>
            <a:pPr lvl="1"/>
            <a:r>
              <a:rPr lang="tr-TR" smtClean="0"/>
              <a:t>Citrate synthase</a:t>
            </a:r>
          </a:p>
          <a:p>
            <a:pPr lvl="1"/>
            <a:r>
              <a:rPr lang="tr-TR" smtClean="0"/>
              <a:t>Cytrate lyase</a:t>
            </a:r>
          </a:p>
          <a:p>
            <a:pPr lvl="1"/>
            <a:r>
              <a:rPr lang="tr-TR" smtClean="0"/>
              <a:t>Malate dehydrogenase</a:t>
            </a:r>
          </a:p>
          <a:p>
            <a:pPr lvl="1"/>
            <a:r>
              <a:rPr lang="tr-TR" smtClean="0"/>
              <a:t>Malic enzyme</a:t>
            </a:r>
          </a:p>
          <a:p>
            <a:r>
              <a:rPr lang="tr-TR" smtClean="0"/>
              <a:t>Fatty Acid Polimerization</a:t>
            </a:r>
          </a:p>
          <a:p>
            <a:pPr lvl="1"/>
            <a:r>
              <a:rPr lang="tr-TR" smtClean="0"/>
              <a:t>Acetyl CoA- Acyl Carrier Protein (ACP) Transacylase</a:t>
            </a:r>
          </a:p>
          <a:p>
            <a:pPr lvl="1"/>
            <a:r>
              <a:rPr lang="tr-TR" smtClean="0"/>
              <a:t> Acetyl CoA carboxylase (irreversible step in FAS, is controlled by two mechanisms)</a:t>
            </a:r>
          </a:p>
          <a:p>
            <a:pPr lvl="1"/>
            <a:r>
              <a:rPr lang="tr-TR" smtClean="0"/>
              <a:t>Malonyl CoA-ACP Transacylase</a:t>
            </a:r>
          </a:p>
          <a:p>
            <a:pPr lvl="1"/>
            <a:r>
              <a:rPr lang="tr-TR" smtClean="0"/>
              <a:t>3-Ketoacyl synthase</a:t>
            </a:r>
          </a:p>
          <a:p>
            <a:r>
              <a:rPr lang="tr-TR" smtClean="0"/>
              <a:t>Beta-carbonyl reduction</a:t>
            </a:r>
          </a:p>
          <a:p>
            <a:pPr lvl="1"/>
            <a:r>
              <a:rPr lang="tr-TR" smtClean="0"/>
              <a:t>3-Ketoacyl reductase</a:t>
            </a:r>
          </a:p>
          <a:p>
            <a:pPr lvl="1"/>
            <a:r>
              <a:rPr lang="tr-TR" smtClean="0"/>
              <a:t>Dehydratase</a:t>
            </a:r>
          </a:p>
          <a:p>
            <a:pPr lvl="1"/>
            <a:r>
              <a:rPr lang="tr-TR" smtClean="0"/>
              <a:t>Enoyl reductase</a:t>
            </a:r>
          </a:p>
          <a:p>
            <a:r>
              <a:rPr lang="tr-TR" smtClean="0"/>
              <a:t>Elongation Cycle</a:t>
            </a:r>
          </a:p>
          <a:p>
            <a:pPr lvl="1"/>
            <a:r>
              <a:rPr lang="tr-TR" smtClean="0"/>
              <a:t>Thioesterase</a:t>
            </a:r>
          </a:p>
          <a:p>
            <a:endParaRPr lang="tr-TR" smtClean="0"/>
          </a:p>
        </p:txBody>
      </p:sp>
    </p:spTree>
    <p:extLst>
      <p:ext uri="{BB962C8B-B14F-4D97-AF65-F5344CB8AC3E}">
        <p14:creationId xmlns:p14="http://schemas.microsoft.com/office/powerpoint/2010/main" val="3355089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tr-TR" b="1" smtClean="0"/>
              <a:t>Elongation and Desaturation of Fatty Acids</a:t>
            </a:r>
            <a:endParaRPr lang="tr-TR" b="1"/>
          </a:p>
        </p:txBody>
      </p:sp>
      <p:sp>
        <p:nvSpPr>
          <p:cNvPr id="5" name="Text Placeholder 4"/>
          <p:cNvSpPr>
            <a:spLocks noGrp="1"/>
          </p:cNvSpPr>
          <p:nvPr>
            <p:ph type="body" idx="1"/>
          </p:nvPr>
        </p:nvSpPr>
        <p:spPr/>
        <p:txBody>
          <a:bodyPr/>
          <a:lstStyle/>
          <a:p>
            <a:pPr algn="ctr"/>
            <a:r>
              <a:rPr lang="tr-TR" smtClean="0"/>
              <a:t>Elongation </a:t>
            </a:r>
            <a:r>
              <a:rPr lang="tr-TR"/>
              <a:t>of FAs</a:t>
            </a:r>
          </a:p>
        </p:txBody>
      </p:sp>
      <p:sp>
        <p:nvSpPr>
          <p:cNvPr id="6" name="Content Placeholder 5"/>
          <p:cNvSpPr>
            <a:spLocks noGrp="1"/>
          </p:cNvSpPr>
          <p:nvPr>
            <p:ph sz="half" idx="2"/>
          </p:nvPr>
        </p:nvSpPr>
        <p:spPr/>
        <p:txBody>
          <a:bodyPr>
            <a:normAutofit fontScale="85000" lnSpcReduction="20000"/>
          </a:bodyPr>
          <a:lstStyle/>
          <a:p>
            <a:r>
              <a:rPr lang="tr-TR" sz="2400" dirty="0" err="1"/>
              <a:t>After</a:t>
            </a:r>
            <a:r>
              <a:rPr lang="tr-TR" sz="2400" dirty="0"/>
              <a:t> </a:t>
            </a:r>
            <a:r>
              <a:rPr lang="tr-TR" sz="2400" dirty="0" err="1"/>
              <a:t>synhesis</a:t>
            </a:r>
            <a:r>
              <a:rPr lang="tr-TR" sz="2400" dirty="0"/>
              <a:t> on </a:t>
            </a:r>
            <a:r>
              <a:rPr lang="tr-TR" sz="2400" dirty="0" err="1"/>
              <a:t>the</a:t>
            </a:r>
            <a:r>
              <a:rPr lang="tr-TR" sz="2400" dirty="0"/>
              <a:t> FAS </a:t>
            </a:r>
            <a:r>
              <a:rPr lang="tr-TR" sz="2400" dirty="0" err="1"/>
              <a:t>complex</a:t>
            </a:r>
            <a:r>
              <a:rPr lang="tr-TR" sz="2400" dirty="0"/>
              <a:t>, </a:t>
            </a:r>
            <a:r>
              <a:rPr lang="tr-TR" sz="2400" dirty="0" err="1"/>
              <a:t>palmitate</a:t>
            </a:r>
            <a:r>
              <a:rPr lang="tr-TR" sz="2400" dirty="0"/>
              <a:t> is </a:t>
            </a:r>
            <a:r>
              <a:rPr lang="tr-TR" sz="2400" dirty="0" err="1"/>
              <a:t>activated</a:t>
            </a:r>
            <a:r>
              <a:rPr lang="tr-TR" sz="2400" dirty="0"/>
              <a:t> (</a:t>
            </a:r>
            <a:r>
              <a:rPr lang="tr-TR" sz="2400" dirty="0" err="1"/>
              <a:t>palmitoyl</a:t>
            </a:r>
            <a:r>
              <a:rPr lang="tr-TR" sz="2400" dirty="0"/>
              <a:t> </a:t>
            </a:r>
            <a:r>
              <a:rPr lang="tr-TR" sz="2400" dirty="0" smtClean="0"/>
              <a:t>-</a:t>
            </a:r>
            <a:r>
              <a:rPr lang="tr-TR" sz="2400" dirty="0" err="1" smtClean="0"/>
              <a:t>CoA</a:t>
            </a:r>
            <a:r>
              <a:rPr lang="tr-TR" sz="2400" dirty="0"/>
              <a:t>) </a:t>
            </a:r>
            <a:r>
              <a:rPr lang="tr-TR" sz="2400" dirty="0" err="1"/>
              <a:t>and</a:t>
            </a:r>
            <a:r>
              <a:rPr lang="tr-TR" sz="2400" dirty="0"/>
              <a:t> </a:t>
            </a:r>
            <a:r>
              <a:rPr lang="tr-TR" sz="2400" dirty="0" err="1"/>
              <a:t>other</a:t>
            </a:r>
            <a:r>
              <a:rPr lang="tr-TR" sz="2400" dirty="0"/>
              <a:t> </a:t>
            </a:r>
            <a:r>
              <a:rPr lang="tr-TR" sz="2400" dirty="0" err="1"/>
              <a:t>activated</a:t>
            </a:r>
            <a:r>
              <a:rPr lang="tr-TR" sz="2400" dirty="0"/>
              <a:t> </a:t>
            </a:r>
            <a:r>
              <a:rPr lang="tr-TR" sz="2400" dirty="0" err="1"/>
              <a:t>long-chain</a:t>
            </a:r>
            <a:r>
              <a:rPr lang="tr-TR" sz="2400" dirty="0"/>
              <a:t> </a:t>
            </a:r>
            <a:r>
              <a:rPr lang="tr-TR" sz="2400" dirty="0" err="1"/>
              <a:t>FAs</a:t>
            </a:r>
            <a:r>
              <a:rPr lang="tr-TR" sz="2400" dirty="0"/>
              <a:t>, can be </a:t>
            </a:r>
            <a:r>
              <a:rPr lang="tr-TR" sz="2400" dirty="0" err="1"/>
              <a:t>elongated</a:t>
            </a:r>
            <a:r>
              <a:rPr lang="tr-TR" sz="2400" dirty="0"/>
              <a:t>, </a:t>
            </a:r>
            <a:r>
              <a:rPr lang="tr-TR" sz="2400" dirty="0" err="1"/>
              <a:t>two</a:t>
            </a:r>
            <a:r>
              <a:rPr lang="tr-TR" sz="2400" dirty="0"/>
              <a:t> </a:t>
            </a:r>
            <a:r>
              <a:rPr lang="tr-TR" sz="2400" dirty="0" err="1"/>
              <a:t>carbons</a:t>
            </a:r>
            <a:r>
              <a:rPr lang="tr-TR" sz="2400" dirty="0"/>
              <a:t> at a time, </a:t>
            </a:r>
            <a:r>
              <a:rPr lang="tr-TR" sz="2400" dirty="0" err="1"/>
              <a:t>by</a:t>
            </a:r>
            <a:r>
              <a:rPr lang="tr-TR" sz="2400" dirty="0"/>
              <a:t> a </a:t>
            </a:r>
            <a:r>
              <a:rPr lang="tr-TR" sz="2400" dirty="0" err="1"/>
              <a:t>series</a:t>
            </a:r>
            <a:r>
              <a:rPr lang="tr-TR" sz="2400" dirty="0"/>
              <a:t> of </a:t>
            </a:r>
            <a:r>
              <a:rPr lang="tr-TR" sz="2400" dirty="0" err="1"/>
              <a:t>reactions</a:t>
            </a:r>
            <a:r>
              <a:rPr lang="tr-TR" sz="2400" dirty="0"/>
              <a:t> </a:t>
            </a:r>
            <a:r>
              <a:rPr lang="tr-TR" sz="2400" dirty="0" err="1"/>
              <a:t>that</a:t>
            </a:r>
            <a:r>
              <a:rPr lang="tr-TR" sz="2400" dirty="0"/>
              <a:t> </a:t>
            </a:r>
            <a:r>
              <a:rPr lang="tr-TR" sz="2400" dirty="0" err="1"/>
              <a:t>occur</a:t>
            </a:r>
            <a:r>
              <a:rPr lang="tr-TR" sz="2400" dirty="0"/>
              <a:t> in </a:t>
            </a:r>
            <a:r>
              <a:rPr lang="tr-TR" sz="2400" dirty="0" err="1"/>
              <a:t>the</a:t>
            </a:r>
            <a:r>
              <a:rPr lang="tr-TR" sz="2400" dirty="0"/>
              <a:t> </a:t>
            </a:r>
            <a:r>
              <a:rPr lang="tr-TR" sz="2400" dirty="0" err="1"/>
              <a:t>endoplasmic</a:t>
            </a:r>
            <a:r>
              <a:rPr lang="tr-TR" sz="2400" dirty="0"/>
              <a:t> </a:t>
            </a:r>
            <a:r>
              <a:rPr lang="tr-TR" sz="2400" dirty="0" err="1"/>
              <a:t>reticulum</a:t>
            </a:r>
            <a:r>
              <a:rPr lang="tr-TR" sz="2400" dirty="0"/>
              <a:t>. </a:t>
            </a:r>
            <a:r>
              <a:rPr lang="tr-TR" sz="2400" dirty="0" err="1" smtClean="0"/>
              <a:t>Malonyl</a:t>
            </a:r>
            <a:r>
              <a:rPr lang="tr-TR" sz="2400" dirty="0" smtClean="0"/>
              <a:t> </a:t>
            </a:r>
            <a:r>
              <a:rPr lang="tr-TR" sz="2400" dirty="0" err="1" smtClean="0"/>
              <a:t>CoA</a:t>
            </a:r>
            <a:r>
              <a:rPr lang="tr-TR" sz="2400" dirty="0" smtClean="0"/>
              <a:t> </a:t>
            </a:r>
            <a:r>
              <a:rPr lang="tr-TR" sz="2400" dirty="0" err="1" smtClean="0"/>
              <a:t>serves</a:t>
            </a:r>
            <a:r>
              <a:rPr lang="tr-TR" sz="2400" dirty="0" smtClean="0"/>
              <a:t> as </a:t>
            </a:r>
            <a:r>
              <a:rPr lang="tr-TR" sz="2400" dirty="0" err="1" smtClean="0"/>
              <a:t>the</a:t>
            </a:r>
            <a:r>
              <a:rPr lang="tr-TR" sz="2400" dirty="0" smtClean="0"/>
              <a:t> </a:t>
            </a:r>
            <a:r>
              <a:rPr lang="tr-TR" sz="2400" dirty="0" err="1" smtClean="0"/>
              <a:t>donor</a:t>
            </a:r>
            <a:r>
              <a:rPr lang="tr-TR" sz="2400" dirty="0" smtClean="0"/>
              <a:t> of </a:t>
            </a:r>
            <a:r>
              <a:rPr lang="tr-TR" sz="2400" dirty="0" err="1" smtClean="0"/>
              <a:t>the</a:t>
            </a:r>
            <a:r>
              <a:rPr lang="tr-TR" sz="2400" dirty="0" smtClean="0"/>
              <a:t> </a:t>
            </a:r>
            <a:r>
              <a:rPr lang="tr-TR" sz="2400" dirty="0" err="1" smtClean="0"/>
              <a:t>two</a:t>
            </a:r>
            <a:r>
              <a:rPr lang="tr-TR" sz="2400" dirty="0" smtClean="0"/>
              <a:t> </a:t>
            </a:r>
            <a:r>
              <a:rPr lang="tr-TR" sz="2400" dirty="0" err="1" smtClean="0"/>
              <a:t>carbon</a:t>
            </a:r>
            <a:r>
              <a:rPr lang="tr-TR" sz="2400" dirty="0" smtClean="0"/>
              <a:t> </a:t>
            </a:r>
            <a:r>
              <a:rPr lang="tr-TR" sz="2400" dirty="0" err="1" smtClean="0"/>
              <a:t>units</a:t>
            </a:r>
            <a:r>
              <a:rPr lang="tr-TR" sz="2400" dirty="0" smtClean="0"/>
              <a:t>.</a:t>
            </a:r>
          </a:p>
          <a:p>
            <a:r>
              <a:rPr lang="tr-TR" sz="2400" dirty="0" err="1" smtClean="0"/>
              <a:t>e.g</a:t>
            </a:r>
            <a:r>
              <a:rPr lang="tr-TR" sz="2400" dirty="0" smtClean="0"/>
              <a:t>. </a:t>
            </a:r>
            <a:r>
              <a:rPr lang="tr-TR" sz="2400" dirty="0" err="1" smtClean="0"/>
              <a:t>Palmitoyl-CoA</a:t>
            </a:r>
            <a:r>
              <a:rPr lang="tr-TR" sz="2400" dirty="0" smtClean="0"/>
              <a:t>---</a:t>
            </a:r>
            <a:r>
              <a:rPr lang="tr-TR" sz="2400" dirty="0" err="1" smtClean="0"/>
              <a:t>Stearoyl-CoA</a:t>
            </a:r>
            <a:endParaRPr lang="tr-TR" sz="2400" dirty="0"/>
          </a:p>
        </p:txBody>
      </p:sp>
      <p:sp>
        <p:nvSpPr>
          <p:cNvPr id="7" name="Text Placeholder 6"/>
          <p:cNvSpPr>
            <a:spLocks noGrp="1"/>
          </p:cNvSpPr>
          <p:nvPr>
            <p:ph type="body" sz="quarter" idx="3"/>
          </p:nvPr>
        </p:nvSpPr>
        <p:spPr/>
        <p:txBody>
          <a:bodyPr/>
          <a:lstStyle/>
          <a:p>
            <a:r>
              <a:rPr lang="tr-TR" smtClean="0"/>
              <a:t>Desaturation of FAs</a:t>
            </a:r>
            <a:endParaRPr lang="tr-TR"/>
          </a:p>
        </p:txBody>
      </p:sp>
      <p:sp>
        <p:nvSpPr>
          <p:cNvPr id="8" name="Content Placeholder 7"/>
          <p:cNvSpPr>
            <a:spLocks noGrp="1"/>
          </p:cNvSpPr>
          <p:nvPr>
            <p:ph sz="quarter" idx="4"/>
          </p:nvPr>
        </p:nvSpPr>
        <p:spPr/>
        <p:txBody>
          <a:bodyPr/>
          <a:lstStyle/>
          <a:p>
            <a:r>
              <a:rPr lang="tr-TR" smtClean="0"/>
              <a:t>Desaturation of FAs involves a process that require molecular oxygen, NADH and cytochrome b</a:t>
            </a:r>
            <a:r>
              <a:rPr lang="tr-TR" sz="1800" smtClean="0"/>
              <a:t>5. </a:t>
            </a:r>
            <a:r>
              <a:rPr lang="tr-TR" smtClean="0"/>
              <a:t>Human desaturases cannot introduce doble bonds between C9 and methyl end.</a:t>
            </a:r>
            <a:endParaRPr lang="tr-TR" b="1"/>
          </a:p>
        </p:txBody>
      </p:sp>
    </p:spTree>
    <p:extLst>
      <p:ext uri="{BB962C8B-B14F-4D97-AF65-F5344CB8AC3E}">
        <p14:creationId xmlns:p14="http://schemas.microsoft.com/office/powerpoint/2010/main" val="279772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pPr algn="ctr"/>
            <a:r>
              <a:rPr lang="tr-TR" sz="4800" b="1" smtClean="0"/>
              <a:t>Synthesis of TAGs (Lipogenesis)</a:t>
            </a:r>
            <a:endParaRPr lang="tr-TR" sz="4800" b="1"/>
          </a:p>
        </p:txBody>
      </p:sp>
      <p:sp>
        <p:nvSpPr>
          <p:cNvPr id="8" name="Content Placeholder 7"/>
          <p:cNvSpPr>
            <a:spLocks noGrp="1"/>
          </p:cNvSpPr>
          <p:nvPr>
            <p:ph idx="1"/>
          </p:nvPr>
        </p:nvSpPr>
        <p:spPr/>
        <p:txBody>
          <a:bodyPr>
            <a:normAutofit/>
          </a:bodyPr>
          <a:lstStyle/>
          <a:p>
            <a:pPr marL="0" indent="0" algn="ctr">
              <a:buNone/>
            </a:pPr>
            <a:r>
              <a:rPr lang="tr-TR" dirty="0" err="1" smtClean="0"/>
              <a:t>TAGs</a:t>
            </a:r>
            <a:r>
              <a:rPr lang="tr-TR" dirty="0" smtClean="0"/>
              <a:t> </a:t>
            </a:r>
            <a:r>
              <a:rPr lang="tr-TR" dirty="0" err="1" smtClean="0"/>
              <a:t>are</a:t>
            </a:r>
            <a:r>
              <a:rPr lang="tr-TR" dirty="0" smtClean="0"/>
              <a:t> </a:t>
            </a:r>
            <a:r>
              <a:rPr lang="tr-TR" dirty="0" err="1" smtClean="0"/>
              <a:t>synthesized</a:t>
            </a:r>
            <a:r>
              <a:rPr lang="tr-TR" dirty="0" smtClean="0"/>
              <a:t> </a:t>
            </a:r>
            <a:r>
              <a:rPr lang="tr-TR" dirty="0" err="1" smtClean="0"/>
              <a:t>fromphosphatidic</a:t>
            </a:r>
            <a:r>
              <a:rPr lang="tr-TR" dirty="0" smtClean="0"/>
              <a:t> </a:t>
            </a:r>
            <a:r>
              <a:rPr lang="tr-TR" dirty="0" err="1" smtClean="0"/>
              <a:t>acd</a:t>
            </a:r>
            <a:r>
              <a:rPr lang="tr-TR" dirty="0" smtClean="0"/>
              <a:t> </a:t>
            </a:r>
            <a:r>
              <a:rPr lang="tr-TR" dirty="0" err="1" smtClean="0"/>
              <a:t>by</a:t>
            </a:r>
            <a:r>
              <a:rPr lang="tr-TR" dirty="0" smtClean="0"/>
              <a:t> </a:t>
            </a:r>
            <a:r>
              <a:rPr lang="tr-TR" dirty="0" err="1" smtClean="0"/>
              <a:t>dephosphorylation</a:t>
            </a:r>
            <a:r>
              <a:rPr lang="tr-TR" dirty="0" smtClean="0"/>
              <a:t> </a:t>
            </a:r>
            <a:r>
              <a:rPr lang="tr-TR" dirty="0" err="1" smtClean="0"/>
              <a:t>to</a:t>
            </a:r>
            <a:r>
              <a:rPr lang="tr-TR" dirty="0" smtClean="0"/>
              <a:t> 1-2- </a:t>
            </a:r>
            <a:r>
              <a:rPr lang="tr-TR" dirty="0" err="1" smtClean="0"/>
              <a:t>diglyceride</a:t>
            </a:r>
            <a:r>
              <a:rPr lang="tr-TR" dirty="0" smtClean="0"/>
              <a:t>.</a:t>
            </a:r>
          </a:p>
          <a:p>
            <a:pPr marL="0" indent="0" algn="ctr">
              <a:buNone/>
            </a:pPr>
            <a:r>
              <a:rPr lang="tr-TR" sz="1900" dirty="0" err="1" smtClean="0"/>
              <a:t>In</a:t>
            </a:r>
            <a:r>
              <a:rPr lang="tr-TR" sz="1900" dirty="0" smtClean="0"/>
              <a:t> </a:t>
            </a:r>
            <a:r>
              <a:rPr lang="tr-TR" sz="1900" dirty="0" err="1" smtClean="0"/>
              <a:t>the</a:t>
            </a:r>
            <a:r>
              <a:rPr lang="tr-TR" sz="1900" dirty="0" smtClean="0"/>
              <a:t> fed </a:t>
            </a:r>
            <a:r>
              <a:rPr lang="tr-TR" sz="1900" dirty="0" err="1" smtClean="0"/>
              <a:t>state</a:t>
            </a:r>
            <a:r>
              <a:rPr lang="tr-TR" sz="1900" dirty="0" smtClean="0"/>
              <a:t>, </a:t>
            </a:r>
            <a:r>
              <a:rPr lang="tr-TR" sz="1900" dirty="0" err="1" smtClean="0"/>
              <a:t>FAs</a:t>
            </a:r>
            <a:r>
              <a:rPr lang="tr-TR" sz="1900" dirty="0" smtClean="0"/>
              <a:t> </a:t>
            </a:r>
            <a:r>
              <a:rPr lang="tr-TR" sz="1900" dirty="0" err="1" smtClean="0"/>
              <a:t>synthesized</a:t>
            </a:r>
            <a:r>
              <a:rPr lang="tr-TR" sz="1900" dirty="0" smtClean="0"/>
              <a:t> in </a:t>
            </a:r>
            <a:r>
              <a:rPr lang="tr-TR" sz="1900" dirty="0" err="1" smtClean="0"/>
              <a:t>the</a:t>
            </a:r>
            <a:r>
              <a:rPr lang="tr-TR" sz="1900" dirty="0" smtClean="0"/>
              <a:t> </a:t>
            </a:r>
            <a:r>
              <a:rPr lang="tr-TR" sz="1900" dirty="0" err="1" smtClean="0"/>
              <a:t>liver</a:t>
            </a:r>
            <a:r>
              <a:rPr lang="tr-TR" sz="1900" dirty="0" smtClean="0"/>
              <a:t> </a:t>
            </a:r>
            <a:r>
              <a:rPr lang="tr-TR" sz="1900" dirty="0" err="1" smtClean="0"/>
              <a:t>or</a:t>
            </a:r>
            <a:r>
              <a:rPr lang="tr-TR" sz="1900" dirty="0" smtClean="0"/>
              <a:t> </a:t>
            </a:r>
            <a:r>
              <a:rPr lang="tr-TR" sz="1900" dirty="0" err="1" smtClean="0"/>
              <a:t>released</a:t>
            </a:r>
            <a:r>
              <a:rPr lang="tr-TR" sz="1900" dirty="0" smtClean="0"/>
              <a:t> </a:t>
            </a:r>
            <a:r>
              <a:rPr lang="tr-TR" sz="1900" dirty="0" err="1" smtClean="0"/>
              <a:t>from</a:t>
            </a:r>
            <a:r>
              <a:rPr lang="tr-TR" sz="1900" dirty="0" smtClean="0"/>
              <a:t> </a:t>
            </a:r>
            <a:r>
              <a:rPr lang="tr-TR" sz="1900" dirty="0" err="1" smtClean="0"/>
              <a:t>CMs</a:t>
            </a:r>
            <a:r>
              <a:rPr lang="tr-TR" sz="1900" dirty="0" smtClean="0"/>
              <a:t> </a:t>
            </a:r>
            <a:r>
              <a:rPr lang="tr-TR" sz="1900" dirty="0" err="1" smtClean="0"/>
              <a:t>and</a:t>
            </a:r>
            <a:r>
              <a:rPr lang="tr-TR" sz="1900" dirty="0" smtClean="0"/>
              <a:t> VLDL </a:t>
            </a:r>
            <a:r>
              <a:rPr lang="tr-TR" sz="1900" dirty="0" err="1" smtClean="0"/>
              <a:t>by</a:t>
            </a:r>
            <a:r>
              <a:rPr lang="tr-TR" sz="1900" dirty="0" smtClean="0"/>
              <a:t> </a:t>
            </a:r>
            <a:r>
              <a:rPr lang="tr-TR" sz="1900" dirty="0" err="1" smtClean="0"/>
              <a:t>capillary</a:t>
            </a:r>
            <a:r>
              <a:rPr lang="tr-TR" sz="1900" dirty="0" smtClean="0"/>
              <a:t> </a:t>
            </a:r>
            <a:r>
              <a:rPr lang="tr-TR" sz="1900" dirty="0" err="1" smtClean="0"/>
              <a:t>lipase</a:t>
            </a:r>
            <a:r>
              <a:rPr lang="tr-TR" sz="1900" dirty="0" smtClean="0"/>
              <a:t>, </a:t>
            </a:r>
            <a:r>
              <a:rPr lang="tr-TR" sz="1900" dirty="0" err="1" smtClean="0"/>
              <a:t>are</a:t>
            </a:r>
            <a:r>
              <a:rPr lang="tr-TR" sz="1900" dirty="0" smtClean="0"/>
              <a:t> </a:t>
            </a:r>
            <a:r>
              <a:rPr lang="tr-TR" sz="1900" dirty="0" err="1" smtClean="0"/>
              <a:t>used</a:t>
            </a:r>
            <a:r>
              <a:rPr lang="tr-TR" sz="1900" dirty="0" smtClean="0"/>
              <a:t> </a:t>
            </a:r>
            <a:r>
              <a:rPr lang="tr-TR" sz="1900" dirty="0" err="1" smtClean="0"/>
              <a:t>to</a:t>
            </a:r>
            <a:r>
              <a:rPr lang="tr-TR" sz="1900" dirty="0" smtClean="0"/>
              <a:t> </a:t>
            </a:r>
            <a:r>
              <a:rPr lang="tr-TR" sz="1900" dirty="0" err="1" smtClean="0"/>
              <a:t>synthesize</a:t>
            </a:r>
            <a:r>
              <a:rPr lang="tr-TR" sz="1900" dirty="0" smtClean="0"/>
              <a:t> TAG in </a:t>
            </a:r>
            <a:r>
              <a:rPr lang="tr-TR" sz="1900" dirty="0" err="1" smtClean="0"/>
              <a:t>liver</a:t>
            </a:r>
            <a:r>
              <a:rPr lang="tr-TR" sz="1900" dirty="0" smtClean="0"/>
              <a:t> </a:t>
            </a:r>
            <a:r>
              <a:rPr lang="tr-TR" sz="1900" dirty="0" err="1" smtClean="0"/>
              <a:t>and</a:t>
            </a:r>
            <a:r>
              <a:rPr lang="tr-TR" sz="1900" dirty="0" smtClean="0"/>
              <a:t> </a:t>
            </a:r>
            <a:r>
              <a:rPr lang="tr-TR" sz="1900" dirty="0" err="1" smtClean="0"/>
              <a:t>adipose</a:t>
            </a:r>
            <a:r>
              <a:rPr lang="tr-TR" sz="1900" dirty="0" smtClean="0"/>
              <a:t> </a:t>
            </a:r>
            <a:r>
              <a:rPr lang="tr-TR" sz="1900" dirty="0" err="1" smtClean="0"/>
              <a:t>tissue</a:t>
            </a:r>
            <a:r>
              <a:rPr lang="tr-TR" sz="1900" dirty="0" smtClean="0"/>
              <a:t>. </a:t>
            </a:r>
            <a:r>
              <a:rPr lang="tr-TR" sz="1900" dirty="0" err="1" smtClean="0"/>
              <a:t>Glycerol</a:t>
            </a:r>
            <a:r>
              <a:rPr lang="tr-TR" sz="1900" dirty="0" smtClean="0"/>
              <a:t> 3-phosphate is </a:t>
            </a:r>
            <a:r>
              <a:rPr lang="tr-TR" sz="1900" dirty="0" err="1" smtClean="0"/>
              <a:t>produced</a:t>
            </a:r>
            <a:r>
              <a:rPr lang="tr-TR" sz="1900" dirty="0" smtClean="0"/>
              <a:t> </a:t>
            </a:r>
            <a:r>
              <a:rPr lang="tr-TR" sz="1900" dirty="0" err="1" smtClean="0"/>
              <a:t>from</a:t>
            </a:r>
            <a:r>
              <a:rPr lang="tr-TR" sz="1900" dirty="0" smtClean="0"/>
              <a:t> </a:t>
            </a:r>
            <a:r>
              <a:rPr lang="tr-TR" sz="1900" dirty="0" err="1" smtClean="0"/>
              <a:t>glucose</a:t>
            </a:r>
            <a:r>
              <a:rPr lang="tr-TR" sz="1900" dirty="0" smtClean="0"/>
              <a:t> in </a:t>
            </a:r>
            <a:r>
              <a:rPr lang="tr-TR" sz="1900" dirty="0" err="1" smtClean="0"/>
              <a:t>both</a:t>
            </a:r>
            <a:r>
              <a:rPr lang="tr-TR" sz="1900" dirty="0" smtClean="0"/>
              <a:t> </a:t>
            </a:r>
            <a:r>
              <a:rPr lang="tr-TR" sz="1900" dirty="0" err="1" smtClean="0"/>
              <a:t>tissues</a:t>
            </a:r>
            <a:r>
              <a:rPr lang="tr-TR" sz="1900" dirty="0" smtClean="0"/>
              <a:t>. </a:t>
            </a:r>
            <a:r>
              <a:rPr lang="tr-TR" sz="1900" dirty="0" err="1" smtClean="0"/>
              <a:t>It</a:t>
            </a:r>
            <a:r>
              <a:rPr lang="tr-TR" sz="1900" dirty="0" smtClean="0"/>
              <a:t> is </a:t>
            </a:r>
            <a:r>
              <a:rPr lang="tr-TR" sz="1900" dirty="0" err="1" smtClean="0"/>
              <a:t>also</a:t>
            </a:r>
            <a:r>
              <a:rPr lang="tr-TR" sz="1900" dirty="0" smtClean="0"/>
              <a:t> </a:t>
            </a:r>
            <a:r>
              <a:rPr lang="tr-TR" sz="1900" dirty="0" err="1" smtClean="0"/>
              <a:t>produced</a:t>
            </a:r>
            <a:r>
              <a:rPr lang="tr-TR" sz="1900" dirty="0" smtClean="0"/>
              <a:t> </a:t>
            </a:r>
            <a:r>
              <a:rPr lang="tr-TR" sz="1900" dirty="0" err="1" smtClean="0"/>
              <a:t>from</a:t>
            </a:r>
            <a:r>
              <a:rPr lang="tr-TR" sz="1900" dirty="0" smtClean="0"/>
              <a:t> </a:t>
            </a:r>
            <a:r>
              <a:rPr lang="tr-TR" sz="1900" dirty="0" err="1" smtClean="0"/>
              <a:t>glycerol</a:t>
            </a:r>
            <a:r>
              <a:rPr lang="tr-TR" sz="1900" dirty="0" smtClean="0"/>
              <a:t> in </a:t>
            </a:r>
            <a:r>
              <a:rPr lang="tr-TR" sz="1900" dirty="0" err="1" smtClean="0"/>
              <a:t>liver</a:t>
            </a:r>
            <a:r>
              <a:rPr lang="tr-TR" sz="1900" dirty="0" smtClean="0"/>
              <a:t> but not in </a:t>
            </a:r>
            <a:r>
              <a:rPr lang="tr-TR" sz="1900" dirty="0" err="1" smtClean="0"/>
              <a:t>adipose</a:t>
            </a:r>
            <a:r>
              <a:rPr lang="tr-TR" sz="1900" dirty="0" smtClean="0"/>
              <a:t> </a:t>
            </a:r>
            <a:r>
              <a:rPr lang="tr-TR" sz="1900" dirty="0" err="1" smtClean="0"/>
              <a:t>tissue</a:t>
            </a:r>
            <a:r>
              <a:rPr lang="tr-TR" sz="1900" dirty="0" smtClean="0"/>
              <a:t>, </a:t>
            </a:r>
            <a:r>
              <a:rPr lang="tr-TR" sz="1900" dirty="0" err="1" smtClean="0"/>
              <a:t>which</a:t>
            </a:r>
            <a:r>
              <a:rPr lang="tr-TR" sz="1900" dirty="0" smtClean="0"/>
              <a:t> </a:t>
            </a:r>
            <a:r>
              <a:rPr lang="tr-TR" sz="1900" dirty="0" err="1" smtClean="0"/>
              <a:t>lacks</a:t>
            </a:r>
            <a:r>
              <a:rPr lang="tr-TR" sz="1900" dirty="0" smtClean="0"/>
              <a:t> </a:t>
            </a:r>
            <a:r>
              <a:rPr lang="tr-TR" sz="1900" dirty="0" err="1" smtClean="0"/>
              <a:t>glycerol</a:t>
            </a:r>
            <a:r>
              <a:rPr lang="tr-TR" sz="1900" dirty="0" smtClean="0"/>
              <a:t> </a:t>
            </a:r>
            <a:r>
              <a:rPr lang="tr-TR" sz="1900" dirty="0" err="1" smtClean="0"/>
              <a:t>kinase</a:t>
            </a:r>
            <a:r>
              <a:rPr lang="tr-TR" sz="1900" dirty="0" smtClean="0"/>
              <a:t>.</a:t>
            </a:r>
          </a:p>
          <a:p>
            <a:pPr marL="0" indent="0" algn="ctr">
              <a:buNone/>
            </a:pPr>
            <a:endParaRPr lang="tr-TR" sz="3600" dirty="0"/>
          </a:p>
        </p:txBody>
      </p:sp>
    </p:spTree>
    <p:extLst>
      <p:ext uri="{BB962C8B-B14F-4D97-AF65-F5344CB8AC3E}">
        <p14:creationId xmlns:p14="http://schemas.microsoft.com/office/powerpoint/2010/main" val="2897348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Synthesis of </a:t>
            </a:r>
            <a:r>
              <a:rPr lang="tr-TR" b="1"/>
              <a:t>P</a:t>
            </a:r>
            <a:r>
              <a:rPr lang="tr-TR" b="1" smtClean="0"/>
              <a:t>hospholipids</a:t>
            </a:r>
            <a:endParaRPr lang="tr-TR" b="1"/>
          </a:p>
        </p:txBody>
      </p:sp>
      <p:sp>
        <p:nvSpPr>
          <p:cNvPr id="3" name="İçerik Yer Tutucusu 2"/>
          <p:cNvSpPr>
            <a:spLocks noGrp="1"/>
          </p:cNvSpPr>
          <p:nvPr>
            <p:ph idx="1"/>
          </p:nvPr>
        </p:nvSpPr>
        <p:spPr/>
        <p:txBody>
          <a:bodyPr>
            <a:normAutofit/>
          </a:bodyPr>
          <a:lstStyle/>
          <a:p>
            <a:endParaRPr lang="tr-TR" sz="2400" dirty="0" smtClean="0"/>
          </a:p>
          <a:p>
            <a:r>
              <a:rPr lang="en-GB" sz="2400" dirty="0" smtClean="0"/>
              <a:t>The </a:t>
            </a:r>
            <a:r>
              <a:rPr lang="en-GB" sz="2400" dirty="0"/>
              <a:t>biosynthesis phospholipids depends on the </a:t>
            </a:r>
            <a:r>
              <a:rPr lang="en-GB" sz="2400" dirty="0" err="1"/>
              <a:t>syntesis</a:t>
            </a:r>
            <a:r>
              <a:rPr lang="en-GB" sz="2400" dirty="0"/>
              <a:t> of </a:t>
            </a:r>
            <a:r>
              <a:rPr lang="en-GB" sz="2400" dirty="0" err="1"/>
              <a:t>diacylglycerol</a:t>
            </a:r>
            <a:r>
              <a:rPr lang="en-GB" sz="2400" dirty="0"/>
              <a:t>. </a:t>
            </a:r>
            <a:r>
              <a:rPr lang="en-GB" sz="2400" dirty="0" err="1"/>
              <a:t>Diacylglycerol</a:t>
            </a:r>
            <a:r>
              <a:rPr lang="en-GB" sz="2400" dirty="0"/>
              <a:t> in liver comes from </a:t>
            </a:r>
            <a:r>
              <a:rPr lang="tr-TR" sz="2400" dirty="0" smtClean="0"/>
              <a:t> </a:t>
            </a:r>
            <a:r>
              <a:rPr lang="tr-TR" sz="2400" dirty="0" err="1" smtClean="0"/>
              <a:t>phosphatidic</a:t>
            </a:r>
            <a:r>
              <a:rPr lang="tr-TR" sz="2400" dirty="0" smtClean="0"/>
              <a:t> </a:t>
            </a:r>
            <a:r>
              <a:rPr lang="tr-TR" sz="2400" dirty="0" err="1" smtClean="0"/>
              <a:t>acid</a:t>
            </a:r>
            <a:r>
              <a:rPr lang="tr-TR" sz="2400" dirty="0" smtClean="0"/>
              <a:t>.</a:t>
            </a:r>
            <a:r>
              <a:rPr lang="en-GB" sz="2400" dirty="0" smtClean="0"/>
              <a:t> </a:t>
            </a:r>
            <a:r>
              <a:rPr lang="en-GB" sz="2400" dirty="0" err="1"/>
              <a:t>Phosphatidic</a:t>
            </a:r>
            <a:r>
              <a:rPr lang="en-GB" sz="2400" dirty="0"/>
              <a:t> acid can be derived </a:t>
            </a:r>
            <a:r>
              <a:rPr lang="en-GB" sz="2400" dirty="0" smtClean="0"/>
              <a:t>from</a:t>
            </a:r>
            <a:r>
              <a:rPr lang="tr-TR" sz="2400" dirty="0" smtClean="0"/>
              <a:t> </a:t>
            </a:r>
            <a:r>
              <a:rPr lang="tr-TR" sz="2400" dirty="0" err="1" smtClean="0"/>
              <a:t>glycerol</a:t>
            </a:r>
            <a:r>
              <a:rPr lang="en-GB" sz="2400" dirty="0" smtClean="0"/>
              <a:t>.</a:t>
            </a:r>
            <a:endParaRPr lang="tr-TR" sz="2400" dirty="0" smtClean="0"/>
          </a:p>
          <a:p>
            <a:r>
              <a:rPr lang="en-GB" sz="2400" dirty="0" err="1" smtClean="0"/>
              <a:t>Sphingolipids</a:t>
            </a:r>
            <a:r>
              <a:rPr lang="en-GB" sz="2400" dirty="0" smtClean="0"/>
              <a:t> </a:t>
            </a:r>
            <a:r>
              <a:rPr lang="en-GB" sz="2400" dirty="0"/>
              <a:t>constitute a class of lipids defined by their eighteen carbon amino-alcohol backbones which are synthesized in the ER from </a:t>
            </a:r>
            <a:r>
              <a:rPr lang="en-GB" sz="2400" dirty="0" err="1"/>
              <a:t>nonsphingolipid</a:t>
            </a:r>
            <a:r>
              <a:rPr lang="en-GB" sz="2400" dirty="0"/>
              <a:t> precursors.</a:t>
            </a:r>
          </a:p>
        </p:txBody>
      </p:sp>
    </p:spTree>
    <p:extLst>
      <p:ext uri="{BB962C8B-B14F-4D97-AF65-F5344CB8AC3E}">
        <p14:creationId xmlns:p14="http://schemas.microsoft.com/office/powerpoint/2010/main" val="84447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tr-TR" b="1" dirty="0" smtClean="0"/>
              <a:t>TAG </a:t>
            </a:r>
            <a:r>
              <a:rPr lang="tr-TR" b="1" dirty="0" err="1"/>
              <a:t>Mobilization</a:t>
            </a:r>
            <a:r>
              <a:rPr lang="tr-TR" b="1" dirty="0"/>
              <a:t> (</a:t>
            </a:r>
            <a:r>
              <a:rPr lang="tr-TR" b="1" dirty="0" err="1"/>
              <a:t>Lipolysis</a:t>
            </a:r>
            <a:r>
              <a:rPr lang="tr-TR" b="1" dirty="0"/>
              <a:t>) </a:t>
            </a:r>
            <a:r>
              <a:rPr lang="tr-TR" b="1" dirty="0" err="1"/>
              <a:t>and</a:t>
            </a:r>
            <a:r>
              <a:rPr lang="tr-TR" b="1" dirty="0"/>
              <a:t> FA </a:t>
            </a:r>
            <a:r>
              <a:rPr lang="tr-TR" b="1" dirty="0" err="1"/>
              <a:t>Oxidation</a:t>
            </a:r>
            <a:r>
              <a:rPr lang="tr-TR" b="1" dirty="0"/>
              <a:t/>
            </a:r>
            <a:br>
              <a:rPr lang="tr-TR" b="1" dirty="0"/>
            </a:br>
            <a:endParaRPr lang="tr-TR" b="1" dirty="0"/>
          </a:p>
        </p:txBody>
      </p:sp>
      <p:sp>
        <p:nvSpPr>
          <p:cNvPr id="3" name="Content Placeholder 2"/>
          <p:cNvSpPr>
            <a:spLocks noGrp="1"/>
          </p:cNvSpPr>
          <p:nvPr>
            <p:ph idx="1"/>
          </p:nvPr>
        </p:nvSpPr>
        <p:spPr>
          <a:xfrm>
            <a:off x="1143000" y="1886585"/>
            <a:ext cx="10515600" cy="4351338"/>
          </a:xfrm>
        </p:spPr>
        <p:txBody>
          <a:bodyPr>
            <a:normAutofit lnSpcReduction="10000"/>
          </a:bodyPr>
          <a:lstStyle/>
          <a:p>
            <a:pPr marL="0" indent="0">
              <a:buNone/>
            </a:pPr>
            <a:r>
              <a:rPr lang="tr-TR" sz="3500" dirty="0" err="1" smtClean="0"/>
              <a:t>FAs</a:t>
            </a:r>
            <a:r>
              <a:rPr lang="tr-TR" sz="3500" dirty="0" smtClean="0"/>
              <a:t> </a:t>
            </a:r>
            <a:r>
              <a:rPr lang="tr-TR" sz="3500" dirty="0" err="1" smtClean="0"/>
              <a:t>are</a:t>
            </a:r>
            <a:r>
              <a:rPr lang="tr-TR" sz="3500" dirty="0" smtClean="0"/>
              <a:t> </a:t>
            </a:r>
            <a:r>
              <a:rPr lang="tr-TR" sz="3500" dirty="0" err="1" smtClean="0"/>
              <a:t>mobilized</a:t>
            </a:r>
            <a:r>
              <a:rPr lang="tr-TR" sz="3500" dirty="0" smtClean="0"/>
              <a:t> in </a:t>
            </a:r>
            <a:r>
              <a:rPr lang="tr-TR" sz="3500" dirty="0" err="1" smtClean="0"/>
              <a:t>the</a:t>
            </a:r>
            <a:r>
              <a:rPr lang="tr-TR" sz="3500" dirty="0" smtClean="0"/>
              <a:t> </a:t>
            </a:r>
            <a:r>
              <a:rPr lang="tr-TR" sz="3500" dirty="0" err="1" smtClean="0"/>
              <a:t>fasting</a:t>
            </a:r>
            <a:r>
              <a:rPr lang="tr-TR" sz="3500" dirty="0" smtClean="0"/>
              <a:t> </a:t>
            </a:r>
            <a:r>
              <a:rPr lang="tr-TR" sz="3500" dirty="0" err="1" smtClean="0"/>
              <a:t>state</a:t>
            </a:r>
            <a:r>
              <a:rPr lang="tr-TR" sz="3500" dirty="0" smtClean="0"/>
              <a:t> </a:t>
            </a:r>
            <a:r>
              <a:rPr lang="tr-TR" sz="3500" dirty="0" err="1" smtClean="0"/>
              <a:t>by</a:t>
            </a:r>
            <a:r>
              <a:rPr lang="tr-TR" sz="3500" dirty="0" smtClean="0"/>
              <a:t> </a:t>
            </a:r>
            <a:r>
              <a:rPr lang="tr-TR" sz="3500" dirty="0" err="1" smtClean="0"/>
              <a:t>activating</a:t>
            </a:r>
            <a:r>
              <a:rPr lang="tr-TR" sz="3500" dirty="0" smtClean="0"/>
              <a:t> </a:t>
            </a:r>
            <a:r>
              <a:rPr lang="tr-TR" sz="3500" dirty="0" err="1" smtClean="0"/>
              <a:t>hormone-sensitive</a:t>
            </a:r>
            <a:r>
              <a:rPr lang="tr-TR" sz="3500" dirty="0" smtClean="0"/>
              <a:t> </a:t>
            </a:r>
            <a:r>
              <a:rPr lang="tr-TR" sz="3500" dirty="0" err="1" smtClean="0"/>
              <a:t>lipase</a:t>
            </a:r>
            <a:r>
              <a:rPr lang="tr-TR" sz="3500" dirty="0" smtClean="0"/>
              <a:t>.</a:t>
            </a:r>
          </a:p>
          <a:p>
            <a:pPr marL="0" indent="0">
              <a:buNone/>
            </a:pPr>
            <a:r>
              <a:rPr lang="tr-TR" sz="3500" dirty="0" err="1" smtClean="0"/>
              <a:t>Long</a:t>
            </a:r>
            <a:r>
              <a:rPr lang="tr-TR" sz="3500" dirty="0" smtClean="0"/>
              <a:t> </a:t>
            </a:r>
            <a:r>
              <a:rPr lang="tr-TR" sz="3500" dirty="0" err="1" smtClean="0"/>
              <a:t>chain</a:t>
            </a:r>
            <a:r>
              <a:rPr lang="tr-TR" sz="3500" dirty="0" smtClean="0"/>
              <a:t> </a:t>
            </a:r>
            <a:r>
              <a:rPr lang="tr-TR" sz="3500" dirty="0" err="1" smtClean="0"/>
              <a:t>FAs</a:t>
            </a:r>
            <a:r>
              <a:rPr lang="tr-TR" sz="3500" dirty="0" smtClean="0"/>
              <a:t> </a:t>
            </a:r>
            <a:r>
              <a:rPr lang="tr-TR" sz="3500" dirty="0" err="1" smtClean="0"/>
              <a:t>are</a:t>
            </a:r>
            <a:r>
              <a:rPr lang="tr-TR" sz="3500" dirty="0" smtClean="0"/>
              <a:t> </a:t>
            </a:r>
            <a:r>
              <a:rPr lang="tr-TR" sz="3500" dirty="0" err="1" smtClean="0"/>
              <a:t>shuttled</a:t>
            </a:r>
            <a:r>
              <a:rPr lang="tr-TR" sz="3500" dirty="0" smtClean="0"/>
              <a:t> </a:t>
            </a:r>
            <a:r>
              <a:rPr lang="tr-TR" sz="3500" dirty="0" err="1" smtClean="0"/>
              <a:t>into</a:t>
            </a:r>
            <a:r>
              <a:rPr lang="tr-TR" sz="3500" dirty="0" smtClean="0"/>
              <a:t> </a:t>
            </a:r>
            <a:r>
              <a:rPr lang="tr-TR" sz="3500" dirty="0" err="1" smtClean="0"/>
              <a:t>the</a:t>
            </a:r>
            <a:r>
              <a:rPr lang="tr-TR" sz="3500" dirty="0" smtClean="0"/>
              <a:t> </a:t>
            </a:r>
            <a:r>
              <a:rPr lang="tr-TR" sz="3500" dirty="0" err="1" smtClean="0"/>
              <a:t>mitochondrial</a:t>
            </a:r>
            <a:r>
              <a:rPr lang="tr-TR" sz="3500" dirty="0" smtClean="0"/>
              <a:t> </a:t>
            </a:r>
            <a:r>
              <a:rPr lang="tr-TR" sz="3500" dirty="0" err="1" smtClean="0"/>
              <a:t>matrix</a:t>
            </a:r>
            <a:r>
              <a:rPr lang="tr-TR" sz="3500" dirty="0" smtClean="0"/>
              <a:t> </a:t>
            </a:r>
            <a:r>
              <a:rPr lang="tr-TR" sz="3500" dirty="0" err="1" smtClean="0"/>
              <a:t>by</a:t>
            </a:r>
            <a:r>
              <a:rPr lang="tr-TR" sz="3500" dirty="0" smtClean="0"/>
              <a:t> </a:t>
            </a:r>
            <a:r>
              <a:rPr lang="tr-TR" sz="3500" dirty="0" err="1" smtClean="0"/>
              <a:t>formation</a:t>
            </a:r>
            <a:r>
              <a:rPr lang="tr-TR" sz="3500" dirty="0" smtClean="0"/>
              <a:t> of </a:t>
            </a:r>
            <a:r>
              <a:rPr lang="tr-TR" sz="3500" dirty="0" err="1" smtClean="0"/>
              <a:t>acyl-carnitine</a:t>
            </a:r>
            <a:r>
              <a:rPr lang="tr-TR" sz="3500" dirty="0" smtClean="0"/>
              <a:t> </a:t>
            </a:r>
            <a:r>
              <a:rPr lang="tr-TR" sz="3500" dirty="0" err="1" smtClean="0"/>
              <a:t>esters</a:t>
            </a:r>
            <a:r>
              <a:rPr lang="tr-TR" sz="3500" dirty="0" smtClean="0"/>
              <a:t>.</a:t>
            </a:r>
          </a:p>
          <a:p>
            <a:pPr marL="0" indent="0">
              <a:buNone/>
            </a:pPr>
            <a:r>
              <a:rPr lang="tr-TR" sz="3500" dirty="0" smtClean="0"/>
              <a:t>Beta-</a:t>
            </a:r>
            <a:r>
              <a:rPr lang="tr-TR" sz="3500" dirty="0" err="1" smtClean="0"/>
              <a:t>oxidation</a:t>
            </a:r>
            <a:r>
              <a:rPr lang="tr-TR" sz="3500" dirty="0" smtClean="0"/>
              <a:t> </a:t>
            </a:r>
            <a:r>
              <a:rPr lang="tr-TR" sz="3500" dirty="0" err="1" smtClean="0"/>
              <a:t>FAs</a:t>
            </a:r>
            <a:r>
              <a:rPr lang="tr-TR" sz="3500" dirty="0" smtClean="0"/>
              <a:t> </a:t>
            </a:r>
            <a:r>
              <a:rPr lang="tr-TR" sz="3500" dirty="0" err="1" smtClean="0"/>
              <a:t>consist</a:t>
            </a:r>
            <a:r>
              <a:rPr lang="tr-TR" sz="3500" dirty="0" smtClean="0"/>
              <a:t> of </a:t>
            </a:r>
            <a:r>
              <a:rPr lang="tr-TR" sz="3500" dirty="0" err="1" smtClean="0"/>
              <a:t>repeating</a:t>
            </a:r>
            <a:r>
              <a:rPr lang="tr-TR" sz="3500" dirty="0" smtClean="0"/>
              <a:t> </a:t>
            </a:r>
            <a:r>
              <a:rPr lang="tr-TR" sz="3500" dirty="0" err="1" smtClean="0"/>
              <a:t>sequence</a:t>
            </a:r>
            <a:r>
              <a:rPr lang="tr-TR" sz="3500" dirty="0" smtClean="0"/>
              <a:t> of </a:t>
            </a:r>
            <a:r>
              <a:rPr lang="tr-TR" sz="3500" dirty="0" err="1" smtClean="0"/>
              <a:t>four</a:t>
            </a:r>
            <a:r>
              <a:rPr lang="tr-TR" sz="3500" dirty="0" smtClean="0"/>
              <a:t> </a:t>
            </a:r>
            <a:r>
              <a:rPr lang="tr-TR" sz="3500" dirty="0" err="1" smtClean="0"/>
              <a:t>enzymes</a:t>
            </a:r>
            <a:r>
              <a:rPr lang="tr-TR" sz="3500" dirty="0" smtClean="0"/>
              <a:t> </a:t>
            </a:r>
            <a:r>
              <a:rPr lang="tr-TR" sz="3500" dirty="0" err="1" smtClean="0"/>
              <a:t>to</a:t>
            </a:r>
            <a:r>
              <a:rPr lang="tr-TR" sz="3500" dirty="0" smtClean="0"/>
              <a:t> </a:t>
            </a:r>
            <a:r>
              <a:rPr lang="tr-TR" sz="3500" dirty="0" err="1" smtClean="0"/>
              <a:t>produce</a:t>
            </a:r>
            <a:r>
              <a:rPr lang="tr-TR" sz="3500" dirty="0" smtClean="0"/>
              <a:t> </a:t>
            </a:r>
            <a:r>
              <a:rPr lang="tr-TR" sz="3500" dirty="0" err="1" smtClean="0"/>
              <a:t>acetyl-CoA</a:t>
            </a:r>
            <a:r>
              <a:rPr lang="tr-TR" sz="3500" dirty="0" smtClean="0"/>
              <a:t>. </a:t>
            </a:r>
            <a:endParaRPr lang="tr-TR" sz="3500" dirty="0"/>
          </a:p>
          <a:p>
            <a:pPr marL="0" indent="0" algn="ctr">
              <a:buNone/>
            </a:pPr>
            <a:endParaRPr lang="tr-TR" dirty="0"/>
          </a:p>
          <a:p>
            <a:pPr algn="ctr"/>
            <a:endParaRPr lang="tr-TR" dirty="0"/>
          </a:p>
        </p:txBody>
      </p:sp>
    </p:spTree>
    <p:extLst>
      <p:ext uri="{BB962C8B-B14F-4D97-AF65-F5344CB8AC3E}">
        <p14:creationId xmlns:p14="http://schemas.microsoft.com/office/powerpoint/2010/main" val="3965368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Glycerol and Free Fatty Acids</a:t>
            </a:r>
            <a:endParaRPr lang="tr-TR" b="1"/>
          </a:p>
        </p:txBody>
      </p:sp>
      <p:sp>
        <p:nvSpPr>
          <p:cNvPr id="3" name="Content Placeholder 2"/>
          <p:cNvSpPr>
            <a:spLocks noGrp="1"/>
          </p:cNvSpPr>
          <p:nvPr>
            <p:ph idx="1"/>
          </p:nvPr>
        </p:nvSpPr>
        <p:spPr/>
        <p:txBody>
          <a:bodyPr>
            <a:normAutofit/>
          </a:bodyPr>
          <a:lstStyle/>
          <a:p>
            <a:endParaRPr lang="tr-TR" smtClean="0"/>
          </a:p>
          <a:p>
            <a:r>
              <a:rPr lang="tr-TR" smtClean="0"/>
              <a:t>Glycerol released during lipolizis is transported to the liver.</a:t>
            </a:r>
          </a:p>
          <a:p>
            <a:r>
              <a:rPr lang="tr-TR" smtClean="0"/>
              <a:t> Free FAs released from adipose tissue are carried in the bloodstream and are delivered to all tissues ( liver, skeletal muscle, heart, kidney) except brain and erytrocytes.</a:t>
            </a:r>
          </a:p>
          <a:p>
            <a:r>
              <a:rPr lang="tr-TR" smtClean="0"/>
              <a:t>In the cell cytoplasm, they are acetylated by fatty acyl CoA synthetase.</a:t>
            </a:r>
          </a:p>
          <a:p>
            <a:r>
              <a:rPr lang="tr-TR" smtClean="0"/>
              <a:t>Carnitine transports acetylated FAs across mitochondrial membrane.</a:t>
            </a:r>
          </a:p>
          <a:p>
            <a:r>
              <a:rPr lang="tr-TR" smtClean="0"/>
              <a:t> Hormone –sensitive lipase is the only point in FA oxidation.</a:t>
            </a:r>
            <a:endParaRPr lang="tr-TR"/>
          </a:p>
        </p:txBody>
      </p:sp>
    </p:spTree>
    <p:extLst>
      <p:ext uri="{BB962C8B-B14F-4D97-AF65-F5344CB8AC3E}">
        <p14:creationId xmlns:p14="http://schemas.microsoft.com/office/powerpoint/2010/main" val="1943651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smtClean="0"/>
              <a:t>Fatty acids as Fuels</a:t>
            </a:r>
            <a:r>
              <a:rPr lang="tr-TR"/>
              <a:t> </a:t>
            </a:r>
            <a:r>
              <a:rPr lang="tr-TR" smtClean="0"/>
              <a:t/>
            </a:r>
            <a:br>
              <a:rPr lang="tr-TR" smtClean="0"/>
            </a:br>
            <a:r>
              <a:rPr lang="tr-TR" sz="900" smtClean="0"/>
              <a:t>Energy </a:t>
            </a:r>
            <a:r>
              <a:rPr lang="tr-TR" sz="900"/>
              <a:t>Content of Nutrients : - </a:t>
            </a:r>
            <a:br>
              <a:rPr lang="tr-TR" sz="900"/>
            </a:br>
            <a:r>
              <a:rPr lang="tr-TR" sz="900"/>
              <a:t>1 gram of carbohydrates = 4 kilocalories </a:t>
            </a:r>
            <a:br>
              <a:rPr lang="tr-TR" sz="900"/>
            </a:br>
            <a:r>
              <a:rPr lang="tr-TR" sz="900"/>
              <a:t>1 gram of protein = 4 kilocalories </a:t>
            </a:r>
            <a:br>
              <a:rPr lang="tr-TR" sz="900"/>
            </a:br>
            <a:r>
              <a:rPr lang="tr-TR" sz="900"/>
              <a:t>1 gram of fat = 9 kilocalories </a:t>
            </a:r>
            <a:br>
              <a:rPr lang="tr-TR" sz="900"/>
            </a:br>
            <a:r>
              <a:rPr lang="tr-TR" sz="900"/>
              <a:t>In addition to carbohydrates, protein and fat, alcohol can also provide energy (1 gram alcohol = 7 kilocalories) </a:t>
            </a:r>
            <a:br>
              <a:rPr lang="tr-TR" sz="900"/>
            </a:br>
            <a:endParaRPr lang="tr-TR" sz="900" b="1"/>
          </a:p>
        </p:txBody>
      </p:sp>
      <p:sp>
        <p:nvSpPr>
          <p:cNvPr id="3" name="Content Placeholder 2"/>
          <p:cNvSpPr>
            <a:spLocks noGrp="1"/>
          </p:cNvSpPr>
          <p:nvPr>
            <p:ph idx="1"/>
          </p:nvPr>
        </p:nvSpPr>
        <p:spPr/>
        <p:txBody>
          <a:bodyPr>
            <a:normAutofit fontScale="77500" lnSpcReduction="20000"/>
          </a:bodyPr>
          <a:lstStyle/>
          <a:p>
            <a:r>
              <a:rPr lang="tr-TR" smtClean="0"/>
              <a:t>FAs are a major fuel for humans and supply our energy needs between meals and during periods of increased demand, such as exercise. During overnight fasting, fatty acids become the major fuel for cardiac muscle, skeletal muscle and liver. </a:t>
            </a:r>
          </a:p>
          <a:p>
            <a:r>
              <a:rPr lang="tr-TR" smtClean="0"/>
              <a:t>ATPis generated from oxidation of FAs in the pathway of beta-oxidation. Between meals and during overnight fasting long chain FAs are released from adipose tissue TAGs. They circulate through blood bound to albumin. In cells they are converted to fatty acylCoA by AcylCoA sythetases. The activated acyl grup is transported into the mitochondria bound to carnitine. In beta-oxidation, fatty acyl group is sequentially oxidized to yield FADH2, NADH and acyl CoA.Water soluble medium chain long FA metabolism does not require carnitine and only in the liver. Odd chain long FA s undergo  the beta-oxidation terminal three-C propionyl CoA , which entersthe TCA as succinyl CoA. FAs that do not readily undergo mitochondrial beta -oxidation are oxidize first by alternative routes that convert themto amore soluble substrates or tourinary excretion products. Excess FA s may undergo microsomal omega-oxidation which converts them to dicarboxylic acids that occurs in urine. Very long chain FA s are whittled down to size in peroxizomes. Peroxisomal alpha and beta oxidation generates H2O2 NADH, acyl CoA or propionyl CoA and a short tomedium chain length acyl CoA. </a:t>
            </a:r>
          </a:p>
          <a:p>
            <a:r>
              <a:rPr lang="tr-TR" smtClean="0"/>
              <a:t>In the liver, much of acylCoA is converted to keton bodies which enter the blood. In other tissues, keton bodies are converted to acetyl CoA----- TCA cycle. The liver sythesizes keton bodies but not use them as fuel.</a:t>
            </a:r>
          </a:p>
        </p:txBody>
      </p:sp>
    </p:spTree>
    <p:extLst>
      <p:ext uri="{BB962C8B-B14F-4D97-AF65-F5344CB8AC3E}">
        <p14:creationId xmlns:p14="http://schemas.microsoft.com/office/powerpoint/2010/main" val="39829333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1557</TotalTime>
  <Words>1012</Words>
  <Application>Microsoft Office PowerPoint</Application>
  <PresentationFormat>Geniş ekran</PresentationFormat>
  <Paragraphs>74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Lipid Metabolism</vt:lpstr>
      <vt:lpstr>Synhesis of Fatty Acids (FAs) and Triacylglycerols (TAGs) </vt:lpstr>
      <vt:lpstr>Pathway Reaction Steps in Fatty Acid Synthesis – From Acetyl CoA to Palmitate   1.Four reactions shuttle Acetyl-CoA from mitochondria to cytoplasm 2.Fatty acid polimerisation starts with condensation of acetyl and malonyl groups 3. Fatty acid synthase (FAS) carries out the chain elongation steps of fatty acid biosynthesis 4.Acyl carrier protein (ACP), a region of the FAS protein. </vt:lpstr>
      <vt:lpstr>Elongation and Desaturation of Fatty Acids</vt:lpstr>
      <vt:lpstr>Synthesis of TAGs (Lipogenesis)</vt:lpstr>
      <vt:lpstr>Synthesis of Phospholipids</vt:lpstr>
      <vt:lpstr>TAG Mobilization (Lipolysis) and FA Oxidation </vt:lpstr>
      <vt:lpstr>Glycerol and Free Fatty Acids</vt:lpstr>
      <vt:lpstr>Fatty acids as Fuels  Energy Content of Nutrients : -  1 gram of carbohydrates = 4 kilocalories  1 gram of protein = 4 kilocalories  1 gram of fat = 9 kilocalories  In addition to carbohydrates, protein and fat, alcohol can also provide energy (1 gram alcohol = 7 kilocalories)  </vt:lpstr>
      <vt:lpstr>β-oxidation of Fatty Acids </vt:lpstr>
      <vt:lpstr>Fatty acid oxidation: Pathway Reaction Steps</vt:lpstr>
      <vt:lpstr>Energy yield of beta-oxidation of palmitic acid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zeliha</dc:creator>
  <cp:lastModifiedBy>zeliha</cp:lastModifiedBy>
  <cp:revision>183</cp:revision>
  <dcterms:created xsi:type="dcterms:W3CDTF">2017-01-23T12:08:53Z</dcterms:created>
  <dcterms:modified xsi:type="dcterms:W3CDTF">2017-12-11T13:53:56Z</dcterms:modified>
</cp:coreProperties>
</file>