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6" d="100"/>
          <a:sy n="66" d="100"/>
        </p:scale>
        <p:origin x="1226" y="1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DE758C4-3004-4C4D-AB73-F3C8C30019D7}" type="datetimeFigureOut">
              <a:rPr lang="tr-TR" smtClean="0"/>
              <a:pPr/>
              <a:t>8.11.2020</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4D6E175B-C236-4AE5-811B-C3D7F5152875}" type="slidenum">
              <a:rPr lang="tr-TR" smtClean="0"/>
              <a:pPr/>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910026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E758C4-3004-4C4D-AB73-F3C8C30019D7}" type="datetimeFigureOut">
              <a:rPr lang="tr-TR" smtClean="0"/>
              <a:pPr/>
              <a:t>8.11.2020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6E175B-C236-4AE5-811B-C3D7F5152875}" type="slidenum">
              <a:rPr lang="tr-TR" smtClean="0"/>
              <a:pPr/>
              <a:t>‹#›</a:t>
            </a:fld>
            <a:endParaRPr lang="tr-TR"/>
          </a:p>
        </p:txBody>
      </p:sp>
    </p:spTree>
    <p:extLst>
      <p:ext uri="{BB962C8B-B14F-4D97-AF65-F5344CB8AC3E}">
        <p14:creationId xmlns:p14="http://schemas.microsoft.com/office/powerpoint/2010/main" val="1136884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E758C4-3004-4C4D-AB73-F3C8C30019D7}" type="datetimeFigureOut">
              <a:rPr lang="tr-TR" smtClean="0"/>
              <a:pPr/>
              <a:t>8.11.2020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6E175B-C236-4AE5-811B-C3D7F5152875}" type="slidenum">
              <a:rPr lang="tr-TR" smtClean="0"/>
              <a:pPr/>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34629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DE758C4-3004-4C4D-AB73-F3C8C30019D7}" type="datetimeFigureOut">
              <a:rPr lang="tr-TR" smtClean="0"/>
              <a:pPr/>
              <a:t>8.11.2020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6E175B-C236-4AE5-811B-C3D7F5152875}" type="slidenum">
              <a:rPr lang="tr-TR" smtClean="0"/>
              <a:pPr/>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79159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ADE758C4-3004-4C4D-AB73-F3C8C30019D7}" type="datetimeFigureOut">
              <a:rPr lang="tr-TR" smtClean="0"/>
              <a:pPr/>
              <a:t>8.11.2020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6E175B-C236-4AE5-811B-C3D7F5152875}" type="slidenum">
              <a:rPr lang="tr-TR" smtClean="0"/>
              <a:pPr/>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29080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DE758C4-3004-4C4D-AB73-F3C8C30019D7}" type="datetimeFigureOut">
              <a:rPr lang="tr-TR" smtClean="0"/>
              <a:pPr/>
              <a:t>8.11.2020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D6E175B-C236-4AE5-811B-C3D7F5152875}" type="slidenum">
              <a:rPr lang="tr-TR" smtClean="0"/>
              <a:pPr/>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52575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düzenlemek için tıklayın</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DE758C4-3004-4C4D-AB73-F3C8C30019D7}" type="datetimeFigureOut">
              <a:rPr lang="tr-TR" smtClean="0"/>
              <a:pPr/>
              <a:t>8.11.2020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D6E175B-C236-4AE5-811B-C3D7F5152875}" type="slidenum">
              <a:rPr lang="tr-TR" smtClean="0"/>
              <a:pPr/>
              <a:t>‹#›</a:t>
            </a:fld>
            <a:endParaRPr lang="tr-TR"/>
          </a:p>
        </p:txBody>
      </p:sp>
    </p:spTree>
    <p:extLst>
      <p:ext uri="{BB962C8B-B14F-4D97-AF65-F5344CB8AC3E}">
        <p14:creationId xmlns:p14="http://schemas.microsoft.com/office/powerpoint/2010/main" val="642473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DE758C4-3004-4C4D-AB73-F3C8C30019D7}" type="datetimeFigureOut">
              <a:rPr lang="tr-TR" smtClean="0"/>
              <a:pPr/>
              <a:t>8.11.2020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D6E175B-C236-4AE5-811B-C3D7F5152875}" type="slidenum">
              <a:rPr lang="tr-TR" smtClean="0"/>
              <a:pPr/>
              <a:t>‹#›</a:t>
            </a:fld>
            <a:endParaRPr lang="tr-TR"/>
          </a:p>
        </p:txBody>
      </p:sp>
    </p:spTree>
    <p:extLst>
      <p:ext uri="{BB962C8B-B14F-4D97-AF65-F5344CB8AC3E}">
        <p14:creationId xmlns:p14="http://schemas.microsoft.com/office/powerpoint/2010/main" val="1988229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E758C4-3004-4C4D-AB73-F3C8C30019D7}" type="datetimeFigureOut">
              <a:rPr lang="tr-TR" smtClean="0"/>
              <a:pPr/>
              <a:t>8.11.2020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D6E175B-C236-4AE5-811B-C3D7F5152875}" type="slidenum">
              <a:rPr lang="tr-TR" smtClean="0"/>
              <a:pPr/>
              <a:t>‹#›</a:t>
            </a:fld>
            <a:endParaRPr lang="tr-TR"/>
          </a:p>
        </p:txBody>
      </p:sp>
    </p:spTree>
    <p:extLst>
      <p:ext uri="{BB962C8B-B14F-4D97-AF65-F5344CB8AC3E}">
        <p14:creationId xmlns:p14="http://schemas.microsoft.com/office/powerpoint/2010/main" val="2005580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ADE758C4-3004-4C4D-AB73-F3C8C30019D7}" type="datetimeFigureOut">
              <a:rPr lang="tr-TR" smtClean="0"/>
              <a:pPr/>
              <a:t>8.11.2020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D6E175B-C236-4AE5-811B-C3D7F5152875}" type="slidenum">
              <a:rPr lang="tr-TR" smtClean="0"/>
              <a:pPr/>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85034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düzenlemek için tıklayın</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DE758C4-3004-4C4D-AB73-F3C8C30019D7}" type="datetimeFigureOut">
              <a:rPr lang="tr-TR" smtClean="0"/>
              <a:pPr/>
              <a:t>8.11.2020</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4D6E175B-C236-4AE5-811B-C3D7F5152875}" type="slidenum">
              <a:rPr lang="tr-TR" smtClean="0"/>
              <a:pPr/>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87922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DE758C4-3004-4C4D-AB73-F3C8C30019D7}" type="datetimeFigureOut">
              <a:rPr lang="tr-TR" smtClean="0"/>
              <a:pPr/>
              <a:t>8.11.2020</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4D6E175B-C236-4AE5-811B-C3D7F5152875}" type="slidenum">
              <a:rPr lang="tr-TR" smtClean="0"/>
              <a:pPr/>
              <a:t>‹#›</a:t>
            </a:fld>
            <a:endParaRPr lang="tr-TR"/>
          </a:p>
        </p:txBody>
      </p:sp>
    </p:spTree>
    <p:extLst>
      <p:ext uri="{BB962C8B-B14F-4D97-AF65-F5344CB8AC3E}">
        <p14:creationId xmlns:p14="http://schemas.microsoft.com/office/powerpoint/2010/main" val="32364824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2627784" y="2708920"/>
            <a:ext cx="4896544" cy="960512"/>
          </a:xfrm>
        </p:spPr>
        <p:txBody>
          <a:bodyPr>
            <a:normAutofit/>
          </a:bodyPr>
          <a:lstStyle/>
          <a:p>
            <a:pPr algn="ctr"/>
            <a:r>
              <a:rPr lang="tr-TR" sz="4000" b="1" dirty="0"/>
              <a:t>GAMLAR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59632" y="714356"/>
            <a:ext cx="7674056" cy="4658860"/>
          </a:xfrm>
        </p:spPr>
        <p:txBody>
          <a:bodyPr>
            <a:normAutofit/>
          </a:bodyPr>
          <a:lstStyle/>
          <a:p>
            <a:pPr>
              <a:buNone/>
            </a:pPr>
            <a:endParaRPr lang="tr-TR" sz="2400" b="1" dirty="0"/>
          </a:p>
          <a:p>
            <a:pPr>
              <a:buNone/>
            </a:pPr>
            <a:r>
              <a:rPr lang="tr-TR" sz="2400" b="1" dirty="0"/>
              <a:t>3. İyonik olmayan çekirdek </a:t>
            </a:r>
            <a:r>
              <a:rPr lang="tr-TR" sz="2400" b="1" dirty="0" err="1"/>
              <a:t>polisakkaritleri</a:t>
            </a:r>
            <a:endParaRPr lang="tr-TR" sz="2400" b="1" dirty="0"/>
          </a:p>
          <a:p>
            <a:pPr>
              <a:buNone/>
            </a:pPr>
            <a:endParaRPr lang="tr-TR" sz="2400" b="1" dirty="0"/>
          </a:p>
          <a:p>
            <a:r>
              <a:rPr lang="tr-TR" sz="2400" b="1" dirty="0"/>
              <a:t>Keçiboynuzu gamı</a:t>
            </a:r>
          </a:p>
          <a:p>
            <a:r>
              <a:rPr lang="tr-TR" sz="2400" b="1" dirty="0" err="1"/>
              <a:t>Guar</a:t>
            </a:r>
            <a:r>
              <a:rPr lang="tr-TR" sz="2400" b="1" dirty="0"/>
              <a:t> gam</a:t>
            </a:r>
          </a:p>
          <a:p>
            <a:pPr>
              <a:buNone/>
            </a:pPr>
            <a:endParaRPr lang="tr-TR" sz="2400" b="1" dirty="0"/>
          </a:p>
          <a:p>
            <a:pPr>
              <a:buNone/>
            </a:pPr>
            <a:endParaRPr lang="tr-TR"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55766" y="836712"/>
            <a:ext cx="6571343" cy="1049235"/>
          </a:xfrm>
        </p:spPr>
        <p:txBody>
          <a:bodyPr>
            <a:normAutofit/>
          </a:bodyPr>
          <a:lstStyle/>
          <a:p>
            <a:pPr algn="ctr"/>
            <a:r>
              <a:rPr lang="tr-TR" sz="2800" b="1" dirty="0" err="1"/>
              <a:t>Modifiye</a:t>
            </a:r>
            <a:r>
              <a:rPr lang="tr-TR" sz="2800" b="1" dirty="0"/>
              <a:t> gamlar</a:t>
            </a:r>
          </a:p>
        </p:txBody>
      </p:sp>
      <p:sp>
        <p:nvSpPr>
          <p:cNvPr id="3" name="2 İçerik Yer Tutucusu"/>
          <p:cNvSpPr>
            <a:spLocks noGrp="1"/>
          </p:cNvSpPr>
          <p:nvPr>
            <p:ph idx="1"/>
          </p:nvPr>
        </p:nvSpPr>
        <p:spPr>
          <a:xfrm>
            <a:off x="1443491" y="1885947"/>
            <a:ext cx="7160957" cy="3991325"/>
          </a:xfrm>
        </p:spPr>
        <p:txBody>
          <a:bodyPr>
            <a:normAutofit fontScale="77500" lnSpcReduction="20000"/>
          </a:bodyPr>
          <a:lstStyle/>
          <a:p>
            <a:pPr marL="82296" indent="0">
              <a:buNone/>
            </a:pPr>
            <a:endParaRPr lang="tr-TR" sz="2400" b="1" dirty="0"/>
          </a:p>
          <a:p>
            <a:pPr marL="82296" indent="0">
              <a:buNone/>
            </a:pPr>
            <a:r>
              <a:rPr lang="tr-TR" sz="3100" b="1" dirty="0"/>
              <a:t>1. Selüloz türevleri</a:t>
            </a:r>
          </a:p>
          <a:p>
            <a:pPr marL="539496" indent="-457200">
              <a:buNone/>
            </a:pPr>
            <a:endParaRPr lang="tr-TR" sz="3100" b="1" dirty="0"/>
          </a:p>
          <a:p>
            <a:pPr marL="539496" indent="-457200"/>
            <a:r>
              <a:rPr lang="tr-TR" sz="3100" b="1" dirty="0"/>
              <a:t>Sodyum </a:t>
            </a:r>
            <a:r>
              <a:rPr lang="tr-TR" sz="3100" b="1" dirty="0" err="1"/>
              <a:t>karboksimetil</a:t>
            </a:r>
            <a:r>
              <a:rPr lang="tr-TR" sz="3100" b="1" dirty="0"/>
              <a:t> selüloz</a:t>
            </a:r>
          </a:p>
          <a:p>
            <a:pPr marL="539496" indent="-457200"/>
            <a:r>
              <a:rPr lang="tr-TR" sz="3100" b="1" dirty="0"/>
              <a:t>Metil selüloz ve </a:t>
            </a:r>
            <a:r>
              <a:rPr lang="tr-TR" sz="3100" b="1" dirty="0" err="1"/>
              <a:t>hidroksipropilmetil</a:t>
            </a:r>
            <a:r>
              <a:rPr lang="tr-TR" sz="3100" b="1" dirty="0"/>
              <a:t> selüloz</a:t>
            </a:r>
          </a:p>
          <a:p>
            <a:pPr marL="539496" indent="-457200"/>
            <a:r>
              <a:rPr lang="tr-TR" sz="3100" b="1" dirty="0" err="1"/>
              <a:t>Hidroksipropil</a:t>
            </a:r>
            <a:r>
              <a:rPr lang="tr-TR" sz="3100" b="1" dirty="0"/>
              <a:t> selüloz</a:t>
            </a:r>
          </a:p>
          <a:p>
            <a:pPr marL="539496" indent="-457200"/>
            <a:r>
              <a:rPr lang="tr-TR" sz="3100" b="1" dirty="0"/>
              <a:t>Metil etil selüloz</a:t>
            </a:r>
          </a:p>
          <a:p>
            <a:pPr marL="539496" indent="-457200"/>
            <a:r>
              <a:rPr lang="tr-TR" sz="3100" b="1" dirty="0" err="1"/>
              <a:t>Mikrokristal</a:t>
            </a:r>
            <a:r>
              <a:rPr lang="tr-TR" sz="3100" b="1" dirty="0"/>
              <a:t> selüloz</a:t>
            </a:r>
          </a:p>
          <a:p>
            <a:pPr marL="539496" indent="-457200">
              <a:buNone/>
            </a:pPr>
            <a:endParaRPr lang="tr-TR" sz="24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1124744"/>
            <a:ext cx="6571343" cy="729011"/>
          </a:xfrm>
        </p:spPr>
        <p:txBody>
          <a:bodyPr>
            <a:normAutofit/>
          </a:bodyPr>
          <a:lstStyle/>
          <a:p>
            <a:pPr algn="ctr"/>
            <a:r>
              <a:rPr lang="tr-TR" sz="2800" b="1" dirty="0" err="1"/>
              <a:t>Modifiye</a:t>
            </a:r>
            <a:r>
              <a:rPr lang="tr-TR" sz="2800" b="1" dirty="0"/>
              <a:t> nişastalar</a:t>
            </a:r>
          </a:p>
        </p:txBody>
      </p:sp>
      <p:sp>
        <p:nvSpPr>
          <p:cNvPr id="3" name="2 İçerik Yer Tutucusu"/>
          <p:cNvSpPr>
            <a:spLocks noGrp="1"/>
          </p:cNvSpPr>
          <p:nvPr>
            <p:ph idx="1"/>
          </p:nvPr>
        </p:nvSpPr>
        <p:spPr>
          <a:xfrm>
            <a:off x="1443491" y="2015733"/>
            <a:ext cx="6872925" cy="3501499"/>
          </a:xfrm>
        </p:spPr>
        <p:txBody>
          <a:bodyPr>
            <a:normAutofit/>
          </a:bodyPr>
          <a:lstStyle/>
          <a:p>
            <a:r>
              <a:rPr lang="tr-TR" sz="2400" b="1" dirty="0"/>
              <a:t>Ön jelatinleştirilmiş nişastalar</a:t>
            </a:r>
          </a:p>
          <a:p>
            <a:r>
              <a:rPr lang="tr-TR" sz="2400" b="1" dirty="0"/>
              <a:t>Asitle </a:t>
            </a:r>
            <a:r>
              <a:rPr lang="tr-TR" sz="2400" b="1" dirty="0" err="1"/>
              <a:t>modifiye</a:t>
            </a:r>
            <a:r>
              <a:rPr lang="tr-TR" sz="2400" b="1" dirty="0"/>
              <a:t> edilmiş nişastalar</a:t>
            </a:r>
          </a:p>
          <a:p>
            <a:r>
              <a:rPr lang="tr-TR" sz="2400" b="1" dirty="0"/>
              <a:t>Okside olmuş nişastalar</a:t>
            </a:r>
          </a:p>
          <a:p>
            <a:r>
              <a:rPr lang="tr-TR" sz="2400" b="1" dirty="0"/>
              <a:t>Çapraz bağlanmış nişastalar</a:t>
            </a:r>
          </a:p>
          <a:p>
            <a:r>
              <a:rPr lang="tr-TR" sz="2400" b="1" dirty="0" err="1"/>
              <a:t>Esterifiye</a:t>
            </a:r>
            <a:r>
              <a:rPr lang="tr-TR" sz="2400" b="1" dirty="0"/>
              <a:t> edilmiş nişastalar</a:t>
            </a:r>
          </a:p>
          <a:p>
            <a:pPr>
              <a:buNone/>
            </a:pPr>
            <a:endParaRPr lang="tr-TR" sz="24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00042"/>
            <a:ext cx="7498080" cy="4873174"/>
          </a:xfrm>
        </p:spPr>
        <p:txBody>
          <a:bodyPr>
            <a:normAutofit/>
          </a:bodyPr>
          <a:lstStyle/>
          <a:p>
            <a:pPr>
              <a:buNone/>
            </a:pPr>
            <a:endParaRPr lang="tr-TR" sz="2400" b="1" dirty="0"/>
          </a:p>
          <a:p>
            <a:pPr>
              <a:buNone/>
            </a:pPr>
            <a:r>
              <a:rPr lang="tr-TR" sz="2400" b="1" dirty="0"/>
              <a:t>3. </a:t>
            </a:r>
            <a:r>
              <a:rPr lang="tr-TR" sz="2400" b="1" dirty="0" err="1"/>
              <a:t>Mikrobiyal</a:t>
            </a:r>
            <a:r>
              <a:rPr lang="tr-TR" sz="2400" b="1" dirty="0"/>
              <a:t> fermantasyon gamları</a:t>
            </a:r>
          </a:p>
          <a:p>
            <a:pPr>
              <a:buNone/>
            </a:pPr>
            <a:endParaRPr lang="tr-TR" sz="2400" b="1" dirty="0"/>
          </a:p>
          <a:p>
            <a:r>
              <a:rPr lang="tr-TR" sz="2400" b="1" dirty="0" err="1"/>
              <a:t>Ksantan</a:t>
            </a:r>
            <a:r>
              <a:rPr lang="tr-TR" sz="2400" b="1" dirty="0"/>
              <a:t> gam</a:t>
            </a:r>
          </a:p>
          <a:p>
            <a:r>
              <a:rPr lang="tr-TR" sz="2400" b="1" dirty="0" err="1"/>
              <a:t>Gellan</a:t>
            </a:r>
            <a:r>
              <a:rPr lang="tr-TR" sz="2400" b="1" dirty="0"/>
              <a:t> gam</a:t>
            </a:r>
          </a:p>
          <a:p>
            <a:r>
              <a:rPr lang="tr-TR" sz="2400" b="1" dirty="0" err="1"/>
              <a:t>Dekstran</a:t>
            </a:r>
            <a:endParaRPr lang="tr-TR" sz="24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1196752"/>
            <a:ext cx="6571343" cy="657003"/>
          </a:xfrm>
        </p:spPr>
        <p:txBody>
          <a:bodyPr>
            <a:normAutofit/>
          </a:bodyPr>
          <a:lstStyle/>
          <a:p>
            <a:pPr algn="ctr"/>
            <a:r>
              <a:rPr lang="tr-TR" sz="2800" b="1" dirty="0"/>
              <a:t>gıdalarda kullanım alanları</a:t>
            </a:r>
          </a:p>
        </p:txBody>
      </p:sp>
      <p:sp>
        <p:nvSpPr>
          <p:cNvPr id="3" name="2 İçerik Yer Tutucusu"/>
          <p:cNvSpPr>
            <a:spLocks noGrp="1"/>
          </p:cNvSpPr>
          <p:nvPr>
            <p:ph idx="1"/>
          </p:nvPr>
        </p:nvSpPr>
        <p:spPr/>
        <p:txBody>
          <a:bodyPr>
            <a:normAutofit/>
          </a:bodyPr>
          <a:lstStyle/>
          <a:p>
            <a:r>
              <a:rPr lang="tr-TR" sz="2400" b="1" dirty="0"/>
              <a:t>Su bazlı jöleler</a:t>
            </a:r>
          </a:p>
          <a:p>
            <a:r>
              <a:rPr lang="tr-TR" sz="2400" b="1" dirty="0"/>
              <a:t>Süt ürünleri</a:t>
            </a:r>
          </a:p>
          <a:p>
            <a:r>
              <a:rPr lang="tr-TR" sz="2400" b="1" dirty="0"/>
              <a:t>Dondurma</a:t>
            </a:r>
          </a:p>
          <a:p>
            <a:r>
              <a:rPr lang="tr-TR" sz="2400" b="1" dirty="0"/>
              <a:t>Puding</a:t>
            </a:r>
          </a:p>
          <a:p>
            <a:r>
              <a:rPr lang="tr-TR" sz="2400" b="1" dirty="0"/>
              <a:t>Peynir</a:t>
            </a:r>
          </a:p>
          <a:p>
            <a:r>
              <a:rPr lang="tr-TR" sz="2400" b="1" dirty="0"/>
              <a:t>İçecekler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1196752"/>
            <a:ext cx="6571343" cy="1049235"/>
          </a:xfrm>
        </p:spPr>
        <p:txBody>
          <a:bodyPr>
            <a:normAutofit/>
          </a:bodyPr>
          <a:lstStyle/>
          <a:p>
            <a:pPr algn="ctr"/>
            <a:r>
              <a:rPr lang="tr-TR" sz="2800" b="1" dirty="0"/>
              <a:t>Su bazlı jöleler</a:t>
            </a:r>
          </a:p>
        </p:txBody>
      </p:sp>
      <p:sp>
        <p:nvSpPr>
          <p:cNvPr id="3" name="2 İçerik Yer Tutucusu"/>
          <p:cNvSpPr>
            <a:spLocks noGrp="1"/>
          </p:cNvSpPr>
          <p:nvPr>
            <p:ph idx="1"/>
          </p:nvPr>
        </p:nvSpPr>
        <p:spPr>
          <a:xfrm>
            <a:off x="611560" y="2015733"/>
            <a:ext cx="8136903" cy="3450613"/>
          </a:xfrm>
        </p:spPr>
        <p:txBody>
          <a:bodyPr>
            <a:normAutofit fontScale="92500" lnSpcReduction="20000"/>
          </a:bodyPr>
          <a:lstStyle/>
          <a:p>
            <a:pPr>
              <a:buNone/>
            </a:pPr>
            <a:r>
              <a:rPr lang="tr-TR" dirty="0"/>
              <a:t>		</a:t>
            </a:r>
            <a:r>
              <a:rPr lang="tr-TR" sz="2400" b="1" dirty="0"/>
              <a:t>Su bazlı jölelerin hazırlanmasında ABD’nde en fazla kullanılan </a:t>
            </a:r>
            <a:r>
              <a:rPr lang="tr-TR" sz="2400" b="1" dirty="0" err="1"/>
              <a:t>hidrokolloidlerin</a:t>
            </a:r>
            <a:r>
              <a:rPr lang="tr-TR" sz="2400" b="1" dirty="0"/>
              <a:t> arasında jelatin bulunmaktadır. %1-2 miktarlarında jelatin içeren çözeltiler kaynayan suda hazırlandığında ve oda sıcaklığının altında soğutulduklarında; berrak, ısısal yönden geri dönüşümlü, elastik ve parlayan canlı jeller oluşturmaktadır. </a:t>
            </a:r>
          </a:p>
          <a:p>
            <a:pPr>
              <a:buNone/>
            </a:pPr>
            <a:r>
              <a:rPr lang="tr-TR" sz="2400" b="1" dirty="0"/>
              <a:t>		Bu tip gıdalarda jelatinden başka oda sıcaklığında veya yüksek sıcaklıklarda jelleştirme yeteneklerinden dolayı deniz yosunu </a:t>
            </a:r>
            <a:r>
              <a:rPr lang="tr-TR" sz="2400" b="1" dirty="0" err="1"/>
              <a:t>ekstraktları</a:t>
            </a:r>
            <a:r>
              <a:rPr lang="tr-TR" sz="2400" b="1" dirty="0"/>
              <a:t> da kullanılmaktadır.</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339752" y="1196752"/>
            <a:ext cx="4392488" cy="576064"/>
          </a:xfrm>
        </p:spPr>
        <p:txBody>
          <a:bodyPr>
            <a:normAutofit/>
          </a:bodyPr>
          <a:lstStyle/>
          <a:p>
            <a:pPr algn="ctr"/>
            <a:r>
              <a:rPr lang="tr-TR" sz="2800" b="1" dirty="0"/>
              <a:t>Süt ürünleri</a:t>
            </a:r>
          </a:p>
        </p:txBody>
      </p:sp>
      <p:sp>
        <p:nvSpPr>
          <p:cNvPr id="3" name="2 İçerik Yer Tutucusu"/>
          <p:cNvSpPr>
            <a:spLocks noGrp="1"/>
          </p:cNvSpPr>
          <p:nvPr>
            <p:ph idx="1"/>
          </p:nvPr>
        </p:nvSpPr>
        <p:spPr>
          <a:xfrm>
            <a:off x="1403648" y="2060848"/>
            <a:ext cx="5112568" cy="4176464"/>
          </a:xfrm>
        </p:spPr>
        <p:txBody>
          <a:bodyPr>
            <a:normAutofit fontScale="77500" lnSpcReduction="20000"/>
          </a:bodyPr>
          <a:lstStyle/>
          <a:p>
            <a:r>
              <a:rPr lang="tr-TR" sz="2400" b="1" dirty="0"/>
              <a:t>Dondurma </a:t>
            </a:r>
            <a:r>
              <a:rPr lang="tr-TR" sz="2400" b="1" dirty="0" err="1"/>
              <a:t>stabilizörü</a:t>
            </a:r>
            <a:endParaRPr lang="tr-TR" sz="2400" b="1" dirty="0"/>
          </a:p>
          <a:p>
            <a:r>
              <a:rPr lang="tr-TR" sz="2400" b="1" dirty="0"/>
              <a:t>Buzlu süt</a:t>
            </a:r>
          </a:p>
          <a:p>
            <a:r>
              <a:rPr lang="tr-TR" sz="2400" b="1" dirty="0" err="1"/>
              <a:t>Milk</a:t>
            </a:r>
            <a:r>
              <a:rPr lang="tr-TR" sz="2400" b="1" dirty="0"/>
              <a:t> </a:t>
            </a:r>
            <a:r>
              <a:rPr lang="tr-TR" sz="2400" b="1" dirty="0" err="1"/>
              <a:t>shake</a:t>
            </a:r>
            <a:endParaRPr lang="tr-TR" sz="2400" b="1" dirty="0"/>
          </a:p>
          <a:p>
            <a:r>
              <a:rPr lang="tr-TR" sz="2400" b="1" dirty="0"/>
              <a:t>Şerbetler</a:t>
            </a:r>
          </a:p>
          <a:p>
            <a:r>
              <a:rPr lang="tr-TR" sz="2400" b="1" dirty="0"/>
              <a:t>Çikolatalı süt </a:t>
            </a:r>
            <a:r>
              <a:rPr lang="tr-TR" sz="2400" b="1" dirty="0" err="1"/>
              <a:t>içeçeği</a:t>
            </a:r>
            <a:endParaRPr lang="tr-TR" sz="2400" b="1" dirty="0"/>
          </a:p>
          <a:p>
            <a:r>
              <a:rPr lang="tr-TR" sz="2400" b="1" dirty="0" err="1"/>
              <a:t>Cottage</a:t>
            </a:r>
            <a:r>
              <a:rPr lang="tr-TR" sz="2400" b="1" dirty="0"/>
              <a:t> peynir</a:t>
            </a:r>
          </a:p>
          <a:p>
            <a:r>
              <a:rPr lang="tr-TR" sz="2400" b="1" dirty="0"/>
              <a:t>Krem peynir</a:t>
            </a:r>
          </a:p>
          <a:p>
            <a:r>
              <a:rPr lang="tr-TR" sz="2400" b="1" dirty="0"/>
              <a:t>Kabartılmış krema</a:t>
            </a:r>
          </a:p>
          <a:p>
            <a:r>
              <a:rPr lang="tr-TR" sz="2400" b="1" dirty="0"/>
              <a:t>Yoğurt</a:t>
            </a:r>
          </a:p>
          <a:p>
            <a:r>
              <a:rPr lang="tr-TR" sz="2400" b="1" dirty="0"/>
              <a:t>Puding</a:t>
            </a:r>
          </a:p>
          <a:p>
            <a:endParaRPr lang="tr-TR" sz="24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771800" y="1087526"/>
            <a:ext cx="3992605" cy="608256"/>
          </a:xfrm>
        </p:spPr>
        <p:txBody>
          <a:bodyPr>
            <a:normAutofit/>
          </a:bodyPr>
          <a:lstStyle/>
          <a:p>
            <a:pPr algn="ctr"/>
            <a:r>
              <a:rPr lang="tr-TR" sz="2800" b="1" dirty="0"/>
              <a:t>Dondurma</a:t>
            </a:r>
          </a:p>
        </p:txBody>
      </p:sp>
      <p:sp>
        <p:nvSpPr>
          <p:cNvPr id="3" name="2 İçerik Yer Tutucusu"/>
          <p:cNvSpPr>
            <a:spLocks noGrp="1"/>
          </p:cNvSpPr>
          <p:nvPr>
            <p:ph idx="1"/>
          </p:nvPr>
        </p:nvSpPr>
        <p:spPr>
          <a:xfrm>
            <a:off x="1443491" y="2015733"/>
            <a:ext cx="7088949" cy="3450613"/>
          </a:xfrm>
        </p:spPr>
        <p:txBody>
          <a:bodyPr>
            <a:normAutofit/>
          </a:bodyPr>
          <a:lstStyle/>
          <a:p>
            <a:pPr>
              <a:buFont typeface="Wingdings" pitchFamily="2" charset="2"/>
              <a:buChar char="Ø"/>
            </a:pPr>
            <a:r>
              <a:rPr lang="tr-TR" sz="2400" b="1" dirty="0"/>
              <a:t>Dokuda pürüzsüzlüğün sağlanması</a:t>
            </a:r>
          </a:p>
          <a:p>
            <a:pPr>
              <a:buFont typeface="Wingdings" pitchFamily="2" charset="2"/>
              <a:buChar char="Ø"/>
            </a:pPr>
            <a:r>
              <a:rPr lang="tr-TR" sz="2400" b="1" dirty="0"/>
              <a:t>Depolama sırasında buz-kristal gelişiminin azaltılması ya da geciktirilmesi</a:t>
            </a:r>
          </a:p>
          <a:p>
            <a:pPr>
              <a:buFont typeface="Wingdings" pitchFamily="2" charset="2"/>
              <a:buChar char="Ø"/>
            </a:pPr>
            <a:r>
              <a:rPr lang="tr-TR" sz="2400" b="1" dirty="0"/>
              <a:t>Üründe tekdüzelik sağlanması</a:t>
            </a:r>
          </a:p>
          <a:p>
            <a:pPr>
              <a:buFont typeface="Wingdings" pitchFamily="2" charset="2"/>
              <a:buChar char="Ø"/>
            </a:pPr>
            <a:r>
              <a:rPr lang="tr-TR" sz="2400" b="1" dirty="0"/>
              <a:t>Erimeye karşı direnç gösteren bir yapının oluşturulması</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496" y="260648"/>
            <a:ext cx="8898192" cy="5987752"/>
          </a:xfrm>
        </p:spPr>
        <p:txBody>
          <a:bodyPr>
            <a:normAutofit lnSpcReduction="10000"/>
          </a:bodyPr>
          <a:lstStyle/>
          <a:p>
            <a:pPr>
              <a:buNone/>
            </a:pPr>
            <a:r>
              <a:rPr lang="tr-TR" dirty="0"/>
              <a:t>		</a:t>
            </a:r>
            <a:r>
              <a:rPr lang="tr-TR" sz="2400" b="1" dirty="0"/>
              <a:t>Dondurma üretiminde kullanılan tüm gamların, donmamış kısmın viskozitesini arttırdıkları, böylelikle buz-kristal çekirdeğine doğru olan molekül göçünü engelledikleri ve kristal boyutunu sınırlı tuttukları belirtilmiştir.</a:t>
            </a:r>
          </a:p>
          <a:p>
            <a:pPr>
              <a:buNone/>
            </a:pPr>
            <a:r>
              <a:rPr lang="tr-TR" sz="2400" b="1" dirty="0"/>
              <a:t>		İdeal bir gam veya gam kombinasyonu; dondurma karışımındaki bileşenlerin fizikokimyasal eşitliğini bozmadan serbest suyu </a:t>
            </a:r>
            <a:r>
              <a:rPr lang="tr-TR" sz="2400" b="1" dirty="0" err="1"/>
              <a:t>hidrasyon</a:t>
            </a:r>
            <a:r>
              <a:rPr lang="tr-TR" sz="2400" b="1" dirty="0"/>
              <a:t> suyu gibi bağlayarak serbest su miktarını azaltabilmekte ve böylelikle yapıda yapay viskozite karakteristikleri oluşturabilmektedir.</a:t>
            </a:r>
          </a:p>
          <a:p>
            <a:pPr>
              <a:buNone/>
            </a:pPr>
            <a:r>
              <a:rPr lang="tr-TR" sz="2400" b="1" dirty="0"/>
              <a:t>		Dolayısıyla gamlar, düzgün dokuda, yavaş eriyen ve ısı şokuna dayanıklı dondurmaların üretilmesinde ekili rol oynamaktadır.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496" y="116632"/>
            <a:ext cx="8898192" cy="6131768"/>
          </a:xfrm>
        </p:spPr>
        <p:txBody>
          <a:bodyPr>
            <a:normAutofit/>
          </a:bodyPr>
          <a:lstStyle/>
          <a:p>
            <a:pPr>
              <a:buNone/>
            </a:pPr>
            <a:r>
              <a:rPr lang="tr-TR" dirty="0"/>
              <a:t>		</a:t>
            </a:r>
            <a:r>
              <a:rPr lang="tr-TR" sz="2400" b="1" dirty="0">
                <a:solidFill>
                  <a:srgbClr val="0070C0"/>
                </a:solidFill>
              </a:rPr>
              <a:t>Sodyum </a:t>
            </a:r>
            <a:r>
              <a:rPr lang="tr-TR" sz="2400" b="1" dirty="0" err="1">
                <a:solidFill>
                  <a:srgbClr val="0070C0"/>
                </a:solidFill>
              </a:rPr>
              <a:t>aljinat</a:t>
            </a:r>
            <a:r>
              <a:rPr lang="tr-TR" sz="2400" b="1" dirty="0"/>
              <a:t>: İyi su bağlama yetenekleri, kolay dağılabilirliği ve düşük maliyetinden dolayı dondurma üretiminde tercih edilen bir </a:t>
            </a:r>
            <a:r>
              <a:rPr lang="tr-TR" sz="2400" b="1" dirty="0" err="1"/>
              <a:t>dodurma</a:t>
            </a:r>
            <a:r>
              <a:rPr lang="tr-TR" sz="2400" b="1" dirty="0"/>
              <a:t> </a:t>
            </a:r>
            <a:r>
              <a:rPr lang="tr-TR" sz="2400" b="1" dirty="0" err="1"/>
              <a:t>stabilizörüdür</a:t>
            </a:r>
            <a:r>
              <a:rPr lang="tr-TR" sz="2400" b="1" dirty="0"/>
              <a:t>. Genellikle %0,01-0,03 oranlarında kullanılmaktadır.</a:t>
            </a:r>
          </a:p>
          <a:p>
            <a:pPr>
              <a:buNone/>
            </a:pPr>
            <a:r>
              <a:rPr lang="tr-TR" sz="2400" b="1" dirty="0"/>
              <a:t>		</a:t>
            </a:r>
            <a:r>
              <a:rPr lang="tr-TR" sz="2400" b="1" dirty="0" err="1">
                <a:solidFill>
                  <a:srgbClr val="0070C0"/>
                </a:solidFill>
              </a:rPr>
              <a:t>Karragenan</a:t>
            </a:r>
            <a:r>
              <a:rPr lang="tr-TR" sz="2400" b="1" dirty="0"/>
              <a:t>: karışımın viskozitesini büyük oranda yükseltmesi ve düzgün bir stabilizasyon birleşimi sağlayacak miktarının ayarlanmasının zor olması nedeniyle </a:t>
            </a:r>
            <a:r>
              <a:rPr lang="tr-TR" sz="2400" b="1" dirty="0" err="1"/>
              <a:t>dodurma</a:t>
            </a:r>
            <a:r>
              <a:rPr lang="tr-TR" sz="2400" b="1" dirty="0"/>
              <a:t> üretiminde tek başına tercik edilmeyen bir gamdır. Keçiboynuzu gamı, </a:t>
            </a:r>
            <a:r>
              <a:rPr lang="tr-TR" sz="2400" b="1" dirty="0" err="1"/>
              <a:t>guar</a:t>
            </a:r>
            <a:r>
              <a:rPr lang="tr-TR" sz="2400" b="1" dirty="0"/>
              <a:t> gam veya CMC gibi gamlar ile birlikte %0,01-0,03 oranlarda katılmasının geniş bir yarar sağlayacağı belirtilmiştir.</a:t>
            </a:r>
          </a:p>
          <a:p>
            <a:pPr>
              <a:buNone/>
            </a:pPr>
            <a:endParaRPr lang="tr-TR" sz="2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357166"/>
            <a:ext cx="7498080" cy="5891234"/>
          </a:xfrm>
        </p:spPr>
        <p:txBody>
          <a:bodyPr>
            <a:normAutofit lnSpcReduction="10000"/>
          </a:bodyPr>
          <a:lstStyle/>
          <a:p>
            <a:pPr>
              <a:buNone/>
            </a:pPr>
            <a:r>
              <a:rPr lang="tr-TR" dirty="0"/>
              <a:t>		</a:t>
            </a:r>
          </a:p>
          <a:p>
            <a:pPr>
              <a:buNone/>
            </a:pPr>
            <a:r>
              <a:rPr lang="tr-TR" sz="2400" b="1" dirty="0"/>
              <a:t>		Gamlar gıda endüstrisinde; jelleştirici, kıvam arttırıcı, stabilize edici ve süspansiyon oluşturucu olarak geniş bir yelpazede kullanılmaktadır.</a:t>
            </a:r>
          </a:p>
          <a:p>
            <a:pPr>
              <a:buNone/>
            </a:pPr>
            <a:r>
              <a:rPr lang="tr-TR" sz="2400" b="1" dirty="0"/>
              <a:t>		Kaliteyi iyileştirmek ve gelişen yeni teknolojilere kolaylıkla ayak uydurmak gibi sebeplerden dolayı kullanım yaygındır.</a:t>
            </a:r>
          </a:p>
          <a:p>
            <a:pPr>
              <a:buNone/>
            </a:pPr>
            <a:r>
              <a:rPr lang="tr-TR" sz="2400" b="1" dirty="0"/>
              <a:t>		Gamların en önemli özelliklerinden biri kıvam arttırmanın yanı sıra suyu kontrol edebilen bir fonksiyona sahip olmalarıdır. Gıdanın özellikle dokusunu etkileyen </a:t>
            </a:r>
            <a:r>
              <a:rPr lang="tr-TR" sz="2400" b="1" dirty="0" err="1"/>
              <a:t>hidrofilik</a:t>
            </a:r>
            <a:r>
              <a:rPr lang="tr-TR" sz="2400" b="1" dirty="0"/>
              <a:t> yapıları nedeniyle gamlar, gıda sanayinde değişik alanlarda kullanılmaktadır.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504" y="188640"/>
            <a:ext cx="8826184" cy="6059760"/>
          </a:xfrm>
        </p:spPr>
        <p:txBody>
          <a:bodyPr>
            <a:normAutofit/>
          </a:bodyPr>
          <a:lstStyle/>
          <a:p>
            <a:pPr>
              <a:buNone/>
            </a:pPr>
            <a:r>
              <a:rPr lang="tr-TR" dirty="0"/>
              <a:t>		</a:t>
            </a:r>
            <a:r>
              <a:rPr lang="tr-TR" sz="2400" b="1" dirty="0">
                <a:solidFill>
                  <a:srgbClr val="0070C0"/>
                </a:solidFill>
              </a:rPr>
              <a:t>Keçiboynuzu gamı</a:t>
            </a:r>
            <a:r>
              <a:rPr lang="tr-TR" sz="2400" b="1" dirty="0"/>
              <a:t>: Dondurma karışımlarında geniş bir şekilde kullanılmaktadır. Üstün su bağlama ve şişme kalitesi, düzgün erimesi ve ısı şoku direncinden dolayı keçiboynuzu gamı özelliklerini son ürüne kadar taşımaktadır.</a:t>
            </a:r>
          </a:p>
          <a:p>
            <a:pPr>
              <a:buNone/>
            </a:pPr>
            <a:r>
              <a:rPr lang="tr-TR" sz="2400" b="1" dirty="0"/>
              <a:t>		Laktik asit ve kalsiyum tuzlarından etkilenmeyen, ürün lezzetini maskelemeyen ve maliyeti düşük olan keçiboynuzu gamının serum ayrımına olan eğilimi, </a:t>
            </a:r>
            <a:r>
              <a:rPr lang="tr-TR" sz="2400" b="1" dirty="0" err="1"/>
              <a:t>karragenan</a:t>
            </a:r>
            <a:r>
              <a:rPr lang="tr-TR" sz="2400" b="1" dirty="0"/>
              <a:t> ile birlikte kullanılması durumunda önlenebilmektedir. </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79512" y="116632"/>
            <a:ext cx="8754176" cy="6131768"/>
          </a:xfrm>
        </p:spPr>
        <p:txBody>
          <a:bodyPr>
            <a:normAutofit/>
          </a:bodyPr>
          <a:lstStyle/>
          <a:p>
            <a:pPr>
              <a:buNone/>
            </a:pPr>
            <a:r>
              <a:rPr lang="tr-TR" dirty="0"/>
              <a:t>		</a:t>
            </a:r>
            <a:r>
              <a:rPr lang="tr-TR" sz="2400" b="1" dirty="0" err="1">
                <a:solidFill>
                  <a:srgbClr val="0070C0"/>
                </a:solidFill>
              </a:rPr>
              <a:t>Guar</a:t>
            </a:r>
            <a:r>
              <a:rPr lang="tr-TR" sz="2400" b="1" dirty="0">
                <a:solidFill>
                  <a:srgbClr val="0070C0"/>
                </a:solidFill>
              </a:rPr>
              <a:t> gam</a:t>
            </a:r>
            <a:r>
              <a:rPr lang="tr-TR" sz="2400" b="1" dirty="0"/>
              <a:t>: su bağlama ve </a:t>
            </a:r>
            <a:r>
              <a:rPr lang="tr-TR" sz="2400" b="1" dirty="0" err="1"/>
              <a:t>hidrasyon</a:t>
            </a:r>
            <a:r>
              <a:rPr lang="tr-TR" sz="2400" b="1" dirty="0"/>
              <a:t> özellikleri bakımından keçiboynuzu gamı ile benzer özellik göstermektedir. Ancak, soğuk suda çabuk çözünmesinden dolayı HTST tekniğinde kullanılması keçiboynuzu gamına göre daha uygundur.</a:t>
            </a:r>
          </a:p>
          <a:p>
            <a:pPr>
              <a:buNone/>
            </a:pPr>
            <a:r>
              <a:rPr lang="tr-TR" sz="2400" b="1" dirty="0"/>
              <a:t>		</a:t>
            </a:r>
            <a:r>
              <a:rPr lang="tr-TR" sz="2400" b="1" dirty="0" err="1"/>
              <a:t>CMC’nin</a:t>
            </a:r>
            <a:r>
              <a:rPr lang="tr-TR" sz="2400" b="1" dirty="0"/>
              <a:t> dondurmalarda kullanılma oranı %0,15-0,27 arasında olduğunda iyi bir yapının, sakızımsı bir dokunun oluştuğu ve karışımın havalandırma özelliğinin kuvvetlendiği belirtilmektedir. CMC </a:t>
            </a:r>
            <a:r>
              <a:rPr lang="tr-TR" sz="2400" b="1" dirty="0" err="1"/>
              <a:t>dodurmada</a:t>
            </a:r>
            <a:r>
              <a:rPr lang="tr-TR" sz="2400" b="1" dirty="0"/>
              <a:t> tek başına kullanıldığında serum ayrılması gözlendiği için düşük miktarda </a:t>
            </a:r>
            <a:r>
              <a:rPr lang="tr-TR" sz="2400" b="1" dirty="0" err="1"/>
              <a:t>karragenanlarla</a:t>
            </a:r>
            <a:r>
              <a:rPr lang="tr-TR" sz="2400" b="1" dirty="0"/>
              <a:t> kullanıldığında bu durum ya tamamen yok olmakta ya da azalma göstermektedir.</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76875" y="1268760"/>
            <a:ext cx="3704573" cy="584995"/>
          </a:xfrm>
        </p:spPr>
        <p:txBody>
          <a:bodyPr>
            <a:normAutofit/>
          </a:bodyPr>
          <a:lstStyle/>
          <a:p>
            <a:pPr algn="ctr"/>
            <a:r>
              <a:rPr lang="tr-TR" sz="2800" b="1" dirty="0"/>
              <a:t>Puding </a:t>
            </a:r>
          </a:p>
        </p:txBody>
      </p:sp>
      <p:sp>
        <p:nvSpPr>
          <p:cNvPr id="3" name="2 İçerik Yer Tutucusu"/>
          <p:cNvSpPr>
            <a:spLocks noGrp="1"/>
          </p:cNvSpPr>
          <p:nvPr>
            <p:ph idx="1"/>
          </p:nvPr>
        </p:nvSpPr>
        <p:spPr>
          <a:xfrm>
            <a:off x="1043608" y="2060848"/>
            <a:ext cx="7776864" cy="3450613"/>
          </a:xfrm>
        </p:spPr>
        <p:txBody>
          <a:bodyPr>
            <a:normAutofit/>
          </a:bodyPr>
          <a:lstStyle/>
          <a:p>
            <a:pPr>
              <a:buNone/>
            </a:pPr>
            <a:r>
              <a:rPr lang="tr-TR" dirty="0"/>
              <a:t>		</a:t>
            </a:r>
            <a:r>
              <a:rPr lang="tr-TR" sz="2400" b="1" dirty="0"/>
              <a:t>Sodyum </a:t>
            </a:r>
            <a:r>
              <a:rPr lang="tr-TR" sz="2400" b="1" dirty="0" err="1"/>
              <a:t>aljinat</a:t>
            </a:r>
            <a:r>
              <a:rPr lang="tr-TR" sz="2400" b="1" dirty="0"/>
              <a:t>, süt veya süt kuru maddelerini içeren çözünebilir pudinglerde geniş bir kullanım alanı bulmaktadır. </a:t>
            </a:r>
            <a:r>
              <a:rPr lang="tr-TR" sz="2400" b="1" dirty="0" err="1"/>
              <a:t>Aljinat</a:t>
            </a:r>
            <a:r>
              <a:rPr lang="tr-TR" sz="2400" b="1" dirty="0"/>
              <a:t> kullanılan süt pudinglerinde, </a:t>
            </a:r>
            <a:r>
              <a:rPr lang="tr-TR" sz="2400" b="1" dirty="0" err="1"/>
              <a:t>aljinatın</a:t>
            </a:r>
            <a:r>
              <a:rPr lang="tr-TR" sz="2400" b="1" dirty="0"/>
              <a:t> yanında </a:t>
            </a:r>
            <a:r>
              <a:rPr lang="tr-TR" sz="2400" b="1" dirty="0" err="1"/>
              <a:t>trisodyum</a:t>
            </a:r>
            <a:r>
              <a:rPr lang="tr-TR" sz="2400" b="1" dirty="0"/>
              <a:t> fosfat, </a:t>
            </a:r>
            <a:r>
              <a:rPr lang="tr-TR" sz="2400" b="1" dirty="0" err="1"/>
              <a:t>disodyum</a:t>
            </a:r>
            <a:r>
              <a:rPr lang="tr-TR" sz="2400" b="1" dirty="0"/>
              <a:t> fosfat veya sodyum </a:t>
            </a:r>
            <a:r>
              <a:rPr lang="tr-TR" sz="2400" b="1" dirty="0" err="1"/>
              <a:t>tripolifosfat</a:t>
            </a:r>
            <a:r>
              <a:rPr lang="tr-TR" sz="2400" b="1" dirty="0"/>
              <a:t> gibi </a:t>
            </a:r>
            <a:r>
              <a:rPr lang="tr-TR" sz="2400" b="1" dirty="0" err="1"/>
              <a:t>şelatlandırıcı</a:t>
            </a:r>
            <a:r>
              <a:rPr lang="tr-TR" sz="2400" b="1" dirty="0"/>
              <a:t> ajanların kullanılması </a:t>
            </a:r>
            <a:r>
              <a:rPr lang="tr-TR" sz="2400" b="1" dirty="0" err="1"/>
              <a:t>gerekmaktedir</a:t>
            </a:r>
            <a:r>
              <a:rPr lang="tr-TR" sz="2400" b="1" dirty="0"/>
              <a:t>.</a:t>
            </a:r>
          </a:p>
          <a:p>
            <a:pPr>
              <a:buNone/>
            </a:pPr>
            <a:endParaRPr lang="tr-TR" sz="2400"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131840" y="1268760"/>
            <a:ext cx="3114959" cy="576064"/>
          </a:xfrm>
        </p:spPr>
        <p:txBody>
          <a:bodyPr>
            <a:normAutofit/>
          </a:bodyPr>
          <a:lstStyle/>
          <a:p>
            <a:pPr algn="ctr"/>
            <a:r>
              <a:rPr lang="tr-TR" sz="2800" b="1" dirty="0"/>
              <a:t>Peynir</a:t>
            </a:r>
          </a:p>
        </p:txBody>
      </p:sp>
      <p:sp>
        <p:nvSpPr>
          <p:cNvPr id="3" name="2 İçerik Yer Tutucusu"/>
          <p:cNvSpPr>
            <a:spLocks noGrp="1"/>
          </p:cNvSpPr>
          <p:nvPr>
            <p:ph idx="1"/>
          </p:nvPr>
        </p:nvSpPr>
        <p:spPr>
          <a:xfrm>
            <a:off x="899592" y="2060849"/>
            <a:ext cx="7488832" cy="2232248"/>
          </a:xfrm>
        </p:spPr>
        <p:txBody>
          <a:bodyPr/>
          <a:lstStyle/>
          <a:p>
            <a:pPr>
              <a:buNone/>
            </a:pPr>
            <a:r>
              <a:rPr lang="tr-TR" dirty="0"/>
              <a:t>		</a:t>
            </a:r>
            <a:r>
              <a:rPr lang="tr-TR" sz="2400" b="1" dirty="0"/>
              <a:t>Yumuşak peynirlerin üretiminde pıhtı verimini %10’a yükseltmek, pıhtı ayrımını kolaylaştırmak ve istenilen yumuşaklığı sağlamak için keçiboynuzu gamı ve </a:t>
            </a:r>
            <a:r>
              <a:rPr lang="tr-TR" sz="2400" b="1" dirty="0" err="1"/>
              <a:t>guar</a:t>
            </a:r>
            <a:r>
              <a:rPr lang="tr-TR" sz="2400" b="1" dirty="0"/>
              <a:t> gam kullanılmaktadır.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03848" y="1268760"/>
            <a:ext cx="3272525" cy="587134"/>
          </a:xfrm>
        </p:spPr>
        <p:txBody>
          <a:bodyPr>
            <a:normAutofit/>
          </a:bodyPr>
          <a:lstStyle/>
          <a:p>
            <a:pPr algn="ctr"/>
            <a:r>
              <a:rPr lang="tr-TR" sz="2800" b="1" dirty="0"/>
              <a:t>İçecekler</a:t>
            </a:r>
          </a:p>
        </p:txBody>
      </p:sp>
      <p:sp>
        <p:nvSpPr>
          <p:cNvPr id="3" name="2 İçerik Yer Tutucusu"/>
          <p:cNvSpPr>
            <a:spLocks noGrp="1"/>
          </p:cNvSpPr>
          <p:nvPr>
            <p:ph idx="1"/>
          </p:nvPr>
        </p:nvSpPr>
        <p:spPr>
          <a:xfrm>
            <a:off x="971601" y="2015733"/>
            <a:ext cx="7848872" cy="3450613"/>
          </a:xfrm>
        </p:spPr>
        <p:txBody>
          <a:bodyPr>
            <a:normAutofit/>
          </a:bodyPr>
          <a:lstStyle/>
          <a:p>
            <a:pPr>
              <a:buNone/>
            </a:pPr>
            <a:r>
              <a:rPr lang="tr-TR" dirty="0"/>
              <a:t>	</a:t>
            </a:r>
            <a:r>
              <a:rPr lang="tr-TR" sz="2400" b="1" dirty="0"/>
              <a:t>	Meyve suları, şaraplar ve sirkelerde %0,05-0,15 oranlarında kullanılan </a:t>
            </a:r>
            <a:r>
              <a:rPr lang="tr-TR" sz="2400" b="1" dirty="0" err="1"/>
              <a:t>agar</a:t>
            </a:r>
            <a:r>
              <a:rPr lang="tr-TR" sz="2400" b="1" dirty="0"/>
              <a:t>, bu ürünlerin berraklaştırılmasında yardımcı olmaktadır. </a:t>
            </a:r>
            <a:r>
              <a:rPr lang="tr-TR" sz="2400" b="1" dirty="0" err="1"/>
              <a:t>Karragenanlar</a:t>
            </a:r>
            <a:r>
              <a:rPr lang="tr-TR" sz="2400" b="1" dirty="0"/>
              <a:t>, bazı meyve içecek karışımlarına ve dondurulmuş içecek konsantrelerine katılarak </a:t>
            </a:r>
            <a:r>
              <a:rPr lang="tr-TR" sz="2400" b="1" dirty="0" err="1"/>
              <a:t>pulp</a:t>
            </a:r>
            <a:r>
              <a:rPr lang="tr-TR" sz="2400" b="1" dirty="0"/>
              <a:t> partiküllerinin süspansiyonu sağlamakta ve istenilen sağız hissi oluşturulabilmektedir.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74519" y="1087526"/>
            <a:ext cx="4594962" cy="608256"/>
          </a:xfrm>
        </p:spPr>
        <p:txBody>
          <a:bodyPr>
            <a:normAutofit/>
          </a:bodyPr>
          <a:lstStyle/>
          <a:p>
            <a:pPr algn="ctr"/>
            <a:r>
              <a:rPr lang="tr-TR" sz="2800" b="1" dirty="0"/>
              <a:t>yasal düzenlemeler</a:t>
            </a:r>
          </a:p>
        </p:txBody>
      </p:sp>
      <p:sp>
        <p:nvSpPr>
          <p:cNvPr id="3" name="2 İçerik Yer Tutucusu"/>
          <p:cNvSpPr>
            <a:spLocks noGrp="1"/>
          </p:cNvSpPr>
          <p:nvPr>
            <p:ph idx="1"/>
          </p:nvPr>
        </p:nvSpPr>
        <p:spPr>
          <a:xfrm>
            <a:off x="1043609" y="2015733"/>
            <a:ext cx="7488832" cy="3861539"/>
          </a:xfrm>
        </p:spPr>
        <p:txBody>
          <a:bodyPr>
            <a:normAutofit/>
          </a:bodyPr>
          <a:lstStyle/>
          <a:p>
            <a:pPr>
              <a:buNone/>
            </a:pPr>
            <a:r>
              <a:rPr lang="tr-TR" sz="2400" b="1" dirty="0"/>
              <a:t>		Gamların pek çoğu doğal orijinli olsa bile bu ürünler hakkında yasal düzenleme getirilmektedir. Jelleştirici ve kalınlaştırıcı olarak kullanılan gamlar hakkındaki yasal düzenlemeler Uluslararası Gıda Kodeks Komisyonu ve Avrupa Birliği gibi örgütlerin gıda katkı maddeleri listelerinde belirtilmektedir.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428604"/>
            <a:ext cx="7498080" cy="5819796"/>
          </a:xfrm>
        </p:spPr>
        <p:txBody>
          <a:bodyPr>
            <a:normAutofit fontScale="92500" lnSpcReduction="10000"/>
          </a:bodyPr>
          <a:lstStyle/>
          <a:p>
            <a:pPr>
              <a:buNone/>
            </a:pPr>
            <a:r>
              <a:rPr lang="tr-TR" sz="2400" b="1" dirty="0"/>
              <a:t>		</a:t>
            </a:r>
          </a:p>
          <a:p>
            <a:pPr>
              <a:buNone/>
            </a:pPr>
            <a:endParaRPr lang="tr-TR" sz="2400" b="1" dirty="0"/>
          </a:p>
          <a:p>
            <a:pPr>
              <a:buNone/>
            </a:pPr>
            <a:r>
              <a:rPr lang="tr-TR" sz="2400" b="1" dirty="0"/>
              <a:t>		Gam terimi ilk olarak yapışkan, zamkımsı bitkisel salgılar için kullanılmıştır. Ancak günümüzde Jelleştirici, kıvam arttırıcı maddeleri ifade ederken kullanılan bir terim olarak geçmektedir.</a:t>
            </a:r>
          </a:p>
          <a:p>
            <a:pPr>
              <a:buNone/>
            </a:pPr>
            <a:r>
              <a:rPr lang="tr-TR" sz="2400" b="1" dirty="0"/>
              <a:t>		Gamlar için kabul edilen teknik tanım ise; kıvam arttırıcı ya da jelleştirici bir etki vermek için suda dağılabilen </a:t>
            </a:r>
            <a:r>
              <a:rPr lang="tr-TR" sz="2400" b="1" dirty="0" err="1"/>
              <a:t>polimerik</a:t>
            </a:r>
            <a:r>
              <a:rPr lang="tr-TR" sz="2400" b="1" dirty="0"/>
              <a:t> maddedir.</a:t>
            </a:r>
          </a:p>
          <a:p>
            <a:pPr>
              <a:buNone/>
            </a:pPr>
            <a:r>
              <a:rPr lang="tr-TR" sz="2400" b="1" dirty="0"/>
              <a:t>		Bu tip maddeler </a:t>
            </a:r>
            <a:r>
              <a:rPr lang="tr-TR" sz="2400" b="1" dirty="0" err="1"/>
              <a:t>kolloidal</a:t>
            </a:r>
            <a:r>
              <a:rPr lang="tr-TR" sz="2400" b="1" dirty="0"/>
              <a:t> yapıda ve </a:t>
            </a:r>
            <a:r>
              <a:rPr lang="tr-TR" sz="2400" b="1" dirty="0" err="1"/>
              <a:t>hidrofilik</a:t>
            </a:r>
            <a:r>
              <a:rPr lang="tr-TR" sz="2400" b="1" dirty="0"/>
              <a:t> </a:t>
            </a:r>
            <a:r>
              <a:rPr lang="tr-TR" sz="2400" b="1" dirty="0" err="1"/>
              <a:t>kolloid</a:t>
            </a:r>
            <a:r>
              <a:rPr lang="tr-TR" sz="2400" b="1" dirty="0"/>
              <a:t> oldukları için </a:t>
            </a:r>
            <a:r>
              <a:rPr lang="tr-TR" sz="2400" b="1" dirty="0" err="1"/>
              <a:t>hidrokolloidler</a:t>
            </a:r>
            <a:r>
              <a:rPr lang="tr-TR" sz="2400" b="1" dirty="0"/>
              <a:t> olarak da anılabilirler. </a:t>
            </a:r>
          </a:p>
          <a:p>
            <a:pPr>
              <a:buNone/>
            </a:pPr>
            <a:r>
              <a:rPr lang="tr-TR" sz="2400" b="1"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804521"/>
            <a:ext cx="6571343" cy="608256"/>
          </a:xfrm>
        </p:spPr>
        <p:txBody>
          <a:bodyPr>
            <a:normAutofit/>
          </a:bodyPr>
          <a:lstStyle/>
          <a:p>
            <a:pPr algn="ctr"/>
            <a:r>
              <a:rPr lang="tr-TR" sz="2800" b="1" dirty="0"/>
              <a:t>fonksiyonları</a:t>
            </a:r>
          </a:p>
        </p:txBody>
      </p:sp>
      <p:sp>
        <p:nvSpPr>
          <p:cNvPr id="3" name="2 İçerik Yer Tutucusu"/>
          <p:cNvSpPr>
            <a:spLocks noGrp="1"/>
          </p:cNvSpPr>
          <p:nvPr>
            <p:ph idx="1"/>
          </p:nvPr>
        </p:nvSpPr>
        <p:spPr/>
        <p:txBody>
          <a:bodyPr>
            <a:normAutofit fontScale="92500" lnSpcReduction="10000"/>
          </a:bodyPr>
          <a:lstStyle/>
          <a:p>
            <a:pPr marL="0" indent="0">
              <a:buNone/>
            </a:pPr>
            <a:endParaRPr lang="tr-TR" sz="2400" b="1" dirty="0"/>
          </a:p>
          <a:p>
            <a:r>
              <a:rPr lang="tr-TR" sz="2400" b="1" dirty="0"/>
              <a:t>Su tutma</a:t>
            </a:r>
          </a:p>
          <a:p>
            <a:r>
              <a:rPr lang="tr-TR" sz="2400" b="1" dirty="0"/>
              <a:t>Nem buharlaşması oranını azaltma</a:t>
            </a:r>
          </a:p>
          <a:p>
            <a:r>
              <a:rPr lang="tr-TR" sz="2400" b="1" dirty="0"/>
              <a:t>Donma derecesini değiştirme</a:t>
            </a:r>
          </a:p>
          <a:p>
            <a:r>
              <a:rPr lang="tr-TR" sz="2400" b="1" dirty="0"/>
              <a:t>Buz – kristal oluşumunu </a:t>
            </a:r>
            <a:r>
              <a:rPr lang="tr-TR" sz="2400" b="1" dirty="0" err="1"/>
              <a:t>modifiye</a:t>
            </a:r>
            <a:r>
              <a:rPr lang="tr-TR" sz="2400" b="1" dirty="0"/>
              <a:t> etme</a:t>
            </a:r>
          </a:p>
          <a:p>
            <a:r>
              <a:rPr lang="tr-TR" sz="2400" b="1" dirty="0" err="1"/>
              <a:t>Reolojik</a:t>
            </a:r>
            <a:r>
              <a:rPr lang="tr-TR" sz="2400" b="1" dirty="0"/>
              <a:t> özelliklerini ya da viskoziteyi düzenleme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43608" y="0"/>
            <a:ext cx="7498080" cy="5676920"/>
          </a:xfrm>
        </p:spPr>
        <p:txBody>
          <a:bodyPr/>
          <a:lstStyle/>
          <a:p>
            <a:pPr>
              <a:buNone/>
            </a:pPr>
            <a:r>
              <a:rPr lang="tr-TR" dirty="0"/>
              <a:t>		</a:t>
            </a:r>
          </a:p>
          <a:p>
            <a:pPr>
              <a:buNone/>
            </a:pPr>
            <a:r>
              <a:rPr lang="tr-TR" sz="2400" b="1" dirty="0"/>
              <a:t>		Uluslararası Gıda Kodeks Komisyonuna ait gıda katkı maddeleri sınıflandırmasında gamlar adı altında bir sınıf oluşturulmamıştır. Ancak söz konusu maddeler jelleştirme ajanları ya da kalınlaştırıcılar olarak iki sınıf altında incelenmiştir.</a:t>
            </a:r>
          </a:p>
          <a:p>
            <a:pPr>
              <a:buNone/>
            </a:pPr>
            <a:r>
              <a:rPr lang="tr-TR" sz="2400" b="1" dirty="0"/>
              <a:t>		Komisyona göre jelleştirme ajanları, gıdaya jel oluşumu ile doku kazandıran maddeler olarak tanımlanmıştır.</a:t>
            </a:r>
          </a:p>
          <a:p>
            <a:pPr>
              <a:buNone/>
            </a:pPr>
            <a:r>
              <a:rPr lang="tr-TR" sz="2400" b="1" dirty="0"/>
              <a:t>	Kalınlaştırıcılar ise; kalınlaştırıcı ajan, doku verici ve yapı düzeltici olarak üç alt sınıfa sahiptir.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a:t>Jelleştirme</a:t>
            </a:r>
          </a:p>
        </p:txBody>
      </p:sp>
      <p:sp>
        <p:nvSpPr>
          <p:cNvPr id="3" name="2 İçerik Yer Tutucusu"/>
          <p:cNvSpPr>
            <a:spLocks noGrp="1"/>
          </p:cNvSpPr>
          <p:nvPr>
            <p:ph idx="1"/>
          </p:nvPr>
        </p:nvSpPr>
        <p:spPr/>
        <p:txBody>
          <a:bodyPr>
            <a:normAutofit fontScale="92500" lnSpcReduction="20000"/>
          </a:bodyPr>
          <a:lstStyle/>
          <a:p>
            <a:pPr>
              <a:buNone/>
            </a:pPr>
            <a:r>
              <a:rPr lang="tr-TR" dirty="0"/>
              <a:t>		</a:t>
            </a:r>
          </a:p>
          <a:p>
            <a:pPr>
              <a:buNone/>
            </a:pPr>
            <a:r>
              <a:rPr lang="tr-TR" sz="2400" b="1" dirty="0"/>
              <a:t>		Jelleşme, </a:t>
            </a:r>
            <a:r>
              <a:rPr lang="tr-TR" sz="2400" b="1" dirty="0" err="1"/>
              <a:t>koagülasyonun</a:t>
            </a:r>
            <a:r>
              <a:rPr lang="tr-TR" sz="2400" b="1" dirty="0"/>
              <a:t> özel bir tipi olup genellikle gelişigüzel zincirlerin veya çubukların formundaki yüksek oranda asimetrik </a:t>
            </a:r>
            <a:r>
              <a:rPr lang="tr-TR" sz="2400" b="1" dirty="0" err="1"/>
              <a:t>makromolekülleri</a:t>
            </a:r>
            <a:r>
              <a:rPr lang="tr-TR" sz="2400" b="1" dirty="0"/>
              <a:t> içerir. Jel, genellikle bulunduğu kabın şeklini alan ama bulunduğu kaptan uzaklaştığında şeklini koruyan ya da koruyamayan yapışkan elastik bir </a:t>
            </a:r>
            <a:r>
              <a:rPr lang="tr-TR" sz="2400" b="1" dirty="0" err="1"/>
              <a:t>kolloid</a:t>
            </a:r>
            <a:r>
              <a:rPr lang="tr-TR" sz="2400" b="1" dirty="0"/>
              <a:t> olarak düşünülmektedir.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1124744"/>
            <a:ext cx="6571343" cy="729011"/>
          </a:xfrm>
        </p:spPr>
        <p:txBody>
          <a:bodyPr>
            <a:normAutofit/>
          </a:bodyPr>
          <a:lstStyle/>
          <a:p>
            <a:pPr algn="ctr"/>
            <a:r>
              <a:rPr lang="tr-TR" sz="2800" b="1" dirty="0"/>
              <a:t>sınıflandırılması</a:t>
            </a:r>
          </a:p>
        </p:txBody>
      </p:sp>
      <p:sp>
        <p:nvSpPr>
          <p:cNvPr id="3" name="2 İçerik Yer Tutucusu"/>
          <p:cNvSpPr>
            <a:spLocks noGrp="1"/>
          </p:cNvSpPr>
          <p:nvPr>
            <p:ph idx="1"/>
          </p:nvPr>
        </p:nvSpPr>
        <p:spPr>
          <a:xfrm>
            <a:off x="755576" y="1988840"/>
            <a:ext cx="7992888" cy="3693530"/>
          </a:xfrm>
        </p:spPr>
        <p:txBody>
          <a:bodyPr>
            <a:normAutofit fontScale="85000" lnSpcReduction="10000"/>
          </a:bodyPr>
          <a:lstStyle/>
          <a:p>
            <a:pPr>
              <a:buNone/>
            </a:pPr>
            <a:r>
              <a:rPr lang="tr-TR" dirty="0"/>
              <a:t>		</a:t>
            </a:r>
            <a:r>
              <a:rPr lang="tr-TR" sz="2400" b="1" dirty="0"/>
              <a:t>Gamlar ; yapıları, orijinleri, izolasyon </a:t>
            </a:r>
            <a:r>
              <a:rPr lang="tr-TR" sz="2400" b="1" dirty="0" err="1"/>
              <a:t>metodları</a:t>
            </a:r>
            <a:r>
              <a:rPr lang="tr-TR" sz="2400" b="1" dirty="0"/>
              <a:t>, fonksiyonları ve yükleri gibi birçok açıdan sınıflandırılırlar. </a:t>
            </a:r>
          </a:p>
          <a:p>
            <a:pPr>
              <a:buNone/>
            </a:pPr>
            <a:r>
              <a:rPr lang="tr-TR" sz="2400" b="1" dirty="0"/>
              <a:t>		Genel olarak gamların sınıflandırılması;</a:t>
            </a:r>
          </a:p>
          <a:p>
            <a:r>
              <a:rPr lang="tr-TR" sz="2400" b="1" u="sng" dirty="0"/>
              <a:t>Doğal gamlar:</a:t>
            </a:r>
            <a:r>
              <a:rPr lang="tr-TR" sz="2400" b="1" dirty="0"/>
              <a:t> Doğada bulunurlar.</a:t>
            </a:r>
          </a:p>
          <a:p>
            <a:r>
              <a:rPr lang="tr-TR" sz="2400" b="1" u="sng" dirty="0" err="1"/>
              <a:t>Modifiye</a:t>
            </a:r>
            <a:r>
              <a:rPr lang="tr-TR" sz="2400" b="1" u="sng" dirty="0"/>
              <a:t> edilmiş ya da yarı yapay gamlar:</a:t>
            </a:r>
            <a:r>
              <a:rPr lang="tr-TR" sz="2400" b="1" dirty="0"/>
              <a:t> Nişasta, selüloz gibi doğal maddelerin kimyasal türevleri ve doğal maddelerden </a:t>
            </a:r>
            <a:r>
              <a:rPr lang="tr-TR" sz="2400" b="1" dirty="0" err="1"/>
              <a:t>mikrobiyal</a:t>
            </a:r>
            <a:r>
              <a:rPr lang="tr-TR" sz="2400" b="1" dirty="0"/>
              <a:t> fermantasyon ile </a:t>
            </a:r>
            <a:r>
              <a:rPr lang="tr-TR" sz="2400" b="1" dirty="0" err="1"/>
              <a:t>türevlendirilirler</a:t>
            </a:r>
            <a:r>
              <a:rPr lang="tr-TR" sz="2400" b="1" dirty="0"/>
              <a:t>.</a:t>
            </a:r>
          </a:p>
          <a:p>
            <a:r>
              <a:rPr lang="tr-TR" sz="2400" b="1" u="sng" dirty="0"/>
              <a:t>Yapay gamlar:</a:t>
            </a:r>
            <a:r>
              <a:rPr lang="tr-TR" sz="2400" b="1" dirty="0"/>
              <a:t> Doğada benzer yapıları bulunmayıp, tamamen kimyasal maddelerden sentezlenirler.</a:t>
            </a:r>
            <a:endParaRPr lang="tr-TR" sz="2400" b="1"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43491" y="188640"/>
            <a:ext cx="6571343" cy="1049235"/>
          </a:xfrm>
        </p:spPr>
        <p:txBody>
          <a:bodyPr>
            <a:normAutofit/>
          </a:bodyPr>
          <a:lstStyle/>
          <a:p>
            <a:pPr algn="ctr"/>
            <a:r>
              <a:rPr lang="tr-TR" sz="2800" b="1" dirty="0"/>
              <a:t>Doğal gamlar</a:t>
            </a:r>
          </a:p>
        </p:txBody>
      </p:sp>
      <p:sp>
        <p:nvSpPr>
          <p:cNvPr id="3" name="2 İçerik Yer Tutucusu"/>
          <p:cNvSpPr>
            <a:spLocks noGrp="1"/>
          </p:cNvSpPr>
          <p:nvPr>
            <p:ph idx="1"/>
          </p:nvPr>
        </p:nvSpPr>
        <p:spPr>
          <a:xfrm>
            <a:off x="1443491" y="1196752"/>
            <a:ext cx="6571343" cy="4269595"/>
          </a:xfrm>
        </p:spPr>
        <p:txBody>
          <a:bodyPr>
            <a:normAutofit lnSpcReduction="10000"/>
          </a:bodyPr>
          <a:lstStyle/>
          <a:p>
            <a:pPr marL="82296" indent="0">
              <a:buNone/>
            </a:pPr>
            <a:r>
              <a:rPr lang="tr-TR" sz="2400" b="1" dirty="0"/>
              <a:t>1. </a:t>
            </a:r>
            <a:r>
              <a:rPr lang="tr-TR" sz="2400" b="1" dirty="0" err="1"/>
              <a:t>Anyonik</a:t>
            </a:r>
            <a:r>
              <a:rPr lang="tr-TR" sz="2400" b="1" dirty="0"/>
              <a:t> deniz yosunu </a:t>
            </a:r>
            <a:r>
              <a:rPr lang="tr-TR" sz="2400" b="1" dirty="0" err="1"/>
              <a:t>polisakkaritleri</a:t>
            </a:r>
            <a:endParaRPr lang="tr-TR" sz="2400" b="1" dirty="0"/>
          </a:p>
          <a:p>
            <a:pPr marL="596646" indent="-514350">
              <a:buNone/>
            </a:pPr>
            <a:endParaRPr lang="tr-TR" sz="2400" b="1" dirty="0"/>
          </a:p>
          <a:p>
            <a:pPr marL="596646" indent="-514350">
              <a:buFont typeface="Wingdings" pitchFamily="2" charset="2"/>
              <a:buChar char="Ø"/>
            </a:pPr>
            <a:r>
              <a:rPr lang="tr-TR" sz="2400" b="1" dirty="0" err="1"/>
              <a:t>Agar</a:t>
            </a:r>
            <a:endParaRPr lang="tr-TR" sz="2400" b="1" dirty="0"/>
          </a:p>
          <a:p>
            <a:pPr marL="596646" indent="-514350">
              <a:buFont typeface="Wingdings" pitchFamily="2" charset="2"/>
              <a:buChar char="Ø"/>
            </a:pPr>
            <a:r>
              <a:rPr lang="tr-TR" sz="2400" b="1" dirty="0" err="1"/>
              <a:t>Nötral</a:t>
            </a:r>
            <a:r>
              <a:rPr lang="tr-TR" sz="2400" b="1" dirty="0"/>
              <a:t> </a:t>
            </a:r>
            <a:r>
              <a:rPr lang="tr-TR" sz="2400" b="1" dirty="0" err="1"/>
              <a:t>agaroz</a:t>
            </a:r>
            <a:endParaRPr lang="tr-TR" sz="2400" b="1" dirty="0"/>
          </a:p>
          <a:p>
            <a:pPr marL="596646" indent="-514350">
              <a:buFont typeface="Wingdings" pitchFamily="2" charset="2"/>
              <a:buChar char="Ø"/>
            </a:pPr>
            <a:r>
              <a:rPr lang="tr-TR" sz="2400" b="1" dirty="0" err="1"/>
              <a:t>Agaropektin</a:t>
            </a:r>
            <a:endParaRPr lang="tr-TR" sz="2400" b="1" dirty="0"/>
          </a:p>
          <a:p>
            <a:pPr marL="596646" indent="-514350">
              <a:buFont typeface="Wingdings" pitchFamily="2" charset="2"/>
              <a:buChar char="Ø"/>
            </a:pPr>
            <a:r>
              <a:rPr lang="tr-TR" sz="2400" b="1" dirty="0" err="1"/>
              <a:t>Aljinatlar</a:t>
            </a:r>
            <a:endParaRPr lang="tr-TR" sz="2400" b="1" dirty="0"/>
          </a:p>
          <a:p>
            <a:pPr marL="596646" indent="-514350">
              <a:buFont typeface="Wingdings" pitchFamily="2" charset="2"/>
              <a:buChar char="Ø"/>
            </a:pPr>
            <a:r>
              <a:rPr lang="tr-TR" sz="2400" b="1" dirty="0" err="1"/>
              <a:t>Karragenanlar</a:t>
            </a:r>
            <a:r>
              <a:rPr lang="tr-TR" sz="2400" b="1" dirty="0"/>
              <a:t> şeklinde alt sınıflara ayrılmaktadır.</a:t>
            </a:r>
          </a:p>
          <a:p>
            <a:pPr marL="596646" indent="-514350">
              <a:buNone/>
            </a:pPr>
            <a:endParaRPr lang="tr-TR" sz="2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435608" y="571480"/>
            <a:ext cx="6664784" cy="4657720"/>
          </a:xfrm>
        </p:spPr>
        <p:txBody>
          <a:bodyPr/>
          <a:lstStyle/>
          <a:p>
            <a:pPr>
              <a:buNone/>
            </a:pPr>
            <a:endParaRPr lang="tr-TR" sz="2400" b="1" dirty="0"/>
          </a:p>
          <a:p>
            <a:pPr>
              <a:buNone/>
            </a:pPr>
            <a:r>
              <a:rPr lang="tr-TR" sz="2400" b="1" dirty="0"/>
              <a:t>2. </a:t>
            </a:r>
            <a:r>
              <a:rPr lang="tr-TR" sz="2400" b="1" dirty="0" err="1"/>
              <a:t>Anyonik</a:t>
            </a:r>
            <a:r>
              <a:rPr lang="tr-TR" sz="2400" b="1" dirty="0"/>
              <a:t> sızıntı </a:t>
            </a:r>
            <a:r>
              <a:rPr lang="tr-TR" sz="2400" b="1" dirty="0" err="1"/>
              <a:t>polisakkaritleri</a:t>
            </a:r>
            <a:endParaRPr lang="tr-TR" sz="2400" b="1" dirty="0"/>
          </a:p>
          <a:p>
            <a:pPr>
              <a:buNone/>
            </a:pPr>
            <a:r>
              <a:rPr lang="tr-TR" sz="2400" b="1" dirty="0"/>
              <a:t>	</a:t>
            </a:r>
          </a:p>
          <a:p>
            <a:r>
              <a:rPr lang="tr-TR" sz="2400" b="1" dirty="0"/>
              <a:t>Gam </a:t>
            </a:r>
            <a:r>
              <a:rPr lang="tr-TR" sz="2400" b="1" dirty="0" err="1"/>
              <a:t>arabik</a:t>
            </a:r>
            <a:endParaRPr lang="tr-TR" sz="2400" b="1" dirty="0"/>
          </a:p>
          <a:p>
            <a:r>
              <a:rPr lang="tr-TR" sz="2400" b="1" dirty="0" err="1"/>
              <a:t>Tragakant</a:t>
            </a:r>
            <a:r>
              <a:rPr lang="tr-TR" sz="2400" b="1" dirty="0"/>
              <a:t> gam</a:t>
            </a:r>
          </a:p>
          <a:p>
            <a:r>
              <a:rPr lang="tr-TR" sz="2400" b="1" dirty="0"/>
              <a:t>Karaya gam</a:t>
            </a:r>
          </a:p>
          <a:p>
            <a:r>
              <a:rPr lang="tr-TR" sz="2400" b="1" dirty="0" err="1"/>
              <a:t>Ghatti</a:t>
            </a:r>
            <a:r>
              <a:rPr lang="tr-TR" sz="2400" b="1" dirty="0"/>
              <a:t> gam</a:t>
            </a:r>
          </a:p>
          <a:p>
            <a:endParaRPr lang="tr-TR" sz="2400" dirty="0"/>
          </a:p>
          <a:p>
            <a:pPr>
              <a:buNone/>
            </a:pPr>
            <a:endParaRPr lang="tr-TR" dirty="0"/>
          </a:p>
        </p:txBody>
      </p:sp>
    </p:spTree>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216</TotalTime>
  <Words>1033</Words>
  <Application>Microsoft Office PowerPoint</Application>
  <PresentationFormat>Ekran Gösterisi (4:3)</PresentationFormat>
  <Paragraphs>115</Paragraphs>
  <Slides>25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25</vt:i4>
      </vt:variant>
    </vt:vector>
  </HeadingPairs>
  <TitlesOfParts>
    <vt:vector size="29" baseType="lpstr">
      <vt:lpstr>Arial</vt:lpstr>
      <vt:lpstr>Gill Sans MT</vt:lpstr>
      <vt:lpstr>Wingdings</vt:lpstr>
      <vt:lpstr>Galeri</vt:lpstr>
      <vt:lpstr>PowerPoint Sunusu</vt:lpstr>
      <vt:lpstr>PowerPoint Sunusu</vt:lpstr>
      <vt:lpstr>PowerPoint Sunusu</vt:lpstr>
      <vt:lpstr>fonksiyonları</vt:lpstr>
      <vt:lpstr>PowerPoint Sunusu</vt:lpstr>
      <vt:lpstr>Jelleştirme</vt:lpstr>
      <vt:lpstr>sınıflandırılması</vt:lpstr>
      <vt:lpstr>Doğal gamlar</vt:lpstr>
      <vt:lpstr>PowerPoint Sunusu</vt:lpstr>
      <vt:lpstr>PowerPoint Sunusu</vt:lpstr>
      <vt:lpstr>Modifiye gamlar</vt:lpstr>
      <vt:lpstr>Modifiye nişastalar</vt:lpstr>
      <vt:lpstr>PowerPoint Sunusu</vt:lpstr>
      <vt:lpstr>gıdalarda kullanım alanları</vt:lpstr>
      <vt:lpstr>Su bazlı jöleler</vt:lpstr>
      <vt:lpstr>Süt ürünleri</vt:lpstr>
      <vt:lpstr>Dondurma</vt:lpstr>
      <vt:lpstr>PowerPoint Sunusu</vt:lpstr>
      <vt:lpstr>PowerPoint Sunusu</vt:lpstr>
      <vt:lpstr>PowerPoint Sunusu</vt:lpstr>
      <vt:lpstr>PowerPoint Sunusu</vt:lpstr>
      <vt:lpstr>Puding </vt:lpstr>
      <vt:lpstr>Peynir</vt:lpstr>
      <vt:lpstr>İçecekler</vt:lpstr>
      <vt:lpstr>yasal düzenlemeler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GIDA KATKI MADDELERİ</dc:title>
  <dc:creator>pc</dc:creator>
  <cp:lastModifiedBy>Birce Mercanoglu Taban</cp:lastModifiedBy>
  <cp:revision>25</cp:revision>
  <dcterms:created xsi:type="dcterms:W3CDTF">2018-11-21T07:32:11Z</dcterms:created>
  <dcterms:modified xsi:type="dcterms:W3CDTF">2020-11-08T10:02:47Z</dcterms:modified>
</cp:coreProperties>
</file>