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66" r:id="rId7"/>
    <p:sldId id="340" r:id="rId8"/>
    <p:sldId id="341" r:id="rId9"/>
    <p:sldId id="306" r:id="rId10"/>
    <p:sldId id="342" r:id="rId11"/>
    <p:sldId id="343" r:id="rId12"/>
    <p:sldId id="267" r:id="rId13"/>
    <p:sldId id="268" r:id="rId14"/>
    <p:sldId id="296" r:id="rId15"/>
    <p:sldId id="269" r:id="rId16"/>
    <p:sldId id="271" r:id="rId17"/>
    <p:sldId id="298" r:id="rId18"/>
    <p:sldId id="302" r:id="rId19"/>
    <p:sldId id="273" r:id="rId20"/>
    <p:sldId id="303" r:id="rId21"/>
    <p:sldId id="307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04" r:id="rId30"/>
    <p:sldId id="308" r:id="rId31"/>
    <p:sldId id="351" r:id="rId32"/>
    <p:sldId id="352" r:id="rId33"/>
    <p:sldId id="353" r:id="rId34"/>
    <p:sldId id="354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JFM 431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337157" y="1023959"/>
            <a:ext cx="115124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</a:rPr>
              <a:t>vi.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“Demiryolları, karayolları ve köprülerin yapılması, korunması ya da onarım ve tadili gibi, işçilerin yerleşim yerlerinden uzak bir mesafede bulunan işyerlerine hep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birlikte getirilip götürülmeleri gereken her türlü işlerde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bunların toplu ve düzenli bir şekilde götürülüp getirilmeleri esnasında geçen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f). </a:t>
            </a:r>
          </a:p>
          <a:p>
            <a:pPr>
              <a:lnSpc>
                <a:spcPct val="150000"/>
              </a:lnSpc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1 Başlık"/>
          <p:cNvSpPr>
            <a:spLocks noGrp="1"/>
          </p:cNvSpPr>
          <p:nvPr/>
        </p:nvSpPr>
        <p:spPr>
          <a:xfrm>
            <a:off x="1705627" y="57259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00"/>
                </a:solidFill>
              </a:rPr>
              <a:t>***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63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816273" y="0"/>
            <a:ext cx="8229600" cy="1539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İş Hukukunda 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Gece Süresi-Gece Çalışması</a:t>
            </a:r>
            <a:endParaRPr lang="tr-TR" sz="3200" b="1" u="sng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156" y="2040410"/>
            <a:ext cx="120667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“Çalışma hayatında gece en geç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20.00’de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başlayarak en erken saat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06.00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’ya kadar geçen ve herhalde </a:t>
            </a:r>
            <a:r>
              <a:rPr lang="tr-TR" sz="32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en fazla </a:t>
            </a:r>
            <a:r>
              <a:rPr lang="tr-TR" sz="3200" b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11 saat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süren dönemdir”.</a:t>
            </a:r>
          </a:p>
        </p:txBody>
      </p:sp>
    </p:spTree>
    <p:extLst>
      <p:ext uri="{BB962C8B-B14F-4D97-AF65-F5344CB8AC3E}">
        <p14:creationId xmlns:p14="http://schemas.microsoft.com/office/powerpoint/2010/main" val="283514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7535" y="397360"/>
            <a:ext cx="109686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Kanun der ki;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endParaRPr lang="tr-TR" sz="2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erken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“en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fazla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tabirleri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döneminin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başlangıç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zamanlarının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değiştirilebileceğini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;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ancak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başlangıcının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akşam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20.00’den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sonraki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bitişinin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ise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sabah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6’dan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önceki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saat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olarak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ve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buna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göre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de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gece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süresinin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hiçbir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şekilde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on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bir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saatin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üzerinde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belirlenemeyeceğini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ifade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etmektedir</a:t>
            </a:r>
            <a:endParaRPr lang="tr-TR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563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0411" y="426657"/>
            <a:ext cx="5719556" cy="6012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rgbClr val="FF0000"/>
                </a:solidFill>
              </a:rPr>
              <a:t/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Kimler gece çalışabilir: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2 İçerik Yer Tutucusu"/>
          <p:cNvSpPr>
            <a:spLocks noGrp="1"/>
          </p:cNvSpPr>
          <p:nvPr/>
        </p:nvSpPr>
        <p:spPr>
          <a:xfrm>
            <a:off x="280410" y="1654535"/>
            <a:ext cx="115817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dirty="0" smtClean="0"/>
              <a:t>Gece çalışması, mesleki ve fizyolojik nitelikte risklere ortam hazırlaması, işçi sağlığını bozması, aile başta olmak üzere sosyal çevreden kopmaya yol açması, kişiliğin oluşumu ve gelişimini olumsuz etkilemesi gibi nedenlerle </a:t>
            </a:r>
            <a:r>
              <a:rPr lang="tr-TR" b="1" u="sng" dirty="0" smtClean="0"/>
              <a:t>18 yaşını doldurmamış çocuk ve genç işçilerin sanayiye ait işlerde gece çalıştırılması yasaklanmış</a:t>
            </a:r>
            <a:r>
              <a:rPr lang="tr-TR" dirty="0" smtClean="0"/>
              <a:t>; +</a:t>
            </a:r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endParaRPr lang="tr-TR" dirty="0" smtClean="0"/>
          </a:p>
          <a:p>
            <a:pPr marL="0" indent="0" fontAlgn="auto" hangingPunct="0">
              <a:spcAft>
                <a:spcPts val="0"/>
              </a:spcAft>
              <a:buNone/>
              <a:defRPr/>
            </a:pPr>
            <a:r>
              <a:rPr lang="tr-TR" b="1" u="sng" dirty="0" smtClean="0"/>
              <a:t>18 yaşını doldurmuş kadın işçilerin </a:t>
            </a:r>
            <a:r>
              <a:rPr lang="tr-TR" dirty="0" smtClean="0"/>
              <a:t>gece postalarında çalıştırılması için özel düzenlemeler öngörülmüştür.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5492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1345554" y="152400"/>
            <a:ext cx="957604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chemeClr val="tx2"/>
                </a:solidFill>
              </a:rPr>
              <a:t>Fazla Çalışma </a:t>
            </a:r>
            <a:r>
              <a:rPr lang="tr-TR" sz="3200" u="sng" dirty="0" smtClean="0">
                <a:solidFill>
                  <a:schemeClr val="tx2"/>
                </a:solidFill>
              </a:rPr>
              <a:t>ve </a:t>
            </a:r>
            <a:r>
              <a:rPr lang="tr-TR" sz="3200" b="1" u="sng" dirty="0" smtClean="0">
                <a:solidFill>
                  <a:schemeClr val="tx2"/>
                </a:solidFill>
              </a:rPr>
              <a:t>Fazla Sürelerle </a:t>
            </a:r>
            <a:r>
              <a:rPr lang="tr-TR" sz="3200" u="sng" dirty="0" smtClean="0">
                <a:solidFill>
                  <a:schemeClr val="tx2"/>
                </a:solidFill>
              </a:rPr>
              <a:t>Yapılan Çalışma </a:t>
            </a:r>
          </a:p>
        </p:txBody>
      </p:sp>
      <p:sp>
        <p:nvSpPr>
          <p:cNvPr id="2" name="Rectangle 1"/>
          <p:cNvSpPr/>
          <p:nvPr/>
        </p:nvSpPr>
        <p:spPr>
          <a:xfrm>
            <a:off x="288099" y="1949875"/>
            <a:ext cx="109978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</a:t>
            </a:r>
            <a:r>
              <a:rPr lang="tr-TR" sz="2400" dirty="0" smtClean="0">
                <a:latin typeface="Candara" panose="020E0502030303020204" pitchFamily="34" charset="0"/>
              </a:rPr>
              <a:t>: </a:t>
            </a:r>
            <a:r>
              <a:rPr lang="tr-TR" sz="2400" dirty="0">
                <a:latin typeface="Candara" panose="020E0502030303020204" pitchFamily="34" charset="0"/>
              </a:rPr>
              <a:t>Kanunda yazılı koşullar çerçevesinde, haftalık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 aşan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    (Mesai)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400" dirty="0">
              <a:latin typeface="Candara" panose="020E0502030303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Fazla </a:t>
            </a:r>
            <a:r>
              <a:rPr lang="tr-TR" sz="2400" dirty="0">
                <a:solidFill>
                  <a:srgbClr val="FF0000"/>
                </a:solidFill>
                <a:latin typeface="Candara" panose="020E0502030303020204" pitchFamily="34" charset="0"/>
              </a:rPr>
              <a:t>sürelerle </a:t>
            </a:r>
            <a:r>
              <a:rPr lang="tr-TR" sz="24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çalışma: </a:t>
            </a:r>
            <a:r>
              <a:rPr lang="tr-TR" sz="2400" dirty="0" smtClean="0">
                <a:latin typeface="Candara" panose="020E0502030303020204" pitchFamily="34" charset="0"/>
              </a:rPr>
              <a:t>Haftalık </a:t>
            </a:r>
            <a:r>
              <a:rPr lang="tr-TR" sz="2400" dirty="0">
                <a:latin typeface="Candara" panose="020E0502030303020204" pitchFamily="34" charset="0"/>
              </a:rPr>
              <a:t>çalışma süresinin sözleşmelerle </a:t>
            </a:r>
            <a:r>
              <a:rPr lang="tr-TR" sz="2400" dirty="0" smtClean="0">
                <a:latin typeface="Candara" panose="020E0502030303020204" pitchFamily="34" charset="0"/>
              </a:rPr>
              <a:t>45 </a:t>
            </a:r>
            <a:r>
              <a:rPr lang="tr-TR" sz="2400" dirty="0">
                <a:latin typeface="Candara" panose="020E0502030303020204" pitchFamily="34" charset="0"/>
              </a:rPr>
              <a:t>saatin altında belirlendiği durumlarda </a:t>
            </a:r>
            <a:r>
              <a:rPr lang="tr-TR" sz="2400" dirty="0" smtClean="0">
                <a:latin typeface="Candara" panose="020E0502030303020204" pitchFamily="34" charset="0"/>
              </a:rPr>
              <a:t>(işçinin sağlının olumsuz etkileeyecek işler) uygulanan </a:t>
            </a:r>
            <a:r>
              <a:rPr lang="tr-TR" sz="2400" dirty="0">
                <a:latin typeface="Candara" panose="020E0502030303020204" pitchFamily="34" charset="0"/>
              </a:rPr>
              <a:t>ortalama  haftalık çalışma süresini aşan ve </a:t>
            </a:r>
            <a:r>
              <a:rPr lang="tr-TR" sz="2400" dirty="0" smtClean="0">
                <a:latin typeface="Candara" panose="020E0502030303020204" pitchFamily="34" charset="0"/>
              </a:rPr>
              <a:t>max. 45 </a:t>
            </a:r>
            <a:r>
              <a:rPr lang="tr-TR" sz="2400" dirty="0">
                <a:latin typeface="Candara" panose="020E0502030303020204" pitchFamily="34" charset="0"/>
              </a:rPr>
              <a:t>saate kadar yapılan </a:t>
            </a:r>
            <a:r>
              <a:rPr lang="tr-TR" sz="2400" dirty="0" smtClean="0">
                <a:latin typeface="Candara" panose="020E0502030303020204" pitchFamily="34" charset="0"/>
              </a:rPr>
              <a:t>çalışmalar</a:t>
            </a:r>
            <a:endParaRPr lang="tr-TR" sz="24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854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553749" y="304800"/>
            <a:ext cx="8458200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b="1" dirty="0" smtClean="0">
                <a:solidFill>
                  <a:schemeClr val="tx2"/>
                </a:solidFill>
              </a:rPr>
              <a:t>Fazla Çalışma Ücreti</a:t>
            </a:r>
            <a:r>
              <a:rPr lang="tr-TR" sz="2500" b="1" dirty="0" smtClean="0">
                <a:solidFill>
                  <a:schemeClr val="tx2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25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3600" dirty="0" smtClean="0"/>
              <a:t>“</a:t>
            </a:r>
            <a:r>
              <a:rPr lang="tr-TR" sz="3600" dirty="0"/>
              <a:t>F</a:t>
            </a:r>
            <a:r>
              <a:rPr lang="tr-TR" sz="3600" dirty="0" smtClean="0"/>
              <a:t>azla çalışma”lar için ise normal ücretin saat başına düşen miktarının % 50 zamlı olarak hesaplanacaktır.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  <a:p>
            <a:pPr>
              <a:lnSpc>
                <a:spcPct val="90000"/>
              </a:lnSpc>
              <a:buNone/>
            </a:pPr>
            <a:r>
              <a:rPr lang="tr-TR" sz="3600" dirty="0"/>
              <a:t>“Fazla sürelerle yapılan çalışma”ların ücreti normal ücretin saat başına düşen miktarının % 25 yükseltilmesi </a:t>
            </a:r>
            <a:r>
              <a:rPr lang="tr-TR" sz="3600" dirty="0" smtClean="0"/>
              <a:t>suretiyle hesaplanır.</a:t>
            </a:r>
            <a:endParaRPr lang="tr-TR" sz="3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3275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>
          <a:xfrm>
            <a:off x="2358231" y="-1045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DİNLENME SÜRELERİ</a:t>
            </a:r>
            <a:b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2358231" y="3176587"/>
            <a:ext cx="7475538" cy="504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sz="2400" dirty="0" smtClean="0">
                <a:solidFill>
                  <a:schemeClr val="tx2"/>
                </a:solidFill>
              </a:rPr>
              <a:t/>
            </a:r>
            <a:br>
              <a:rPr lang="tr-TR" sz="2400" dirty="0" smtClean="0">
                <a:solidFill>
                  <a:schemeClr val="tx2"/>
                </a:solidFill>
              </a:rPr>
            </a:br>
            <a:r>
              <a:rPr lang="tr-TR" dirty="0" smtClean="0">
                <a:solidFill>
                  <a:schemeClr val="tx2"/>
                </a:solidFill>
              </a:rPr>
              <a:t>Hafta Tatili</a:t>
            </a:r>
            <a:r>
              <a:rPr lang="tr-TR" sz="4800" dirty="0" smtClean="0">
                <a:solidFill>
                  <a:schemeClr val="tx2"/>
                </a:solidFill>
              </a:rPr>
              <a:t/>
            </a:r>
            <a:br>
              <a:rPr lang="tr-TR" sz="4800" dirty="0" smtClean="0">
                <a:solidFill>
                  <a:schemeClr val="tx2"/>
                </a:solidFill>
              </a:rPr>
            </a:br>
            <a:endParaRPr lang="tr-TR" sz="4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255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1486422" y="269310"/>
            <a:ext cx="9144000" cy="594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b="1" dirty="0" smtClean="0">
                <a:solidFill>
                  <a:srgbClr val="FF0000"/>
                </a:solidFill>
              </a:rPr>
              <a:t>İş Kanununa Göre Hafta Tatiline Hak Kazanma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İş Kanunu kapsamındaki işyerlerinde, işçilere yedi günlük bir zaman dilimi içinde kesintisiz </a:t>
            </a:r>
            <a:r>
              <a:rPr lang="tr-TR" sz="2800" b="1" u="sng" dirty="0" smtClean="0"/>
              <a:t>en az yirmi dört saat </a:t>
            </a:r>
            <a:r>
              <a:rPr lang="tr-TR" sz="2800" dirty="0" smtClean="0"/>
              <a:t>dinlenme (hafta tatili) verilir.  </a:t>
            </a: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56414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2. Hafta Tatili Ücreti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b="1" dirty="0">
              <a:solidFill>
                <a:srgbClr val="FF0000"/>
              </a:solidFill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/>
              <a:t>Çalışılmayan hafta tatili günü için işveren tarafından bir iş karşılığı olmaksızın o günün ücreti tam olarak ödenir”. Bu ücret, işçinin çalıştığı günlere göre bir güne düşen ücretidir”.</a:t>
            </a:r>
          </a:p>
        </p:txBody>
      </p:sp>
    </p:spTree>
    <p:extLst>
      <p:ext uri="{BB962C8B-B14F-4D97-AF65-F5344CB8AC3E}">
        <p14:creationId xmlns:p14="http://schemas.microsoft.com/office/powerpoint/2010/main" val="1219915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329847" y="677504"/>
            <a:ext cx="9317276" cy="5485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3. İşçinin Hafta Tatilinde Çalışması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r>
              <a:rPr lang="tr-TR" sz="2800" dirty="0" smtClean="0"/>
              <a:t>Yasal zorunluluk olmasına karşın, uygulamada işçilerin ücretli hafta tatilinde çalıştırıldıkları görülmektedir. Hafta tatilinde yapılan çalışma bir tür “fazla çalışma” olduğundan, hafta tatilinde çalışan işçiye </a:t>
            </a:r>
            <a:r>
              <a:rPr lang="tr-TR" sz="2800" u="sng" dirty="0" smtClean="0"/>
              <a:t>hafta tatili ücreti dışında ayrıca yüzde elli arttırılmış ücret ödenir</a:t>
            </a:r>
            <a:r>
              <a:rPr lang="tr-T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116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Dikdörtgen"/>
          <p:cNvSpPr/>
          <p:nvPr/>
        </p:nvSpPr>
        <p:spPr>
          <a:xfrm>
            <a:off x="1825379" y="2341033"/>
            <a:ext cx="81578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tr-T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tr-TR" sz="5400" b="1" i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İŞ HUKUKU</a:t>
            </a:r>
            <a:endParaRPr lang="tr-TR" sz="5400" b="1" i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2430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2358230" y="727281"/>
            <a:ext cx="7475538" cy="342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 smtClean="0">
                <a:solidFill>
                  <a:schemeClr val="tx2"/>
                </a:solidFill>
              </a:rPr>
              <a:t>Yıllık Ücretli İzin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2135559" y="1659698"/>
            <a:ext cx="7920880" cy="4315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Yıllık Ücretli İzne Hak Kazanma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Yıllık ücretli izne haz kazanabilmek için “işçinin işyerinde işe başladığı günden itibaren, deneme süresi de içinde olmak üzere, </a:t>
            </a:r>
            <a:r>
              <a:rPr lang="tr-TR" sz="2800" b="1" u="sng" dirty="0" smtClean="0"/>
              <a:t>en az bir yıl çalışmış </a:t>
            </a:r>
            <a:r>
              <a:rPr lang="tr-TR" sz="2800" dirty="0" smtClean="0"/>
              <a:t>olması gerekir.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dirty="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6114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ChangeArrowheads="1"/>
          </p:cNvSpPr>
          <p:nvPr/>
        </p:nvSpPr>
        <p:spPr>
          <a:xfrm>
            <a:off x="814192" y="548680"/>
            <a:ext cx="10196186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			 </a:t>
            </a:r>
            <a:r>
              <a:rPr lang="tr-TR" sz="2600" b="1" dirty="0" smtClean="0">
                <a:solidFill>
                  <a:schemeClr val="tx2"/>
                </a:solidFill>
              </a:rPr>
              <a:t>Yıllık Ücretli İzin Süreleri</a:t>
            </a:r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İzin süreleri işçilerin işyerindeki çalışma sürelerine göre olmak üzere (md.54/IV); </a:t>
            </a:r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endParaRPr lang="tr-TR" sz="2600" b="1" dirty="0" smtClean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Ancak,</a:t>
            </a:r>
          </a:p>
          <a:p>
            <a:pPr>
              <a:buFont typeface="Wingdings" pitchFamily="2" charset="2"/>
              <a:buNone/>
            </a:pPr>
            <a:endParaRPr lang="tr-TR" sz="2600" b="1" dirty="0"/>
          </a:p>
          <a:p>
            <a:pPr>
              <a:buFont typeface="Wingdings" pitchFamily="2" charset="2"/>
              <a:buNone/>
            </a:pPr>
            <a:r>
              <a:rPr lang="tr-TR" sz="2600" b="1" dirty="0" smtClean="0"/>
              <a:t>18 ve daha küçük yaştaki işçilerle +  50 ve daha yukarı yaştaki işçilere verilecek yıllık ücretli izin süresi </a:t>
            </a:r>
            <a:r>
              <a:rPr lang="tr-TR" sz="2600" b="1" u="sng" dirty="0" smtClean="0">
                <a:solidFill>
                  <a:srgbClr val="FF0000"/>
                </a:solidFill>
              </a:rPr>
              <a:t>yirmi günden az olamaz</a:t>
            </a:r>
          </a:p>
          <a:p>
            <a:pPr>
              <a:buFont typeface="Wingdings" pitchFamily="2" charset="2"/>
              <a:buNone/>
            </a:pPr>
            <a:endParaRPr lang="tr-TR" sz="2600" b="1" u="sng" dirty="0" smtClean="0">
              <a:solidFill>
                <a:srgbClr val="FF000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402898" y="284288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Rectangle 1"/>
          <p:cNvSpPr/>
          <p:nvPr/>
        </p:nvSpPr>
        <p:spPr>
          <a:xfrm>
            <a:off x="2622115" y="2296123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Kıdem                                       ( </a:t>
            </a:r>
            <a:r>
              <a:rPr lang="tr-T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EN AZ ) </a:t>
            </a:r>
          </a:p>
          <a:p>
            <a:r>
              <a:rPr lang="tr-TR" sz="2800" dirty="0" smtClean="0">
                <a:latin typeface="Calibri" panose="020F0502020204030204" pitchFamily="34" charset="0"/>
              </a:rPr>
              <a:t> </a:t>
            </a:r>
            <a:r>
              <a:rPr lang="de-DE" sz="2800" dirty="0" smtClean="0">
                <a:latin typeface="Calibri" panose="020F0502020204030204" pitchFamily="34" charset="0"/>
              </a:rPr>
              <a:t>1 </a:t>
            </a:r>
            <a:r>
              <a:rPr lang="de-DE" sz="2800" dirty="0">
                <a:latin typeface="Calibri" panose="020F0502020204030204" pitchFamily="34" charset="0"/>
              </a:rPr>
              <a:t>– 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14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de-DE" sz="2800" dirty="0">
                <a:latin typeface="Calibri" panose="020F0502020204030204" pitchFamily="34" charset="0"/>
              </a:rPr>
              <a:t>5 – 15 YIL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  </a:t>
            </a:r>
            <a:r>
              <a:rPr lang="de-DE" sz="2800" dirty="0" smtClean="0">
                <a:latin typeface="Calibri" panose="020F0502020204030204" pitchFamily="34" charset="0"/>
              </a:rPr>
              <a:t>20 </a:t>
            </a:r>
            <a:r>
              <a:rPr lang="de-DE" sz="2800" dirty="0">
                <a:latin typeface="Calibri" panose="020F0502020204030204" pitchFamily="34" charset="0"/>
              </a:rPr>
              <a:t>GÜN </a:t>
            </a:r>
          </a:p>
          <a:p>
            <a:r>
              <a:rPr lang="es-ES" sz="2800" dirty="0">
                <a:latin typeface="Calibri" panose="020F0502020204030204" pitchFamily="34" charset="0"/>
              </a:rPr>
              <a:t>15 ve </a:t>
            </a:r>
            <a:r>
              <a:rPr lang="es-ES" sz="2800" dirty="0" err="1">
                <a:latin typeface="Calibri" panose="020F0502020204030204" pitchFamily="34" charset="0"/>
              </a:rPr>
              <a:t>fazla</a:t>
            </a:r>
            <a:r>
              <a:rPr lang="es-ES" sz="2800" dirty="0">
                <a:latin typeface="Calibri" panose="020F0502020204030204" pitchFamily="34" charset="0"/>
              </a:rPr>
              <a:t> </a:t>
            </a:r>
            <a:r>
              <a:rPr lang="tr-TR" sz="2800" dirty="0" smtClean="0">
                <a:latin typeface="Calibri" panose="020F0502020204030204" pitchFamily="34" charset="0"/>
              </a:rPr>
              <a:t>                                2</a:t>
            </a:r>
            <a:r>
              <a:rPr lang="es-ES" sz="2800" dirty="0" smtClean="0">
                <a:latin typeface="Calibri" panose="020F0502020204030204" pitchFamily="34" charset="0"/>
              </a:rPr>
              <a:t>6 </a:t>
            </a:r>
            <a:r>
              <a:rPr lang="es-ES" sz="2800" dirty="0">
                <a:latin typeface="Calibri" panose="020F0502020204030204" pitchFamily="34" charset="0"/>
              </a:rPr>
              <a:t>GÜN </a:t>
            </a:r>
            <a:endParaRPr lang="tr-TR" sz="2800" dirty="0"/>
          </a:p>
        </p:txBody>
      </p:sp>
      <p:sp>
        <p:nvSpPr>
          <p:cNvPr id="14" name="Right Arrow 13"/>
          <p:cNvSpPr/>
          <p:nvPr/>
        </p:nvSpPr>
        <p:spPr>
          <a:xfrm>
            <a:off x="4495799" y="3282115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ight Arrow 14"/>
          <p:cNvSpPr/>
          <p:nvPr/>
        </p:nvSpPr>
        <p:spPr>
          <a:xfrm>
            <a:off x="4495799" y="3755274"/>
            <a:ext cx="2348631" cy="28862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52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270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 dinlenmesi </a:t>
            </a:r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5012042"/>
          </a:xfrm>
        </p:spPr>
        <p:txBody>
          <a:bodyPr>
            <a:noAutofit/>
          </a:bodyPr>
          <a:lstStyle/>
          <a:p>
            <a:endParaRPr lang="tr-TR" dirty="0"/>
          </a:p>
          <a:p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GÜNLÜK </a:t>
            </a:r>
            <a:r>
              <a:rPr lang="tr-TR" dirty="0" smtClean="0"/>
              <a:t>ÇALIŞMA                                                   </a:t>
            </a:r>
            <a:r>
              <a:rPr lang="tr-TR" dirty="0"/>
              <a:t>ARA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0-</a:t>
            </a:r>
            <a:r>
              <a:rPr lang="fi-FI" dirty="0"/>
              <a:t>-4 SAAT </a:t>
            </a:r>
            <a:r>
              <a:rPr lang="tr-TR" dirty="0" smtClean="0"/>
              <a:t>                                                              </a:t>
            </a:r>
            <a:r>
              <a:rPr lang="fi-FI" dirty="0" smtClean="0"/>
              <a:t>15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fi-FI" dirty="0" smtClean="0"/>
              <a:t>4-</a:t>
            </a:r>
            <a:r>
              <a:rPr lang="fi-FI" dirty="0"/>
              <a:t>-7,5 SAAT </a:t>
            </a:r>
            <a:r>
              <a:rPr lang="tr-TR" dirty="0" smtClean="0"/>
              <a:t>                                                           </a:t>
            </a:r>
            <a:r>
              <a:rPr lang="fi-FI" dirty="0" smtClean="0"/>
              <a:t>30 </a:t>
            </a:r>
            <a:r>
              <a:rPr lang="fi-FI" dirty="0"/>
              <a:t>DK 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7,5 </a:t>
            </a:r>
            <a:r>
              <a:rPr lang="es-ES" dirty="0"/>
              <a:t>ve FAZLASI </a:t>
            </a:r>
            <a:r>
              <a:rPr lang="tr-TR" dirty="0" smtClean="0"/>
              <a:t>                                                      </a:t>
            </a:r>
            <a:r>
              <a:rPr lang="es-ES" dirty="0" smtClean="0"/>
              <a:t>60 </a:t>
            </a:r>
            <a:r>
              <a:rPr lang="es-ES" dirty="0"/>
              <a:t>DK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                                                                                  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EN AZ) </a:t>
            </a:r>
          </a:p>
        </p:txBody>
      </p:sp>
    </p:spTree>
    <p:extLst>
      <p:ext uri="{BB962C8B-B14F-4D97-AF65-F5344CB8AC3E}">
        <p14:creationId xmlns:p14="http://schemas.microsoft.com/office/powerpoint/2010/main" val="1668121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674" y="1036485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9101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göre, bir saat ara dinlenmesine hak kazanabilmesi için işçinin en az ne kadar çalışması gerekir? (24.12.2011-İş Güvenliği Uzmanlığı-C sınıfı)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Üç buçuk saatten fazla </a:t>
            </a:r>
          </a:p>
          <a:p>
            <a:r>
              <a:rPr lang="tr-TR" dirty="0"/>
              <a:t>•B) Dört buçuk saatten fazla </a:t>
            </a:r>
          </a:p>
          <a:p>
            <a:r>
              <a:rPr lang="tr-TR" dirty="0"/>
              <a:t>•</a:t>
            </a:r>
            <a:r>
              <a:rPr lang="tr-TR" dirty="0">
                <a:solidFill>
                  <a:srgbClr val="FF0000"/>
                </a:solidFill>
              </a:rPr>
              <a:t>C) Yedi buçuk saatten fazla </a:t>
            </a:r>
          </a:p>
          <a:p>
            <a:r>
              <a:rPr lang="tr-TR" dirty="0"/>
              <a:t>•D) Dokuz saatten fazla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192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044" y="1362162"/>
            <a:ext cx="10515600" cy="4351338"/>
          </a:xfrm>
        </p:spPr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/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314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</a:t>
            </a:r>
            <a:r>
              <a:rPr lang="tr-TR" dirty="0"/>
              <a:t>: İş Kanunu’na göre, dört saatten fazla ve yedi buçuk saate kadar süreli işlerde ara dinlenme süresi ne kadardır? (13.05.2012-C sınıfı İGU)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•A) 15 dakika </a:t>
            </a:r>
          </a:p>
          <a:p>
            <a:r>
              <a:rPr lang="tr-TR" dirty="0">
                <a:solidFill>
                  <a:srgbClr val="FF0000"/>
                </a:solidFill>
              </a:rPr>
              <a:t>•B) 30 dakika </a:t>
            </a:r>
          </a:p>
          <a:p>
            <a:r>
              <a:rPr lang="tr-TR" dirty="0"/>
              <a:t>•C) 45 dakika </a:t>
            </a:r>
          </a:p>
          <a:p>
            <a:r>
              <a:rPr lang="tr-TR" dirty="0"/>
              <a:t>•D) 60 dakika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59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/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705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/>
              <a:t>SORU: </a:t>
            </a:r>
            <a:r>
              <a:rPr lang="tr-TR" dirty="0"/>
              <a:t>İş Kanununa göre genel bakımdan çalışma süresi en çok kaç saattir? (İş güvenliği uzmanlığı-C sınıfı-25.12.2010) </a:t>
            </a:r>
          </a:p>
          <a:p>
            <a:r>
              <a:rPr lang="tr-TR" dirty="0"/>
              <a:t>•A) 30 </a:t>
            </a:r>
          </a:p>
          <a:p>
            <a:r>
              <a:rPr lang="tr-TR" dirty="0">
                <a:solidFill>
                  <a:srgbClr val="FF0000"/>
                </a:solidFill>
              </a:rPr>
              <a:t>•B) 45 </a:t>
            </a:r>
          </a:p>
          <a:p>
            <a:r>
              <a:rPr lang="tr-TR" dirty="0"/>
              <a:t>•C) 60 </a:t>
            </a:r>
          </a:p>
          <a:p>
            <a:r>
              <a:rPr lang="tr-TR" dirty="0"/>
              <a:t>•D) 90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4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705627" y="60281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Çalışmaktan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Kaçınma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Hakkının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Koşulları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" name="2 İçerik Yer Tutucusu"/>
          <p:cNvSpPr>
            <a:spLocks noGrp="1"/>
          </p:cNvSpPr>
          <p:nvPr/>
        </p:nvSpPr>
        <p:spPr>
          <a:xfrm>
            <a:off x="866383" y="2092945"/>
            <a:ext cx="1049472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charset="0"/>
              <a:buAutoNum type="alphaLcPeriod"/>
            </a:pPr>
            <a:r>
              <a:rPr lang="tr-TR" i="1" dirty="0" smtClean="0"/>
              <a:t>Yakın, Acil ve Hayati Bir Tehlikenin Varlığı</a:t>
            </a:r>
          </a:p>
          <a:p>
            <a:pPr marL="514350" indent="-514350">
              <a:buFont typeface="Arial" charset="0"/>
              <a:buAutoNum type="alphaLcPeriod"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/>
              <a:t>b</a:t>
            </a:r>
            <a:r>
              <a:rPr lang="tr-TR" i="1" dirty="0" smtClean="0"/>
              <a:t>. Gerekli İş Sağlığı ve Güvenliği Önleminin Alınmamış Olması</a:t>
            </a:r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c. İşin Durdurulmamış veya İşyerinin Kapatılmamış Olması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6306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542789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 HUKUKUNDA ÇALIŞMA SÜRELERİ</a:t>
            </a: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076193" y="3939117"/>
            <a:ext cx="9884079" cy="3213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Haftalık normal çalışma süresi, işçinin, </a:t>
            </a:r>
            <a:r>
              <a:rPr lang="tr-TR" sz="4200" dirty="0" smtClean="0">
                <a:solidFill>
                  <a:srgbClr val="FF0000"/>
                </a:solidFill>
              </a:rPr>
              <a:t>en fazla 45 saat </a:t>
            </a:r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4200" dirty="0"/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dirty="0" smtClean="0"/>
              <a:t>&lt; 45 saat olabilir.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tr-TR" dirty="0"/>
          </a:p>
        </p:txBody>
      </p:sp>
      <p:sp>
        <p:nvSpPr>
          <p:cNvPr id="8" name="1 Başlık"/>
          <p:cNvSpPr>
            <a:spLocks noGrp="1"/>
          </p:cNvSpPr>
          <p:nvPr/>
        </p:nvSpPr>
        <p:spPr>
          <a:xfrm>
            <a:off x="1903432" y="30092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b="1" i="1" u="sng" dirty="0" smtClean="0">
                <a:solidFill>
                  <a:srgbClr val="00B0F0"/>
                </a:solidFill>
              </a:rPr>
              <a:t>Haftalık Normal Çalışma Süresi</a:t>
            </a:r>
            <a:br>
              <a:rPr lang="tr-TR" b="1" i="1" u="sng" dirty="0" smtClean="0">
                <a:solidFill>
                  <a:srgbClr val="00B0F0"/>
                </a:solidFill>
              </a:rPr>
            </a:br>
            <a:endParaRPr lang="tr-TR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701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buFont typeface="Arial" charset="0"/>
              <a:buNone/>
            </a:pPr>
            <a:r>
              <a:rPr lang="tr-TR" b="1" dirty="0" smtClean="0"/>
              <a:t>Çalışmaktan Kaçınmanın Hükümleri</a:t>
            </a:r>
          </a:p>
          <a:p>
            <a:pPr hangingPunct="0">
              <a:buFont typeface="Arial" charset="0"/>
              <a:buNone/>
            </a:pPr>
            <a:endParaRPr lang="tr-TR" b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 a. Çalışmaktan Kaçındığı Dönem İçin İşçinin Ücret ve Diğer Hakları Saklıdır</a:t>
            </a:r>
          </a:p>
          <a:p>
            <a:pPr>
              <a:buFont typeface="Arial" charset="0"/>
              <a:buNone/>
            </a:pPr>
            <a:endParaRPr lang="tr-TR" i="1" dirty="0"/>
          </a:p>
          <a:p>
            <a:pPr>
              <a:buFont typeface="Arial" charset="0"/>
              <a:buNone/>
            </a:pPr>
            <a:endParaRPr lang="tr-TR" i="1" dirty="0" smtClean="0"/>
          </a:p>
          <a:p>
            <a:pPr>
              <a:buFont typeface="Arial" charset="0"/>
              <a:buNone/>
            </a:pPr>
            <a:r>
              <a:rPr lang="tr-TR" i="1" dirty="0" smtClean="0"/>
              <a:t>    b. Kaçınma Hakkı Kapsamında Çalışılmayan Süreler Çalışma Süresinden Sayılır</a:t>
            </a:r>
          </a:p>
          <a:p>
            <a:pPr>
              <a:buFont typeface="Arial" charset="0"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83085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Sözleşmesi Türleri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Belirli Süreli/ Belirsiz Süreli İş Sözleşmesi</a:t>
            </a:r>
          </a:p>
          <a:p>
            <a:r>
              <a:rPr lang="tr-TR" dirty="0" smtClean="0"/>
              <a:t>2) Tam zamanlı/ Kısmi zamanlı İş Sözleşmesi</a:t>
            </a:r>
          </a:p>
          <a:p>
            <a:r>
              <a:rPr lang="tr-TR" dirty="0" smtClean="0"/>
              <a:t>3) Deneme süreli İş Sözleşmesi</a:t>
            </a:r>
          </a:p>
          <a:p>
            <a:r>
              <a:rPr lang="tr-TR" dirty="0" smtClean="0"/>
              <a:t>4) Takım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046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512" y="127130"/>
            <a:ext cx="10515600" cy="1325563"/>
          </a:xfrm>
        </p:spPr>
        <p:txBody>
          <a:bodyPr/>
          <a:lstStyle/>
          <a:p>
            <a:r>
              <a:rPr lang="tr-TR" b="1" i="1" u="sng" dirty="0" smtClean="0">
                <a:solidFill>
                  <a:srgbClr val="FF0000"/>
                </a:solidFill>
              </a:rPr>
              <a:t>Sürekli ve Süreksiz İşlerde İş Sözleşmeleri</a:t>
            </a:r>
            <a:endParaRPr lang="tr-TR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En çok 30 gün süren işlere: Süreksiz İş</a:t>
            </a:r>
          </a:p>
          <a:p>
            <a:endParaRPr lang="tr-TR" dirty="0"/>
          </a:p>
          <a:p>
            <a:r>
              <a:rPr lang="tr-TR" dirty="0" smtClean="0"/>
              <a:t>30 günden fazla devam edenlere ise Sürekli İş denir.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(İŞ Kanunu Madde 10)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159159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68" y="560996"/>
            <a:ext cx="9198476" cy="612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695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Deneme Süreli İş Sözleşmeleri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083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Taraflarca iş sözleşmesine bir deneme kaydı konulduğunda, bunun süresi en çok 2 ay olabilir.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8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/>
        </p:nvSpPr>
        <p:spPr>
          <a:xfrm>
            <a:off x="1868466" y="5276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u="sng" dirty="0" smtClean="0">
                <a:solidFill>
                  <a:srgbClr val="00B0F0"/>
                </a:solidFill>
              </a:rPr>
              <a:t>Günlük Çalışma Süresi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890" y="1820971"/>
            <a:ext cx="118997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Kanuna göre, haftada en çok </a:t>
            </a:r>
            <a:r>
              <a:rPr lang="tr-TR" sz="2400" dirty="0" smtClean="0"/>
              <a:t>45 saat </a:t>
            </a:r>
            <a:r>
              <a:rPr lang="tr-TR" sz="2400" dirty="0"/>
              <a:t>olan çalışma süresi </a:t>
            </a:r>
            <a:r>
              <a:rPr lang="tr-TR" sz="2400" dirty="0" smtClean="0"/>
              <a:t>haftanın </a:t>
            </a:r>
            <a:r>
              <a:rPr lang="tr-TR" sz="2400" dirty="0"/>
              <a:t>çalışılan günlerine </a:t>
            </a:r>
            <a:r>
              <a:rPr lang="tr-TR" sz="2400" b="1" u="sng" dirty="0">
                <a:solidFill>
                  <a:srgbClr val="FF0000"/>
                </a:solidFill>
              </a:rPr>
              <a:t>eşit ölçüde </a:t>
            </a:r>
            <a:r>
              <a:rPr lang="tr-TR" sz="2400" dirty="0"/>
              <a:t>bölünerek </a:t>
            </a:r>
            <a:r>
              <a:rPr lang="tr-TR" sz="2400" dirty="0" smtClean="0"/>
              <a:t>uygulanabilir.</a:t>
            </a:r>
          </a:p>
          <a:p>
            <a:endParaRPr lang="tr-TR" sz="2400" dirty="0"/>
          </a:p>
          <a:p>
            <a:r>
              <a:rPr lang="tr-TR" sz="2400" dirty="0" smtClean="0"/>
              <a:t>Veya</a:t>
            </a:r>
          </a:p>
          <a:p>
            <a:endParaRPr lang="tr-TR" sz="2400" dirty="0"/>
          </a:p>
          <a:p>
            <a:r>
              <a:rPr lang="tr-TR" sz="2400" dirty="0"/>
              <a:t>Tarafların anlaşmasıyla, haftalık normal çalışma süresinin, haftanın çalışılan günlerine farklı şekilde </a:t>
            </a:r>
            <a:r>
              <a:rPr lang="tr-TR" sz="2400" dirty="0" smtClean="0"/>
              <a:t>dağıtılabilmesi de mümkündür.</a:t>
            </a:r>
            <a:endParaRPr lang="tr-TR" sz="2400" dirty="0"/>
          </a:p>
        </p:txBody>
      </p:sp>
      <p:sp>
        <p:nvSpPr>
          <p:cNvPr id="6" name="Rectangle 5"/>
          <p:cNvSpPr/>
          <p:nvPr/>
        </p:nvSpPr>
        <p:spPr>
          <a:xfrm>
            <a:off x="187890" y="5103674"/>
            <a:ext cx="121126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400" i="1" u="sng" dirty="0">
                <a:solidFill>
                  <a:srgbClr val="FF66FF"/>
                </a:solidFill>
              </a:rPr>
              <a:t>Fakat </a:t>
            </a:r>
            <a:r>
              <a:rPr lang="tr-TR" sz="5400" i="1" u="sng" dirty="0" smtClean="0">
                <a:solidFill>
                  <a:srgbClr val="FF66FF"/>
                </a:solidFill>
              </a:rPr>
              <a:t>günlük </a:t>
            </a:r>
            <a:r>
              <a:rPr lang="tr-TR" sz="5400" i="1" u="sng" dirty="0">
                <a:solidFill>
                  <a:srgbClr val="FF66FF"/>
                </a:solidFill>
              </a:rPr>
              <a:t>normal çalışma, hiçbir şekilde </a:t>
            </a:r>
            <a:r>
              <a:rPr lang="tr-TR" sz="5400" i="1" u="sng" dirty="0" smtClean="0">
                <a:solidFill>
                  <a:srgbClr val="FF66FF"/>
                </a:solidFill>
              </a:rPr>
              <a:t>11 saati aşamaz  !! </a:t>
            </a:r>
            <a:endParaRPr lang="tr-TR" sz="5400" i="1" u="sng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99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0" y="1003181"/>
            <a:ext cx="12192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i="1" u="sng" dirty="0" smtClean="0"/>
              <a:t>Haftalık </a:t>
            </a:r>
            <a:r>
              <a:rPr lang="tr-TR" sz="4700" b="1" i="1" u="sng" dirty="0" smtClean="0"/>
              <a:t>45 </a:t>
            </a:r>
            <a:r>
              <a:rPr lang="tr-TR" b="1" i="1" u="sng" dirty="0" smtClean="0"/>
              <a:t>saatin, çalışılan günlere eşit bölünürse</a:t>
            </a:r>
            <a:r>
              <a:rPr lang="tr-TR" dirty="0" smtClean="0"/>
              <a:t>;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6 iş günü çalışma halinde günlük normal çalışma süresi 7,5 saat;       </a:t>
            </a:r>
            <a:r>
              <a:rPr lang="tr-TR" dirty="0" smtClean="0">
                <a:solidFill>
                  <a:srgbClr val="00B0F0"/>
                </a:solidFill>
              </a:rPr>
              <a:t>(6 gün x 7,5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Cumartesinin akdi tatil olması halinde dokuz saat;     </a:t>
            </a:r>
            <a:r>
              <a:rPr lang="tr-TR" dirty="0" smtClean="0">
                <a:solidFill>
                  <a:srgbClr val="00B0F0"/>
                </a:solidFill>
              </a:rPr>
              <a:t>(5 gün x 9 saat)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Cumartesi kısmen çalışma yapılıyorsa kalan sürenin çalışılan günlere eşit bölümüyle bulunacak süre günlük normal çalışma süresini oluşturur.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5476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/>
        </p:nvSpPr>
        <p:spPr>
          <a:xfrm>
            <a:off x="1755732" y="5026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Aharoni" panose="02010803020104030203" pitchFamily="2" charset="-79"/>
                <a:cs typeface="Aharoni" panose="02010803020104030203" pitchFamily="2" charset="-79"/>
              </a:rPr>
              <a:t>Günlük Çalışma Süresinden Sayılan Süreler</a:t>
            </a:r>
            <a:endParaRPr lang="tr-T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2 İçerik Yer Tutucusu"/>
          <p:cNvSpPr>
            <a:spLocks noGrp="1"/>
          </p:cNvSpPr>
          <p:nvPr/>
        </p:nvSpPr>
        <p:spPr>
          <a:xfrm>
            <a:off x="1855940" y="2581460"/>
            <a:ext cx="8229600" cy="2291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 smtClean="0"/>
              <a:t>Taahhüt ettiği işte fiilen çalışmamasına rağmen işçinin çalışma yapmışçasına değerlendirildiği; işini ifa ettiğinin varsayıldığı hallerde geçen sürelerdir. </a:t>
            </a:r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639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/>
        </p:nvSpPr>
        <p:spPr>
          <a:xfrm>
            <a:off x="1981200" y="33976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66. maddeye göre aşağıdaki süreler işçinin günlük çalışma sürelerinden sayılır:</a:t>
            </a:r>
          </a:p>
          <a:p>
            <a:endParaRPr lang="tr-TR" sz="3200" b="1" u="sng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7430" y="2697793"/>
            <a:ext cx="114571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50000"/>
              </a:lnSpc>
            </a:pPr>
            <a:r>
              <a:rPr lang="tr-TR" sz="32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i. 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“Madenlerde, taşocaklarında yahut her ne şekilde olursa olsun yeraltında veya sualtında çalışılacak işlerde işçilerin kuyulara, dehlizlere veya asıl çalışma yerlerine </a:t>
            </a:r>
            <a:r>
              <a:rPr lang="tr-TR" sz="3200" u="sng" dirty="0">
                <a:latin typeface="Batang" panose="02030600000101010101" pitchFamily="18" charset="-127"/>
                <a:ea typeface="Batang" panose="02030600000101010101" pitchFamily="18" charset="-127"/>
              </a:rPr>
              <a:t>inmeleri veya girmeleri ve bu yerlerden çıkmaları için gereken süreler</a:t>
            </a:r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.” </a:t>
            </a:r>
            <a:r>
              <a:rPr lang="tr-TR" dirty="0">
                <a:latin typeface="Batang" panose="02030600000101010101" pitchFamily="18" charset="-127"/>
                <a:ea typeface="Batang" panose="02030600000101010101" pitchFamily="18" charset="-127"/>
              </a:rPr>
              <a:t>(md.66/bent 1, a). </a:t>
            </a:r>
          </a:p>
        </p:txBody>
      </p:sp>
    </p:spTree>
    <p:extLst>
      <p:ext uri="{BB962C8B-B14F-4D97-AF65-F5344CB8AC3E}">
        <p14:creationId xmlns:p14="http://schemas.microsoft.com/office/powerpoint/2010/main" val="247362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600205" y="134611"/>
            <a:ext cx="10798479" cy="6723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“İşçilerin işveren tarafından işyerlerinden başka bir yerde çalıştırılmak üzere gönderilmeleri halinde </a:t>
            </a:r>
            <a:r>
              <a:rPr lang="tr-TR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yolda geçen süreler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”(md.66/bent 1, b). </a:t>
            </a:r>
          </a:p>
          <a:p>
            <a:pPr marL="0" indent="0" hangingPunct="0">
              <a:lnSpc>
                <a:spcPct val="160000"/>
              </a:lnSpc>
              <a:buNone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hangingPunct="0">
              <a:lnSpc>
                <a:spcPct val="160000"/>
              </a:lnSpc>
              <a:buNone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iii.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işinde ve her an iş görmeye hazır bir halde bulunmakla beraber çalıştırılmaksızın ve çıkacak işi bekleyerek boş geçirdiği süreler” (md.66/bent 1, c). </a:t>
            </a:r>
          </a:p>
        </p:txBody>
      </p:sp>
    </p:spTree>
    <p:extLst>
      <p:ext uri="{BB962C8B-B14F-4D97-AF65-F5344CB8AC3E}">
        <p14:creationId xmlns:p14="http://schemas.microsoft.com/office/powerpoint/2010/main" val="289746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/>
        </p:nvSpPr>
        <p:spPr>
          <a:xfrm>
            <a:off x="553232" y="251620"/>
            <a:ext cx="11546910" cy="638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“İşçinin işveren tarafından başka bir yere gönderilmesi veya işveren evinde veya bürosunda yahut işverenle ilgili herhangi bir yerde meşgul edilmesi suretiyle asıl işini yapmaksızın geçirdiği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d). </a:t>
            </a: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 hangingPunct="0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8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fontAlgn="auto" hangingPunc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v. </a:t>
            </a:r>
            <a:r>
              <a:rPr lang="tr-TR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“Çocuk emziren kadın işçilerin çocuklarına süt vermeleri için belirtilecek süreler.” </a:t>
            </a:r>
            <a:r>
              <a:rPr lang="tr-TR" sz="18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(md.66/bent 1, e).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042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1234</Words>
  <Application>Microsoft Office PowerPoint</Application>
  <PresentationFormat>Widescreen</PresentationFormat>
  <Paragraphs>173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Batang</vt:lpstr>
      <vt:lpstr>Aharoni</vt:lpstr>
      <vt:lpstr>Arial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Ara dinlenmesi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İş Sözleşmesi Türleri</vt:lpstr>
      <vt:lpstr>Sürekli ve Süreksiz İşlerde İş Sözleşmeleri</vt:lpstr>
      <vt:lpstr>PowerPoint Presentation</vt:lpstr>
      <vt:lpstr>Deneme Süreli İş Sözleşmeleri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59</cp:revision>
  <dcterms:created xsi:type="dcterms:W3CDTF">2018-10-02T08:05:55Z</dcterms:created>
  <dcterms:modified xsi:type="dcterms:W3CDTF">2020-05-07T10:09:19Z</dcterms:modified>
</cp:coreProperties>
</file>