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6" r:id="rId2"/>
    <p:sldId id="274" r:id="rId3"/>
    <p:sldId id="278" r:id="rId4"/>
    <p:sldId id="275" r:id="rId5"/>
    <p:sldId id="276" r:id="rId6"/>
    <p:sldId id="277" r:id="rId7"/>
    <p:sldId id="258" r:id="rId8"/>
    <p:sldId id="259" r:id="rId9"/>
    <p:sldId id="279" r:id="rId10"/>
    <p:sldId id="280" r:id="rId11"/>
    <p:sldId id="281" r:id="rId12"/>
    <p:sldId id="282" r:id="rId13"/>
    <p:sldId id="283" r:id="rId14"/>
    <p:sldId id="284" r:id="rId15"/>
    <p:sldId id="285"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0" d="100"/>
          <a:sy n="40" d="100"/>
        </p:scale>
        <p:origin x="-108" y="-67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151496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1238464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1188990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1212677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3141512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1477652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912335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3004370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1031962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3999641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3128137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A2A036-C763-4837-B2DC-5C5CAFB80D8D}" type="datetimeFigureOut">
              <a:rPr lang="tr-TR" smtClean="0"/>
              <a:pPr/>
              <a:t>23.12.2017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3469923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657621"/>
            <a:ext cx="9144000" cy="3275325"/>
          </a:xfrm>
        </p:spPr>
        <p:txBody>
          <a:bodyPr>
            <a:normAutofit fontScale="90000"/>
          </a:bodyPr>
          <a:lstStyle/>
          <a:p>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sz="4400" dirty="0" smtClean="0"/>
              <a:t>Ankara Üniversitesi </a:t>
            </a:r>
            <a:br>
              <a:rPr lang="tr-TR" sz="4400" dirty="0" smtClean="0"/>
            </a:br>
            <a:r>
              <a:rPr lang="tr-TR" sz="4400" dirty="0" smtClean="0"/>
              <a:t>Sağlık Bilimleri Fakültesi</a:t>
            </a:r>
            <a:br>
              <a:rPr lang="tr-TR" sz="4400" dirty="0" smtClean="0"/>
            </a:br>
            <a:r>
              <a:rPr lang="tr-TR" sz="4400" dirty="0" smtClean="0"/>
              <a:t>Sosyal Hizmet Bölümü</a:t>
            </a:r>
            <a:br>
              <a:rPr lang="tr-TR" sz="4400" dirty="0" smtClean="0"/>
            </a:br>
            <a:r>
              <a:rPr lang="tr-TR" sz="4400" dirty="0" smtClean="0"/>
              <a:t/>
            </a:r>
            <a:br>
              <a:rPr lang="tr-TR" sz="4400" dirty="0" smtClean="0"/>
            </a:br>
            <a:r>
              <a:rPr lang="tr-TR" sz="4400" dirty="0" smtClean="0"/>
              <a:t/>
            </a:r>
            <a:br>
              <a:rPr lang="tr-TR" sz="4400" dirty="0" smtClean="0"/>
            </a:br>
            <a:endParaRPr lang="tr-TR" sz="4400" dirty="0"/>
          </a:p>
        </p:txBody>
      </p:sp>
      <p:sp>
        <p:nvSpPr>
          <p:cNvPr id="3" name="Alt Başlık 2"/>
          <p:cNvSpPr>
            <a:spLocks noGrp="1"/>
          </p:cNvSpPr>
          <p:nvPr>
            <p:ph type="subTitle" idx="1"/>
          </p:nvPr>
        </p:nvSpPr>
        <p:spPr>
          <a:xfrm>
            <a:off x="1524000" y="4271111"/>
            <a:ext cx="9144000" cy="1655762"/>
          </a:xfrm>
        </p:spPr>
        <p:txBody>
          <a:bodyPr>
            <a:noAutofit/>
          </a:bodyPr>
          <a:lstStyle/>
          <a:p>
            <a:pPr algn="just"/>
            <a:r>
              <a:rPr lang="tr-TR" sz="3200" dirty="0" smtClean="0"/>
              <a:t>Dersin Adı: Klinik Sosyal Hizmet</a:t>
            </a:r>
          </a:p>
          <a:p>
            <a:pPr algn="just"/>
            <a:r>
              <a:rPr lang="tr-TR" sz="3200" dirty="0" smtClean="0">
                <a:latin typeface="Calibri" pitchFamily="34" charset="0"/>
                <a:cs typeface="Calibri" pitchFamily="34" charset="0"/>
              </a:rPr>
              <a:t>Sorumlu Öğretim Üyesi: Prof. Dr. Veli DUYAN</a:t>
            </a:r>
          </a:p>
          <a:p>
            <a:pPr algn="just"/>
            <a:r>
              <a:rPr lang="tr-TR" sz="3200" dirty="0" smtClean="0">
                <a:latin typeface="Calibri" pitchFamily="34" charset="0"/>
                <a:cs typeface="Calibri" pitchFamily="34" charset="0"/>
              </a:rPr>
              <a:t>Konu: </a:t>
            </a:r>
            <a:r>
              <a:rPr lang="tr-TR" sz="3200" dirty="0" smtClean="0"/>
              <a:t>Ünite 8 KLİNİK SOSYAL HİZMET UYGULAMASINDA BİLİŞSEL, DAVRANIŞSAL YAKLAŞIM I</a:t>
            </a:r>
            <a:endParaRPr lang="tr-TR" sz="3200" dirty="0" smtClean="0"/>
          </a:p>
        </p:txBody>
      </p:sp>
    </p:spTree>
    <p:extLst>
      <p:ext uri="{BB962C8B-B14F-4D97-AF65-F5344CB8AC3E}">
        <p14:creationId xmlns="" xmlns:p14="http://schemas.microsoft.com/office/powerpoint/2010/main" val="32460062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i="1" dirty="0" smtClean="0"/>
              <a:t>Bilişsel Davranışçı Tedavi</a:t>
            </a:r>
            <a:r>
              <a:rPr lang="tr-TR" dirty="0" smtClean="0"/>
              <a:t/>
            </a:r>
            <a:br>
              <a:rPr lang="tr-TR" dirty="0" smtClean="0"/>
            </a:br>
            <a:endParaRPr lang="tr-TR" dirty="0"/>
          </a:p>
        </p:txBody>
      </p:sp>
      <p:sp>
        <p:nvSpPr>
          <p:cNvPr id="3" name="2 İçerik Yer Tutucusu"/>
          <p:cNvSpPr>
            <a:spLocks noGrp="1"/>
          </p:cNvSpPr>
          <p:nvPr>
            <p:ph idx="1"/>
          </p:nvPr>
        </p:nvSpPr>
        <p:spPr/>
        <p:txBody>
          <a:bodyPr/>
          <a:lstStyle/>
          <a:p>
            <a:r>
              <a:rPr lang="tr-TR" dirty="0" smtClean="0"/>
              <a:t>Bilişsel davranışçı tedavi (BDT), şimdilerde sıklıkla </a:t>
            </a:r>
            <a:r>
              <a:rPr lang="tr-TR" i="1" dirty="0" smtClean="0"/>
              <a:t>radikal davranışçılık</a:t>
            </a:r>
            <a:r>
              <a:rPr lang="tr-TR" dirty="0" smtClean="0"/>
              <a:t> olarak ifade edilen ekolden geliştirilmiştir. Erken dönem davranışçılar, 1960’larda ve 1970’lerde B. F. </a:t>
            </a:r>
            <a:r>
              <a:rPr lang="tr-TR" dirty="0" err="1" smtClean="0"/>
              <a:t>Skinner</a:t>
            </a:r>
            <a:r>
              <a:rPr lang="tr-TR" dirty="0" smtClean="0"/>
              <a:t> ve diğerleri tarafından en iyi şekilde temsil edilmiştir. Uyaranlara cevap olarak verilen bir miktar değişmez kalıpların hem öngörülebilir hem de değiştirilebilir olduğunu ve dolayısıyla bireylerin sadece programlanmış organizmalar olduğu görüşünü ifade eden oldukça aşırı </a:t>
            </a:r>
            <a:r>
              <a:rPr lang="tr-TR" dirty="0" err="1" smtClean="0"/>
              <a:t>deterministik</a:t>
            </a:r>
            <a:r>
              <a:rPr lang="tr-TR" dirty="0" smtClean="0"/>
              <a:t> bir görüş geliştirmişlerdir.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Bu bakış açısı, müracaatçıları tedavi ederken sosyal hizmet uzmanları ve yardım mesleklerindeki diğer profesyonellerin müdahale yolunu önemli ölçüde değiştirmiştir. </a:t>
            </a:r>
          </a:p>
          <a:p>
            <a:r>
              <a:rPr lang="tr-TR" dirty="0" smtClean="0"/>
              <a:t>Bilişsel yaklaşım, davranışçılar için eksik olan bağlantı noktasını sağlamıştır. İnsan organizmasına arabulucu ya da işlem bileşeni kavramının eklenmesiyle, uyaranlara önceden belirlenmiş tepkilerin basit ve sade kavramlarını aslında reddeden ya da bunlardan rahatsızlık duyan araştırmacılar, teorisyenler ve uygulayıcılar için uygun bir alternatif teori sunulmuş oldu. Böylece, klasik uyaran-tepki modeli değişmiş ve uyaran-organizma-tepki haline gelmiştir.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i="1" dirty="0" smtClean="0"/>
              <a:t>Yapılandırmacılık</a:t>
            </a:r>
            <a:r>
              <a:rPr lang="tr-TR" dirty="0" smtClean="0"/>
              <a:t/>
            </a:r>
            <a:br>
              <a:rPr lang="tr-TR" dirty="0" smtClean="0"/>
            </a:b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Yapılandırmacılık ve bu kuramın teorik olarak ilgili olduğu “aracı model (</a:t>
            </a:r>
            <a:r>
              <a:rPr lang="tr-TR" dirty="0" err="1" smtClean="0"/>
              <a:t>mediational</a:t>
            </a:r>
            <a:r>
              <a:rPr lang="tr-TR" dirty="0" smtClean="0"/>
              <a:t> model), kişinin bir uyaranı algılama biçiminin bu uyarana vereceği tepkiyi belirlediğini söylemektedir. Bir duruma karşı bakış açısı gördüğümüzün ötesinde kendi kişisel deneyimlerimiz ve kendine has bakışımızla gözlemleme, değerlendirme, ölçme ve anlama gibi süreçler ile ilgilidir.  </a:t>
            </a:r>
          </a:p>
          <a:p>
            <a:r>
              <a:rPr lang="tr-TR" dirty="0" smtClean="0"/>
              <a:t>Sosyal yapılandırmacılık teorisine göre bir kişinin düşüncelerinin ve bildiklerinin sosyal, kültürel ve tarihi olarak bir yeri vardır. Bu teoriye göre bir insan kendinden daha öncekilerin birikiminin dışında kalarak yeni bir gerçeklik bilemez. Bu düşünce, gerçek nesnel bir durumdur ve kişiden kişiye göre değişmez diyen ampirik pozitivist ve nesnelcilik yaklaşımın karşısında durmaktadır. Sosyal hizmet ve sosyal bilimler zamanımızda bu karşı düşünceleri tartışmaktadır.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smtClean="0"/>
              <a:t>Yapılandırmacılık, gerçeği kendi yorumlamamız dışında bilemeyeceğimizi söyleyen ve kendi kişisel değerlerimiz ve ilgilerimizin gözlemlerimizden ayrı olarak değerlendirilemeyeceğini söyleyen felsefi bir durumdur. Zıt olarak nesnelciliği savunanlar ve nicel ampirikler ise gerçeğe doğal, stabil ve ölçülebilir bir değer olarak bakar. </a:t>
            </a:r>
          </a:p>
          <a:p>
            <a:r>
              <a:rPr lang="tr-TR" dirty="0" smtClean="0"/>
              <a:t>Bilişsel teorisyenler ve özellikle yapılandırmacılar olayların yorumlanma ve değerlendirilme özelliklerine göre duyguların şekillendiğini söyler. Duyguları tetikleyen olayların kendisinden çok olayların nasıl anlaşıldığıdır. Olayla ilgili değerlendirme, olayın meydana geldiği şartlara, kişinin o dönemdeki duygu durumuna ve kişinin eski tecrübelerine bağlıdır</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i="1" dirty="0" smtClean="0"/>
              <a:t>Problem Çözme-Problem Odaklı Tedavi</a:t>
            </a:r>
            <a:r>
              <a:rPr lang="tr-TR" dirty="0" smtClean="0"/>
              <a:t/>
            </a:r>
            <a:br>
              <a:rPr lang="tr-TR" dirty="0" smtClean="0"/>
            </a:br>
            <a:endParaRPr lang="tr-TR" dirty="0"/>
          </a:p>
        </p:txBody>
      </p:sp>
      <p:sp>
        <p:nvSpPr>
          <p:cNvPr id="3" name="2 İçerik Yer Tutucusu"/>
          <p:cNvSpPr>
            <a:spLocks noGrp="1"/>
          </p:cNvSpPr>
          <p:nvPr>
            <p:ph idx="1"/>
          </p:nvPr>
        </p:nvSpPr>
        <p:spPr/>
        <p:txBody>
          <a:bodyPr/>
          <a:lstStyle/>
          <a:p>
            <a:r>
              <a:rPr lang="tr-TR" dirty="0" smtClean="0"/>
              <a:t>Bilişsel terapinin ana müdahale modellerinden en çok davranışçı olanı ve öğrenme teorisine dayanan problem çözme-problem odaklı tedavi (POT), çarpıtılmış düşünce ve şemalara diğer üç modele göre daha az önem verir. POT, stres yönetimi, sosyal beceriler ve kendine güven eğitimi üzerine yoğunlaşır. POT, müracaatçıların problemlerine alternatif çözüm önerileri sunmak için beyin fırtınası yöntemini kullanır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POT’da</a:t>
            </a:r>
            <a:r>
              <a:rPr lang="tr-TR" dirty="0" smtClean="0"/>
              <a:t> müracaatçılar sosyal hizmet uzmanları tarafından problemlerin üstesinden gelmede takip etmeleri gereken aşamalar için eğitilirler. Öncelikle problemi açık, tarafsız şekilde ve davranışsal olarak tanımlamaları öğretilir. İkinci olarak bu problemlere karşı alternatif çözüm önerileri üretilir. Sonra sırasıyla alternatifler karşılaştırılır ve strateji belirlenir. Bundan sonra müracaatçı yaptıklarının başarısını değerlendirir; gerekirse alternatifleri tekrar göz önüne alır. Bu yaklaşım güçlendirme ve uzun dönem beceriler geliştirilmesi konusunda kullanışlı bir yöntemdir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BİLİŞSEL MÜDAHALELER</a:t>
            </a:r>
            <a:r>
              <a:rPr lang="tr-TR" dirty="0" smtClean="0"/>
              <a:t/>
            </a:r>
            <a:br>
              <a:rPr lang="tr-TR" dirty="0" smtClean="0"/>
            </a:br>
            <a:endParaRPr lang="tr-TR" dirty="0"/>
          </a:p>
        </p:txBody>
      </p:sp>
      <p:sp>
        <p:nvSpPr>
          <p:cNvPr id="3" name="2 İçerik Yer Tutucusu"/>
          <p:cNvSpPr>
            <a:spLocks noGrp="1"/>
          </p:cNvSpPr>
          <p:nvPr>
            <p:ph idx="1"/>
          </p:nvPr>
        </p:nvSpPr>
        <p:spPr/>
        <p:txBody>
          <a:bodyPr>
            <a:normAutofit/>
          </a:bodyPr>
          <a:lstStyle/>
          <a:p>
            <a:pPr algn="just"/>
            <a:r>
              <a:rPr lang="tr-TR" i="1" dirty="0" smtClean="0"/>
              <a:t>Bilişsel Yaklaşım </a:t>
            </a:r>
            <a:r>
              <a:rPr lang="tr-TR" dirty="0" smtClean="0"/>
              <a:t>sosyal hizmette kullanılan en yeni tedavi yaklaşımıdır ve hızla baskın bir yaklaşım halini almaktadır. </a:t>
            </a:r>
          </a:p>
          <a:p>
            <a:pPr algn="just"/>
            <a:r>
              <a:rPr lang="tr-TR" dirty="0" smtClean="0"/>
              <a:t>Çok çeşitli bilişsel modeller bulunmaktadır ki bunlar geniş ve faklı temellerden hem teori hem de uygulama tekniklerini ödünç almışlardır. Böylece davranışçılık, </a:t>
            </a:r>
            <a:r>
              <a:rPr lang="tr-TR" dirty="0" err="1" smtClean="0"/>
              <a:t>psikanalitik</a:t>
            </a:r>
            <a:r>
              <a:rPr lang="tr-TR" dirty="0" smtClean="0"/>
              <a:t>, bilişsel psikoloji ve sosyal yapılandırmacılık teorilerinden eklektik bir karışım içinde gelişmiştir. </a:t>
            </a:r>
          </a:p>
          <a:p>
            <a:pPr algn="just">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lnSpc>
                <a:spcPct val="150000"/>
              </a:lnSpc>
            </a:pPr>
            <a:r>
              <a:rPr lang="tr-TR" dirty="0" smtClean="0"/>
              <a:t>Bilişsel yaklaşım görece yeni bir model olmasına rağmen; netliği, kısalığı, etkililiği ve mantığı sayesinde sosyal hizmet uzmanları arasında muazzam bir destek kazanmıştır. Fakat bilişsel tedavi içerisindeki evrim ve değişimin üzerinden otuz yıl geçmesine rağmen; bilişsel yaklaşımları pek çok davranışsal ve diğer harmanlanmış modellerden tamamen ayırmak giderek zor bir hal almaya başlamıştır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just">
              <a:lnSpc>
                <a:spcPct val="150000"/>
              </a:lnSpc>
            </a:pPr>
            <a:r>
              <a:rPr lang="tr-TR" dirty="0" smtClean="0"/>
              <a:t>Bilişsel tedavinin bir çok çeşitlemesi mevcuttur  fakat minimum düzeyde başlıca modellerini sıralayacak olursak şu modelleri kapsar: akılcı-duygusal terapi ; bilişsel terapi ; kendine yönerge verme eğitimi ; yapılandırmacı terapi . Ayrıca bunlardan başka bu alandaki sosyal hizmet ders kitaplarında neredeyse bütün sosyal hizmet uzmanlarının çeşitli problem odaklı modelleri bilmeye ihtiyacı olduğuna değinilmektedir.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t>Beck’in</a:t>
            </a:r>
            <a:r>
              <a:rPr lang="tr-TR" b="1" dirty="0" smtClean="0"/>
              <a:t> Bilişsel Terapisi</a:t>
            </a:r>
            <a:r>
              <a:rPr lang="tr-TR" dirty="0" smtClean="0"/>
              <a:t/>
            </a:r>
            <a:br>
              <a:rPr lang="tr-TR" dirty="0" smtClean="0"/>
            </a:br>
            <a:endParaRPr lang="tr-TR" dirty="0"/>
          </a:p>
        </p:txBody>
      </p:sp>
      <p:sp>
        <p:nvSpPr>
          <p:cNvPr id="3" name="2 İçerik Yer Tutucusu"/>
          <p:cNvSpPr>
            <a:spLocks noGrp="1"/>
          </p:cNvSpPr>
          <p:nvPr>
            <p:ph idx="1"/>
          </p:nvPr>
        </p:nvSpPr>
        <p:spPr/>
        <p:txBody>
          <a:bodyPr>
            <a:normAutofit/>
          </a:bodyPr>
          <a:lstStyle/>
          <a:p>
            <a:pPr algn="just">
              <a:lnSpc>
                <a:spcPct val="150000"/>
              </a:lnSpc>
            </a:pPr>
            <a:r>
              <a:rPr lang="tr-TR" dirty="0" smtClean="0"/>
              <a:t>Kişinin düşünce ve bilişleri kendine özgü bir bilişsel şema oluşturmasının temelini atar ve bu şema biliş, duygulanım ve davranış açısından tahmin edilebilir tepkiler doğurur. Bir başka deyişle, duyguların, güdülerin ve sonrasında davranışların ana nedeni kişinin sahip olduğu bilinçli düşünceleridir.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just">
              <a:lnSpc>
                <a:spcPct val="150000"/>
              </a:lnSpc>
            </a:pPr>
            <a:r>
              <a:rPr lang="tr-TR" dirty="0" err="1" smtClean="0"/>
              <a:t>Terapötik</a:t>
            </a:r>
            <a:r>
              <a:rPr lang="tr-TR" dirty="0" smtClean="0"/>
              <a:t> müdahaleler doğrudan </a:t>
            </a:r>
            <a:r>
              <a:rPr lang="tr-TR" dirty="0" err="1" smtClean="0"/>
              <a:t>fonsiyonel</a:t>
            </a:r>
            <a:r>
              <a:rPr lang="tr-TR" dirty="0" smtClean="0"/>
              <a:t> olmayan düşüncelerin, duyguların, ifade edilen güdülerin, davranışların, yorumların ve tahminlerin yanı sıra müracaatçının fonksiyonel olmayan şema ve altta yatan inançlarını amaçlar. Bilişsel terapist değişimi sağlamak için müracaatçının düşünce ya da biliş kalıp ve alışkanlıklarını anlama ve öğrenmeyi sağlayacak teknikleri geliştirir sonra da onları değiştirmeye çalışır.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b="1" i="1" dirty="0" smtClean="0"/>
              <a:t>Bilişsel yeniden yapılandırma </a:t>
            </a:r>
            <a:r>
              <a:rPr lang="tr-TR" sz="3200" dirty="0" err="1" smtClean="0"/>
              <a:t>Beck’in</a:t>
            </a:r>
            <a:r>
              <a:rPr lang="tr-TR" sz="3200" dirty="0" smtClean="0"/>
              <a:t> bilişsel modelinin birincil metodudur ve bazı yönlerden davranışçıdan ziyade çok daha </a:t>
            </a:r>
            <a:r>
              <a:rPr lang="tr-TR" sz="3200" dirty="0" err="1" smtClean="0"/>
              <a:t>psikoanalitiktir</a:t>
            </a:r>
            <a:r>
              <a:rPr lang="tr-TR" sz="3200" dirty="0" smtClean="0"/>
              <a:t>. </a:t>
            </a:r>
          </a:p>
          <a:p>
            <a:pPr algn="just"/>
            <a:r>
              <a:rPr lang="tr-TR" sz="3200" dirty="0" smtClean="0"/>
              <a:t>Gerçekte, hem psikanalistler hem de bilişsel terapistler davranışların inançlar tarafından etkilendiğini öne sürmektedir. Fakat ikisi arasındaki fark; psikanalistler bilinç dışı inançları vurgularken, bilişsel terapistler bilinçli inançları vurgulamaktadırlar</a:t>
            </a:r>
            <a:endParaRPr lang="tr-TR" sz="3200" dirty="0"/>
          </a:p>
        </p:txBody>
      </p:sp>
    </p:spTree>
    <p:extLst>
      <p:ext uri="{BB962C8B-B14F-4D97-AF65-F5344CB8AC3E}">
        <p14:creationId xmlns="" xmlns:p14="http://schemas.microsoft.com/office/powerpoint/2010/main" val="2722969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dirty="0" smtClean="0"/>
              <a:t>Bilişsel yeniden yapılandırma müracaatçının bilişsel yanlışları üzerine dikkat çekmek ve terapist ve müracaatçının iş birliği içerisinde bunları düzeltmesini tavsiye etmek üzerine sistematik bir biçimde odaklanır. Bilişsel yeniden yapılandırma özellikle depresyon ve </a:t>
            </a:r>
            <a:r>
              <a:rPr lang="tr-TR" dirty="0" err="1" smtClean="0"/>
              <a:t>anksiyete</a:t>
            </a:r>
            <a:r>
              <a:rPr lang="tr-TR" dirty="0" smtClean="0"/>
              <a:t> gibi duygulanım bozukluklarında oldukça işlevseldir</a:t>
            </a:r>
            <a:endParaRPr lang="tr-TR" dirty="0"/>
          </a:p>
        </p:txBody>
      </p:sp>
    </p:spTree>
    <p:extLst>
      <p:ext uri="{BB962C8B-B14F-4D97-AF65-F5344CB8AC3E}">
        <p14:creationId xmlns="" xmlns:p14="http://schemas.microsoft.com/office/powerpoint/2010/main" val="2000628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Bilişsel yeniden yapılandırma bilişler, duygu durum hali ve davranış olmak üzere üç alan üzerinde odaklanır. Bu üç alan arasında bir etkileşim söz konusudur ve müdahale noktasında bunlardan herhangi birine direkt olarak müdahale edilebileceği gibi aynı anda hepsine birlikte de müdahale edilebilir. </a:t>
            </a:r>
          </a:p>
          <a:p>
            <a:r>
              <a:rPr lang="tr-TR" dirty="0" smtClean="0"/>
              <a:t>Örneğin, müracaatçının sahip olduğu inançlar ve varsayımlar gibi iç uyaranlar </a:t>
            </a:r>
            <a:r>
              <a:rPr lang="tr-TR" b="1" i="1" dirty="0" smtClean="0"/>
              <a:t>otomatik düşünceleri</a:t>
            </a:r>
            <a:r>
              <a:rPr lang="tr-TR" dirty="0" smtClean="0"/>
              <a:t> tetikleyebilir.  Bunlar da yine önünde sonunda içsel inançları ve varsayımları güçlendirecek olan yanlı davranışlara yol açan duygusal tepkilere </a:t>
            </a:r>
            <a:r>
              <a:rPr lang="tr-TR" smtClean="0"/>
              <a:t>neden olur.</a:t>
            </a:r>
            <a:endParaRPr lang="tr-TR" dirty="0"/>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486</TotalTime>
  <Words>956</Words>
  <Application>Microsoft Office PowerPoint</Application>
  <PresentationFormat>Özel</PresentationFormat>
  <Paragraphs>29</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Office Teması</vt:lpstr>
      <vt:lpstr>          Ankara Üniversitesi  Sağlık Bilimleri Fakültesi Sosyal Hizmet Bölümü   </vt:lpstr>
      <vt:lpstr>BİLİŞSEL MÜDAHALELER </vt:lpstr>
      <vt:lpstr>Slayt 3</vt:lpstr>
      <vt:lpstr>Slayt 4</vt:lpstr>
      <vt:lpstr>Beck’in Bilişsel Terapisi </vt:lpstr>
      <vt:lpstr>Slayt 6</vt:lpstr>
      <vt:lpstr>Slayt 7</vt:lpstr>
      <vt:lpstr>Slayt 8</vt:lpstr>
      <vt:lpstr>Slayt 9</vt:lpstr>
      <vt:lpstr>Bilişsel Davranışçı Tedavi </vt:lpstr>
      <vt:lpstr>Slayt 11</vt:lpstr>
      <vt:lpstr>Yapılandırmacılık </vt:lpstr>
      <vt:lpstr>Slayt 13</vt:lpstr>
      <vt:lpstr>Problem Çözme-Problem Odaklı Tedavi </vt:lpstr>
      <vt:lpstr>Slayt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SHB 301 GRUPLARLA SOSYAL HİZMET Ünite 10 Gruplarda Çatışma ve Sorun Çözme</dc:title>
  <dc:creator>Ezgi</dc:creator>
  <cp:lastModifiedBy>toshiba pc</cp:lastModifiedBy>
  <cp:revision>13</cp:revision>
  <dcterms:created xsi:type="dcterms:W3CDTF">2016-12-04T13:02:32Z</dcterms:created>
  <dcterms:modified xsi:type="dcterms:W3CDTF">2017-12-23T13:54:25Z</dcterms:modified>
</cp:coreProperties>
</file>