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3" r:id="rId4"/>
    <p:sldId id="314" r:id="rId5"/>
    <p:sldId id="315" r:id="rId6"/>
    <p:sldId id="277" r:id="rId7"/>
    <p:sldId id="316" r:id="rId8"/>
    <p:sldId id="317" r:id="rId9"/>
    <p:sldId id="318" r:id="rId10"/>
    <p:sldId id="274" r:id="rId11"/>
    <p:sldId id="341" r:id="rId12"/>
    <p:sldId id="342" r:id="rId13"/>
    <p:sldId id="343" r:id="rId14"/>
    <p:sldId id="344" r:id="rId15"/>
    <p:sldId id="345" r:id="rId16"/>
    <p:sldId id="346" r:id="rId17"/>
    <p:sldId id="347" r:id="rId18"/>
    <p:sldId id="348" r:id="rId19"/>
    <p:sldId id="349" r:id="rId20"/>
    <p:sldId id="350" r:id="rId21"/>
    <p:sldId id="357" r:id="rId22"/>
    <p:sldId id="358" r:id="rId23"/>
    <p:sldId id="359" r:id="rId24"/>
    <p:sldId id="360" r:id="rId25"/>
    <p:sldId id="351" r:id="rId26"/>
    <p:sldId id="354" r:id="rId27"/>
    <p:sldId id="352" r:id="rId28"/>
    <p:sldId id="353" r:id="rId29"/>
    <p:sldId id="319" r:id="rId30"/>
    <p:sldId id="363" r:id="rId31"/>
    <p:sldId id="335" r:id="rId32"/>
    <p:sldId id="326" r:id="rId33"/>
    <p:sldId id="337" r:id="rId34"/>
    <p:sldId id="320" r:id="rId35"/>
    <p:sldId id="361" r:id="rId36"/>
    <p:sldId id="362" r:id="rId37"/>
    <p:sldId id="364" r:id="rId38"/>
    <p:sldId id="322" r:id="rId39"/>
    <p:sldId id="325" r:id="rId40"/>
    <p:sldId id="271"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1" autoAdjust="0"/>
    <p:restoredTop sz="94660"/>
  </p:normalViewPr>
  <p:slideViewPr>
    <p:cSldViewPr snapToGrid="0">
      <p:cViewPr varScale="1">
        <p:scale>
          <a:sx n="97" d="100"/>
          <a:sy n="97"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6EE96F6-AD5A-4AD4-9764-2AA7E28AFAC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 xmlns:a16="http://schemas.microsoft.com/office/drawing/2014/main" id="{EFA695E0-7F87-49B4-886C-EF2EE4A48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 xmlns:a16="http://schemas.microsoft.com/office/drawing/2014/main" id="{18D9EAAC-F559-474E-89DC-80D6A3CC940A}"/>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8B45A71C-489D-4129-A8F0-B73EF1FAFEB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04B89AC8-5755-4E60-944E-A9857D08CD19}"/>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393163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458EA3E-BEAD-4137-853C-AF02D647C65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19BB88AA-D1C9-4DF7-B127-D865BF675BFA}"/>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18D9F44B-F1F4-4192-87B5-8D863FE624E8}"/>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E66ECD09-A621-4A52-AD4E-C2EBAFF751C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BFA829C2-644A-4860-A391-D4FE7B98A7F9}"/>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315029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 xmlns:a16="http://schemas.microsoft.com/office/drawing/2014/main" id="{55E6246B-74F2-4068-9319-F606492779F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1597D2ED-DC1A-4AF9-B05A-AD4C990C4CF8}"/>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1622D4F3-2D9F-43B6-B261-20E3272AD217}"/>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4677100E-487E-4F41-95AB-D09B7A47004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484C752C-2743-4E00-9DF2-0B27D72F7026}"/>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420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610E0512-F4BE-483A-ADD0-3BE133292B0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B74ADE77-9233-4C77-A4F3-B538010F014D}"/>
              </a:ext>
            </a:extLst>
          </p:cNvPr>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a:extLst>
              <a:ext uri="{FF2B5EF4-FFF2-40B4-BE49-F238E27FC236}">
                <a16:creationId xmlns="" xmlns:a16="http://schemas.microsoft.com/office/drawing/2014/main" id="{0361CBDB-B514-445F-BFDE-F8CFB34BF920}"/>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3B3D565B-F9CE-415B-9B00-40645F3222D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8E1BB334-2B67-4059-B4D8-A528928548C9}"/>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35348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60A01D5-D185-4905-8ABF-4DAA0DF9634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 xmlns:a16="http://schemas.microsoft.com/office/drawing/2014/main" id="{D403D6B0-DC68-47AF-9186-5D3460878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 xmlns:a16="http://schemas.microsoft.com/office/drawing/2014/main" id="{E5DC93C8-90D7-4C14-A37E-D5873206BD87}"/>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A9123762-A3F9-4AF5-A716-C993BA0BFFF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4966E2D9-A43C-4231-8492-A86DF867EEBC}"/>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169843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C4596CD-3BBA-488A-B28D-11DB304E69C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D351740B-6298-4021-8F3B-648BAE9B2069}"/>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 xmlns:a16="http://schemas.microsoft.com/office/drawing/2014/main" id="{6868BC7A-2B5C-43E8-A1B5-43A4DCEDDB4B}"/>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 xmlns:a16="http://schemas.microsoft.com/office/drawing/2014/main" id="{7BEF8EF1-F890-4FA1-A87C-393DB309F898}"/>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6" name="Alt Bilgi Yer Tutucusu 5">
            <a:extLst>
              <a:ext uri="{FF2B5EF4-FFF2-40B4-BE49-F238E27FC236}">
                <a16:creationId xmlns="" xmlns:a16="http://schemas.microsoft.com/office/drawing/2014/main" id="{9D782789-B5EC-4B90-BA00-C40F3ED85F6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E60F72E3-5A85-436B-A419-B7D6CB0FBA0D}"/>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210875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4FAF7A3-F9E9-4403-AF7C-6C15E1B462F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2E881CBD-CF1F-4B70-AB50-030BDE90E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 xmlns:a16="http://schemas.microsoft.com/office/drawing/2014/main" id="{94D420BB-A875-45B5-93E8-9B4844A5BF59}"/>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 xmlns:a16="http://schemas.microsoft.com/office/drawing/2014/main" id="{25726E26-7376-4ECE-9C9B-2FEC92095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 xmlns:a16="http://schemas.microsoft.com/office/drawing/2014/main" id="{6F2C9557-AEB6-40B2-8111-42F33302518E}"/>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 xmlns:a16="http://schemas.microsoft.com/office/drawing/2014/main" id="{98890AF6-48D6-490E-A1A7-006DB937B09E}"/>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8" name="Alt Bilgi Yer Tutucusu 7">
            <a:extLst>
              <a:ext uri="{FF2B5EF4-FFF2-40B4-BE49-F238E27FC236}">
                <a16:creationId xmlns="" xmlns:a16="http://schemas.microsoft.com/office/drawing/2014/main" id="{4098C1DC-B8C7-49A2-85B7-8E02E407895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 xmlns:a16="http://schemas.microsoft.com/office/drawing/2014/main" id="{1481B8AC-0A4C-483C-B3FA-038DC4C0622B}"/>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222055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BAB8FFA-53AC-4539-83ED-023390EA80F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 xmlns:a16="http://schemas.microsoft.com/office/drawing/2014/main" id="{4AF1B60D-DDAC-48AF-8AAD-C2D05D73FE47}"/>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4" name="Alt Bilgi Yer Tutucusu 3">
            <a:extLst>
              <a:ext uri="{FF2B5EF4-FFF2-40B4-BE49-F238E27FC236}">
                <a16:creationId xmlns="" xmlns:a16="http://schemas.microsoft.com/office/drawing/2014/main" id="{783F5D03-3121-4945-9FD2-F10A6BB5A42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 xmlns:a16="http://schemas.microsoft.com/office/drawing/2014/main" id="{890FA402-7D64-441C-93B6-4A8D921011FB}"/>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57630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 xmlns:a16="http://schemas.microsoft.com/office/drawing/2014/main" id="{98EFF4BA-D689-4507-93CC-BF077341C8C4}"/>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3" name="Alt Bilgi Yer Tutucusu 2">
            <a:extLst>
              <a:ext uri="{FF2B5EF4-FFF2-40B4-BE49-F238E27FC236}">
                <a16:creationId xmlns="" xmlns:a16="http://schemas.microsoft.com/office/drawing/2014/main" id="{B8F407F1-C695-41CA-948C-A8E8DFC468C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 xmlns:a16="http://schemas.microsoft.com/office/drawing/2014/main" id="{AE9BE6BC-1BB4-461C-B4AB-9A4EE3EA84BB}"/>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424945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E86242F-9112-4BF8-9F6C-9E085EE12C8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13ABCF45-253E-42FE-BF74-49142A4DE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 xmlns:a16="http://schemas.microsoft.com/office/drawing/2014/main" id="{DF5EB5D2-D893-4FF2-A541-08C136433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 xmlns:a16="http://schemas.microsoft.com/office/drawing/2014/main" id="{42EEB070-7105-401F-9CCF-93735808DD2A}"/>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6" name="Alt Bilgi Yer Tutucusu 5">
            <a:extLst>
              <a:ext uri="{FF2B5EF4-FFF2-40B4-BE49-F238E27FC236}">
                <a16:creationId xmlns="" xmlns:a16="http://schemas.microsoft.com/office/drawing/2014/main" id="{F67047FA-8605-40F7-BB02-077180C9938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30DE2693-D536-4CB3-801D-3280A6925B0B}"/>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98309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5D68CB7-8D90-42A6-980E-5BF79603436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 xmlns:a16="http://schemas.microsoft.com/office/drawing/2014/main" id="{375D306A-A047-4619-8826-BBFCE2635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 xmlns:a16="http://schemas.microsoft.com/office/drawing/2014/main" id="{7638B6D8-2DBF-4E01-B16D-9B70D0E31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 xmlns:a16="http://schemas.microsoft.com/office/drawing/2014/main" id="{48187EF1-526D-4648-8F82-305554ECD4B1}"/>
              </a:ext>
            </a:extLst>
          </p:cNvPr>
          <p:cNvSpPr>
            <a:spLocks noGrp="1"/>
          </p:cNvSpPr>
          <p:nvPr>
            <p:ph type="dt" sz="half" idx="10"/>
          </p:nvPr>
        </p:nvSpPr>
        <p:spPr/>
        <p:txBody>
          <a:bodyPr/>
          <a:lstStyle/>
          <a:p>
            <a:fld id="{8A11544F-CCCA-460E-9BEA-C4493B5D5A1C}" type="datetimeFigureOut">
              <a:rPr lang="tr-TR" smtClean="0"/>
              <a:t>9.11.2021</a:t>
            </a:fld>
            <a:endParaRPr lang="tr-TR"/>
          </a:p>
        </p:txBody>
      </p:sp>
      <p:sp>
        <p:nvSpPr>
          <p:cNvPr id="6" name="Alt Bilgi Yer Tutucusu 5">
            <a:extLst>
              <a:ext uri="{FF2B5EF4-FFF2-40B4-BE49-F238E27FC236}">
                <a16:creationId xmlns="" xmlns:a16="http://schemas.microsoft.com/office/drawing/2014/main" id="{EFA10020-FC4F-491E-ACE6-A879093F580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49F673E2-FE2A-4F49-AC67-3161D1D40F64}"/>
              </a:ext>
            </a:extLst>
          </p:cNvPr>
          <p:cNvSpPr>
            <a:spLocks noGrp="1"/>
          </p:cNvSpPr>
          <p:nvPr>
            <p:ph type="sldNum" sz="quarter" idx="12"/>
          </p:nvPr>
        </p:nvSpPr>
        <p:spPr/>
        <p:txBody>
          <a:bodyPr/>
          <a:lstStyle/>
          <a:p>
            <a:fld id="{564565BB-20EE-4F64-BD55-C75B7296CCAE}" type="slidenum">
              <a:rPr lang="tr-TR" smtClean="0"/>
              <a:t>‹#›</a:t>
            </a:fld>
            <a:endParaRPr lang="tr-TR"/>
          </a:p>
        </p:txBody>
      </p:sp>
    </p:spTree>
    <p:extLst>
      <p:ext uri="{BB962C8B-B14F-4D97-AF65-F5344CB8AC3E}">
        <p14:creationId xmlns:p14="http://schemas.microsoft.com/office/powerpoint/2010/main" val="13103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 xmlns:a16="http://schemas.microsoft.com/office/drawing/2014/main" id="{298E7C83-2AB7-4FC7-9ECB-E13BE15A4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stilini düzenlemek için tıklayın</a:t>
            </a:r>
          </a:p>
        </p:txBody>
      </p:sp>
      <p:sp>
        <p:nvSpPr>
          <p:cNvPr id="3" name="Metin Yer Tutucusu 2">
            <a:extLst>
              <a:ext uri="{FF2B5EF4-FFF2-40B4-BE49-F238E27FC236}">
                <a16:creationId xmlns="" xmlns:a16="http://schemas.microsoft.com/office/drawing/2014/main" id="{C40387EB-023E-49B2-9B88-B587C8CD1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a:extLst>
              <a:ext uri="{FF2B5EF4-FFF2-40B4-BE49-F238E27FC236}">
                <a16:creationId xmlns="" xmlns:a16="http://schemas.microsoft.com/office/drawing/2014/main" id="{627413F3-33DB-4962-83D1-6514C3834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1544F-CCCA-460E-9BEA-C4493B5D5A1C}" type="datetimeFigureOut">
              <a:rPr lang="tr-TR" smtClean="0"/>
              <a:t>9.11.2021</a:t>
            </a:fld>
            <a:endParaRPr lang="tr-TR"/>
          </a:p>
        </p:txBody>
      </p:sp>
      <p:sp>
        <p:nvSpPr>
          <p:cNvPr id="5" name="Alt Bilgi Yer Tutucusu 4">
            <a:extLst>
              <a:ext uri="{FF2B5EF4-FFF2-40B4-BE49-F238E27FC236}">
                <a16:creationId xmlns="" xmlns:a16="http://schemas.microsoft.com/office/drawing/2014/main" id="{4F5F1A0E-32B3-4FC9-9647-307DD2870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 xmlns:a16="http://schemas.microsoft.com/office/drawing/2014/main" id="{5324F6C4-D18A-42FA-8BA0-022D126C6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565BB-20EE-4F64-BD55-C75B7296CCAE}" type="slidenum">
              <a:rPr lang="tr-TR" smtClean="0"/>
              <a:t>‹#›</a:t>
            </a:fld>
            <a:endParaRPr lang="tr-TR"/>
          </a:p>
        </p:txBody>
      </p:sp>
    </p:spTree>
    <p:extLst>
      <p:ext uri="{BB962C8B-B14F-4D97-AF65-F5344CB8AC3E}">
        <p14:creationId xmlns:p14="http://schemas.microsoft.com/office/powerpoint/2010/main" val="210194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 xmlns:a16="http://schemas.microsoft.com/office/drawing/2014/main" id="{C6510DF5-E9BB-4482-A400-AC065AC2A0C9}"/>
              </a:ext>
            </a:extLst>
          </p:cNvPr>
          <p:cNvSpPr>
            <a:spLocks noGrp="1"/>
          </p:cNvSpPr>
          <p:nvPr>
            <p:ph type="ctrTitle"/>
          </p:nvPr>
        </p:nvSpPr>
        <p:spPr>
          <a:xfrm>
            <a:off x="642257" y="4525347"/>
            <a:ext cx="6939722" cy="1737360"/>
          </a:xfrm>
        </p:spPr>
        <p:txBody>
          <a:bodyPr anchor="ctr">
            <a:normAutofit/>
          </a:bodyPr>
          <a:lstStyle/>
          <a:p>
            <a:pPr algn="r"/>
            <a:r>
              <a:rPr lang="tr-TR" b="1" dirty="0"/>
              <a:t>NERVOUS SYTEM </a:t>
            </a:r>
            <a:br>
              <a:rPr lang="tr-TR" b="1" dirty="0"/>
            </a:br>
            <a:r>
              <a:rPr lang="tr-TR" b="1"/>
              <a:t>WEEK 3</a:t>
            </a:r>
            <a:endParaRPr lang="tr-TR" b="1" dirty="0"/>
          </a:p>
        </p:txBody>
      </p:sp>
      <p:sp>
        <p:nvSpPr>
          <p:cNvPr id="3" name="Alt Başlık 2">
            <a:extLst>
              <a:ext uri="{FF2B5EF4-FFF2-40B4-BE49-F238E27FC236}">
                <a16:creationId xmlns="" xmlns:a16="http://schemas.microsoft.com/office/drawing/2014/main" id="{02A454CE-704F-49EA-9BC6-5CE2B5F617D7}"/>
              </a:ext>
            </a:extLst>
          </p:cNvPr>
          <p:cNvSpPr>
            <a:spLocks noGrp="1"/>
          </p:cNvSpPr>
          <p:nvPr>
            <p:ph type="subTitle" idx="1"/>
          </p:nvPr>
        </p:nvSpPr>
        <p:spPr>
          <a:xfrm>
            <a:off x="8005824" y="4934874"/>
            <a:ext cx="4828433" cy="1737360"/>
          </a:xfrm>
        </p:spPr>
        <p:txBody>
          <a:bodyPr anchor="ctr">
            <a:normAutofit/>
          </a:bodyPr>
          <a:lstStyle/>
          <a:p>
            <a:pPr algn="l"/>
            <a:r>
              <a:rPr lang="tr-TR" sz="2000" dirty="0"/>
              <a:t>Doç. Dr. Yasemin SALGIRLI DEMİRBAŞ</a:t>
            </a:r>
          </a:p>
        </p:txBody>
      </p:sp>
    </p:spTree>
    <p:extLst>
      <p:ext uri="{BB962C8B-B14F-4D97-AF65-F5344CB8AC3E}">
        <p14:creationId xmlns:p14="http://schemas.microsoft.com/office/powerpoint/2010/main" val="185295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sdiv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29501" y="653611"/>
            <a:ext cx="8040764" cy="584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00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9649" t="29695" r="60159" b="36125"/>
          <a:stretch/>
        </p:blipFill>
        <p:spPr>
          <a:xfrm>
            <a:off x="217075" y="1057619"/>
            <a:ext cx="7032024" cy="4477942"/>
          </a:xfrm>
          <a:prstGeom prst="rect">
            <a:avLst/>
          </a:prstGeom>
        </p:spPr>
      </p:pic>
      <p:pic>
        <p:nvPicPr>
          <p:cNvPr id="5" name="Resim 4"/>
          <p:cNvPicPr>
            <a:picLocks noChangeAspect="1"/>
          </p:cNvPicPr>
          <p:nvPr/>
        </p:nvPicPr>
        <p:blipFill rotWithShape="1">
          <a:blip r:embed="rId2"/>
          <a:srcRect l="43447" t="37379" r="30018" b="20646"/>
          <a:stretch/>
        </p:blipFill>
        <p:spPr>
          <a:xfrm>
            <a:off x="7249099" y="1057619"/>
            <a:ext cx="4432347" cy="3944038"/>
          </a:xfrm>
          <a:prstGeom prst="rect">
            <a:avLst/>
          </a:prstGeom>
        </p:spPr>
      </p:pic>
    </p:spTree>
    <p:extLst>
      <p:ext uri="{BB962C8B-B14F-4D97-AF65-F5344CB8AC3E}">
        <p14:creationId xmlns:p14="http://schemas.microsoft.com/office/powerpoint/2010/main" val="90313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F30F1AE-AD7C-4DF6-8159-D62903BB6756}"/>
              </a:ext>
            </a:extLst>
          </p:cNvPr>
          <p:cNvSpPr>
            <a:spLocks noGrp="1"/>
          </p:cNvSpPr>
          <p:nvPr>
            <p:ph type="title"/>
          </p:nvPr>
        </p:nvSpPr>
        <p:spPr>
          <a:xfrm>
            <a:off x="320040" y="354108"/>
            <a:ext cx="10515600" cy="1325563"/>
          </a:xfrm>
        </p:spPr>
        <p:txBody>
          <a:bodyPr>
            <a:normAutofit/>
          </a:bodyPr>
          <a:lstStyle/>
          <a:p>
            <a:r>
              <a:rPr lang="tr-TR" b="1" dirty="0" err="1" smtClean="0">
                <a:latin typeface="Arial Narrow" panose="020B0606020202030204" pitchFamily="34" charset="0"/>
              </a:rPr>
              <a:t>Cerebral</a:t>
            </a:r>
            <a:r>
              <a:rPr lang="tr-TR" b="1" dirty="0" smtClean="0">
                <a:latin typeface="Arial Narrow" panose="020B0606020202030204" pitchFamily="34" charset="0"/>
              </a:rPr>
              <a:t> </a:t>
            </a:r>
            <a:r>
              <a:rPr lang="tr-TR" b="1" dirty="0" err="1" smtClean="0">
                <a:latin typeface="Arial Narrow" panose="020B0606020202030204" pitchFamily="34" charset="0"/>
              </a:rPr>
              <a:t>cortex</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D894B9EC-AE11-4467-9C8B-67B80CEBCA6E}"/>
              </a:ext>
            </a:extLst>
          </p:cNvPr>
          <p:cNvSpPr>
            <a:spLocks noGrp="1"/>
          </p:cNvSpPr>
          <p:nvPr>
            <p:ph idx="1"/>
          </p:nvPr>
        </p:nvSpPr>
        <p:spPr>
          <a:xfrm>
            <a:off x="506827" y="1599482"/>
            <a:ext cx="5394960" cy="4778376"/>
          </a:xfrm>
        </p:spPr>
        <p:txBody>
          <a:bodyPr>
            <a:normAutofit/>
          </a:bodyPr>
          <a:lstStyle/>
          <a:p>
            <a:r>
              <a:rPr lang="tr-TR" sz="2400" dirty="0" smtClean="0"/>
              <a:t>T</a:t>
            </a:r>
            <a:r>
              <a:rPr lang="en-US" sz="2400" dirty="0" smtClean="0"/>
              <a:t>he </a:t>
            </a:r>
            <a:r>
              <a:rPr lang="en-US" sz="2400" dirty="0"/>
              <a:t>cerebrum, consists of the right and </a:t>
            </a:r>
            <a:r>
              <a:rPr lang="en-US" sz="2400" b="1" dirty="0"/>
              <a:t>left cerebral </a:t>
            </a:r>
            <a:r>
              <a:rPr lang="en-US" sz="2400" b="1" dirty="0" err="1"/>
              <a:t>hemispher</a:t>
            </a:r>
            <a:r>
              <a:rPr lang="tr-TR" sz="2400" b="1" dirty="0"/>
              <a:t>es</a:t>
            </a:r>
            <a:r>
              <a:rPr lang="tr-TR" sz="2400" dirty="0"/>
              <a:t> as</a:t>
            </a:r>
            <a:r>
              <a:rPr lang="en-US" sz="2400" dirty="0"/>
              <a:t> well as certain other structures. </a:t>
            </a:r>
            <a:endParaRPr lang="tr-TR" sz="2400" dirty="0"/>
          </a:p>
          <a:p>
            <a:r>
              <a:rPr lang="en-US" sz="2400" dirty="0"/>
              <a:t>The central core of the forebrain is formed by the </a:t>
            </a:r>
            <a:r>
              <a:rPr lang="en-US" sz="2400" b="1" dirty="0"/>
              <a:t>diencephalon.</a:t>
            </a:r>
            <a:r>
              <a:rPr lang="en-US" sz="2400" dirty="0"/>
              <a:t> </a:t>
            </a:r>
            <a:endParaRPr lang="tr-TR" sz="2400" dirty="0"/>
          </a:p>
          <a:p>
            <a:r>
              <a:rPr lang="en-US" sz="2400" dirty="0"/>
              <a:t>The cerebral hemispheres consist of the </a:t>
            </a:r>
            <a:r>
              <a:rPr lang="en-US" sz="2400" b="1" dirty="0"/>
              <a:t>cerebral cortex</a:t>
            </a:r>
            <a:r>
              <a:rPr lang="en-US" sz="2400" dirty="0"/>
              <a:t>, an outer shell of gray matter covering myelinated fiber tracts, which form the white matter. </a:t>
            </a:r>
            <a:endParaRPr lang="tr-TR" sz="2400" dirty="0"/>
          </a:p>
        </p:txBody>
      </p:sp>
      <p:pic>
        <p:nvPicPr>
          <p:cNvPr id="5" name="Resim 4"/>
          <p:cNvPicPr>
            <a:picLocks noChangeAspect="1"/>
          </p:cNvPicPr>
          <p:nvPr/>
        </p:nvPicPr>
        <p:blipFill>
          <a:blip r:embed="rId2"/>
          <a:stretch>
            <a:fillRect/>
          </a:stretch>
        </p:blipFill>
        <p:spPr>
          <a:xfrm>
            <a:off x="6186922" y="1877254"/>
            <a:ext cx="5363550" cy="3575440"/>
          </a:xfrm>
          <a:prstGeom prst="rect">
            <a:avLst/>
          </a:prstGeom>
        </p:spPr>
      </p:pic>
    </p:spTree>
    <p:extLst>
      <p:ext uri="{BB962C8B-B14F-4D97-AF65-F5344CB8AC3E}">
        <p14:creationId xmlns:p14="http://schemas.microsoft.com/office/powerpoint/2010/main" val="83542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 xmlns:a16="http://schemas.microsoft.com/office/drawing/2014/main" id="{5C2B2DDF-8207-4509-9E1C-91AE0AD06D4A}"/>
              </a:ext>
            </a:extLst>
          </p:cNvPr>
          <p:cNvPicPr>
            <a:picLocks noChangeAspect="1"/>
          </p:cNvPicPr>
          <p:nvPr/>
        </p:nvPicPr>
        <p:blipFill rotWithShape="1">
          <a:blip r:embed="rId2"/>
          <a:srcRect l="5672" r="227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Unvan 1">
            <a:extLst>
              <a:ext uri="{FF2B5EF4-FFF2-40B4-BE49-F238E27FC236}">
                <a16:creationId xmlns="" xmlns:a16="http://schemas.microsoft.com/office/drawing/2014/main" id="{EF30F1AE-AD7C-4DF6-8159-D62903BB6756}"/>
              </a:ext>
            </a:extLst>
          </p:cNvPr>
          <p:cNvSpPr>
            <a:spLocks noGrp="1"/>
          </p:cNvSpPr>
          <p:nvPr>
            <p:ph type="title"/>
          </p:nvPr>
        </p:nvSpPr>
        <p:spPr>
          <a:xfrm>
            <a:off x="655320" y="365125"/>
            <a:ext cx="5120114" cy="1692794"/>
          </a:xfrm>
        </p:spPr>
        <p:txBody>
          <a:bodyPr>
            <a:normAutofit/>
          </a:bodyPr>
          <a:lstStyle/>
          <a:p>
            <a:r>
              <a:rPr lang="tr-TR" b="1" dirty="0" err="1" smtClean="0">
                <a:latin typeface="Arial Narrow" panose="020B0606020202030204" pitchFamily="34" charset="0"/>
              </a:rPr>
              <a:t>Cerebral</a:t>
            </a:r>
            <a:r>
              <a:rPr lang="tr-TR" b="1" dirty="0" smtClean="0">
                <a:latin typeface="Arial Narrow" panose="020B0606020202030204" pitchFamily="34" charset="0"/>
              </a:rPr>
              <a:t> </a:t>
            </a:r>
            <a:r>
              <a:rPr lang="tr-TR" b="1" dirty="0" err="1" smtClean="0">
                <a:latin typeface="Arial Narrow" panose="020B0606020202030204" pitchFamily="34" charset="0"/>
              </a:rPr>
              <a:t>Cortex</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D894B9EC-AE11-4467-9C8B-67B80CEBCA6E}"/>
              </a:ext>
            </a:extLst>
          </p:cNvPr>
          <p:cNvSpPr>
            <a:spLocks noGrp="1"/>
          </p:cNvSpPr>
          <p:nvPr>
            <p:ph idx="1"/>
          </p:nvPr>
        </p:nvSpPr>
        <p:spPr>
          <a:xfrm>
            <a:off x="655321" y="2575034"/>
            <a:ext cx="5120113" cy="3462228"/>
          </a:xfrm>
        </p:spPr>
        <p:txBody>
          <a:bodyPr>
            <a:normAutofit/>
          </a:bodyPr>
          <a:lstStyle/>
          <a:p>
            <a:r>
              <a:rPr lang="en-US" dirty="0"/>
              <a:t>The cortex layers of the two cerebral hemispheres, although largely separated by a longitudinal division, are connected by a massive bundle of nerve fibers known as the </a:t>
            </a:r>
            <a:r>
              <a:rPr lang="en-US" b="1" dirty="0"/>
              <a:t>corpus callosum</a:t>
            </a:r>
            <a:r>
              <a:rPr lang="tr-TR" b="1" dirty="0"/>
              <a:t>.</a:t>
            </a:r>
            <a:r>
              <a:rPr lang="en-US" b="1" dirty="0"/>
              <a:t> </a:t>
            </a:r>
          </a:p>
        </p:txBody>
      </p:sp>
    </p:spTree>
    <p:extLst>
      <p:ext uri="{BB962C8B-B14F-4D97-AF65-F5344CB8AC3E}">
        <p14:creationId xmlns:p14="http://schemas.microsoft.com/office/powerpoint/2010/main" val="3072705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8554E8D3-0575-4564-B45C-8F577594BECD}"/>
              </a:ext>
            </a:extLst>
          </p:cNvPr>
          <p:cNvPicPr>
            <a:picLocks noChangeAspect="1"/>
          </p:cNvPicPr>
          <p:nvPr/>
        </p:nvPicPr>
        <p:blipFill rotWithShape="1">
          <a:blip r:embed="rId2"/>
          <a:srcRect r="-1" b="2931"/>
          <a:stretch/>
        </p:blipFill>
        <p:spPr>
          <a:xfrm>
            <a:off x="6338316" y="1904281"/>
            <a:ext cx="5074070" cy="4272681"/>
          </a:xfrm>
          <a:prstGeom prst="rect">
            <a:avLst/>
          </a:prstGeom>
        </p:spPr>
      </p:pic>
      <p:sp>
        <p:nvSpPr>
          <p:cNvPr id="2" name="Unvan 1">
            <a:extLst>
              <a:ext uri="{FF2B5EF4-FFF2-40B4-BE49-F238E27FC236}">
                <a16:creationId xmlns="" xmlns:a16="http://schemas.microsoft.com/office/drawing/2014/main" id="{270EA11C-829B-4506-A4D9-824A3E1CA4A8}"/>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LOBES OF THE </a:t>
            </a:r>
            <a:r>
              <a:rPr lang="tr-TR" b="1" dirty="0" smtClean="0">
                <a:latin typeface="Arial Narrow" panose="020B0606020202030204" pitchFamily="34" charset="0"/>
              </a:rPr>
              <a:t>CEREBRAL CORTEX</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BA7329A8-0369-4FE5-B482-1E8D0BDA2F9E}"/>
              </a:ext>
            </a:extLst>
          </p:cNvPr>
          <p:cNvSpPr>
            <a:spLocks noGrp="1"/>
          </p:cNvSpPr>
          <p:nvPr>
            <p:ph idx="1"/>
          </p:nvPr>
        </p:nvSpPr>
        <p:spPr>
          <a:xfrm>
            <a:off x="838200" y="1825625"/>
            <a:ext cx="5015484" cy="4351338"/>
          </a:xfrm>
        </p:spPr>
        <p:txBody>
          <a:bodyPr>
            <a:normAutofit fontScale="92500" lnSpcReduction="10000"/>
          </a:bodyPr>
          <a:lstStyle/>
          <a:p>
            <a:r>
              <a:rPr lang="tr-TR" b="1" dirty="0"/>
              <a:t>FRONTAL LOBE:</a:t>
            </a:r>
          </a:p>
          <a:p>
            <a:r>
              <a:rPr lang="en-US" dirty="0"/>
              <a:t>Located in front of the central sulcus. </a:t>
            </a:r>
          </a:p>
          <a:p>
            <a:r>
              <a:rPr lang="en-US" dirty="0"/>
              <a:t> Concerned with </a:t>
            </a:r>
            <a:r>
              <a:rPr lang="en-US" b="1" dirty="0"/>
              <a:t>reasoning, planning, parts of speech and movement (motor cortex), emotions, and problem-solving</a:t>
            </a:r>
            <a:r>
              <a:rPr lang="en-US" dirty="0"/>
              <a:t>.</a:t>
            </a:r>
            <a:endParaRPr lang="tr-TR" dirty="0"/>
          </a:p>
          <a:p>
            <a:r>
              <a:rPr lang="en-US" b="1" dirty="0"/>
              <a:t>PARIETAL LOBE </a:t>
            </a:r>
          </a:p>
          <a:p>
            <a:r>
              <a:rPr lang="en-US" dirty="0"/>
              <a:t>Located behind the central sulcus. </a:t>
            </a:r>
          </a:p>
          <a:p>
            <a:r>
              <a:rPr lang="en-US" dirty="0"/>
              <a:t> Concerned with </a:t>
            </a:r>
            <a:r>
              <a:rPr lang="en-US" b="1" dirty="0"/>
              <a:t>perception of stimuli related to touch, pressure, temperature and pain. </a:t>
            </a:r>
          </a:p>
          <a:p>
            <a:endParaRPr lang="en-US" sz="2000" dirty="0"/>
          </a:p>
          <a:p>
            <a:endParaRPr lang="tr-TR" sz="2000" dirty="0"/>
          </a:p>
          <a:p>
            <a:endParaRPr lang="tr-TR" sz="2000" dirty="0"/>
          </a:p>
        </p:txBody>
      </p:sp>
    </p:spTree>
    <p:extLst>
      <p:ext uri="{BB962C8B-B14F-4D97-AF65-F5344CB8AC3E}">
        <p14:creationId xmlns:p14="http://schemas.microsoft.com/office/powerpoint/2010/main" val="131933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24FBC186-0914-49C8-8127-BE176D882514}"/>
              </a:ext>
            </a:extLst>
          </p:cNvPr>
          <p:cNvPicPr>
            <a:picLocks noChangeAspect="1"/>
          </p:cNvPicPr>
          <p:nvPr/>
        </p:nvPicPr>
        <p:blipFill rotWithShape="1">
          <a:blip r:embed="rId2"/>
          <a:srcRect l="15056" r="-3" b="-3"/>
          <a:stretch/>
        </p:blipFill>
        <p:spPr>
          <a:xfrm>
            <a:off x="6090613" y="640082"/>
            <a:ext cx="5461724" cy="5577837"/>
          </a:xfrm>
          <a:prstGeom prst="rect">
            <a:avLst/>
          </a:prstGeom>
          <a:effectLst/>
        </p:spPr>
      </p:pic>
      <p:sp>
        <p:nvSpPr>
          <p:cNvPr id="2" name="Unvan 1">
            <a:extLst>
              <a:ext uri="{FF2B5EF4-FFF2-40B4-BE49-F238E27FC236}">
                <a16:creationId xmlns="" xmlns:a16="http://schemas.microsoft.com/office/drawing/2014/main" id="{270EA11C-829B-4506-A4D9-824A3E1CA4A8}"/>
              </a:ext>
            </a:extLst>
          </p:cNvPr>
          <p:cNvSpPr>
            <a:spLocks noGrp="1"/>
          </p:cNvSpPr>
          <p:nvPr>
            <p:ph type="title"/>
          </p:nvPr>
        </p:nvSpPr>
        <p:spPr>
          <a:xfrm>
            <a:off x="431144" y="364861"/>
            <a:ext cx="5127031" cy="1676603"/>
          </a:xfrm>
        </p:spPr>
        <p:txBody>
          <a:bodyPr>
            <a:normAutofit/>
          </a:bodyPr>
          <a:lstStyle/>
          <a:p>
            <a:r>
              <a:rPr lang="tr-TR" b="1" dirty="0">
                <a:latin typeface="Arial Narrow" panose="020B0606020202030204" pitchFamily="34" charset="0"/>
              </a:rPr>
              <a:t>LOBES OF THE </a:t>
            </a:r>
            <a:r>
              <a:rPr lang="tr-TR" b="1" dirty="0" smtClean="0">
                <a:latin typeface="Arial Narrow" panose="020B0606020202030204" pitchFamily="34" charset="0"/>
              </a:rPr>
              <a:t>CEREBRAL CORTEX</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BA7329A8-0369-4FE5-B482-1E8D0BDA2F9E}"/>
              </a:ext>
            </a:extLst>
          </p:cNvPr>
          <p:cNvSpPr>
            <a:spLocks noGrp="1"/>
          </p:cNvSpPr>
          <p:nvPr>
            <p:ph idx="1"/>
          </p:nvPr>
        </p:nvSpPr>
        <p:spPr>
          <a:xfrm>
            <a:off x="213361" y="2174240"/>
            <a:ext cx="5562599" cy="4201979"/>
          </a:xfrm>
        </p:spPr>
        <p:txBody>
          <a:bodyPr>
            <a:normAutofit fontScale="92500" lnSpcReduction="10000"/>
          </a:bodyPr>
          <a:lstStyle/>
          <a:p>
            <a:r>
              <a:rPr lang="tr-TR" b="1" dirty="0"/>
              <a:t>TEMPORAL LOBE </a:t>
            </a:r>
          </a:p>
          <a:p>
            <a:r>
              <a:rPr lang="en-US" dirty="0"/>
              <a:t> Located below the lateral fissure. </a:t>
            </a:r>
          </a:p>
          <a:p>
            <a:r>
              <a:rPr lang="en-US" dirty="0"/>
              <a:t> Concerned with perception and recognition of </a:t>
            </a:r>
            <a:r>
              <a:rPr lang="en-US" b="1" dirty="0"/>
              <a:t>auditory stimuli (hearing) and memory (hippocampus). </a:t>
            </a:r>
          </a:p>
          <a:p>
            <a:r>
              <a:rPr lang="en-US" b="1" dirty="0"/>
              <a:t>OCCIPITAL LOBE</a:t>
            </a:r>
          </a:p>
          <a:p>
            <a:r>
              <a:rPr lang="en-US" dirty="0"/>
              <a:t> Located at the back of the brain, behind the parietal lobe and temporal lobe. </a:t>
            </a:r>
          </a:p>
          <a:p>
            <a:r>
              <a:rPr lang="en-US" dirty="0"/>
              <a:t> </a:t>
            </a:r>
            <a:r>
              <a:rPr lang="en-US" b="1" dirty="0"/>
              <a:t>Concerned with many aspects of vision. </a:t>
            </a:r>
          </a:p>
          <a:p>
            <a:endParaRPr lang="en-US" sz="2400" dirty="0"/>
          </a:p>
          <a:p>
            <a:endParaRPr lang="tr-TR" sz="2400" dirty="0"/>
          </a:p>
          <a:p>
            <a:endParaRPr lang="tr-TR" sz="2400" dirty="0"/>
          </a:p>
        </p:txBody>
      </p:sp>
    </p:spTree>
    <p:extLst>
      <p:ext uri="{BB962C8B-B14F-4D97-AF65-F5344CB8AC3E}">
        <p14:creationId xmlns:p14="http://schemas.microsoft.com/office/powerpoint/2010/main" val="204890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SENSORY CORTEX</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4"/>
            <a:ext cx="5518533" cy="4597209"/>
          </a:xfrm>
        </p:spPr>
        <p:txBody>
          <a:bodyPr/>
          <a:lstStyle/>
          <a:p>
            <a:r>
              <a:rPr lang="tr-TR" dirty="0" err="1" smtClean="0"/>
              <a:t>The</a:t>
            </a:r>
            <a:r>
              <a:rPr lang="tr-TR" dirty="0" smtClean="0"/>
              <a:t> </a:t>
            </a:r>
            <a:r>
              <a:rPr lang="tr-TR" dirty="0" err="1" smtClean="0"/>
              <a:t>areas</a:t>
            </a:r>
            <a:r>
              <a:rPr lang="tr-TR" dirty="0" smtClean="0"/>
              <a:t> of </a:t>
            </a:r>
            <a:r>
              <a:rPr lang="tr-TR" dirty="0" err="1" smtClean="0"/>
              <a:t>the</a:t>
            </a:r>
            <a:r>
              <a:rPr lang="tr-TR" dirty="0" smtClean="0"/>
              <a:t> </a:t>
            </a:r>
            <a:r>
              <a:rPr lang="tr-TR" dirty="0" err="1" smtClean="0"/>
              <a:t>sensory</a:t>
            </a:r>
            <a:r>
              <a:rPr lang="tr-TR" dirty="0" smtClean="0"/>
              <a:t> </a:t>
            </a:r>
            <a:r>
              <a:rPr lang="tr-TR" dirty="0" err="1" smtClean="0"/>
              <a:t>cortex</a:t>
            </a:r>
            <a:r>
              <a:rPr lang="tr-TR" dirty="0" smtClean="0"/>
              <a:t> </a:t>
            </a:r>
            <a:r>
              <a:rPr lang="tr-TR" dirty="0" err="1" smtClean="0"/>
              <a:t>receives</a:t>
            </a:r>
            <a:r>
              <a:rPr lang="tr-TR" dirty="0" smtClean="0"/>
              <a:t> </a:t>
            </a:r>
            <a:r>
              <a:rPr lang="tr-TR" dirty="0" err="1" smtClean="0"/>
              <a:t>information</a:t>
            </a:r>
            <a:r>
              <a:rPr lang="tr-TR" dirty="0" smtClean="0"/>
              <a:t> </a:t>
            </a:r>
            <a:r>
              <a:rPr lang="tr-TR" dirty="0" err="1" smtClean="0"/>
              <a:t>from</a:t>
            </a:r>
            <a:r>
              <a:rPr lang="tr-TR" dirty="0" smtClean="0"/>
              <a:t> </a:t>
            </a:r>
            <a:r>
              <a:rPr lang="tr-TR" dirty="0" err="1" smtClean="0"/>
              <a:t>sensory</a:t>
            </a:r>
            <a:r>
              <a:rPr lang="tr-TR" dirty="0" smtClean="0"/>
              <a:t> </a:t>
            </a:r>
            <a:r>
              <a:rPr lang="tr-TR" dirty="0" err="1" smtClean="0"/>
              <a:t>organs</a:t>
            </a:r>
            <a:endParaRPr lang="tr-TR" dirty="0" smtClean="0"/>
          </a:p>
          <a:p>
            <a:pPr lvl="1"/>
            <a:r>
              <a:rPr lang="tr-TR" dirty="0" err="1" smtClean="0"/>
              <a:t>Primary</a:t>
            </a:r>
            <a:r>
              <a:rPr lang="tr-TR" dirty="0" smtClean="0"/>
              <a:t> </a:t>
            </a:r>
            <a:r>
              <a:rPr lang="tr-TR" dirty="0" err="1" smtClean="0"/>
              <a:t>auditory</a:t>
            </a:r>
            <a:r>
              <a:rPr lang="tr-TR" dirty="0" smtClean="0"/>
              <a:t> </a:t>
            </a:r>
            <a:r>
              <a:rPr lang="tr-TR" dirty="0" err="1" smtClean="0"/>
              <a:t>cortex-temporal</a:t>
            </a:r>
            <a:r>
              <a:rPr lang="tr-TR" dirty="0" smtClean="0"/>
              <a:t> </a:t>
            </a:r>
            <a:r>
              <a:rPr lang="tr-TR" dirty="0" err="1" smtClean="0"/>
              <a:t>lobe</a:t>
            </a:r>
            <a:endParaRPr lang="tr-TR" dirty="0" smtClean="0"/>
          </a:p>
          <a:p>
            <a:pPr lvl="1"/>
            <a:r>
              <a:rPr lang="tr-TR" dirty="0" err="1" smtClean="0"/>
              <a:t>Primary</a:t>
            </a:r>
            <a:r>
              <a:rPr lang="tr-TR" dirty="0" smtClean="0"/>
              <a:t> </a:t>
            </a:r>
            <a:r>
              <a:rPr lang="tr-TR" dirty="0" err="1" smtClean="0"/>
              <a:t>somatosensory</a:t>
            </a:r>
            <a:r>
              <a:rPr lang="tr-TR" dirty="0" smtClean="0"/>
              <a:t> </a:t>
            </a:r>
            <a:r>
              <a:rPr lang="tr-TR" dirty="0" err="1" smtClean="0"/>
              <a:t>cortex-parietal</a:t>
            </a:r>
            <a:r>
              <a:rPr lang="tr-TR" dirty="0" smtClean="0"/>
              <a:t> </a:t>
            </a:r>
            <a:r>
              <a:rPr lang="tr-TR" dirty="0" err="1" smtClean="0"/>
              <a:t>lobe</a:t>
            </a:r>
            <a:endParaRPr lang="tr-TR" dirty="0" smtClean="0"/>
          </a:p>
          <a:p>
            <a:pPr lvl="1"/>
            <a:r>
              <a:rPr lang="tr-TR" dirty="0" err="1" smtClean="0"/>
              <a:t>Except</a:t>
            </a:r>
            <a:r>
              <a:rPr lang="tr-TR" dirty="0" smtClean="0"/>
              <a:t> </a:t>
            </a:r>
            <a:r>
              <a:rPr lang="tr-TR" dirty="0" err="1" smtClean="0"/>
              <a:t>for</a:t>
            </a:r>
            <a:r>
              <a:rPr lang="tr-TR" dirty="0" smtClean="0"/>
              <a:t> </a:t>
            </a:r>
            <a:r>
              <a:rPr lang="tr-TR" dirty="0" err="1" smtClean="0"/>
              <a:t>olfaction</a:t>
            </a:r>
            <a:r>
              <a:rPr lang="tr-TR" dirty="0" smtClean="0"/>
              <a:t> </a:t>
            </a:r>
            <a:r>
              <a:rPr lang="tr-TR" dirty="0" err="1" smtClean="0"/>
              <a:t>and</a:t>
            </a:r>
            <a:r>
              <a:rPr lang="tr-TR" dirty="0" smtClean="0"/>
              <a:t> </a:t>
            </a:r>
            <a:r>
              <a:rPr lang="tr-TR" dirty="0" err="1" smtClean="0"/>
              <a:t>gustation</a:t>
            </a:r>
            <a:r>
              <a:rPr lang="tr-TR" dirty="0" smtClean="0"/>
              <a:t>, </a:t>
            </a:r>
            <a:r>
              <a:rPr lang="tr-TR" dirty="0" err="1" smtClean="0"/>
              <a:t>sensory</a:t>
            </a:r>
            <a:r>
              <a:rPr lang="tr-TR" dirty="0" smtClean="0"/>
              <a:t> </a:t>
            </a:r>
            <a:r>
              <a:rPr lang="tr-TR" dirty="0" err="1" smtClean="0"/>
              <a:t>information</a:t>
            </a:r>
            <a:r>
              <a:rPr lang="tr-TR" dirty="0" smtClean="0"/>
              <a:t> is sent </a:t>
            </a:r>
            <a:r>
              <a:rPr lang="tr-TR" dirty="0" err="1" smtClean="0"/>
              <a:t>to</a:t>
            </a:r>
            <a:r>
              <a:rPr lang="tr-TR" dirty="0" smtClean="0"/>
              <a:t> </a:t>
            </a:r>
            <a:r>
              <a:rPr lang="tr-TR" dirty="0" err="1" smtClean="0"/>
              <a:t>the</a:t>
            </a:r>
            <a:r>
              <a:rPr lang="tr-TR" dirty="0" smtClean="0"/>
              <a:t> </a:t>
            </a:r>
            <a:r>
              <a:rPr lang="tr-TR" dirty="0" err="1" smtClean="0"/>
              <a:t>primary</a:t>
            </a:r>
            <a:r>
              <a:rPr lang="tr-TR" dirty="0" smtClean="0"/>
              <a:t> </a:t>
            </a:r>
            <a:r>
              <a:rPr lang="tr-TR" dirty="0" err="1" smtClean="0"/>
              <a:t>sensory</a:t>
            </a:r>
            <a:r>
              <a:rPr lang="tr-TR" dirty="0" smtClean="0"/>
              <a:t> </a:t>
            </a:r>
            <a:r>
              <a:rPr lang="tr-TR" dirty="0" err="1" smtClean="0"/>
              <a:t>cortex</a:t>
            </a:r>
            <a:r>
              <a:rPr lang="tr-TR" dirty="0" smtClean="0"/>
              <a:t> of </a:t>
            </a:r>
            <a:r>
              <a:rPr lang="tr-TR" dirty="0" err="1" smtClean="0"/>
              <a:t>the</a:t>
            </a:r>
            <a:r>
              <a:rPr lang="tr-TR" dirty="0" smtClean="0"/>
              <a:t> </a:t>
            </a:r>
            <a:r>
              <a:rPr lang="tr-TR" dirty="0" err="1" smtClean="0"/>
              <a:t>controlateral</a:t>
            </a:r>
            <a:r>
              <a:rPr lang="tr-TR" dirty="0" smtClean="0"/>
              <a:t> </a:t>
            </a:r>
            <a:r>
              <a:rPr lang="tr-TR" dirty="0" err="1" smtClean="0"/>
              <a:t>hemisphere</a:t>
            </a:r>
            <a:endParaRPr lang="tr-TR" dirty="0"/>
          </a:p>
        </p:txBody>
      </p:sp>
      <p:pic>
        <p:nvPicPr>
          <p:cNvPr id="4" name="Resim 3"/>
          <p:cNvPicPr>
            <a:picLocks noChangeAspect="1"/>
          </p:cNvPicPr>
          <p:nvPr/>
        </p:nvPicPr>
        <p:blipFill>
          <a:blip r:embed="rId2"/>
          <a:stretch>
            <a:fillRect/>
          </a:stretch>
        </p:blipFill>
        <p:spPr>
          <a:xfrm>
            <a:off x="7174791" y="1294080"/>
            <a:ext cx="3913008" cy="4335539"/>
          </a:xfrm>
          <a:prstGeom prst="rect">
            <a:avLst/>
          </a:prstGeom>
        </p:spPr>
      </p:pic>
    </p:spTree>
    <p:extLst>
      <p:ext uri="{BB962C8B-B14F-4D97-AF65-F5344CB8AC3E}">
        <p14:creationId xmlns:p14="http://schemas.microsoft.com/office/powerpoint/2010/main" val="78824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SENSORY ASSOCIATION CORTEX</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4"/>
            <a:ext cx="4912605" cy="4850598"/>
          </a:xfrm>
        </p:spPr>
        <p:txBody>
          <a:bodyPr>
            <a:normAutofit fontScale="77500" lnSpcReduction="20000"/>
          </a:bodyPr>
          <a:lstStyle/>
          <a:p>
            <a:r>
              <a:rPr lang="tr-TR" dirty="0" err="1" smtClean="0"/>
              <a:t>The</a:t>
            </a:r>
            <a:r>
              <a:rPr lang="tr-TR" dirty="0" smtClean="0"/>
              <a:t> </a:t>
            </a:r>
            <a:r>
              <a:rPr lang="tr-TR" dirty="0" err="1" smtClean="0"/>
              <a:t>regions</a:t>
            </a:r>
            <a:r>
              <a:rPr lang="tr-TR" dirty="0" smtClean="0"/>
              <a:t> of </a:t>
            </a:r>
            <a:r>
              <a:rPr lang="tr-TR" dirty="0" err="1" smtClean="0"/>
              <a:t>primary</a:t>
            </a:r>
            <a:r>
              <a:rPr lang="tr-TR" dirty="0" smtClean="0"/>
              <a:t> </a:t>
            </a:r>
            <a:r>
              <a:rPr lang="tr-TR" dirty="0" err="1" smtClean="0"/>
              <a:t>sensory</a:t>
            </a:r>
            <a:r>
              <a:rPr lang="tr-TR" dirty="0" smtClean="0"/>
              <a:t> </a:t>
            </a:r>
            <a:r>
              <a:rPr lang="tr-TR" dirty="0" err="1" smtClean="0"/>
              <a:t>and</a:t>
            </a:r>
            <a:r>
              <a:rPr lang="tr-TR" dirty="0" smtClean="0"/>
              <a:t> motor </a:t>
            </a:r>
            <a:r>
              <a:rPr lang="tr-TR" dirty="0" err="1" smtClean="0"/>
              <a:t>cortex</a:t>
            </a:r>
            <a:r>
              <a:rPr lang="tr-TR" dirty="0" smtClean="0"/>
              <a:t> </a:t>
            </a:r>
            <a:r>
              <a:rPr lang="tr-TR" dirty="0" err="1" smtClean="0"/>
              <a:t>occupy</a:t>
            </a:r>
            <a:r>
              <a:rPr lang="tr-TR" dirty="0" smtClean="0"/>
              <a:t> </a:t>
            </a:r>
            <a:r>
              <a:rPr lang="tr-TR" dirty="0" err="1" smtClean="0"/>
              <a:t>only</a:t>
            </a:r>
            <a:r>
              <a:rPr lang="tr-TR" dirty="0" smtClean="0"/>
              <a:t> a </a:t>
            </a:r>
            <a:r>
              <a:rPr lang="tr-TR" dirty="0" err="1" smtClean="0"/>
              <a:t>small</a:t>
            </a:r>
            <a:r>
              <a:rPr lang="tr-TR" dirty="0" smtClean="0"/>
              <a:t> </a:t>
            </a:r>
            <a:r>
              <a:rPr lang="tr-TR" dirty="0" err="1" smtClean="0"/>
              <a:t>part</a:t>
            </a:r>
            <a:r>
              <a:rPr lang="tr-TR" dirty="0" smtClean="0"/>
              <a:t> ot </a:t>
            </a:r>
            <a:r>
              <a:rPr lang="tr-TR" dirty="0" err="1" smtClean="0"/>
              <a:t>the</a:t>
            </a:r>
            <a:r>
              <a:rPr lang="tr-TR" dirty="0" smtClean="0"/>
              <a:t> </a:t>
            </a:r>
            <a:r>
              <a:rPr lang="tr-TR" dirty="0" err="1" smtClean="0"/>
              <a:t>cerebral</a:t>
            </a:r>
            <a:r>
              <a:rPr lang="tr-TR" dirty="0" smtClean="0"/>
              <a:t> </a:t>
            </a:r>
            <a:r>
              <a:rPr lang="tr-TR" dirty="0" err="1" smtClean="0"/>
              <a:t>cortex</a:t>
            </a:r>
            <a:r>
              <a:rPr lang="tr-TR" dirty="0" smtClean="0"/>
              <a:t>.</a:t>
            </a:r>
          </a:p>
          <a:p>
            <a:r>
              <a:rPr lang="tr-TR" dirty="0" err="1" smtClean="0"/>
              <a:t>The</a:t>
            </a:r>
            <a:r>
              <a:rPr lang="tr-TR" dirty="0" smtClean="0"/>
              <a:t> rest of </a:t>
            </a:r>
            <a:r>
              <a:rPr lang="tr-TR" dirty="0" err="1" smtClean="0"/>
              <a:t>the</a:t>
            </a:r>
            <a:r>
              <a:rPr lang="tr-TR" dirty="0" smtClean="0"/>
              <a:t> CC </a:t>
            </a:r>
            <a:r>
              <a:rPr lang="tr-TR" dirty="0" err="1" smtClean="0"/>
              <a:t>accomplishes</a:t>
            </a:r>
            <a:r>
              <a:rPr lang="tr-TR" dirty="0" smtClean="0"/>
              <a:t> </a:t>
            </a:r>
            <a:r>
              <a:rPr lang="tr-TR" dirty="0" err="1" smtClean="0"/>
              <a:t>for</a:t>
            </a:r>
            <a:r>
              <a:rPr lang="tr-TR" dirty="0" smtClean="0"/>
              <a:t> </a:t>
            </a:r>
            <a:r>
              <a:rPr lang="tr-TR" dirty="0" err="1" smtClean="0"/>
              <a:t>what</a:t>
            </a:r>
            <a:r>
              <a:rPr lang="tr-TR" dirty="0" smtClean="0"/>
              <a:t> is done </a:t>
            </a:r>
            <a:r>
              <a:rPr lang="tr-TR" dirty="0" err="1" smtClean="0"/>
              <a:t>between</a:t>
            </a:r>
            <a:r>
              <a:rPr lang="tr-TR" dirty="0" smtClean="0"/>
              <a:t> </a:t>
            </a:r>
            <a:r>
              <a:rPr lang="tr-TR" dirty="0" err="1" smtClean="0"/>
              <a:t>sensation</a:t>
            </a:r>
            <a:r>
              <a:rPr lang="tr-TR" dirty="0" smtClean="0"/>
              <a:t> </a:t>
            </a:r>
            <a:r>
              <a:rPr lang="tr-TR" dirty="0" err="1" smtClean="0"/>
              <a:t>and</a:t>
            </a:r>
            <a:r>
              <a:rPr lang="tr-TR" dirty="0" smtClean="0"/>
              <a:t> </a:t>
            </a:r>
            <a:r>
              <a:rPr lang="tr-TR" dirty="0" err="1" smtClean="0"/>
              <a:t>action</a:t>
            </a:r>
            <a:r>
              <a:rPr lang="tr-TR" dirty="0" smtClean="0"/>
              <a:t>: </a:t>
            </a:r>
            <a:r>
              <a:rPr lang="tr-TR" dirty="0" err="1" smtClean="0"/>
              <a:t>Perceiving</a:t>
            </a:r>
            <a:r>
              <a:rPr lang="tr-TR" dirty="0" smtClean="0"/>
              <a:t>, </a:t>
            </a:r>
            <a:r>
              <a:rPr lang="tr-TR" dirty="0" err="1" smtClean="0"/>
              <a:t>learning</a:t>
            </a:r>
            <a:r>
              <a:rPr lang="tr-TR" dirty="0" smtClean="0"/>
              <a:t>, </a:t>
            </a:r>
            <a:r>
              <a:rPr lang="tr-TR" dirty="0" err="1" smtClean="0"/>
              <a:t>remembering</a:t>
            </a:r>
            <a:r>
              <a:rPr lang="tr-TR" dirty="0" smtClean="0"/>
              <a:t>, </a:t>
            </a:r>
            <a:r>
              <a:rPr lang="tr-TR" dirty="0" err="1" smtClean="0"/>
              <a:t>acting</a:t>
            </a:r>
            <a:r>
              <a:rPr lang="tr-TR" dirty="0" smtClean="0"/>
              <a:t>.</a:t>
            </a:r>
          </a:p>
          <a:p>
            <a:r>
              <a:rPr lang="tr-TR" b="1" dirty="0" err="1" smtClean="0"/>
              <a:t>These</a:t>
            </a:r>
            <a:r>
              <a:rPr lang="tr-TR" b="1" dirty="0" smtClean="0"/>
              <a:t> </a:t>
            </a:r>
            <a:r>
              <a:rPr lang="tr-TR" b="1" dirty="0" err="1" smtClean="0"/>
              <a:t>processes</a:t>
            </a:r>
            <a:r>
              <a:rPr lang="tr-TR" b="1" dirty="0" smtClean="0"/>
              <a:t> </a:t>
            </a:r>
            <a:r>
              <a:rPr lang="tr-TR" b="1" dirty="0" err="1" smtClean="0"/>
              <a:t>take</a:t>
            </a:r>
            <a:r>
              <a:rPr lang="tr-TR" b="1" dirty="0" smtClean="0"/>
              <a:t> </a:t>
            </a:r>
            <a:r>
              <a:rPr lang="tr-TR" b="1" dirty="0" err="1" smtClean="0"/>
              <a:t>place</a:t>
            </a:r>
            <a:r>
              <a:rPr lang="tr-TR" b="1" dirty="0" smtClean="0"/>
              <a:t> in </a:t>
            </a:r>
            <a:r>
              <a:rPr lang="tr-TR" b="1" dirty="0" err="1" smtClean="0"/>
              <a:t>association</a:t>
            </a:r>
            <a:r>
              <a:rPr lang="tr-TR" b="1" dirty="0" smtClean="0"/>
              <a:t> </a:t>
            </a:r>
            <a:r>
              <a:rPr lang="tr-TR" b="1" dirty="0" err="1" smtClean="0"/>
              <a:t>areas</a:t>
            </a:r>
            <a:r>
              <a:rPr lang="tr-TR" b="1" dirty="0" smtClean="0"/>
              <a:t>.</a:t>
            </a:r>
          </a:p>
          <a:p>
            <a:r>
              <a:rPr lang="tr-TR" dirty="0" err="1" smtClean="0"/>
              <a:t>Each</a:t>
            </a:r>
            <a:r>
              <a:rPr lang="tr-TR" dirty="0" smtClean="0"/>
              <a:t> </a:t>
            </a:r>
            <a:r>
              <a:rPr lang="tr-TR" dirty="0" err="1" smtClean="0"/>
              <a:t>primary</a:t>
            </a:r>
            <a:r>
              <a:rPr lang="tr-TR" dirty="0" smtClean="0"/>
              <a:t> </a:t>
            </a:r>
            <a:r>
              <a:rPr lang="tr-TR" dirty="0" err="1" smtClean="0"/>
              <a:t>sensory</a:t>
            </a:r>
            <a:r>
              <a:rPr lang="tr-TR" dirty="0" smtClean="0"/>
              <a:t> </a:t>
            </a:r>
            <a:r>
              <a:rPr lang="tr-TR" dirty="0" err="1" smtClean="0"/>
              <a:t>areas</a:t>
            </a:r>
            <a:r>
              <a:rPr lang="tr-TR" dirty="0" smtClean="0"/>
              <a:t> </a:t>
            </a:r>
            <a:r>
              <a:rPr lang="tr-TR" dirty="0" err="1" smtClean="0"/>
              <a:t>sends</a:t>
            </a:r>
            <a:r>
              <a:rPr lang="tr-TR" dirty="0" smtClean="0"/>
              <a:t> </a:t>
            </a:r>
            <a:r>
              <a:rPr lang="tr-TR" dirty="0" err="1" smtClean="0"/>
              <a:t>information</a:t>
            </a:r>
            <a:r>
              <a:rPr lang="tr-TR" dirty="0" smtClean="0"/>
              <a:t> </a:t>
            </a:r>
            <a:r>
              <a:rPr lang="tr-TR" dirty="0" err="1" smtClean="0"/>
              <a:t>to</a:t>
            </a:r>
            <a:r>
              <a:rPr lang="tr-TR" dirty="0" smtClean="0"/>
              <a:t> </a:t>
            </a:r>
            <a:r>
              <a:rPr lang="tr-TR" dirty="0" err="1" smtClean="0"/>
              <a:t>sensory</a:t>
            </a:r>
            <a:r>
              <a:rPr lang="tr-TR" dirty="0" smtClean="0"/>
              <a:t> </a:t>
            </a:r>
            <a:r>
              <a:rPr lang="tr-TR" dirty="0" err="1" smtClean="0"/>
              <a:t>association</a:t>
            </a:r>
            <a:r>
              <a:rPr lang="tr-TR" dirty="0" smtClean="0"/>
              <a:t> </a:t>
            </a:r>
            <a:r>
              <a:rPr lang="tr-TR" dirty="0" err="1" smtClean="0"/>
              <a:t>cortex</a:t>
            </a:r>
            <a:r>
              <a:rPr lang="tr-TR" dirty="0" smtClean="0"/>
              <a:t>.</a:t>
            </a:r>
          </a:p>
          <a:p>
            <a:pPr lvl="1"/>
            <a:r>
              <a:rPr lang="tr-TR" dirty="0" err="1" smtClean="0"/>
              <a:t>Analyze</a:t>
            </a:r>
            <a:r>
              <a:rPr lang="tr-TR" dirty="0" smtClean="0"/>
              <a:t> </a:t>
            </a:r>
            <a:r>
              <a:rPr lang="tr-TR" dirty="0" err="1" smtClean="0"/>
              <a:t>the</a:t>
            </a:r>
            <a:r>
              <a:rPr lang="tr-TR" dirty="0" smtClean="0"/>
              <a:t> </a:t>
            </a:r>
            <a:r>
              <a:rPr lang="tr-TR" dirty="0" err="1" smtClean="0"/>
              <a:t>information</a:t>
            </a:r>
            <a:r>
              <a:rPr lang="tr-TR" dirty="0" smtClean="0"/>
              <a:t>, </a:t>
            </a:r>
            <a:r>
              <a:rPr lang="tr-TR" dirty="0" err="1" smtClean="0"/>
              <a:t>perception</a:t>
            </a:r>
            <a:r>
              <a:rPr lang="tr-TR" dirty="0" smtClean="0"/>
              <a:t> </a:t>
            </a:r>
            <a:r>
              <a:rPr lang="tr-TR" dirty="0" err="1" smtClean="0"/>
              <a:t>takes</a:t>
            </a:r>
            <a:r>
              <a:rPr lang="tr-TR" dirty="0" smtClean="0"/>
              <a:t> </a:t>
            </a:r>
            <a:r>
              <a:rPr lang="tr-TR" dirty="0" err="1" smtClean="0"/>
              <a:t>place</a:t>
            </a:r>
            <a:endParaRPr lang="tr-TR" dirty="0" smtClean="0"/>
          </a:p>
          <a:p>
            <a:pPr lvl="1"/>
            <a:r>
              <a:rPr lang="tr-TR" dirty="0" err="1" smtClean="0"/>
              <a:t>Memories</a:t>
            </a:r>
            <a:r>
              <a:rPr lang="tr-TR" dirty="0" smtClean="0"/>
              <a:t> </a:t>
            </a:r>
            <a:r>
              <a:rPr lang="tr-TR" dirty="0" err="1" smtClean="0"/>
              <a:t>are</a:t>
            </a:r>
            <a:r>
              <a:rPr lang="tr-TR" dirty="0" smtClean="0"/>
              <a:t> </a:t>
            </a:r>
            <a:r>
              <a:rPr lang="tr-TR" dirty="0" err="1" smtClean="0"/>
              <a:t>stored</a:t>
            </a:r>
            <a:endParaRPr lang="tr-TR" dirty="0" smtClean="0"/>
          </a:p>
          <a:p>
            <a:pPr lvl="1"/>
            <a:r>
              <a:rPr lang="tr-TR" dirty="0" err="1" smtClean="0"/>
              <a:t>Some</a:t>
            </a:r>
            <a:r>
              <a:rPr lang="tr-TR" dirty="0" smtClean="0"/>
              <a:t> </a:t>
            </a:r>
            <a:r>
              <a:rPr lang="tr-TR" dirty="0" err="1" smtClean="0"/>
              <a:t>regions</a:t>
            </a:r>
            <a:r>
              <a:rPr lang="tr-TR" dirty="0" smtClean="0"/>
              <a:t> </a:t>
            </a:r>
            <a:r>
              <a:rPr lang="tr-TR" dirty="0" err="1" smtClean="0"/>
              <a:t>are</a:t>
            </a:r>
            <a:r>
              <a:rPr lang="tr-TR" dirty="0" smtClean="0"/>
              <a:t> </a:t>
            </a:r>
            <a:r>
              <a:rPr lang="tr-TR" dirty="0" err="1" smtClean="0"/>
              <a:t>specific</a:t>
            </a:r>
            <a:r>
              <a:rPr lang="tr-TR" dirty="0" smtClean="0"/>
              <a:t> </a:t>
            </a:r>
            <a:r>
              <a:rPr lang="tr-TR" dirty="0" err="1" smtClean="0"/>
              <a:t>to</a:t>
            </a:r>
            <a:r>
              <a:rPr lang="tr-TR" dirty="0" smtClean="0"/>
              <a:t> </a:t>
            </a:r>
            <a:r>
              <a:rPr lang="tr-TR" dirty="0" err="1" smtClean="0"/>
              <a:t>one</a:t>
            </a:r>
            <a:r>
              <a:rPr lang="tr-TR" dirty="0" smtClean="0"/>
              <a:t> </a:t>
            </a:r>
            <a:r>
              <a:rPr lang="tr-TR" dirty="0" err="1" smtClean="0"/>
              <a:t>information</a:t>
            </a:r>
            <a:r>
              <a:rPr lang="tr-TR" dirty="0" smtClean="0"/>
              <a:t> (</a:t>
            </a:r>
            <a:r>
              <a:rPr lang="tr-TR" dirty="0" err="1" smtClean="0"/>
              <a:t>visual</a:t>
            </a:r>
            <a:r>
              <a:rPr lang="tr-TR" dirty="0" smtClean="0"/>
              <a:t> </a:t>
            </a:r>
            <a:r>
              <a:rPr lang="tr-TR" dirty="0" err="1" smtClean="0"/>
              <a:t>information</a:t>
            </a:r>
            <a:r>
              <a:rPr lang="tr-TR" dirty="0" smtClean="0"/>
              <a:t>), </a:t>
            </a:r>
            <a:r>
              <a:rPr lang="tr-TR" dirty="0" err="1" smtClean="0"/>
              <a:t>some</a:t>
            </a:r>
            <a:r>
              <a:rPr lang="tr-TR" dirty="0" smtClean="0"/>
              <a:t> </a:t>
            </a:r>
            <a:r>
              <a:rPr lang="tr-TR" dirty="0" err="1" smtClean="0"/>
              <a:t>regions</a:t>
            </a:r>
            <a:r>
              <a:rPr lang="tr-TR" dirty="0" smtClean="0"/>
              <a:t> </a:t>
            </a:r>
            <a:r>
              <a:rPr lang="tr-TR" dirty="0" err="1" smtClean="0"/>
              <a:t>integrates</a:t>
            </a:r>
            <a:r>
              <a:rPr lang="tr-TR" dirty="0" smtClean="0"/>
              <a:t> </a:t>
            </a:r>
            <a:r>
              <a:rPr lang="tr-TR" dirty="0" err="1" smtClean="0"/>
              <a:t>different</a:t>
            </a:r>
            <a:r>
              <a:rPr lang="tr-TR" dirty="0" smtClean="0"/>
              <a:t> </a:t>
            </a:r>
            <a:r>
              <a:rPr lang="tr-TR" dirty="0" err="1" smtClean="0"/>
              <a:t>information</a:t>
            </a:r>
            <a:r>
              <a:rPr lang="tr-TR" dirty="0" smtClean="0"/>
              <a:t> (</a:t>
            </a:r>
            <a:r>
              <a:rPr lang="tr-TR" dirty="0" err="1" smtClean="0"/>
              <a:t>we</a:t>
            </a:r>
            <a:r>
              <a:rPr lang="tr-TR" dirty="0" smtClean="0"/>
              <a:t> can </a:t>
            </a:r>
            <a:r>
              <a:rPr lang="tr-TR" dirty="0" err="1" smtClean="0"/>
              <a:t>learn</a:t>
            </a:r>
            <a:r>
              <a:rPr lang="tr-TR" dirty="0" smtClean="0"/>
              <a:t> </a:t>
            </a:r>
            <a:r>
              <a:rPr lang="tr-TR" dirty="0" err="1" smtClean="0"/>
              <a:t>the</a:t>
            </a:r>
            <a:r>
              <a:rPr lang="tr-TR" dirty="0" smtClean="0"/>
              <a:t> </a:t>
            </a:r>
            <a:r>
              <a:rPr lang="tr-TR" dirty="0" err="1" smtClean="0"/>
              <a:t>connection</a:t>
            </a:r>
            <a:r>
              <a:rPr lang="tr-TR" dirty="0" smtClean="0"/>
              <a:t> </a:t>
            </a:r>
            <a:r>
              <a:rPr lang="tr-TR" dirty="0" err="1" smtClean="0"/>
              <a:t>between</a:t>
            </a:r>
            <a:r>
              <a:rPr lang="tr-TR" dirty="0" smtClean="0"/>
              <a:t> </a:t>
            </a:r>
            <a:r>
              <a:rPr lang="tr-TR" dirty="0" err="1" smtClean="0"/>
              <a:t>sight</a:t>
            </a:r>
            <a:r>
              <a:rPr lang="tr-TR" dirty="0" smtClean="0"/>
              <a:t> of a </a:t>
            </a:r>
            <a:r>
              <a:rPr lang="tr-TR" dirty="0" err="1" smtClean="0"/>
              <a:t>particular</a:t>
            </a:r>
            <a:r>
              <a:rPr lang="tr-TR" dirty="0" smtClean="0"/>
              <a:t>  </a:t>
            </a:r>
            <a:r>
              <a:rPr lang="tr-TR" dirty="0" err="1" smtClean="0"/>
              <a:t>face</a:t>
            </a:r>
            <a:r>
              <a:rPr lang="tr-TR" dirty="0" smtClean="0"/>
              <a:t> </a:t>
            </a:r>
            <a:r>
              <a:rPr lang="tr-TR" dirty="0" err="1" smtClean="0"/>
              <a:t>and</a:t>
            </a:r>
            <a:r>
              <a:rPr lang="tr-TR" dirty="0" smtClean="0"/>
              <a:t> </a:t>
            </a:r>
            <a:r>
              <a:rPr lang="tr-TR" dirty="0" err="1" smtClean="0"/>
              <a:t>sound</a:t>
            </a:r>
            <a:r>
              <a:rPr lang="tr-TR" dirty="0" smtClean="0"/>
              <a:t> of a </a:t>
            </a:r>
            <a:r>
              <a:rPr lang="tr-TR" dirty="0" err="1" smtClean="0"/>
              <a:t>particular</a:t>
            </a:r>
            <a:r>
              <a:rPr lang="tr-TR" dirty="0" smtClean="0"/>
              <a:t> </a:t>
            </a:r>
            <a:r>
              <a:rPr lang="tr-TR" dirty="0" err="1" smtClean="0"/>
              <a:t>voice</a:t>
            </a:r>
            <a:r>
              <a:rPr lang="tr-TR" dirty="0" smtClean="0"/>
              <a:t>)</a:t>
            </a:r>
            <a:endParaRPr lang="tr-TR" dirty="0"/>
          </a:p>
        </p:txBody>
      </p:sp>
      <p:pic>
        <p:nvPicPr>
          <p:cNvPr id="4" name="Resim 3"/>
          <p:cNvPicPr>
            <a:picLocks noChangeAspect="1"/>
          </p:cNvPicPr>
          <p:nvPr/>
        </p:nvPicPr>
        <p:blipFill>
          <a:blip r:embed="rId2"/>
          <a:stretch>
            <a:fillRect/>
          </a:stretch>
        </p:blipFill>
        <p:spPr>
          <a:xfrm>
            <a:off x="6309202" y="1611011"/>
            <a:ext cx="5324400" cy="4407160"/>
          </a:xfrm>
          <a:prstGeom prst="rect">
            <a:avLst/>
          </a:prstGeom>
        </p:spPr>
      </p:pic>
    </p:spTree>
    <p:extLst>
      <p:ext uri="{BB962C8B-B14F-4D97-AF65-F5344CB8AC3E}">
        <p14:creationId xmlns:p14="http://schemas.microsoft.com/office/powerpoint/2010/main" val="320837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latin typeface="Arial Narrow" panose="020B0606020202030204" pitchFamily="34" charset="0"/>
              </a:rPr>
              <a:t>WHY IS SENSORY ASSOCIATION CORTEX IMPORTANT?</a:t>
            </a:r>
            <a:endParaRPr lang="tr-TR" sz="3600" b="1" dirty="0">
              <a:latin typeface="Arial Narrow" panose="020B0606020202030204" pitchFamily="34" charset="0"/>
            </a:endParaRPr>
          </a:p>
        </p:txBody>
      </p:sp>
      <p:sp>
        <p:nvSpPr>
          <p:cNvPr id="3" name="İçerik Yer Tutucusu 2"/>
          <p:cNvSpPr>
            <a:spLocks noGrp="1"/>
          </p:cNvSpPr>
          <p:nvPr>
            <p:ph idx="1"/>
          </p:nvPr>
        </p:nvSpPr>
        <p:spPr>
          <a:xfrm>
            <a:off x="838200" y="2379642"/>
            <a:ext cx="4912605" cy="4296579"/>
          </a:xfrm>
        </p:spPr>
        <p:txBody>
          <a:bodyPr>
            <a:normAutofit/>
          </a:bodyPr>
          <a:lstStyle/>
          <a:p>
            <a:r>
              <a:rPr lang="tr-TR" b="1" dirty="0" err="1" smtClean="0"/>
              <a:t>For</a:t>
            </a:r>
            <a:r>
              <a:rPr lang="tr-TR" b="1" dirty="0" smtClean="0"/>
              <a:t> </a:t>
            </a:r>
            <a:r>
              <a:rPr lang="tr-TR" b="1" dirty="0" err="1" smtClean="0"/>
              <a:t>ex</a:t>
            </a:r>
            <a:r>
              <a:rPr lang="tr-TR" b="1" dirty="0" smtClean="0"/>
              <a:t>: </a:t>
            </a:r>
            <a:r>
              <a:rPr lang="tr-TR" dirty="0" err="1" smtClean="0"/>
              <a:t>The</a:t>
            </a:r>
            <a:r>
              <a:rPr lang="tr-TR" dirty="0" smtClean="0"/>
              <a:t> </a:t>
            </a:r>
            <a:r>
              <a:rPr lang="tr-TR" dirty="0" err="1" smtClean="0"/>
              <a:t>damage</a:t>
            </a:r>
            <a:r>
              <a:rPr lang="tr-TR" dirty="0" smtClean="0"/>
              <a:t> in </a:t>
            </a:r>
            <a:r>
              <a:rPr lang="tr-TR" dirty="0" err="1" smtClean="0"/>
              <a:t>visual</a:t>
            </a:r>
            <a:r>
              <a:rPr lang="tr-TR" dirty="0" smtClean="0"/>
              <a:t> </a:t>
            </a:r>
            <a:r>
              <a:rPr lang="tr-TR" dirty="0" err="1" smtClean="0"/>
              <a:t>association</a:t>
            </a:r>
            <a:r>
              <a:rPr lang="tr-TR" dirty="0" smtClean="0"/>
              <a:t> </a:t>
            </a:r>
            <a:r>
              <a:rPr lang="tr-TR" dirty="0" err="1" smtClean="0"/>
              <a:t>cortex</a:t>
            </a:r>
            <a:r>
              <a:rPr lang="tr-TR" dirty="0" smtClean="0"/>
              <a:t>: </a:t>
            </a:r>
            <a:r>
              <a:rPr lang="tr-TR" dirty="0" err="1" smtClean="0"/>
              <a:t>The</a:t>
            </a:r>
            <a:r>
              <a:rPr lang="tr-TR" dirty="0" smtClean="0"/>
              <a:t> </a:t>
            </a:r>
            <a:r>
              <a:rPr lang="tr-TR" dirty="0" err="1" smtClean="0"/>
              <a:t>person</a:t>
            </a:r>
            <a:r>
              <a:rPr lang="tr-TR" dirty="0" smtClean="0"/>
              <a:t> can </a:t>
            </a:r>
            <a:r>
              <a:rPr lang="tr-TR" dirty="0" err="1" smtClean="0"/>
              <a:t>see</a:t>
            </a:r>
            <a:r>
              <a:rPr lang="tr-TR" dirty="0" smtClean="0"/>
              <a:t> (not </a:t>
            </a:r>
            <a:r>
              <a:rPr lang="tr-TR" dirty="0" err="1" smtClean="0"/>
              <a:t>blind</a:t>
            </a:r>
            <a:r>
              <a:rPr lang="tr-TR" dirty="0" smtClean="0"/>
              <a:t>) but </a:t>
            </a:r>
            <a:r>
              <a:rPr lang="tr-TR" dirty="0" err="1" smtClean="0"/>
              <a:t>may</a:t>
            </a:r>
            <a:r>
              <a:rPr lang="tr-TR" dirty="0" smtClean="0"/>
              <a:t> </a:t>
            </a:r>
            <a:r>
              <a:rPr lang="tr-TR" dirty="0" err="1" smtClean="0"/>
              <a:t>neot</a:t>
            </a:r>
            <a:r>
              <a:rPr lang="tr-TR" dirty="0" smtClean="0"/>
              <a:t> be </a:t>
            </a:r>
            <a:r>
              <a:rPr lang="tr-TR" dirty="0" err="1" smtClean="0"/>
              <a:t>able</a:t>
            </a:r>
            <a:r>
              <a:rPr lang="tr-TR" dirty="0" smtClean="0"/>
              <a:t> </a:t>
            </a:r>
            <a:r>
              <a:rPr lang="tr-TR" dirty="0" err="1" smtClean="0"/>
              <a:t>to</a:t>
            </a:r>
            <a:r>
              <a:rPr lang="tr-TR" dirty="0" smtClean="0"/>
              <a:t> </a:t>
            </a:r>
            <a:r>
              <a:rPr lang="tr-TR" dirty="0" err="1" smtClean="0"/>
              <a:t>recognize</a:t>
            </a:r>
            <a:r>
              <a:rPr lang="tr-TR" dirty="0" smtClean="0"/>
              <a:t> </a:t>
            </a:r>
            <a:r>
              <a:rPr lang="tr-TR" dirty="0" err="1" smtClean="0"/>
              <a:t>objects</a:t>
            </a:r>
            <a:r>
              <a:rPr lang="tr-TR" dirty="0" smtClean="0"/>
              <a:t> </a:t>
            </a:r>
            <a:r>
              <a:rPr lang="tr-TR" dirty="0" err="1" smtClean="0"/>
              <a:t>by</a:t>
            </a:r>
            <a:r>
              <a:rPr lang="tr-TR" dirty="0" smtClean="0"/>
              <a:t> </a:t>
            </a:r>
            <a:r>
              <a:rPr lang="tr-TR" dirty="0" err="1" smtClean="0"/>
              <a:t>sight</a:t>
            </a:r>
            <a:r>
              <a:rPr lang="tr-TR" dirty="0" smtClean="0"/>
              <a:t>.</a:t>
            </a:r>
            <a:endParaRPr lang="tr-TR" dirty="0"/>
          </a:p>
        </p:txBody>
      </p:sp>
      <p:pic>
        <p:nvPicPr>
          <p:cNvPr id="5" name="Resim 4"/>
          <p:cNvPicPr>
            <a:picLocks noChangeAspect="1"/>
          </p:cNvPicPr>
          <p:nvPr/>
        </p:nvPicPr>
        <p:blipFill>
          <a:blip r:embed="rId2"/>
          <a:stretch>
            <a:fillRect/>
          </a:stretch>
        </p:blipFill>
        <p:spPr>
          <a:xfrm>
            <a:off x="6550847" y="1986938"/>
            <a:ext cx="5272193" cy="2816416"/>
          </a:xfrm>
          <a:prstGeom prst="rect">
            <a:avLst/>
          </a:prstGeom>
        </p:spPr>
      </p:pic>
    </p:spTree>
    <p:extLst>
      <p:ext uri="{BB962C8B-B14F-4D97-AF65-F5344CB8AC3E}">
        <p14:creationId xmlns:p14="http://schemas.microsoft.com/office/powerpoint/2010/main" val="263387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43832" t="28936" r="24993" b="23450"/>
          <a:stretch/>
        </p:blipFill>
        <p:spPr>
          <a:xfrm>
            <a:off x="361542" y="715266"/>
            <a:ext cx="5385869" cy="4627085"/>
          </a:xfrm>
          <a:prstGeom prst="rect">
            <a:avLst/>
          </a:prstGeom>
        </p:spPr>
      </p:pic>
      <p:pic>
        <p:nvPicPr>
          <p:cNvPr id="6" name="Resim 5"/>
          <p:cNvPicPr>
            <a:picLocks noChangeAspect="1"/>
          </p:cNvPicPr>
          <p:nvPr/>
        </p:nvPicPr>
        <p:blipFill rotWithShape="1">
          <a:blip r:embed="rId3"/>
          <a:srcRect l="44381" t="17350" r="24406" b="35815"/>
          <a:stretch/>
        </p:blipFill>
        <p:spPr>
          <a:xfrm>
            <a:off x="5846401" y="715266"/>
            <a:ext cx="5481948" cy="4627085"/>
          </a:xfrm>
          <a:prstGeom prst="rect">
            <a:avLst/>
          </a:prstGeom>
        </p:spPr>
      </p:pic>
      <p:sp>
        <p:nvSpPr>
          <p:cNvPr id="7" name="Metin kutusu 6"/>
          <p:cNvSpPr txBox="1"/>
          <p:nvPr/>
        </p:nvSpPr>
        <p:spPr>
          <a:xfrm>
            <a:off x="9527221" y="5133030"/>
            <a:ext cx="1641513" cy="209321"/>
          </a:xfrm>
          <a:prstGeom prst="rect">
            <a:avLst/>
          </a:prstGeom>
          <a:solidFill>
            <a:schemeClr val="bg1">
              <a:lumMod val="85000"/>
            </a:schemeClr>
          </a:solidFill>
        </p:spPr>
        <p:txBody>
          <a:bodyPr wrap="square" rtlCol="0">
            <a:spAutoFit/>
          </a:bodyPr>
          <a:lstStyle/>
          <a:p>
            <a:endParaRPr lang="tr-TR" dirty="0"/>
          </a:p>
        </p:txBody>
      </p:sp>
    </p:spTree>
    <p:extLst>
      <p:ext uri="{BB962C8B-B14F-4D97-AF65-F5344CB8AC3E}">
        <p14:creationId xmlns:p14="http://schemas.microsoft.com/office/powerpoint/2010/main" val="309996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Arrow Connector 20">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Resim 3">
            <a:extLst>
              <a:ext uri="{FF2B5EF4-FFF2-40B4-BE49-F238E27FC236}">
                <a16:creationId xmlns="" xmlns:a16="http://schemas.microsoft.com/office/drawing/2014/main" id="{472C52A2-50AE-46C5-9325-F30530E6ACD4}"/>
              </a:ext>
            </a:extLst>
          </p:cNvPr>
          <p:cNvPicPr>
            <a:picLocks noChangeAspect="1"/>
          </p:cNvPicPr>
          <p:nvPr/>
        </p:nvPicPr>
        <p:blipFill rotWithShape="1">
          <a:blip r:embed="rId2"/>
          <a:srcRect l="15672" r="31628"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655320" y="365125"/>
            <a:ext cx="5120114" cy="1692794"/>
          </a:xfrm>
        </p:spPr>
        <p:txBody>
          <a:bodyPr>
            <a:normAutofit/>
          </a:bodyPr>
          <a:lstStyle/>
          <a:p>
            <a:r>
              <a:rPr lang="tr-TR" b="1">
                <a:latin typeface="Arial Narrow" panose="020B0606020202030204" pitchFamily="34" charset="0"/>
                <a:cs typeface="Arial" panose="020B0604020202020204" pitchFamily="34" charset="0"/>
              </a:rPr>
              <a:t>Receptors for neurotransmitters</a:t>
            </a:r>
            <a:endParaRPr lang="tr-TR" b="1" dirty="0">
              <a:latin typeface="Arial Narrow" panose="020B060602020203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55321" y="2575034"/>
            <a:ext cx="5120113" cy="3462228"/>
          </a:xfrm>
        </p:spPr>
        <p:txBody>
          <a:bodyPr>
            <a:noAutofit/>
          </a:bodyPr>
          <a:lstStyle/>
          <a:p>
            <a:r>
              <a:rPr lang="en-US" sz="2400" dirty="0"/>
              <a:t>Neurotransmitters released from presynaptic sites bind with</a:t>
            </a:r>
            <a:r>
              <a:rPr lang="tr-TR" sz="2400" dirty="0"/>
              <a:t> </a:t>
            </a:r>
            <a:r>
              <a:rPr lang="en-US" sz="2400" dirty="0"/>
              <a:t>receptors on the postsynaptic membrane. </a:t>
            </a:r>
            <a:endParaRPr lang="tr-TR" sz="2400" dirty="0"/>
          </a:p>
          <a:p>
            <a:r>
              <a:rPr lang="en-US" sz="2400" dirty="0"/>
              <a:t>Postsynaptic receptors</a:t>
            </a:r>
            <a:r>
              <a:rPr lang="tr-TR" sz="2400" dirty="0"/>
              <a:t> </a:t>
            </a:r>
            <a:r>
              <a:rPr lang="en-US" sz="2400" dirty="0"/>
              <a:t>are special signal recognition proteins. </a:t>
            </a:r>
            <a:endParaRPr lang="tr-TR" sz="2400" dirty="0"/>
          </a:p>
          <a:p>
            <a:r>
              <a:rPr lang="en-US" sz="2400" dirty="0"/>
              <a:t>Their binding with</a:t>
            </a:r>
            <a:r>
              <a:rPr lang="tr-TR" sz="2400" dirty="0"/>
              <a:t> a </a:t>
            </a:r>
            <a:r>
              <a:rPr lang="tr-TR" sz="2400" dirty="0" err="1"/>
              <a:t>neurotransmitter</a:t>
            </a:r>
            <a:r>
              <a:rPr lang="tr-TR" sz="2400" dirty="0"/>
              <a:t> </a:t>
            </a:r>
            <a:r>
              <a:rPr lang="en-US" sz="2400" dirty="0"/>
              <a:t>changes the permeability to selected ions</a:t>
            </a:r>
            <a:r>
              <a:rPr lang="tr-TR" sz="2400" dirty="0"/>
              <a:t> </a:t>
            </a:r>
            <a:r>
              <a:rPr lang="en-US" sz="2400" dirty="0"/>
              <a:t>through their ion channels. </a:t>
            </a:r>
            <a:endParaRPr lang="tr-TR" sz="2400" dirty="0"/>
          </a:p>
          <a:p>
            <a:r>
              <a:rPr lang="en-US" sz="2400" dirty="0"/>
              <a:t>This enables ions to distribute</a:t>
            </a:r>
            <a:r>
              <a:rPr lang="tr-TR" sz="2400" dirty="0"/>
              <a:t> </a:t>
            </a:r>
            <a:r>
              <a:rPr lang="en-US" sz="2400" dirty="0"/>
              <a:t>across the neuronal membrane according to their electrochemical</a:t>
            </a:r>
            <a:r>
              <a:rPr lang="tr-TR" sz="2400" dirty="0"/>
              <a:t> </a:t>
            </a:r>
            <a:r>
              <a:rPr lang="tr-TR" sz="2400" dirty="0" err="1"/>
              <a:t>gradient</a:t>
            </a:r>
            <a:r>
              <a:rPr lang="tr-TR" sz="2400" dirty="0"/>
              <a:t>.</a:t>
            </a:r>
            <a:endParaRPr lang="en-US" sz="2400" dirty="0"/>
          </a:p>
        </p:txBody>
      </p:sp>
    </p:spTree>
    <p:extLst>
      <p:ext uri="{BB962C8B-B14F-4D97-AF65-F5344CB8AC3E}">
        <p14:creationId xmlns:p14="http://schemas.microsoft.com/office/powerpoint/2010/main" val="376841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MOTOR CORTEX</a:t>
            </a:r>
            <a:endParaRPr lang="tr-TR" b="1" dirty="0">
              <a:latin typeface="Arial Narrow" panose="020B0606020202030204" pitchFamily="34" charset="0"/>
            </a:endParaRPr>
          </a:p>
        </p:txBody>
      </p:sp>
      <p:sp>
        <p:nvSpPr>
          <p:cNvPr id="3" name="İçerik Yer Tutucusu 2"/>
          <p:cNvSpPr>
            <a:spLocks noGrp="1"/>
          </p:cNvSpPr>
          <p:nvPr>
            <p:ph idx="1"/>
          </p:nvPr>
        </p:nvSpPr>
        <p:spPr>
          <a:xfrm>
            <a:off x="838201" y="1825624"/>
            <a:ext cx="4571082" cy="4685345"/>
          </a:xfrm>
        </p:spPr>
        <p:txBody>
          <a:bodyPr/>
          <a:lstStyle/>
          <a:p>
            <a:r>
              <a:rPr lang="tr-TR" dirty="0" err="1" smtClean="0"/>
              <a:t>Primary</a:t>
            </a:r>
            <a:r>
              <a:rPr lang="tr-TR" dirty="0" smtClean="0"/>
              <a:t> Motor </a:t>
            </a:r>
            <a:r>
              <a:rPr lang="tr-TR" dirty="0" err="1" smtClean="0"/>
              <a:t>Cortex</a:t>
            </a:r>
            <a:r>
              <a:rPr lang="tr-TR" dirty="0" smtClean="0"/>
              <a:t> </a:t>
            </a:r>
            <a:r>
              <a:rPr lang="tr-TR" dirty="0" err="1" smtClean="0"/>
              <a:t>involves</a:t>
            </a:r>
            <a:r>
              <a:rPr lang="tr-TR" dirty="0" smtClean="0"/>
              <a:t> in </a:t>
            </a:r>
            <a:r>
              <a:rPr lang="tr-TR" dirty="0" err="1" smtClean="0"/>
              <a:t>the</a:t>
            </a:r>
            <a:r>
              <a:rPr lang="tr-TR" dirty="0" smtClean="0"/>
              <a:t> </a:t>
            </a:r>
            <a:r>
              <a:rPr lang="tr-TR" dirty="0" err="1" smtClean="0"/>
              <a:t>control</a:t>
            </a:r>
            <a:r>
              <a:rPr lang="tr-TR" dirty="0" smtClean="0"/>
              <a:t> of </a:t>
            </a:r>
            <a:r>
              <a:rPr lang="tr-TR" dirty="0" err="1" smtClean="0"/>
              <a:t>movement</a:t>
            </a:r>
            <a:r>
              <a:rPr lang="tr-TR" dirty="0" smtClean="0"/>
              <a:t>.</a:t>
            </a:r>
          </a:p>
          <a:p>
            <a:r>
              <a:rPr lang="tr-TR" dirty="0" err="1" smtClean="0"/>
              <a:t>Initiates</a:t>
            </a:r>
            <a:r>
              <a:rPr lang="tr-TR" dirty="0" smtClean="0"/>
              <a:t> </a:t>
            </a:r>
            <a:r>
              <a:rPr lang="tr-TR" dirty="0" err="1" smtClean="0"/>
              <a:t>the</a:t>
            </a:r>
            <a:r>
              <a:rPr lang="tr-TR" dirty="0" smtClean="0"/>
              <a:t> </a:t>
            </a:r>
            <a:r>
              <a:rPr lang="tr-TR" dirty="0" err="1" smtClean="0"/>
              <a:t>voluntarily</a:t>
            </a:r>
            <a:r>
              <a:rPr lang="tr-TR" dirty="0" smtClean="0"/>
              <a:t> </a:t>
            </a:r>
            <a:r>
              <a:rPr lang="tr-TR" dirty="0" err="1" smtClean="0"/>
              <a:t>movements</a:t>
            </a:r>
            <a:r>
              <a:rPr lang="tr-TR" dirty="0" smtClean="0"/>
              <a:t>.</a:t>
            </a:r>
          </a:p>
          <a:p>
            <a:r>
              <a:rPr lang="tr-TR" dirty="0" err="1" smtClean="0"/>
              <a:t>Neurons</a:t>
            </a:r>
            <a:r>
              <a:rPr lang="tr-TR" dirty="0" smtClean="0"/>
              <a:t> in </a:t>
            </a:r>
            <a:r>
              <a:rPr lang="tr-TR" dirty="0" err="1" smtClean="0"/>
              <a:t>different</a:t>
            </a:r>
            <a:r>
              <a:rPr lang="tr-TR" dirty="0" smtClean="0"/>
              <a:t> </a:t>
            </a:r>
            <a:r>
              <a:rPr lang="tr-TR" dirty="0" err="1" smtClean="0"/>
              <a:t>parts</a:t>
            </a:r>
            <a:r>
              <a:rPr lang="tr-TR" dirty="0" smtClean="0"/>
              <a:t> of </a:t>
            </a:r>
            <a:r>
              <a:rPr lang="tr-TR" dirty="0" err="1" smtClean="0"/>
              <a:t>the</a:t>
            </a:r>
            <a:r>
              <a:rPr lang="tr-TR" dirty="0" smtClean="0"/>
              <a:t> PMC </a:t>
            </a:r>
            <a:r>
              <a:rPr lang="tr-TR" dirty="0" err="1" smtClean="0"/>
              <a:t>are</a:t>
            </a:r>
            <a:r>
              <a:rPr lang="tr-TR" dirty="0" smtClean="0"/>
              <a:t> </a:t>
            </a:r>
            <a:r>
              <a:rPr lang="tr-TR" dirty="0" err="1" smtClean="0"/>
              <a:t>connected</a:t>
            </a:r>
            <a:r>
              <a:rPr lang="tr-TR" dirty="0" smtClean="0"/>
              <a:t> </a:t>
            </a:r>
            <a:r>
              <a:rPr lang="tr-TR" dirty="0" err="1" smtClean="0"/>
              <a:t>to</a:t>
            </a:r>
            <a:r>
              <a:rPr lang="tr-TR" dirty="0" smtClean="0"/>
              <a:t> </a:t>
            </a:r>
            <a:r>
              <a:rPr lang="tr-TR" dirty="0" err="1" smtClean="0"/>
              <a:t>muscles</a:t>
            </a:r>
            <a:r>
              <a:rPr lang="tr-TR" dirty="0" smtClean="0"/>
              <a:t>.</a:t>
            </a:r>
          </a:p>
          <a:p>
            <a:r>
              <a:rPr lang="tr-TR" dirty="0" err="1" smtClean="0"/>
              <a:t>These</a:t>
            </a:r>
            <a:r>
              <a:rPr lang="tr-TR" dirty="0" smtClean="0"/>
              <a:t> </a:t>
            </a:r>
            <a:r>
              <a:rPr lang="tr-TR" dirty="0" err="1" smtClean="0"/>
              <a:t>contractions</a:t>
            </a:r>
            <a:r>
              <a:rPr lang="tr-TR" dirty="0" smtClean="0"/>
              <a:t> </a:t>
            </a:r>
            <a:r>
              <a:rPr lang="tr-TR" dirty="0" err="1" smtClean="0"/>
              <a:t>are</a:t>
            </a:r>
            <a:r>
              <a:rPr lang="tr-TR" dirty="0" smtClean="0"/>
              <a:t> </a:t>
            </a:r>
            <a:r>
              <a:rPr lang="tr-TR" dirty="0" err="1" smtClean="0"/>
              <a:t>contralateral</a:t>
            </a:r>
            <a:r>
              <a:rPr lang="tr-TR" dirty="0" smtClean="0"/>
              <a:t>.</a:t>
            </a:r>
          </a:p>
          <a:p>
            <a:endParaRPr lang="tr-TR" dirty="0"/>
          </a:p>
        </p:txBody>
      </p:sp>
      <p:pic>
        <p:nvPicPr>
          <p:cNvPr id="5" name="Resim 4"/>
          <p:cNvPicPr>
            <a:picLocks noChangeAspect="1"/>
          </p:cNvPicPr>
          <p:nvPr/>
        </p:nvPicPr>
        <p:blipFill>
          <a:blip r:embed="rId2"/>
          <a:stretch>
            <a:fillRect/>
          </a:stretch>
        </p:blipFill>
        <p:spPr>
          <a:xfrm>
            <a:off x="6096000" y="1263763"/>
            <a:ext cx="5677812" cy="3667409"/>
          </a:xfrm>
          <a:prstGeom prst="rect">
            <a:avLst/>
          </a:prstGeom>
        </p:spPr>
      </p:pic>
    </p:spTree>
    <p:extLst>
      <p:ext uri="{BB962C8B-B14F-4D97-AF65-F5344CB8AC3E}">
        <p14:creationId xmlns:p14="http://schemas.microsoft.com/office/powerpoint/2010/main" val="131919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MOTOR ASSOCIATION CORTEX</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4"/>
            <a:ext cx="4943168" cy="4860311"/>
          </a:xfrm>
        </p:spPr>
        <p:txBody>
          <a:bodyPr>
            <a:normAutofit fontScale="77500" lnSpcReduction="20000"/>
          </a:bodyPr>
          <a:lstStyle/>
          <a:p>
            <a:r>
              <a:rPr lang="tr-TR" dirty="0" smtClean="0"/>
              <a:t>Motor </a:t>
            </a:r>
            <a:r>
              <a:rPr lang="tr-TR" dirty="0" err="1" smtClean="0"/>
              <a:t>Association</a:t>
            </a:r>
            <a:r>
              <a:rPr lang="tr-TR" dirty="0" smtClean="0"/>
              <a:t> </a:t>
            </a:r>
            <a:r>
              <a:rPr lang="tr-TR" dirty="0" err="1" smtClean="0"/>
              <a:t>Cortex</a:t>
            </a:r>
            <a:r>
              <a:rPr lang="tr-TR" dirty="0" smtClean="0"/>
              <a:t> is </a:t>
            </a:r>
            <a:r>
              <a:rPr lang="tr-TR" dirty="0" err="1" smtClean="0"/>
              <a:t>located</a:t>
            </a:r>
            <a:r>
              <a:rPr lang="tr-TR" dirty="0" smtClean="0"/>
              <a:t> </a:t>
            </a:r>
            <a:r>
              <a:rPr lang="tr-TR" dirty="0" err="1" smtClean="0"/>
              <a:t>just</a:t>
            </a:r>
            <a:r>
              <a:rPr lang="tr-TR" dirty="0" smtClean="0"/>
              <a:t> </a:t>
            </a:r>
            <a:r>
              <a:rPr lang="tr-TR" dirty="0" err="1" smtClean="0"/>
              <a:t>rostral</a:t>
            </a:r>
            <a:r>
              <a:rPr lang="tr-TR" dirty="0" smtClean="0"/>
              <a:t> </a:t>
            </a:r>
            <a:r>
              <a:rPr lang="tr-TR" dirty="0" err="1" smtClean="0"/>
              <a:t>to</a:t>
            </a:r>
            <a:r>
              <a:rPr lang="tr-TR" dirty="0" smtClean="0"/>
              <a:t> </a:t>
            </a:r>
            <a:r>
              <a:rPr lang="tr-TR" dirty="0" err="1" smtClean="0"/>
              <a:t>the</a:t>
            </a:r>
            <a:r>
              <a:rPr lang="tr-TR" dirty="0" smtClean="0"/>
              <a:t> PMC.</a:t>
            </a:r>
          </a:p>
          <a:p>
            <a:r>
              <a:rPr lang="tr-TR" b="1" dirty="0" err="1" smtClean="0"/>
              <a:t>This</a:t>
            </a:r>
            <a:r>
              <a:rPr lang="tr-TR" b="1" dirty="0" smtClean="0"/>
              <a:t> </a:t>
            </a:r>
            <a:r>
              <a:rPr lang="tr-TR" b="1" dirty="0" err="1" smtClean="0"/>
              <a:t>region</a:t>
            </a:r>
            <a:r>
              <a:rPr lang="tr-TR" b="1" dirty="0" smtClean="0"/>
              <a:t> </a:t>
            </a:r>
            <a:r>
              <a:rPr lang="tr-TR" b="1" dirty="0" err="1" smtClean="0"/>
              <a:t>controls</a:t>
            </a:r>
            <a:r>
              <a:rPr lang="tr-TR" b="1" dirty="0" smtClean="0"/>
              <a:t> </a:t>
            </a:r>
            <a:r>
              <a:rPr lang="tr-TR" b="1" dirty="0" err="1" smtClean="0"/>
              <a:t>the</a:t>
            </a:r>
            <a:r>
              <a:rPr lang="tr-TR" b="1" dirty="0" smtClean="0"/>
              <a:t> </a:t>
            </a:r>
            <a:r>
              <a:rPr lang="tr-TR" b="1" dirty="0" err="1" smtClean="0"/>
              <a:t>primary</a:t>
            </a:r>
            <a:r>
              <a:rPr lang="tr-TR" b="1" dirty="0" smtClean="0"/>
              <a:t> motor </a:t>
            </a:r>
            <a:r>
              <a:rPr lang="tr-TR" b="1" dirty="0" err="1" smtClean="0"/>
              <a:t>cortex</a:t>
            </a:r>
            <a:r>
              <a:rPr lang="tr-TR" dirty="0" smtClean="0"/>
              <a:t>. –</a:t>
            </a:r>
            <a:r>
              <a:rPr lang="tr-TR" dirty="0" err="1" smtClean="0"/>
              <a:t>It</a:t>
            </a:r>
            <a:r>
              <a:rPr lang="tr-TR" dirty="0" smtClean="0"/>
              <a:t> </a:t>
            </a:r>
            <a:r>
              <a:rPr lang="tr-TR" dirty="0" err="1" smtClean="0"/>
              <a:t>the</a:t>
            </a:r>
            <a:r>
              <a:rPr lang="tr-TR" dirty="0" smtClean="0"/>
              <a:t> PMC is </a:t>
            </a:r>
            <a:r>
              <a:rPr lang="tr-TR" dirty="0" err="1" smtClean="0"/>
              <a:t>the</a:t>
            </a:r>
            <a:r>
              <a:rPr lang="tr-TR" dirty="0" smtClean="0"/>
              <a:t> </a:t>
            </a:r>
            <a:r>
              <a:rPr lang="tr-TR" dirty="0" err="1" smtClean="0"/>
              <a:t>keyboard</a:t>
            </a:r>
            <a:r>
              <a:rPr lang="tr-TR" dirty="0" smtClean="0"/>
              <a:t> of </a:t>
            </a:r>
            <a:r>
              <a:rPr lang="tr-TR" dirty="0" err="1" smtClean="0"/>
              <a:t>the</a:t>
            </a:r>
            <a:r>
              <a:rPr lang="tr-TR" dirty="0" smtClean="0"/>
              <a:t> </a:t>
            </a:r>
            <a:r>
              <a:rPr lang="tr-TR" dirty="0" err="1" smtClean="0"/>
              <a:t>piano</a:t>
            </a:r>
            <a:r>
              <a:rPr lang="tr-TR" dirty="0" smtClean="0"/>
              <a:t>, MAC is </a:t>
            </a:r>
            <a:r>
              <a:rPr lang="tr-TR" dirty="0" err="1" smtClean="0"/>
              <a:t>the</a:t>
            </a:r>
            <a:r>
              <a:rPr lang="tr-TR" dirty="0" smtClean="0"/>
              <a:t> </a:t>
            </a:r>
            <a:r>
              <a:rPr lang="tr-TR" dirty="0" err="1" smtClean="0"/>
              <a:t>piano</a:t>
            </a:r>
            <a:r>
              <a:rPr lang="tr-TR" dirty="0" smtClean="0"/>
              <a:t> </a:t>
            </a:r>
            <a:r>
              <a:rPr lang="tr-TR" dirty="0" err="1" smtClean="0"/>
              <a:t>player</a:t>
            </a:r>
            <a:r>
              <a:rPr lang="tr-TR" dirty="0" smtClean="0"/>
              <a:t>.</a:t>
            </a:r>
          </a:p>
          <a:p>
            <a:pPr lvl="1"/>
            <a:r>
              <a:rPr lang="en-US" dirty="0" smtClean="0"/>
              <a:t>integrate</a:t>
            </a:r>
            <a:r>
              <a:rPr lang="tr-TR" dirty="0" smtClean="0"/>
              <a:t>s</a:t>
            </a:r>
            <a:r>
              <a:rPr lang="en-US" dirty="0" smtClean="0"/>
              <a:t> </a:t>
            </a:r>
            <a:r>
              <a:rPr lang="en-US" dirty="0"/>
              <a:t>information from different receptors or sensory areas and relate the information to past experiences. </a:t>
            </a:r>
            <a:endParaRPr lang="tr-TR" dirty="0" smtClean="0"/>
          </a:p>
          <a:p>
            <a:pPr lvl="1"/>
            <a:r>
              <a:rPr lang="en-US" dirty="0" smtClean="0"/>
              <a:t>Then </a:t>
            </a:r>
            <a:r>
              <a:rPr lang="en-US" dirty="0"/>
              <a:t>the brain makes a decision and sends nerve impulses to the </a:t>
            </a:r>
            <a:r>
              <a:rPr lang="en-US" b="1" dirty="0"/>
              <a:t>motor areas to generate responses</a:t>
            </a:r>
            <a:r>
              <a:rPr lang="en-US" dirty="0"/>
              <a:t>.</a:t>
            </a:r>
            <a:endParaRPr lang="tr-TR" dirty="0" smtClean="0"/>
          </a:p>
          <a:p>
            <a:r>
              <a:rPr lang="tr-TR" dirty="0" err="1" smtClean="0"/>
              <a:t>The</a:t>
            </a:r>
            <a:r>
              <a:rPr lang="tr-TR" dirty="0" smtClean="0"/>
              <a:t> rest of </a:t>
            </a:r>
            <a:r>
              <a:rPr lang="tr-TR" dirty="0" err="1" smtClean="0"/>
              <a:t>the</a:t>
            </a:r>
            <a:r>
              <a:rPr lang="tr-TR" dirty="0" smtClean="0"/>
              <a:t> </a:t>
            </a:r>
            <a:r>
              <a:rPr lang="tr-TR" dirty="0" err="1" smtClean="0"/>
              <a:t>frontal</a:t>
            </a:r>
            <a:r>
              <a:rPr lang="tr-TR" dirty="0" smtClean="0"/>
              <a:t> </a:t>
            </a:r>
            <a:r>
              <a:rPr lang="tr-TR" dirty="0" err="1" smtClean="0"/>
              <a:t>lobe</a:t>
            </a:r>
            <a:r>
              <a:rPr lang="tr-TR" dirty="0" smtClean="0"/>
              <a:t>, </a:t>
            </a:r>
            <a:r>
              <a:rPr lang="tr-TR" dirty="0" err="1" smtClean="0"/>
              <a:t>rostral</a:t>
            </a:r>
            <a:r>
              <a:rPr lang="tr-TR" dirty="0" smtClean="0"/>
              <a:t> </a:t>
            </a:r>
            <a:r>
              <a:rPr lang="tr-TR" dirty="0" err="1" smtClean="0"/>
              <a:t>to</a:t>
            </a:r>
            <a:r>
              <a:rPr lang="tr-TR" dirty="0" smtClean="0"/>
              <a:t> </a:t>
            </a:r>
            <a:r>
              <a:rPr lang="tr-TR" dirty="0" err="1" smtClean="0"/>
              <a:t>the</a:t>
            </a:r>
            <a:r>
              <a:rPr lang="tr-TR" dirty="0" smtClean="0"/>
              <a:t> motor </a:t>
            </a:r>
            <a:r>
              <a:rPr lang="tr-TR" dirty="0" err="1" smtClean="0"/>
              <a:t>associaton</a:t>
            </a:r>
            <a:r>
              <a:rPr lang="tr-TR" dirty="0" smtClean="0"/>
              <a:t> </a:t>
            </a:r>
            <a:r>
              <a:rPr lang="tr-TR" dirty="0" err="1" smtClean="0"/>
              <a:t>cortex</a:t>
            </a:r>
            <a:r>
              <a:rPr lang="tr-TR" dirty="0" smtClean="0"/>
              <a:t> is </a:t>
            </a:r>
            <a:r>
              <a:rPr lang="tr-TR" dirty="0" err="1" smtClean="0"/>
              <a:t>known</a:t>
            </a:r>
            <a:r>
              <a:rPr lang="tr-TR" dirty="0" smtClean="0"/>
              <a:t> as </a:t>
            </a:r>
            <a:r>
              <a:rPr lang="tr-TR" dirty="0" err="1" smtClean="0"/>
              <a:t>the</a:t>
            </a:r>
            <a:r>
              <a:rPr lang="tr-TR" dirty="0" smtClean="0"/>
              <a:t> </a:t>
            </a:r>
            <a:r>
              <a:rPr lang="tr-TR" b="1" dirty="0" err="1" smtClean="0"/>
              <a:t>prefrontal</a:t>
            </a:r>
            <a:r>
              <a:rPr lang="tr-TR" b="1" dirty="0" smtClean="0"/>
              <a:t> </a:t>
            </a:r>
            <a:r>
              <a:rPr lang="tr-TR" b="1" dirty="0" err="1" smtClean="0"/>
              <a:t>cortex</a:t>
            </a:r>
            <a:r>
              <a:rPr lang="tr-TR" b="1" dirty="0" smtClean="0"/>
              <a:t>.</a:t>
            </a:r>
          </a:p>
          <a:p>
            <a:pPr lvl="1"/>
            <a:r>
              <a:rPr lang="tr-TR" b="1" dirty="0" err="1" smtClean="0"/>
              <a:t>Ths</a:t>
            </a:r>
            <a:r>
              <a:rPr lang="tr-TR" b="1" dirty="0" smtClean="0"/>
              <a:t> </a:t>
            </a:r>
            <a:r>
              <a:rPr lang="tr-TR" b="1" dirty="0" err="1" smtClean="0"/>
              <a:t>region</a:t>
            </a:r>
            <a:r>
              <a:rPr lang="tr-TR" b="1" dirty="0" smtClean="0"/>
              <a:t> is </a:t>
            </a:r>
            <a:r>
              <a:rPr lang="tr-TR" b="1" dirty="0" err="1" smtClean="0"/>
              <a:t>less</a:t>
            </a:r>
            <a:r>
              <a:rPr lang="tr-TR" b="1" dirty="0" smtClean="0"/>
              <a:t> </a:t>
            </a:r>
            <a:r>
              <a:rPr lang="tr-TR" b="1" dirty="0" err="1" smtClean="0"/>
              <a:t>involved</a:t>
            </a:r>
            <a:r>
              <a:rPr lang="tr-TR" b="1" dirty="0" smtClean="0"/>
              <a:t> </a:t>
            </a:r>
            <a:r>
              <a:rPr lang="tr-TR" b="1" dirty="0" err="1" smtClean="0"/>
              <a:t>with</a:t>
            </a:r>
            <a:r>
              <a:rPr lang="tr-TR" b="1" dirty="0" smtClean="0"/>
              <a:t> </a:t>
            </a:r>
            <a:r>
              <a:rPr lang="tr-TR" b="1" dirty="0" err="1" smtClean="0"/>
              <a:t>the</a:t>
            </a:r>
            <a:r>
              <a:rPr lang="tr-TR" b="1" dirty="0" smtClean="0"/>
              <a:t> </a:t>
            </a:r>
            <a:r>
              <a:rPr lang="tr-TR" b="1" dirty="0" err="1" smtClean="0"/>
              <a:t>control</a:t>
            </a:r>
            <a:r>
              <a:rPr lang="tr-TR" b="1" dirty="0" smtClean="0"/>
              <a:t> of </a:t>
            </a:r>
            <a:r>
              <a:rPr lang="tr-TR" b="1" dirty="0" err="1" smtClean="0"/>
              <a:t>the</a:t>
            </a:r>
            <a:r>
              <a:rPr lang="tr-TR" b="1" dirty="0" smtClean="0"/>
              <a:t> </a:t>
            </a:r>
            <a:r>
              <a:rPr lang="tr-TR" b="1" dirty="0" err="1" smtClean="0"/>
              <a:t>movement</a:t>
            </a:r>
            <a:r>
              <a:rPr lang="tr-TR" b="1" dirty="0" smtClean="0"/>
              <a:t> </a:t>
            </a:r>
            <a:r>
              <a:rPr lang="tr-TR" b="1" dirty="0" err="1" smtClean="0"/>
              <a:t>and</a:t>
            </a:r>
            <a:r>
              <a:rPr lang="tr-TR" b="1" dirty="0" smtClean="0"/>
              <a:t> </a:t>
            </a:r>
            <a:r>
              <a:rPr lang="tr-TR" b="1" dirty="0" err="1" smtClean="0"/>
              <a:t>more</a:t>
            </a:r>
            <a:r>
              <a:rPr lang="tr-TR" b="1" dirty="0" smtClean="0"/>
              <a:t> </a:t>
            </a:r>
            <a:r>
              <a:rPr lang="tr-TR" b="1" dirty="0" err="1" smtClean="0"/>
              <a:t>involved</a:t>
            </a:r>
            <a:r>
              <a:rPr lang="tr-TR" b="1" dirty="0" smtClean="0"/>
              <a:t> in </a:t>
            </a:r>
            <a:r>
              <a:rPr lang="tr-TR" b="1" dirty="0" err="1" smtClean="0"/>
              <a:t>formulating</a:t>
            </a:r>
            <a:r>
              <a:rPr lang="tr-TR" b="1" dirty="0" smtClean="0"/>
              <a:t> plan </a:t>
            </a:r>
            <a:r>
              <a:rPr lang="tr-TR" b="1" dirty="0" err="1" smtClean="0"/>
              <a:t>and</a:t>
            </a:r>
            <a:r>
              <a:rPr lang="tr-TR" b="1" dirty="0" smtClean="0"/>
              <a:t> </a:t>
            </a:r>
            <a:r>
              <a:rPr lang="tr-TR" b="1" dirty="0" err="1" smtClean="0"/>
              <a:t>strategies</a:t>
            </a:r>
            <a:r>
              <a:rPr lang="tr-TR" b="1" dirty="0" smtClean="0"/>
              <a:t>. </a:t>
            </a:r>
            <a:endParaRPr lang="tr-TR" b="1" dirty="0"/>
          </a:p>
        </p:txBody>
      </p:sp>
      <p:pic>
        <p:nvPicPr>
          <p:cNvPr id="5" name="Resim 4"/>
          <p:cNvPicPr>
            <a:picLocks noChangeAspect="1"/>
          </p:cNvPicPr>
          <p:nvPr/>
        </p:nvPicPr>
        <p:blipFill>
          <a:blip r:embed="rId2"/>
          <a:stretch>
            <a:fillRect/>
          </a:stretch>
        </p:blipFill>
        <p:spPr>
          <a:xfrm>
            <a:off x="6096000" y="1263763"/>
            <a:ext cx="5677812" cy="3667409"/>
          </a:xfrm>
          <a:prstGeom prst="rect">
            <a:avLst/>
          </a:prstGeom>
        </p:spPr>
      </p:pic>
    </p:spTree>
    <p:extLst>
      <p:ext uri="{BB962C8B-B14F-4D97-AF65-F5344CB8AC3E}">
        <p14:creationId xmlns:p14="http://schemas.microsoft.com/office/powerpoint/2010/main" val="331688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FC71B1B6-C183-4CA8-9131-3DFD6527EF69}"/>
              </a:ext>
            </a:extLst>
          </p:cNvPr>
          <p:cNvPicPr>
            <a:picLocks noChangeAspect="1"/>
          </p:cNvPicPr>
          <p:nvPr/>
        </p:nvPicPr>
        <p:blipFill rotWithShape="1">
          <a:blip r:embed="rId2"/>
          <a:srcRect l="28487" r="7866"/>
          <a:stretch/>
        </p:blipFill>
        <p:spPr>
          <a:xfrm>
            <a:off x="6338316" y="1904281"/>
            <a:ext cx="5074070" cy="4272681"/>
          </a:xfrm>
          <a:prstGeom prst="rect">
            <a:avLst/>
          </a:prstGeom>
        </p:spPr>
      </p:pic>
      <p:sp>
        <p:nvSpPr>
          <p:cNvPr id="2" name="Unvan 1">
            <a:extLst>
              <a:ext uri="{FF2B5EF4-FFF2-40B4-BE49-F238E27FC236}">
                <a16:creationId xmlns="" xmlns:a16="http://schemas.microsoft.com/office/drawing/2014/main" id="{CA8F60AC-732D-40F7-BB21-570AFD620EE3}"/>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LIMBIC SYSTEM</a:t>
            </a:r>
          </a:p>
        </p:txBody>
      </p:sp>
      <p:sp>
        <p:nvSpPr>
          <p:cNvPr id="3" name="İçerik Yer Tutucusu 2">
            <a:extLst>
              <a:ext uri="{FF2B5EF4-FFF2-40B4-BE49-F238E27FC236}">
                <a16:creationId xmlns="" xmlns:a16="http://schemas.microsoft.com/office/drawing/2014/main" id="{7AF39BA5-7AB1-4D5B-A0F6-7A513C0708BB}"/>
              </a:ext>
            </a:extLst>
          </p:cNvPr>
          <p:cNvSpPr>
            <a:spLocks noGrp="1"/>
          </p:cNvSpPr>
          <p:nvPr>
            <p:ph idx="1"/>
          </p:nvPr>
        </p:nvSpPr>
        <p:spPr>
          <a:xfrm>
            <a:off x="838200" y="1690688"/>
            <a:ext cx="5405284" cy="4021854"/>
          </a:xfrm>
        </p:spPr>
        <p:txBody>
          <a:bodyPr>
            <a:noAutofit/>
          </a:bodyPr>
          <a:lstStyle/>
          <a:p>
            <a:r>
              <a:rPr lang="en-US" sz="2400" dirty="0"/>
              <a:t>Some of these forebrain areas, consisting of both gray and white matter, are also classified together in a functional system, termed the </a:t>
            </a:r>
            <a:r>
              <a:rPr lang="en-US" sz="2400" b="1" dirty="0"/>
              <a:t>limbic system</a:t>
            </a:r>
            <a:r>
              <a:rPr lang="en-US" sz="2400" dirty="0"/>
              <a:t>. </a:t>
            </a:r>
            <a:endParaRPr lang="tr-TR" sz="2400" dirty="0"/>
          </a:p>
          <a:p>
            <a:r>
              <a:rPr lang="en-US" sz="2400" dirty="0"/>
              <a:t>This interconnected group of brain structures includes portions of </a:t>
            </a:r>
            <a:r>
              <a:rPr lang="en-US" sz="2400" b="1" dirty="0"/>
              <a:t>frontal-lobe cortex, temporal lobe, </a:t>
            </a:r>
            <a:r>
              <a:rPr lang="tr-TR" sz="2400" b="1" dirty="0" err="1" smtClean="0"/>
              <a:t>amygdala</a:t>
            </a:r>
            <a:r>
              <a:rPr lang="tr-TR" sz="2400" b="1" dirty="0" smtClean="0"/>
              <a:t>, </a:t>
            </a:r>
            <a:r>
              <a:rPr lang="en-US" sz="2400" b="1" dirty="0" smtClean="0"/>
              <a:t>thalamus</a:t>
            </a:r>
            <a:r>
              <a:rPr lang="en-US" sz="2400" dirty="0"/>
              <a:t>, and </a:t>
            </a:r>
            <a:r>
              <a:rPr lang="en-US" sz="2400" b="1" dirty="0"/>
              <a:t>hypothalamus</a:t>
            </a:r>
            <a:r>
              <a:rPr lang="en-US" sz="2400" dirty="0"/>
              <a:t>, as well as the </a:t>
            </a:r>
            <a:r>
              <a:rPr lang="en-US" sz="2400" b="1" dirty="0"/>
              <a:t>circuitous fiber pathways that connect them</a:t>
            </a:r>
            <a:r>
              <a:rPr lang="tr-TR" sz="2400" dirty="0"/>
              <a:t>.</a:t>
            </a:r>
          </a:p>
          <a:p>
            <a:r>
              <a:rPr lang="en-US" sz="2400" dirty="0"/>
              <a:t>Besides being connected with each other, the parts of the limbic system are connected with many other parts of the central nervous system. </a:t>
            </a:r>
            <a:endParaRPr lang="tr-TR" sz="2400" dirty="0"/>
          </a:p>
        </p:txBody>
      </p:sp>
    </p:spTree>
    <p:extLst>
      <p:ext uri="{BB962C8B-B14F-4D97-AF65-F5344CB8AC3E}">
        <p14:creationId xmlns:p14="http://schemas.microsoft.com/office/powerpoint/2010/main" val="226316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A8F60AC-732D-40F7-BB21-570AFD620EE3}"/>
              </a:ext>
            </a:extLst>
          </p:cNvPr>
          <p:cNvSpPr>
            <a:spLocks noGrp="1"/>
          </p:cNvSpPr>
          <p:nvPr>
            <p:ph type="title"/>
          </p:nvPr>
        </p:nvSpPr>
        <p:spPr>
          <a:xfrm>
            <a:off x="838200" y="365125"/>
            <a:ext cx="10515600" cy="1325563"/>
          </a:xfrm>
        </p:spPr>
        <p:txBody>
          <a:bodyPr>
            <a:normAutofit/>
          </a:bodyPr>
          <a:lstStyle/>
          <a:p>
            <a:r>
              <a:rPr lang="tr-TR" b="1">
                <a:latin typeface="Arial Narrow" panose="020B0606020202030204" pitchFamily="34" charset="0"/>
              </a:rPr>
              <a:t>LIMBIC SYSTEM</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7AF39BA5-7AB1-4D5B-A0F6-7A513C0708BB}"/>
              </a:ext>
            </a:extLst>
          </p:cNvPr>
          <p:cNvSpPr>
            <a:spLocks noGrp="1"/>
          </p:cNvSpPr>
          <p:nvPr>
            <p:ph idx="1"/>
          </p:nvPr>
        </p:nvSpPr>
        <p:spPr>
          <a:xfrm>
            <a:off x="6913846" y="1913316"/>
            <a:ext cx="4511237" cy="4351338"/>
          </a:xfrm>
        </p:spPr>
        <p:txBody>
          <a:bodyPr>
            <a:normAutofit/>
          </a:bodyPr>
          <a:lstStyle/>
          <a:p>
            <a:r>
              <a:rPr lang="en-US" sz="2400" dirty="0"/>
              <a:t>Structures within the limbic system are associated with</a:t>
            </a:r>
            <a:r>
              <a:rPr lang="tr-TR" sz="2400" dirty="0"/>
              <a:t>:</a:t>
            </a:r>
          </a:p>
          <a:p>
            <a:pPr>
              <a:buFont typeface="Wingdings" panose="05000000000000000000" pitchFamily="2" charset="2"/>
              <a:buChar char="ü"/>
            </a:pPr>
            <a:r>
              <a:rPr lang="en-US" sz="2400" dirty="0"/>
              <a:t>learning, </a:t>
            </a:r>
            <a:endParaRPr lang="tr-TR" sz="2400" dirty="0"/>
          </a:p>
          <a:p>
            <a:pPr>
              <a:buFont typeface="Wingdings" panose="05000000000000000000" pitchFamily="2" charset="2"/>
              <a:buChar char="ü"/>
            </a:pPr>
            <a:r>
              <a:rPr lang="en-US" sz="2400" dirty="0"/>
              <a:t>emotional experience and behavior, and </a:t>
            </a:r>
            <a:endParaRPr lang="tr-TR" sz="2400" dirty="0"/>
          </a:p>
          <a:p>
            <a:pPr>
              <a:buFont typeface="Wingdings" panose="05000000000000000000" pitchFamily="2" charset="2"/>
              <a:buChar char="ü"/>
            </a:pPr>
            <a:r>
              <a:rPr lang="en-US" sz="2400" dirty="0"/>
              <a:t>a wide variety of visceral and endocrine functions. </a:t>
            </a:r>
            <a:endParaRPr lang="tr-TR" sz="2400" dirty="0"/>
          </a:p>
          <a:p>
            <a:r>
              <a:rPr lang="en-US" sz="2400" dirty="0"/>
              <a:t>In fact, much of the output of the limbic system is coordinated by the hypothalamus into behavioral and endocrine responses.</a:t>
            </a:r>
            <a:endParaRPr lang="tr-TR" sz="2400" dirty="0"/>
          </a:p>
        </p:txBody>
      </p:sp>
      <p:pic>
        <p:nvPicPr>
          <p:cNvPr id="5" name="Resim 4"/>
          <p:cNvPicPr>
            <a:picLocks noChangeAspect="1"/>
          </p:cNvPicPr>
          <p:nvPr/>
        </p:nvPicPr>
        <p:blipFill>
          <a:blip r:embed="rId2"/>
          <a:stretch>
            <a:fillRect/>
          </a:stretch>
        </p:blipFill>
        <p:spPr>
          <a:xfrm>
            <a:off x="634360" y="2346733"/>
            <a:ext cx="6096234" cy="3484505"/>
          </a:xfrm>
          <a:prstGeom prst="rect">
            <a:avLst/>
          </a:prstGeom>
        </p:spPr>
      </p:pic>
    </p:spTree>
    <p:extLst>
      <p:ext uri="{BB962C8B-B14F-4D97-AF65-F5344CB8AC3E}">
        <p14:creationId xmlns:p14="http://schemas.microsoft.com/office/powerpoint/2010/main" val="2172450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BASAL GANGLIA</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5"/>
            <a:ext cx="5955890" cy="4431956"/>
          </a:xfrm>
        </p:spPr>
        <p:txBody>
          <a:bodyPr>
            <a:normAutofit fontScale="92500" lnSpcReduction="10000"/>
          </a:bodyPr>
          <a:lstStyle/>
          <a:p>
            <a:r>
              <a:rPr lang="tr-TR" dirty="0" smtClean="0"/>
              <a:t>Collection of </a:t>
            </a:r>
            <a:r>
              <a:rPr lang="tr-TR" dirty="0" err="1" smtClean="0"/>
              <a:t>nuclei</a:t>
            </a:r>
            <a:r>
              <a:rPr lang="tr-TR" dirty="0" smtClean="0"/>
              <a:t> </a:t>
            </a:r>
            <a:r>
              <a:rPr lang="tr-TR" dirty="0" err="1" smtClean="0"/>
              <a:t>below</a:t>
            </a:r>
            <a:r>
              <a:rPr lang="tr-TR" dirty="0" smtClean="0"/>
              <a:t> </a:t>
            </a:r>
            <a:r>
              <a:rPr lang="tr-TR" dirty="0" err="1" smtClean="0"/>
              <a:t>the</a:t>
            </a:r>
            <a:r>
              <a:rPr lang="tr-TR" dirty="0" smtClean="0"/>
              <a:t> </a:t>
            </a:r>
            <a:r>
              <a:rPr lang="tr-TR" dirty="0" err="1" smtClean="0"/>
              <a:t>cortex</a:t>
            </a:r>
            <a:r>
              <a:rPr lang="tr-TR" dirty="0" smtClean="0"/>
              <a:t> in </a:t>
            </a:r>
            <a:r>
              <a:rPr lang="tr-TR" dirty="0" err="1" smtClean="0"/>
              <a:t>the</a:t>
            </a:r>
            <a:r>
              <a:rPr lang="tr-TR" dirty="0" smtClean="0"/>
              <a:t> </a:t>
            </a:r>
            <a:r>
              <a:rPr lang="tr-TR" dirty="0" err="1" smtClean="0"/>
              <a:t>forebrain</a:t>
            </a:r>
            <a:r>
              <a:rPr lang="tr-TR" b="1" dirty="0" smtClean="0"/>
              <a:t>, </a:t>
            </a:r>
            <a:r>
              <a:rPr lang="tr-TR" b="1" dirty="0" err="1" smtClean="0"/>
              <a:t>which</a:t>
            </a:r>
            <a:r>
              <a:rPr lang="tr-TR" b="1" dirty="0" smtClean="0"/>
              <a:t> </a:t>
            </a:r>
            <a:r>
              <a:rPr lang="tr-TR" b="1" dirty="0" err="1" smtClean="0"/>
              <a:t>lie</a:t>
            </a:r>
            <a:r>
              <a:rPr lang="tr-TR" b="1" dirty="0" smtClean="0"/>
              <a:t> </a:t>
            </a:r>
            <a:r>
              <a:rPr lang="tr-TR" b="1" dirty="0" err="1" smtClean="0"/>
              <a:t>benath</a:t>
            </a:r>
            <a:r>
              <a:rPr lang="tr-TR" b="1" dirty="0" smtClean="0"/>
              <a:t> </a:t>
            </a:r>
            <a:r>
              <a:rPr lang="tr-TR" b="1" dirty="0" err="1" smtClean="0"/>
              <a:t>the</a:t>
            </a:r>
            <a:r>
              <a:rPr lang="tr-TR" b="1" dirty="0" smtClean="0"/>
              <a:t> </a:t>
            </a:r>
            <a:r>
              <a:rPr lang="tr-TR" b="1" dirty="0" err="1" smtClean="0"/>
              <a:t>anterior</a:t>
            </a:r>
            <a:r>
              <a:rPr lang="tr-TR" b="1" dirty="0" smtClean="0"/>
              <a:t> </a:t>
            </a:r>
            <a:r>
              <a:rPr lang="tr-TR" b="1" dirty="0" err="1" smtClean="0"/>
              <a:t>portion</a:t>
            </a:r>
            <a:r>
              <a:rPr lang="tr-TR" b="1" dirty="0" smtClean="0"/>
              <a:t> of </a:t>
            </a:r>
            <a:r>
              <a:rPr lang="tr-TR" b="1" dirty="0" err="1" smtClean="0"/>
              <a:t>the</a:t>
            </a:r>
            <a:r>
              <a:rPr lang="tr-TR" b="1" dirty="0" smtClean="0"/>
              <a:t> </a:t>
            </a:r>
            <a:r>
              <a:rPr lang="tr-TR" b="1" dirty="0" err="1" smtClean="0"/>
              <a:t>lateral</a:t>
            </a:r>
            <a:r>
              <a:rPr lang="tr-TR" b="1" dirty="0" smtClean="0"/>
              <a:t> </a:t>
            </a:r>
            <a:r>
              <a:rPr lang="tr-TR" b="1" dirty="0" err="1" smtClean="0"/>
              <a:t>ventricles</a:t>
            </a:r>
            <a:r>
              <a:rPr lang="tr-TR" b="1" dirty="0" smtClean="0"/>
              <a:t>.</a:t>
            </a:r>
          </a:p>
          <a:p>
            <a:r>
              <a:rPr lang="tr-TR" dirty="0" err="1" smtClean="0"/>
              <a:t>The</a:t>
            </a:r>
            <a:r>
              <a:rPr lang="tr-TR" dirty="0" smtClean="0"/>
              <a:t> </a:t>
            </a:r>
            <a:r>
              <a:rPr lang="tr-TR" dirty="0" err="1" smtClean="0"/>
              <a:t>major</a:t>
            </a:r>
            <a:r>
              <a:rPr lang="tr-TR" dirty="0" smtClean="0"/>
              <a:t> </a:t>
            </a:r>
            <a:r>
              <a:rPr lang="tr-TR" dirty="0" err="1" smtClean="0"/>
              <a:t>parts</a:t>
            </a:r>
            <a:r>
              <a:rPr lang="tr-TR" dirty="0" smtClean="0"/>
              <a:t> of </a:t>
            </a:r>
            <a:r>
              <a:rPr lang="tr-TR" dirty="0" err="1" smtClean="0"/>
              <a:t>the</a:t>
            </a:r>
            <a:r>
              <a:rPr lang="tr-TR" dirty="0" smtClean="0"/>
              <a:t> </a:t>
            </a:r>
            <a:r>
              <a:rPr lang="tr-TR" dirty="0" err="1" smtClean="0"/>
              <a:t>basal</a:t>
            </a:r>
            <a:r>
              <a:rPr lang="tr-TR" dirty="0" smtClean="0"/>
              <a:t> </a:t>
            </a:r>
            <a:r>
              <a:rPr lang="tr-TR" dirty="0" err="1" smtClean="0"/>
              <a:t>ganglia</a:t>
            </a:r>
            <a:r>
              <a:rPr lang="tr-TR" dirty="0" smtClean="0"/>
              <a:t>: </a:t>
            </a:r>
            <a:r>
              <a:rPr lang="tr-TR" dirty="0" err="1" smtClean="0"/>
              <a:t>Caudate</a:t>
            </a:r>
            <a:r>
              <a:rPr lang="tr-TR" dirty="0" smtClean="0"/>
              <a:t> </a:t>
            </a:r>
            <a:r>
              <a:rPr lang="tr-TR" dirty="0" err="1" smtClean="0"/>
              <a:t>nucleus</a:t>
            </a:r>
            <a:r>
              <a:rPr lang="tr-TR" dirty="0" smtClean="0"/>
              <a:t>, </a:t>
            </a:r>
            <a:r>
              <a:rPr lang="tr-TR" dirty="0" err="1" smtClean="0"/>
              <a:t>putamen</a:t>
            </a:r>
            <a:r>
              <a:rPr lang="tr-TR" dirty="0" smtClean="0"/>
              <a:t>, </a:t>
            </a:r>
            <a:r>
              <a:rPr lang="tr-TR" dirty="0" err="1" smtClean="0"/>
              <a:t>globus</a:t>
            </a:r>
            <a:r>
              <a:rPr lang="tr-TR" dirty="0" smtClean="0"/>
              <a:t> </a:t>
            </a:r>
            <a:r>
              <a:rPr lang="tr-TR" dirty="0" err="1" smtClean="0"/>
              <a:t>pallidus</a:t>
            </a:r>
            <a:r>
              <a:rPr lang="tr-TR" dirty="0" smtClean="0"/>
              <a:t>.</a:t>
            </a:r>
          </a:p>
          <a:p>
            <a:r>
              <a:rPr lang="en-US" dirty="0"/>
              <a:t>play an important role in the control of movement and posture and in more complex aspects</a:t>
            </a:r>
            <a:r>
              <a:rPr lang="tr-TR" dirty="0"/>
              <a:t> of </a:t>
            </a:r>
            <a:r>
              <a:rPr lang="tr-TR" dirty="0" err="1"/>
              <a:t>behavior</a:t>
            </a:r>
            <a:r>
              <a:rPr lang="tr-TR" dirty="0" smtClean="0"/>
              <a:t>.</a:t>
            </a:r>
          </a:p>
          <a:p>
            <a:r>
              <a:rPr lang="tr-TR" i="1" dirty="0" smtClean="0"/>
              <a:t>Parkinson </a:t>
            </a:r>
            <a:r>
              <a:rPr lang="tr-TR" i="1" dirty="0" err="1" smtClean="0"/>
              <a:t>disease</a:t>
            </a:r>
            <a:r>
              <a:rPr lang="tr-TR" i="1" dirty="0" smtClean="0"/>
              <a:t> is </a:t>
            </a:r>
            <a:r>
              <a:rPr lang="tr-TR" i="1" dirty="0" err="1" smtClean="0"/>
              <a:t>caused</a:t>
            </a:r>
            <a:r>
              <a:rPr lang="tr-TR" i="1" dirty="0" smtClean="0"/>
              <a:t> </a:t>
            </a:r>
            <a:r>
              <a:rPr lang="tr-TR" i="1" dirty="0" err="1" smtClean="0"/>
              <a:t>by</a:t>
            </a:r>
            <a:r>
              <a:rPr lang="tr-TR" i="1" dirty="0" smtClean="0"/>
              <a:t> </a:t>
            </a:r>
            <a:r>
              <a:rPr lang="tr-TR" i="1" dirty="0" err="1" smtClean="0"/>
              <a:t>the</a:t>
            </a:r>
            <a:r>
              <a:rPr lang="tr-TR" i="1" dirty="0" smtClean="0"/>
              <a:t> </a:t>
            </a:r>
            <a:r>
              <a:rPr lang="tr-TR" i="1" dirty="0" err="1" smtClean="0"/>
              <a:t>degeneration</a:t>
            </a:r>
            <a:r>
              <a:rPr lang="tr-TR" i="1" dirty="0" smtClean="0"/>
              <a:t> of </a:t>
            </a:r>
            <a:r>
              <a:rPr lang="tr-TR" i="1" dirty="0" err="1" smtClean="0"/>
              <a:t>certain</a:t>
            </a:r>
            <a:r>
              <a:rPr lang="tr-TR" i="1" dirty="0" smtClean="0"/>
              <a:t> </a:t>
            </a:r>
            <a:r>
              <a:rPr lang="tr-TR" i="1" dirty="0" err="1" smtClean="0"/>
              <a:t>nucleus</a:t>
            </a:r>
            <a:r>
              <a:rPr lang="tr-TR" i="1" dirty="0" smtClean="0"/>
              <a:t> </a:t>
            </a:r>
            <a:r>
              <a:rPr lang="tr-TR" i="1" dirty="0" err="1" smtClean="0"/>
              <a:t>located</a:t>
            </a:r>
            <a:r>
              <a:rPr lang="tr-TR" i="1" dirty="0" smtClean="0"/>
              <a:t> in </a:t>
            </a:r>
            <a:r>
              <a:rPr lang="tr-TR" i="1" dirty="0" err="1" smtClean="0"/>
              <a:t>the</a:t>
            </a:r>
            <a:r>
              <a:rPr lang="tr-TR" i="1" dirty="0" smtClean="0"/>
              <a:t> </a:t>
            </a:r>
            <a:r>
              <a:rPr lang="tr-TR" i="1" dirty="0" err="1" smtClean="0"/>
              <a:t>midbrain</a:t>
            </a:r>
            <a:r>
              <a:rPr lang="tr-TR" i="1" dirty="0" smtClean="0"/>
              <a:t> </a:t>
            </a:r>
            <a:r>
              <a:rPr lang="tr-TR" i="1" dirty="0" err="1" smtClean="0"/>
              <a:t>that</a:t>
            </a:r>
            <a:r>
              <a:rPr lang="tr-TR" i="1" dirty="0" smtClean="0"/>
              <a:t> </a:t>
            </a:r>
            <a:r>
              <a:rPr lang="tr-TR" i="1" dirty="0" err="1" smtClean="0"/>
              <a:t>send</a:t>
            </a:r>
            <a:r>
              <a:rPr lang="tr-TR" i="1" dirty="0" smtClean="0"/>
              <a:t> </a:t>
            </a:r>
            <a:r>
              <a:rPr lang="tr-TR" i="1" dirty="0" err="1" smtClean="0"/>
              <a:t>axons</a:t>
            </a:r>
            <a:r>
              <a:rPr lang="tr-TR" i="1" dirty="0" smtClean="0"/>
              <a:t> </a:t>
            </a:r>
            <a:r>
              <a:rPr lang="tr-TR" i="1" dirty="0" err="1" smtClean="0"/>
              <a:t>to</a:t>
            </a:r>
            <a:r>
              <a:rPr lang="tr-TR" i="1" dirty="0" smtClean="0"/>
              <a:t> </a:t>
            </a:r>
            <a:r>
              <a:rPr lang="tr-TR" i="1" dirty="0" err="1" smtClean="0"/>
              <a:t>the</a:t>
            </a:r>
            <a:r>
              <a:rPr lang="tr-TR" i="1" dirty="0" smtClean="0"/>
              <a:t> </a:t>
            </a:r>
            <a:r>
              <a:rPr lang="tr-TR" i="1" dirty="0" err="1" smtClean="0"/>
              <a:t>caudate</a:t>
            </a:r>
            <a:r>
              <a:rPr lang="tr-TR" i="1" dirty="0" smtClean="0"/>
              <a:t> </a:t>
            </a:r>
            <a:r>
              <a:rPr lang="tr-TR" i="1" dirty="0" err="1" smtClean="0"/>
              <a:t>nucleus</a:t>
            </a:r>
            <a:r>
              <a:rPr lang="tr-TR" i="1" dirty="0" smtClean="0"/>
              <a:t> </a:t>
            </a:r>
            <a:r>
              <a:rPr lang="tr-TR" i="1" dirty="0" err="1" smtClean="0"/>
              <a:t>and</a:t>
            </a:r>
            <a:r>
              <a:rPr lang="tr-TR" i="1" dirty="0" smtClean="0"/>
              <a:t> </a:t>
            </a:r>
            <a:r>
              <a:rPr lang="tr-TR" i="1" dirty="0" err="1" smtClean="0"/>
              <a:t>putamen</a:t>
            </a:r>
            <a:r>
              <a:rPr lang="tr-TR" i="1" dirty="0" smtClean="0"/>
              <a:t>.</a:t>
            </a:r>
            <a:endParaRPr lang="tr-TR" i="1" dirty="0"/>
          </a:p>
        </p:txBody>
      </p:sp>
      <p:pic>
        <p:nvPicPr>
          <p:cNvPr id="4" name="Resim 3"/>
          <p:cNvPicPr>
            <a:picLocks noChangeAspect="1"/>
          </p:cNvPicPr>
          <p:nvPr/>
        </p:nvPicPr>
        <p:blipFill>
          <a:blip r:embed="rId2"/>
          <a:stretch>
            <a:fillRect/>
          </a:stretch>
        </p:blipFill>
        <p:spPr>
          <a:xfrm>
            <a:off x="6648974" y="1825625"/>
            <a:ext cx="4502440" cy="3848062"/>
          </a:xfrm>
          <a:prstGeom prst="rect">
            <a:avLst/>
          </a:prstGeom>
        </p:spPr>
      </p:pic>
    </p:spTree>
    <p:extLst>
      <p:ext uri="{BB962C8B-B14F-4D97-AF65-F5344CB8AC3E}">
        <p14:creationId xmlns:p14="http://schemas.microsoft.com/office/powerpoint/2010/main" val="76338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8188DEC0-09BC-4911-BBDD-599D6E26A793}"/>
              </a:ext>
            </a:extLst>
          </p:cNvPr>
          <p:cNvPicPr>
            <a:picLocks noChangeAspect="1"/>
          </p:cNvPicPr>
          <p:nvPr/>
        </p:nvPicPr>
        <p:blipFill rotWithShape="1">
          <a:blip r:embed="rId2"/>
          <a:srcRect l="2987" r="2" b="2"/>
          <a:stretch/>
        </p:blipFill>
        <p:spPr>
          <a:xfrm>
            <a:off x="5120640" y="1904281"/>
            <a:ext cx="6233160" cy="4272681"/>
          </a:xfrm>
          <a:prstGeom prst="rect">
            <a:avLst/>
          </a:prstGeom>
        </p:spPr>
      </p:pic>
      <p:sp>
        <p:nvSpPr>
          <p:cNvPr id="2" name="Unvan 1">
            <a:extLst>
              <a:ext uri="{FF2B5EF4-FFF2-40B4-BE49-F238E27FC236}">
                <a16:creationId xmlns="" xmlns:a16="http://schemas.microsoft.com/office/drawing/2014/main" id="{ED2D95B8-1FAE-4956-8B84-B8FE79401B81}"/>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DIENCEPHALON</a:t>
            </a:r>
          </a:p>
        </p:txBody>
      </p:sp>
      <p:sp>
        <p:nvSpPr>
          <p:cNvPr id="3" name="İçerik Yer Tutucusu 2">
            <a:extLst>
              <a:ext uri="{FF2B5EF4-FFF2-40B4-BE49-F238E27FC236}">
                <a16:creationId xmlns="" xmlns:a16="http://schemas.microsoft.com/office/drawing/2014/main" id="{1DDD1FBB-30AA-40D6-B282-25ADD4487173}"/>
              </a:ext>
            </a:extLst>
          </p:cNvPr>
          <p:cNvSpPr>
            <a:spLocks noGrp="1"/>
          </p:cNvSpPr>
          <p:nvPr>
            <p:ph idx="1"/>
          </p:nvPr>
        </p:nvSpPr>
        <p:spPr>
          <a:xfrm>
            <a:off x="838200" y="1825625"/>
            <a:ext cx="3797807" cy="4351338"/>
          </a:xfrm>
        </p:spPr>
        <p:txBody>
          <a:bodyPr>
            <a:normAutofit/>
          </a:bodyPr>
          <a:lstStyle/>
          <a:p>
            <a:r>
              <a:rPr lang="en-US" dirty="0"/>
              <a:t>The </a:t>
            </a:r>
            <a:r>
              <a:rPr lang="en-US" b="1" dirty="0"/>
              <a:t>diencephalon</a:t>
            </a:r>
            <a:r>
              <a:rPr lang="en-US" dirty="0"/>
              <a:t>, which is divided in two by the third ventricle, is the second component of the forebrain. </a:t>
            </a:r>
            <a:endParaRPr lang="tr-TR" dirty="0"/>
          </a:p>
          <a:p>
            <a:r>
              <a:rPr lang="en-US" dirty="0"/>
              <a:t>It contains two major parts: the </a:t>
            </a:r>
            <a:r>
              <a:rPr lang="en-US" b="1" dirty="0"/>
              <a:t>thalamus</a:t>
            </a:r>
            <a:r>
              <a:rPr lang="en-US" dirty="0"/>
              <a:t> and the </a:t>
            </a:r>
            <a:r>
              <a:rPr lang="en-US" b="1" dirty="0"/>
              <a:t>hypothalamus </a:t>
            </a:r>
            <a:endParaRPr lang="tr-TR" b="1" dirty="0"/>
          </a:p>
        </p:txBody>
      </p:sp>
    </p:spTree>
    <p:extLst>
      <p:ext uri="{BB962C8B-B14F-4D97-AF65-F5344CB8AC3E}">
        <p14:creationId xmlns:p14="http://schemas.microsoft.com/office/powerpoint/2010/main" val="223428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098" name="Picture 2" descr="thalamus ile ilgili görsel sonucu">
            <a:extLst>
              <a:ext uri="{FF2B5EF4-FFF2-40B4-BE49-F238E27FC236}">
                <a16:creationId xmlns="" xmlns:a16="http://schemas.microsoft.com/office/drawing/2014/main" id="{6ABB0B51-A5D4-4F56-A2B6-1617DE6F6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59" r="1842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 xmlns:a16="http://schemas.microsoft.com/office/drawing/2014/main" id="{23E9A3A7-597D-489B-9C80-29906A1E2671}"/>
              </a:ext>
            </a:extLst>
          </p:cNvPr>
          <p:cNvSpPr>
            <a:spLocks noGrp="1"/>
          </p:cNvSpPr>
          <p:nvPr>
            <p:ph type="title"/>
          </p:nvPr>
        </p:nvSpPr>
        <p:spPr>
          <a:xfrm>
            <a:off x="655320" y="365125"/>
            <a:ext cx="5120114" cy="1692794"/>
          </a:xfrm>
        </p:spPr>
        <p:txBody>
          <a:bodyPr>
            <a:normAutofit/>
          </a:bodyPr>
          <a:lstStyle/>
          <a:p>
            <a:r>
              <a:rPr lang="tr-TR" b="1" dirty="0">
                <a:latin typeface="Arial Narrow" panose="020B0606020202030204" pitchFamily="34" charset="0"/>
              </a:rPr>
              <a:t>THALAMUS</a:t>
            </a:r>
          </a:p>
        </p:txBody>
      </p:sp>
      <p:sp>
        <p:nvSpPr>
          <p:cNvPr id="3" name="İçerik Yer Tutucusu 2">
            <a:extLst>
              <a:ext uri="{FF2B5EF4-FFF2-40B4-BE49-F238E27FC236}">
                <a16:creationId xmlns="" xmlns:a16="http://schemas.microsoft.com/office/drawing/2014/main" id="{6FF289AD-0DD7-4A38-A0DF-A6E3B4C5F536}"/>
              </a:ext>
            </a:extLst>
          </p:cNvPr>
          <p:cNvSpPr>
            <a:spLocks noGrp="1"/>
          </p:cNvSpPr>
          <p:nvPr>
            <p:ph idx="1"/>
          </p:nvPr>
        </p:nvSpPr>
        <p:spPr>
          <a:xfrm>
            <a:off x="655321" y="2575034"/>
            <a:ext cx="5120113" cy="3462228"/>
          </a:xfrm>
        </p:spPr>
        <p:txBody>
          <a:bodyPr>
            <a:normAutofit lnSpcReduction="10000"/>
          </a:bodyPr>
          <a:lstStyle/>
          <a:p>
            <a:r>
              <a:rPr lang="tr-TR" sz="2400" dirty="0" err="1"/>
              <a:t>It</a:t>
            </a:r>
            <a:r>
              <a:rPr lang="tr-TR" sz="2400" dirty="0"/>
              <a:t> </a:t>
            </a:r>
            <a:r>
              <a:rPr lang="tr-TR" sz="2400" dirty="0" err="1"/>
              <a:t>consists</a:t>
            </a:r>
            <a:r>
              <a:rPr lang="tr-TR" sz="2400" dirty="0"/>
              <a:t> of </a:t>
            </a:r>
            <a:r>
              <a:rPr lang="en-US" sz="2400" dirty="0"/>
              <a:t>collection of several large nuclei that serve as </a:t>
            </a:r>
            <a:r>
              <a:rPr lang="en-US" sz="2400" b="1" dirty="0"/>
              <a:t>synaptic relay stations </a:t>
            </a:r>
            <a:r>
              <a:rPr lang="en-US" sz="2400" dirty="0"/>
              <a:t>and important integrating centers for most inputs to the cortex. </a:t>
            </a:r>
            <a:endParaRPr lang="tr-TR" sz="2400" dirty="0"/>
          </a:p>
          <a:p>
            <a:r>
              <a:rPr lang="en-US" sz="2400" dirty="0"/>
              <a:t>It also plays a key role in </a:t>
            </a:r>
            <a:r>
              <a:rPr lang="en-US" sz="2400" b="1" dirty="0"/>
              <a:t>nonspecific arousal</a:t>
            </a:r>
            <a:r>
              <a:rPr lang="en-US" sz="2400" dirty="0"/>
              <a:t> and </a:t>
            </a:r>
            <a:r>
              <a:rPr lang="en-US" sz="2400" b="1" dirty="0"/>
              <a:t>focused attention</a:t>
            </a:r>
            <a:r>
              <a:rPr lang="en-US" sz="2400" dirty="0"/>
              <a:t>. </a:t>
            </a:r>
            <a:endParaRPr lang="tr-TR" sz="2400" dirty="0"/>
          </a:p>
          <a:p>
            <a:r>
              <a:rPr lang="tr-TR" sz="2400" b="1" dirty="0" err="1"/>
              <a:t>Other</a:t>
            </a:r>
            <a:r>
              <a:rPr lang="tr-TR" sz="2400" b="1" dirty="0"/>
              <a:t> </a:t>
            </a:r>
            <a:r>
              <a:rPr lang="en-US" sz="2400" b="1" dirty="0"/>
              <a:t>Functions:</a:t>
            </a:r>
          </a:p>
          <a:p>
            <a:pPr>
              <a:defRPr/>
            </a:pPr>
            <a:r>
              <a:rPr lang="en-US" sz="2400" dirty="0"/>
              <a:t>Sensory processing </a:t>
            </a:r>
          </a:p>
          <a:p>
            <a:pPr>
              <a:defRPr/>
            </a:pPr>
            <a:r>
              <a:rPr lang="en-US" sz="2400" dirty="0"/>
              <a:t>Movement </a:t>
            </a:r>
          </a:p>
          <a:p>
            <a:endParaRPr lang="tr-TR" sz="1800" dirty="0"/>
          </a:p>
        </p:txBody>
      </p:sp>
    </p:spTree>
    <p:extLst>
      <p:ext uri="{BB962C8B-B14F-4D97-AF65-F5344CB8AC3E}">
        <p14:creationId xmlns:p14="http://schemas.microsoft.com/office/powerpoint/2010/main" val="2486648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4810DE4F-4EF7-48C2-8E8D-69113E31B875}"/>
              </a:ext>
            </a:extLst>
          </p:cNvPr>
          <p:cNvPicPr>
            <a:picLocks noChangeAspect="1"/>
          </p:cNvPicPr>
          <p:nvPr/>
        </p:nvPicPr>
        <p:blipFill rotWithShape="1">
          <a:blip r:embed="rId2"/>
          <a:srcRect r="1" b="31453"/>
          <a:stretch/>
        </p:blipFill>
        <p:spPr>
          <a:xfrm>
            <a:off x="5120640" y="1904281"/>
            <a:ext cx="6233160" cy="4272681"/>
          </a:xfrm>
          <a:prstGeom prst="rect">
            <a:avLst/>
          </a:prstGeom>
        </p:spPr>
      </p:pic>
      <p:sp>
        <p:nvSpPr>
          <p:cNvPr id="2" name="Unvan 1">
            <a:extLst>
              <a:ext uri="{FF2B5EF4-FFF2-40B4-BE49-F238E27FC236}">
                <a16:creationId xmlns="" xmlns:a16="http://schemas.microsoft.com/office/drawing/2014/main" id="{AC936546-C18B-4178-84F7-B079A04F52D0}"/>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HYPOTHALAMUS</a:t>
            </a:r>
          </a:p>
        </p:txBody>
      </p:sp>
      <p:sp>
        <p:nvSpPr>
          <p:cNvPr id="3" name="İçerik Yer Tutucusu 2">
            <a:extLst>
              <a:ext uri="{FF2B5EF4-FFF2-40B4-BE49-F238E27FC236}">
                <a16:creationId xmlns="" xmlns:a16="http://schemas.microsoft.com/office/drawing/2014/main" id="{8EF09272-DFF4-4D86-9500-2F196FAC4288}"/>
              </a:ext>
            </a:extLst>
          </p:cNvPr>
          <p:cNvSpPr>
            <a:spLocks noGrp="1"/>
          </p:cNvSpPr>
          <p:nvPr>
            <p:ph idx="1"/>
          </p:nvPr>
        </p:nvSpPr>
        <p:spPr>
          <a:xfrm>
            <a:off x="838200" y="1825625"/>
            <a:ext cx="3797807" cy="4351338"/>
          </a:xfrm>
        </p:spPr>
        <p:txBody>
          <a:bodyPr>
            <a:noAutofit/>
          </a:bodyPr>
          <a:lstStyle/>
          <a:p>
            <a:r>
              <a:rPr lang="tr-TR" dirty="0" err="1"/>
              <a:t>Lies</a:t>
            </a:r>
            <a:r>
              <a:rPr lang="tr-TR" dirty="0"/>
              <a:t> </a:t>
            </a:r>
            <a:r>
              <a:rPr lang="en-US" dirty="0"/>
              <a:t>below the thalamus and is on the undersurface of the brain. </a:t>
            </a:r>
            <a:endParaRPr lang="tr-TR" dirty="0"/>
          </a:p>
          <a:p>
            <a:r>
              <a:rPr lang="tr-TR" dirty="0"/>
              <a:t>A</a:t>
            </a:r>
            <a:r>
              <a:rPr lang="en-US" dirty="0" err="1"/>
              <a:t>lthough</a:t>
            </a:r>
            <a:r>
              <a:rPr lang="en-US" dirty="0"/>
              <a:t> it is a tiny region that accounts for less than 1 percent of the brain’s weight, it contains different cell groups and pathways that form the </a:t>
            </a:r>
            <a:r>
              <a:rPr lang="en-US" b="1" dirty="0"/>
              <a:t>master command center for neural and endocrine coordination. </a:t>
            </a:r>
            <a:endParaRPr lang="tr-TR" b="1" dirty="0"/>
          </a:p>
        </p:txBody>
      </p:sp>
    </p:spTree>
    <p:extLst>
      <p:ext uri="{BB962C8B-B14F-4D97-AF65-F5344CB8AC3E}">
        <p14:creationId xmlns:p14="http://schemas.microsoft.com/office/powerpoint/2010/main" val="378433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DB08FB88-E0C6-4038-BF8E-476DA1F7E27B}"/>
              </a:ext>
            </a:extLst>
          </p:cNvPr>
          <p:cNvPicPr>
            <a:picLocks noChangeAspect="1"/>
          </p:cNvPicPr>
          <p:nvPr/>
        </p:nvPicPr>
        <p:blipFill rotWithShape="1">
          <a:blip r:embed="rId2"/>
          <a:srcRect r="1" b="5125"/>
          <a:stretch/>
        </p:blipFill>
        <p:spPr>
          <a:xfrm>
            <a:off x="5120640" y="1904281"/>
            <a:ext cx="6233160" cy="4272681"/>
          </a:xfrm>
          <a:prstGeom prst="rect">
            <a:avLst/>
          </a:prstGeom>
        </p:spPr>
      </p:pic>
      <p:sp>
        <p:nvSpPr>
          <p:cNvPr id="2" name="Unvan 1">
            <a:extLst>
              <a:ext uri="{FF2B5EF4-FFF2-40B4-BE49-F238E27FC236}">
                <a16:creationId xmlns="" xmlns:a16="http://schemas.microsoft.com/office/drawing/2014/main" id="{AC936546-C18B-4178-84F7-B079A04F52D0}"/>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HYPOTHALAMUS</a:t>
            </a:r>
          </a:p>
        </p:txBody>
      </p:sp>
      <p:sp>
        <p:nvSpPr>
          <p:cNvPr id="3" name="İçerik Yer Tutucusu 2">
            <a:extLst>
              <a:ext uri="{FF2B5EF4-FFF2-40B4-BE49-F238E27FC236}">
                <a16:creationId xmlns="" xmlns:a16="http://schemas.microsoft.com/office/drawing/2014/main" id="{8EF09272-DFF4-4D86-9500-2F196FAC4288}"/>
              </a:ext>
            </a:extLst>
          </p:cNvPr>
          <p:cNvSpPr>
            <a:spLocks noGrp="1"/>
          </p:cNvSpPr>
          <p:nvPr>
            <p:ph idx="1"/>
          </p:nvPr>
        </p:nvSpPr>
        <p:spPr>
          <a:xfrm>
            <a:off x="238760" y="2117874"/>
            <a:ext cx="4881880" cy="4272681"/>
          </a:xfrm>
        </p:spPr>
        <p:txBody>
          <a:bodyPr>
            <a:noAutofit/>
          </a:bodyPr>
          <a:lstStyle/>
          <a:p>
            <a:r>
              <a:rPr lang="tr-TR" dirty="0"/>
              <a:t>T</a:t>
            </a:r>
            <a:r>
              <a:rPr lang="en-US" dirty="0"/>
              <a:t>he hypothalamus is the single most important control area for </a:t>
            </a:r>
            <a:r>
              <a:rPr lang="en-US" b="1" dirty="0"/>
              <a:t>homeostatic regulation </a:t>
            </a:r>
            <a:r>
              <a:rPr lang="en-US" dirty="0"/>
              <a:t>of the internal environment and behaviors having to do with preservation of the individual</a:t>
            </a:r>
            <a:endParaRPr lang="tr-TR" dirty="0"/>
          </a:p>
          <a:p>
            <a:r>
              <a:rPr lang="en-US" dirty="0"/>
              <a:t>for example</a:t>
            </a:r>
            <a:r>
              <a:rPr lang="tr-TR" dirty="0"/>
              <a:t>:</a:t>
            </a:r>
            <a:r>
              <a:rPr lang="en-US" dirty="0"/>
              <a:t> eating</a:t>
            </a:r>
            <a:r>
              <a:rPr lang="tr-TR" dirty="0"/>
              <a:t>, </a:t>
            </a:r>
            <a:r>
              <a:rPr lang="tr-TR" dirty="0" err="1"/>
              <a:t>drinking</a:t>
            </a:r>
            <a:r>
              <a:rPr lang="tr-TR" dirty="0"/>
              <a:t>, </a:t>
            </a:r>
            <a:r>
              <a:rPr lang="tr-TR" dirty="0" err="1"/>
              <a:t>reproduction</a:t>
            </a:r>
            <a:r>
              <a:rPr lang="en-US" dirty="0"/>
              <a:t>. </a:t>
            </a:r>
            <a:endParaRPr lang="tr-TR" dirty="0"/>
          </a:p>
        </p:txBody>
      </p:sp>
    </p:spTree>
    <p:extLst>
      <p:ext uri="{BB962C8B-B14F-4D97-AF65-F5344CB8AC3E}">
        <p14:creationId xmlns:p14="http://schemas.microsoft.com/office/powerpoint/2010/main" val="2800412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181592ED-2F37-48E2-AB07-C83C6B87D293}"/>
              </a:ext>
            </a:extLst>
          </p:cNvPr>
          <p:cNvPicPr>
            <a:picLocks noChangeAspect="1"/>
          </p:cNvPicPr>
          <p:nvPr/>
        </p:nvPicPr>
        <p:blipFill rotWithShape="1">
          <a:blip r:embed="rId2"/>
          <a:srcRect l="2622" r="3" b="3"/>
          <a:stretch/>
        </p:blipFill>
        <p:spPr>
          <a:xfrm>
            <a:off x="5120640" y="1904281"/>
            <a:ext cx="6233160" cy="4272681"/>
          </a:xfrm>
          <a:prstGeom prst="rect">
            <a:avLst/>
          </a:prstGeom>
        </p:spPr>
      </p:pic>
      <p:sp>
        <p:nvSpPr>
          <p:cNvPr id="2" name="Unvan 1">
            <a:extLst>
              <a:ext uri="{FF2B5EF4-FFF2-40B4-BE49-F238E27FC236}">
                <a16:creationId xmlns="" xmlns:a16="http://schemas.microsoft.com/office/drawing/2014/main" id="{FD6DEB32-CC8A-40FF-8C79-7130706D88A6}"/>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Brainstem</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2DDE71DA-E0AA-45A0-9607-11DD99F5F0B7}"/>
              </a:ext>
            </a:extLst>
          </p:cNvPr>
          <p:cNvSpPr>
            <a:spLocks noGrp="1"/>
          </p:cNvSpPr>
          <p:nvPr>
            <p:ph idx="1"/>
          </p:nvPr>
        </p:nvSpPr>
        <p:spPr>
          <a:xfrm>
            <a:off x="838200" y="1825625"/>
            <a:ext cx="3797807" cy="4351338"/>
          </a:xfrm>
        </p:spPr>
        <p:txBody>
          <a:bodyPr>
            <a:normAutofit/>
          </a:bodyPr>
          <a:lstStyle/>
          <a:p>
            <a:r>
              <a:rPr lang="en-US" dirty="0"/>
              <a:t>The brain stem is a general term for the area of the brain between the thalamus and spinal cord. </a:t>
            </a:r>
            <a:endParaRPr lang="tr-TR" dirty="0"/>
          </a:p>
          <a:p>
            <a:r>
              <a:rPr lang="en-US" dirty="0"/>
              <a:t>Structures within the brain stem include the </a:t>
            </a:r>
            <a:r>
              <a:rPr lang="en-US" b="1" dirty="0" smtClean="0"/>
              <a:t>medulla</a:t>
            </a:r>
            <a:r>
              <a:rPr lang="tr-TR" b="1" dirty="0" smtClean="0"/>
              <a:t> </a:t>
            </a:r>
            <a:r>
              <a:rPr lang="tr-TR" b="1" dirty="0" err="1" smtClean="0"/>
              <a:t>oblongata</a:t>
            </a:r>
            <a:r>
              <a:rPr lang="en-US" b="1" dirty="0" smtClean="0"/>
              <a:t>, </a:t>
            </a:r>
            <a:r>
              <a:rPr lang="en-US" b="1" dirty="0"/>
              <a:t>pons, tectum, reticular formation </a:t>
            </a:r>
            <a:r>
              <a:rPr lang="en-US" dirty="0"/>
              <a:t>and </a:t>
            </a:r>
            <a:r>
              <a:rPr lang="en-US" b="1" dirty="0"/>
              <a:t>tegmentum</a:t>
            </a:r>
            <a:r>
              <a:rPr lang="en-US" dirty="0"/>
              <a:t>. </a:t>
            </a:r>
            <a:endParaRPr lang="tr-TR" dirty="0"/>
          </a:p>
        </p:txBody>
      </p:sp>
    </p:spTree>
    <p:extLst>
      <p:ext uri="{BB962C8B-B14F-4D97-AF65-F5344CB8AC3E}">
        <p14:creationId xmlns:p14="http://schemas.microsoft.com/office/powerpoint/2010/main" val="656935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cs typeface="Arial" panose="020B0604020202020204" pitchFamily="34" charset="0"/>
              </a:rPr>
              <a:t>Ionotropic</a:t>
            </a:r>
            <a:r>
              <a:rPr lang="tr-TR" b="1" dirty="0">
                <a:latin typeface="Arial Narrow" panose="020B0606020202030204" pitchFamily="34" charset="0"/>
                <a:cs typeface="Arial" panose="020B0604020202020204" pitchFamily="34" charset="0"/>
              </a:rPr>
              <a:t> </a:t>
            </a:r>
            <a:r>
              <a:rPr lang="tr-TR" b="1" dirty="0" err="1">
                <a:latin typeface="Arial Narrow" panose="020B0606020202030204" pitchFamily="34" charset="0"/>
                <a:cs typeface="Arial" panose="020B0604020202020204" pitchFamily="34" charset="0"/>
              </a:rPr>
              <a:t>receptor</a:t>
            </a:r>
            <a:endParaRPr lang="tr-TR" b="1" dirty="0">
              <a:latin typeface="Arial Narrow" panose="020B060602020203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497320" y="546804"/>
            <a:ext cx="5334796" cy="5887047"/>
          </a:xfrm>
        </p:spPr>
        <p:txBody>
          <a:bodyPr>
            <a:normAutofit/>
          </a:bodyPr>
          <a:lstStyle/>
          <a:p>
            <a:r>
              <a:rPr lang="en-US" sz="2400" dirty="0"/>
              <a:t>The ion channels are gated either </a:t>
            </a:r>
            <a:r>
              <a:rPr lang="en-US" sz="2400" b="1" dirty="0"/>
              <a:t>directly</a:t>
            </a:r>
            <a:r>
              <a:rPr lang="tr-TR" sz="2400" b="1" dirty="0"/>
              <a:t> </a:t>
            </a:r>
            <a:r>
              <a:rPr lang="en-US" sz="2400" dirty="0"/>
              <a:t>or </a:t>
            </a:r>
            <a:r>
              <a:rPr lang="en-US" sz="2400" b="1" dirty="0"/>
              <a:t>indirectly</a:t>
            </a:r>
            <a:r>
              <a:rPr lang="en-US" sz="2400" dirty="0"/>
              <a:t>. </a:t>
            </a:r>
            <a:endParaRPr lang="tr-TR" sz="2400" dirty="0"/>
          </a:p>
          <a:p>
            <a:r>
              <a:rPr lang="en-US" sz="2400" dirty="0"/>
              <a:t>In </a:t>
            </a:r>
            <a:r>
              <a:rPr lang="en-US" sz="2400" b="1" dirty="0"/>
              <a:t>directly gated ion channels</a:t>
            </a:r>
            <a:r>
              <a:rPr lang="en-US" sz="2400" dirty="0"/>
              <a:t>, the</a:t>
            </a:r>
            <a:r>
              <a:rPr lang="tr-TR" sz="2400" dirty="0"/>
              <a:t> </a:t>
            </a:r>
            <a:r>
              <a:rPr lang="en-US" sz="2400" dirty="0"/>
              <a:t>binding site for the neurotransmitter is part of the ion channel</a:t>
            </a:r>
            <a:r>
              <a:rPr lang="tr-TR" sz="2400" dirty="0"/>
              <a:t>.</a:t>
            </a:r>
          </a:p>
          <a:p>
            <a:r>
              <a:rPr lang="tr-TR" sz="2400" dirty="0"/>
              <a:t>NT </a:t>
            </a:r>
            <a:r>
              <a:rPr lang="en-US" sz="2400" dirty="0"/>
              <a:t>binding results in a conformational</a:t>
            </a:r>
            <a:r>
              <a:rPr lang="tr-TR" sz="2400" dirty="0"/>
              <a:t> </a:t>
            </a:r>
            <a:r>
              <a:rPr lang="en-US" sz="2400" dirty="0"/>
              <a:t>change that leads to opening of the ion channel. </a:t>
            </a:r>
            <a:endParaRPr lang="tr-TR" sz="2400" dirty="0"/>
          </a:p>
          <a:p>
            <a:r>
              <a:rPr lang="en-US" sz="2400" u="sng" dirty="0"/>
              <a:t>A receptor</a:t>
            </a:r>
            <a:r>
              <a:rPr lang="tr-TR" sz="2400" u="sng" dirty="0"/>
              <a:t> </a:t>
            </a:r>
            <a:r>
              <a:rPr lang="en-US" sz="2400" u="sng" dirty="0"/>
              <a:t>with directly gated ion channels is referred to as an </a:t>
            </a:r>
            <a:r>
              <a:rPr lang="en-US" sz="2400" b="1" u="sng" dirty="0"/>
              <a:t>ionotropic</a:t>
            </a:r>
            <a:r>
              <a:rPr lang="tr-TR" sz="2400" b="1" u="sng" dirty="0"/>
              <a:t> </a:t>
            </a:r>
            <a:r>
              <a:rPr lang="tr-TR" sz="2400" b="1" u="sng" dirty="0" err="1"/>
              <a:t>receptor</a:t>
            </a:r>
            <a:r>
              <a:rPr lang="tr-TR" sz="2400" dirty="0"/>
              <a:t>.</a:t>
            </a:r>
          </a:p>
          <a:p>
            <a:r>
              <a:rPr lang="en-US" sz="2400" dirty="0"/>
              <a:t>This quick synaptic response occurs in just a few</a:t>
            </a:r>
            <a:r>
              <a:rPr lang="tr-TR" sz="2400" dirty="0"/>
              <a:t> </a:t>
            </a:r>
            <a:r>
              <a:rPr lang="en-US" sz="2400" dirty="0"/>
              <a:t>milliseconds. </a:t>
            </a:r>
            <a:endParaRPr lang="tr-TR" sz="2400" dirty="0"/>
          </a:p>
          <a:p>
            <a:r>
              <a:rPr lang="en-US" sz="2400" dirty="0"/>
              <a:t>Neurotransmitters that bind to </a:t>
            </a:r>
            <a:r>
              <a:rPr lang="en-US" sz="2400" dirty="0" err="1"/>
              <a:t>ionotropic</a:t>
            </a:r>
            <a:r>
              <a:rPr lang="en-US" sz="2400" dirty="0"/>
              <a:t> receptors</a:t>
            </a:r>
            <a:r>
              <a:rPr lang="tr-TR" sz="2400" dirty="0"/>
              <a:t> </a:t>
            </a:r>
            <a:r>
              <a:rPr lang="tr-TR" sz="2400" dirty="0" err="1"/>
              <a:t>include</a:t>
            </a:r>
            <a:r>
              <a:rPr lang="tr-TR" sz="2400" dirty="0"/>
              <a:t> </a:t>
            </a:r>
            <a:r>
              <a:rPr lang="tr-TR" sz="2400" dirty="0" err="1"/>
              <a:t>ACh</a:t>
            </a:r>
            <a:r>
              <a:rPr lang="tr-TR" sz="2400" dirty="0"/>
              <a:t>, </a:t>
            </a:r>
            <a:r>
              <a:rPr lang="tr-TR" sz="2400" dirty="0" err="1"/>
              <a:t>glutamate</a:t>
            </a:r>
            <a:r>
              <a:rPr lang="tr-TR" sz="2400" dirty="0"/>
              <a:t>, </a:t>
            </a:r>
            <a:r>
              <a:rPr lang="tr-TR" sz="2400" dirty="0" err="1"/>
              <a:t>glycine</a:t>
            </a:r>
            <a:r>
              <a:rPr lang="tr-TR" sz="2400" dirty="0"/>
              <a:t>, </a:t>
            </a:r>
            <a:r>
              <a:rPr lang="tr-TR" sz="2400" dirty="0" err="1"/>
              <a:t>and</a:t>
            </a:r>
            <a:r>
              <a:rPr lang="tr-TR" sz="2400" dirty="0"/>
              <a:t> GABA. </a:t>
            </a:r>
          </a:p>
          <a:p>
            <a:endParaRPr lang="en-US" sz="2400" dirty="0"/>
          </a:p>
        </p:txBody>
      </p:sp>
      <p:pic>
        <p:nvPicPr>
          <p:cNvPr id="5" name="Resim 4">
            <a:extLst>
              <a:ext uri="{FF2B5EF4-FFF2-40B4-BE49-F238E27FC236}">
                <a16:creationId xmlns="" xmlns:a16="http://schemas.microsoft.com/office/drawing/2014/main" id="{FE24B9E0-863F-41DA-B7DE-5EE33A7FA2E0}"/>
              </a:ext>
            </a:extLst>
          </p:cNvPr>
          <p:cNvPicPr>
            <a:picLocks noChangeAspect="1"/>
          </p:cNvPicPr>
          <p:nvPr/>
        </p:nvPicPr>
        <p:blipFill rotWithShape="1">
          <a:blip r:embed="rId2"/>
          <a:srcRect r="55695"/>
          <a:stretch/>
        </p:blipFill>
        <p:spPr>
          <a:xfrm>
            <a:off x="1808480" y="1615440"/>
            <a:ext cx="3718561" cy="4239607"/>
          </a:xfrm>
          <a:prstGeom prst="rect">
            <a:avLst/>
          </a:prstGeom>
        </p:spPr>
      </p:pic>
    </p:spTree>
    <p:extLst>
      <p:ext uri="{BB962C8B-B14F-4D97-AF65-F5344CB8AC3E}">
        <p14:creationId xmlns:p14="http://schemas.microsoft.com/office/powerpoint/2010/main" val="2736082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AD865A54-A8A3-4CA9-8F89-CB2903CCBAD9}"/>
              </a:ext>
            </a:extLst>
          </p:cNvPr>
          <p:cNvPicPr>
            <a:picLocks noChangeAspect="1"/>
          </p:cNvPicPr>
          <p:nvPr/>
        </p:nvPicPr>
        <p:blipFill rotWithShape="1">
          <a:blip r:embed="rId2"/>
          <a:srcRect t="4522" r="1" b="1942"/>
          <a:stretch/>
        </p:blipFill>
        <p:spPr>
          <a:xfrm>
            <a:off x="3032760" y="568959"/>
            <a:ext cx="7523480" cy="5049203"/>
          </a:xfrm>
          <a:prstGeom prst="rect">
            <a:avLst/>
          </a:prstGeom>
        </p:spPr>
      </p:pic>
      <p:sp>
        <p:nvSpPr>
          <p:cNvPr id="2" name="Unvan 1">
            <a:extLst>
              <a:ext uri="{FF2B5EF4-FFF2-40B4-BE49-F238E27FC236}">
                <a16:creationId xmlns="" xmlns:a16="http://schemas.microsoft.com/office/drawing/2014/main" id="{FD6DEB32-CC8A-40FF-8C79-7130706D88A6}"/>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Brainstem</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2DDE71DA-E0AA-45A0-9607-11DD99F5F0B7}"/>
              </a:ext>
            </a:extLst>
          </p:cNvPr>
          <p:cNvSpPr>
            <a:spLocks noGrp="1"/>
          </p:cNvSpPr>
          <p:nvPr>
            <p:ph idx="1"/>
          </p:nvPr>
        </p:nvSpPr>
        <p:spPr>
          <a:xfrm>
            <a:off x="518160" y="5801675"/>
            <a:ext cx="11644376" cy="131765"/>
          </a:xfrm>
        </p:spPr>
        <p:txBody>
          <a:bodyPr>
            <a:noAutofit/>
          </a:bodyPr>
          <a:lstStyle/>
          <a:p>
            <a:r>
              <a:rPr lang="tr-TR" dirty="0"/>
              <a:t>T</a:t>
            </a:r>
            <a:r>
              <a:rPr lang="en-US" dirty="0"/>
              <a:t>he brainstem contains nuclei involved in processing information for 10 of the 12 pairs of cranial nerves.</a:t>
            </a:r>
            <a:endParaRPr lang="tr-TR" dirty="0"/>
          </a:p>
        </p:txBody>
      </p:sp>
    </p:spTree>
    <p:extLst>
      <p:ext uri="{BB962C8B-B14F-4D97-AF65-F5344CB8AC3E}">
        <p14:creationId xmlns:p14="http://schemas.microsoft.com/office/powerpoint/2010/main" val="63898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1E81D5BD-3C07-455A-9303-AAA715B5A7AF}"/>
              </a:ext>
            </a:extLst>
          </p:cNvPr>
          <p:cNvPicPr>
            <a:picLocks noChangeAspect="1"/>
          </p:cNvPicPr>
          <p:nvPr/>
        </p:nvPicPr>
        <p:blipFill rotWithShape="1">
          <a:blip r:embed="rId2"/>
          <a:srcRect l="3717" r="-2" b="-2"/>
          <a:stretch/>
        </p:blipFill>
        <p:spPr>
          <a:xfrm>
            <a:off x="6733373" y="1465244"/>
            <a:ext cx="5041454" cy="3455795"/>
          </a:xfrm>
          <a:prstGeom prst="rect">
            <a:avLst/>
          </a:prstGeom>
        </p:spPr>
      </p:pic>
      <p:sp>
        <p:nvSpPr>
          <p:cNvPr id="2" name="Unvan 1">
            <a:extLst>
              <a:ext uri="{FF2B5EF4-FFF2-40B4-BE49-F238E27FC236}">
                <a16:creationId xmlns="" xmlns:a16="http://schemas.microsoft.com/office/drawing/2014/main" id="{C6517934-EF58-48F1-BA96-9C1A9E17337F}"/>
              </a:ext>
            </a:extLst>
          </p:cNvPr>
          <p:cNvSpPr>
            <a:spLocks noGrp="1"/>
          </p:cNvSpPr>
          <p:nvPr>
            <p:ph type="title"/>
          </p:nvPr>
        </p:nvSpPr>
        <p:spPr>
          <a:xfrm>
            <a:off x="838200" y="365125"/>
            <a:ext cx="10515600" cy="1325563"/>
          </a:xfrm>
        </p:spPr>
        <p:txBody>
          <a:bodyPr>
            <a:normAutofit/>
          </a:bodyPr>
          <a:lstStyle/>
          <a:p>
            <a:r>
              <a:rPr lang="tr-TR" b="1" dirty="0">
                <a:latin typeface="Arial Narrow" panose="020B0606020202030204" pitchFamily="34" charset="0"/>
              </a:rPr>
              <a:t>MIDBRAIN</a:t>
            </a:r>
          </a:p>
        </p:txBody>
      </p:sp>
      <p:sp>
        <p:nvSpPr>
          <p:cNvPr id="3" name="İçerik Yer Tutucusu 2">
            <a:extLst>
              <a:ext uri="{FF2B5EF4-FFF2-40B4-BE49-F238E27FC236}">
                <a16:creationId xmlns="" xmlns:a16="http://schemas.microsoft.com/office/drawing/2014/main" id="{21BA63EB-4094-4538-A235-CFE59F1BD50B}"/>
              </a:ext>
            </a:extLst>
          </p:cNvPr>
          <p:cNvSpPr>
            <a:spLocks noGrp="1"/>
          </p:cNvSpPr>
          <p:nvPr>
            <p:ph idx="1"/>
          </p:nvPr>
        </p:nvSpPr>
        <p:spPr>
          <a:xfrm>
            <a:off x="692594" y="1594271"/>
            <a:ext cx="5619752" cy="5091664"/>
          </a:xfrm>
        </p:spPr>
        <p:txBody>
          <a:bodyPr>
            <a:normAutofit fontScale="92500" lnSpcReduction="20000"/>
          </a:bodyPr>
          <a:lstStyle/>
          <a:p>
            <a:pPr marL="493776" indent="-457200">
              <a:defRPr/>
            </a:pPr>
            <a:r>
              <a:rPr lang="en-US" dirty="0"/>
              <a:t>The midbrain </a:t>
            </a:r>
            <a:r>
              <a:rPr lang="tr-TR" dirty="0" err="1" smtClean="0"/>
              <a:t>consists</a:t>
            </a:r>
            <a:r>
              <a:rPr lang="tr-TR" dirty="0" smtClean="0"/>
              <a:t> of 2 </a:t>
            </a:r>
            <a:r>
              <a:rPr lang="tr-TR" dirty="0" err="1" smtClean="0"/>
              <a:t>major</a:t>
            </a:r>
            <a:r>
              <a:rPr lang="tr-TR" dirty="0" smtClean="0"/>
              <a:t> </a:t>
            </a:r>
            <a:r>
              <a:rPr lang="tr-TR" dirty="0" err="1" smtClean="0"/>
              <a:t>parts</a:t>
            </a:r>
            <a:r>
              <a:rPr lang="tr-TR" dirty="0" smtClean="0"/>
              <a:t>: </a:t>
            </a:r>
            <a:r>
              <a:rPr lang="tr-TR" dirty="0" err="1" smtClean="0"/>
              <a:t>Tectum</a:t>
            </a:r>
            <a:r>
              <a:rPr lang="tr-TR" dirty="0" smtClean="0"/>
              <a:t> </a:t>
            </a:r>
            <a:r>
              <a:rPr lang="tr-TR" dirty="0" err="1" smtClean="0"/>
              <a:t>and</a:t>
            </a:r>
            <a:r>
              <a:rPr lang="tr-TR" dirty="0" smtClean="0"/>
              <a:t> </a:t>
            </a:r>
            <a:r>
              <a:rPr lang="tr-TR" dirty="0" err="1" smtClean="0"/>
              <a:t>tegmentum</a:t>
            </a:r>
            <a:endParaRPr lang="tr-TR" dirty="0"/>
          </a:p>
          <a:p>
            <a:pPr marL="493776" indent="-457200">
              <a:defRPr/>
            </a:pPr>
            <a:r>
              <a:rPr lang="tr-TR" b="1" dirty="0" err="1" smtClean="0"/>
              <a:t>Tectum</a:t>
            </a:r>
            <a:r>
              <a:rPr lang="tr-TR" b="1" dirty="0" smtClean="0"/>
              <a:t>: </a:t>
            </a:r>
            <a:r>
              <a:rPr lang="tr-TR" dirty="0" err="1" smtClean="0"/>
              <a:t>Principal</a:t>
            </a:r>
            <a:r>
              <a:rPr lang="tr-TR" dirty="0" smtClean="0"/>
              <a:t> </a:t>
            </a:r>
            <a:r>
              <a:rPr lang="tr-TR" dirty="0" err="1" smtClean="0"/>
              <a:t>structures</a:t>
            </a:r>
            <a:r>
              <a:rPr lang="tr-TR" dirty="0" smtClean="0"/>
              <a:t> </a:t>
            </a:r>
            <a:r>
              <a:rPr lang="tr-TR" dirty="0" err="1" smtClean="0"/>
              <a:t>are</a:t>
            </a:r>
            <a:r>
              <a:rPr lang="tr-TR" dirty="0" smtClean="0"/>
              <a:t> </a:t>
            </a:r>
            <a:r>
              <a:rPr lang="tr-TR" b="1" dirty="0" err="1" smtClean="0"/>
              <a:t>superior</a:t>
            </a:r>
            <a:r>
              <a:rPr lang="tr-TR" b="1" dirty="0" smtClean="0"/>
              <a:t> </a:t>
            </a:r>
            <a:r>
              <a:rPr lang="tr-TR" b="1" dirty="0" err="1" smtClean="0"/>
              <a:t>colliculi</a:t>
            </a:r>
            <a:r>
              <a:rPr lang="tr-TR" dirty="0" smtClean="0"/>
              <a:t> (</a:t>
            </a:r>
            <a:r>
              <a:rPr lang="tr-TR" dirty="0" err="1" smtClean="0"/>
              <a:t>part</a:t>
            </a:r>
            <a:r>
              <a:rPr lang="tr-TR" dirty="0" smtClean="0"/>
              <a:t> of </a:t>
            </a:r>
            <a:r>
              <a:rPr lang="tr-TR" dirty="0" err="1" smtClean="0"/>
              <a:t>the</a:t>
            </a:r>
            <a:r>
              <a:rPr lang="tr-TR" dirty="0" smtClean="0"/>
              <a:t> </a:t>
            </a:r>
            <a:r>
              <a:rPr lang="tr-TR" dirty="0" err="1" smtClean="0"/>
              <a:t>visual</a:t>
            </a:r>
            <a:r>
              <a:rPr lang="tr-TR" dirty="0" smtClean="0"/>
              <a:t> </a:t>
            </a:r>
            <a:r>
              <a:rPr lang="tr-TR" dirty="0" err="1" smtClean="0"/>
              <a:t>system</a:t>
            </a:r>
            <a:r>
              <a:rPr lang="tr-TR" dirty="0" smtClean="0"/>
              <a:t>) </a:t>
            </a:r>
            <a:r>
              <a:rPr lang="tr-TR" dirty="0" err="1" smtClean="0"/>
              <a:t>and</a:t>
            </a:r>
            <a:r>
              <a:rPr lang="tr-TR" dirty="0" smtClean="0"/>
              <a:t> </a:t>
            </a:r>
            <a:r>
              <a:rPr lang="tr-TR" b="1" dirty="0" err="1" smtClean="0"/>
              <a:t>inferior</a:t>
            </a:r>
            <a:r>
              <a:rPr lang="tr-TR" b="1" dirty="0" smtClean="0"/>
              <a:t> </a:t>
            </a:r>
            <a:r>
              <a:rPr lang="tr-TR" b="1" dirty="0" err="1" smtClean="0"/>
              <a:t>colliculi</a:t>
            </a:r>
            <a:r>
              <a:rPr lang="tr-TR" b="1" dirty="0"/>
              <a:t> </a:t>
            </a:r>
            <a:r>
              <a:rPr lang="tr-TR" dirty="0"/>
              <a:t>(</a:t>
            </a:r>
            <a:r>
              <a:rPr lang="tr-TR" dirty="0" err="1"/>
              <a:t>part</a:t>
            </a:r>
            <a:r>
              <a:rPr lang="tr-TR" dirty="0"/>
              <a:t> of </a:t>
            </a:r>
            <a:r>
              <a:rPr lang="tr-TR" dirty="0" err="1"/>
              <a:t>the</a:t>
            </a:r>
            <a:r>
              <a:rPr lang="tr-TR" dirty="0"/>
              <a:t> </a:t>
            </a:r>
            <a:r>
              <a:rPr lang="tr-TR" dirty="0" err="1" smtClean="0"/>
              <a:t>auditory</a:t>
            </a:r>
            <a:r>
              <a:rPr lang="tr-TR" dirty="0" smtClean="0"/>
              <a:t> </a:t>
            </a:r>
            <a:r>
              <a:rPr lang="tr-TR" dirty="0" err="1"/>
              <a:t>system</a:t>
            </a:r>
            <a:r>
              <a:rPr lang="tr-TR" dirty="0"/>
              <a:t>) </a:t>
            </a:r>
            <a:endParaRPr lang="tr-TR" dirty="0" smtClean="0"/>
          </a:p>
          <a:p>
            <a:pPr marL="493776" indent="-457200">
              <a:defRPr/>
            </a:pPr>
            <a:r>
              <a:rPr lang="tr-TR" b="1" dirty="0" err="1" smtClean="0"/>
              <a:t>Tegmentum</a:t>
            </a:r>
            <a:r>
              <a:rPr lang="tr-TR" b="1" dirty="0" smtClean="0"/>
              <a:t>: </a:t>
            </a:r>
            <a:r>
              <a:rPr lang="tr-TR" dirty="0" err="1" smtClean="0"/>
              <a:t>includes</a:t>
            </a:r>
            <a:r>
              <a:rPr lang="tr-TR" dirty="0" smtClean="0"/>
              <a:t> </a:t>
            </a:r>
            <a:r>
              <a:rPr lang="tr-TR" dirty="0" err="1" smtClean="0"/>
              <a:t>the</a:t>
            </a:r>
            <a:r>
              <a:rPr lang="tr-TR" dirty="0" smtClean="0"/>
              <a:t> </a:t>
            </a:r>
            <a:r>
              <a:rPr lang="tr-TR" dirty="0" err="1" smtClean="0"/>
              <a:t>rostral</a:t>
            </a:r>
            <a:r>
              <a:rPr lang="tr-TR" dirty="0" smtClean="0"/>
              <a:t> </a:t>
            </a:r>
            <a:r>
              <a:rPr lang="tr-TR" dirty="0" err="1" smtClean="0"/>
              <a:t>end</a:t>
            </a:r>
            <a:r>
              <a:rPr lang="tr-TR" dirty="0" smtClean="0"/>
              <a:t> of </a:t>
            </a:r>
            <a:r>
              <a:rPr lang="tr-TR" dirty="0" err="1" smtClean="0"/>
              <a:t>the</a:t>
            </a:r>
            <a:r>
              <a:rPr lang="tr-TR" dirty="0" smtClean="0"/>
              <a:t> </a:t>
            </a:r>
            <a:r>
              <a:rPr lang="tr-TR" b="1" dirty="0" err="1" smtClean="0"/>
              <a:t>reticular</a:t>
            </a:r>
            <a:r>
              <a:rPr lang="tr-TR" b="1" dirty="0" smtClean="0"/>
              <a:t> </a:t>
            </a:r>
            <a:r>
              <a:rPr lang="tr-TR" b="1" dirty="0" err="1" smtClean="0"/>
              <a:t>formation</a:t>
            </a:r>
            <a:r>
              <a:rPr lang="tr-TR" b="1" dirty="0" smtClean="0"/>
              <a:t>, </a:t>
            </a:r>
            <a:r>
              <a:rPr lang="tr-TR" b="1" dirty="0" err="1" smtClean="0"/>
              <a:t>periaqueductal</a:t>
            </a:r>
            <a:r>
              <a:rPr lang="tr-TR" b="1" dirty="0" smtClean="0"/>
              <a:t> </a:t>
            </a:r>
            <a:r>
              <a:rPr lang="tr-TR" b="1" dirty="0" err="1" smtClean="0"/>
              <a:t>gray</a:t>
            </a:r>
            <a:r>
              <a:rPr lang="tr-TR" b="1" dirty="0" smtClean="0"/>
              <a:t> </a:t>
            </a:r>
            <a:r>
              <a:rPr lang="tr-TR" b="1" dirty="0" err="1" smtClean="0"/>
              <a:t>matter</a:t>
            </a:r>
            <a:r>
              <a:rPr lang="tr-TR" b="1" dirty="0" smtClean="0"/>
              <a:t>, </a:t>
            </a:r>
            <a:r>
              <a:rPr lang="tr-TR" b="1" dirty="0" err="1" smtClean="0"/>
              <a:t>the</a:t>
            </a:r>
            <a:r>
              <a:rPr lang="tr-TR" b="1" dirty="0" smtClean="0"/>
              <a:t> </a:t>
            </a:r>
            <a:r>
              <a:rPr lang="tr-TR" b="1" dirty="0" err="1" smtClean="0"/>
              <a:t>red</a:t>
            </a:r>
            <a:r>
              <a:rPr lang="tr-TR" b="1" dirty="0" smtClean="0"/>
              <a:t> </a:t>
            </a:r>
            <a:r>
              <a:rPr lang="tr-TR" b="1" dirty="0" err="1" smtClean="0"/>
              <a:t>nucleus</a:t>
            </a:r>
            <a:r>
              <a:rPr lang="tr-TR" b="1" dirty="0" smtClean="0"/>
              <a:t>, </a:t>
            </a:r>
            <a:r>
              <a:rPr lang="tr-TR" b="1" dirty="0" err="1" smtClean="0"/>
              <a:t>substantia</a:t>
            </a:r>
            <a:r>
              <a:rPr lang="tr-TR" b="1" dirty="0" smtClean="0"/>
              <a:t> </a:t>
            </a:r>
            <a:r>
              <a:rPr lang="tr-TR" b="1" dirty="0" err="1" smtClean="0"/>
              <a:t>nigra</a:t>
            </a:r>
            <a:r>
              <a:rPr lang="tr-TR" b="1" dirty="0" smtClean="0"/>
              <a:t> </a:t>
            </a:r>
            <a:r>
              <a:rPr lang="tr-TR" b="1" dirty="0" err="1" smtClean="0"/>
              <a:t>and</a:t>
            </a:r>
            <a:r>
              <a:rPr lang="tr-TR" b="1" dirty="0" smtClean="0"/>
              <a:t> </a:t>
            </a:r>
            <a:r>
              <a:rPr lang="tr-TR" b="1" dirty="0" err="1" smtClean="0"/>
              <a:t>ventral</a:t>
            </a:r>
            <a:r>
              <a:rPr lang="tr-TR" b="1" dirty="0" smtClean="0"/>
              <a:t> </a:t>
            </a:r>
            <a:r>
              <a:rPr lang="tr-TR" b="1" dirty="0" err="1" smtClean="0"/>
              <a:t>tegmental</a:t>
            </a:r>
            <a:r>
              <a:rPr lang="tr-TR" b="1" dirty="0" smtClean="0"/>
              <a:t> </a:t>
            </a:r>
            <a:r>
              <a:rPr lang="tr-TR" b="1" dirty="0" err="1" smtClean="0"/>
              <a:t>area</a:t>
            </a:r>
            <a:r>
              <a:rPr lang="tr-TR" b="1" dirty="0" smtClean="0"/>
              <a:t> (VTA).</a:t>
            </a:r>
          </a:p>
          <a:p>
            <a:pPr marL="493776" indent="-457200">
              <a:defRPr/>
            </a:pPr>
            <a:r>
              <a:rPr lang="en-US" dirty="0"/>
              <a:t>VTA plays an important role in a number of processes, including </a:t>
            </a:r>
            <a:r>
              <a:rPr lang="en-US" b="1" dirty="0" smtClean="0"/>
              <a:t>reward</a:t>
            </a:r>
            <a:r>
              <a:rPr lang="tr-TR" b="1" dirty="0" smtClean="0"/>
              <a:t> </a:t>
            </a:r>
            <a:r>
              <a:rPr lang="tr-TR" b="1" dirty="0" err="1" smtClean="0"/>
              <a:t>and</a:t>
            </a:r>
            <a:r>
              <a:rPr lang="tr-TR" b="1" dirty="0" smtClean="0"/>
              <a:t> </a:t>
            </a:r>
            <a:r>
              <a:rPr lang="tr-TR" b="1" dirty="0" err="1" smtClean="0"/>
              <a:t>motivation</a:t>
            </a:r>
            <a:r>
              <a:rPr lang="tr-TR" b="1" dirty="0" smtClean="0"/>
              <a:t>.</a:t>
            </a:r>
          </a:p>
          <a:p>
            <a:pPr marL="950976" lvl="1" indent="-457200">
              <a:defRPr/>
            </a:pPr>
            <a:r>
              <a:rPr lang="en-US" i="1" u="sng" dirty="0"/>
              <a:t>Dopaminergic (DA) neurons, which make up 65% of neurons in the VTA</a:t>
            </a:r>
            <a:endParaRPr lang="tr-TR" i="1" u="sng" dirty="0"/>
          </a:p>
        </p:txBody>
      </p:sp>
    </p:spTree>
    <p:extLst>
      <p:ext uri="{BB962C8B-B14F-4D97-AF65-F5344CB8AC3E}">
        <p14:creationId xmlns:p14="http://schemas.microsoft.com/office/powerpoint/2010/main" val="478166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D6DEB32-CC8A-40FF-8C79-7130706D88A6}"/>
              </a:ext>
            </a:extLst>
          </p:cNvPr>
          <p:cNvSpPr>
            <a:spLocks noGrp="1"/>
          </p:cNvSpPr>
          <p:nvPr>
            <p:ph type="title"/>
          </p:nvPr>
        </p:nvSpPr>
        <p:spPr>
          <a:xfrm>
            <a:off x="334276" y="531990"/>
            <a:ext cx="5127031" cy="1676603"/>
          </a:xfrm>
        </p:spPr>
        <p:txBody>
          <a:bodyPr>
            <a:normAutofit/>
          </a:bodyPr>
          <a:lstStyle/>
          <a:p>
            <a:r>
              <a:rPr lang="tr-TR" b="1" dirty="0" err="1">
                <a:latin typeface="Arial Narrow" panose="020B0606020202030204" pitchFamily="34" charset="0"/>
              </a:rPr>
              <a:t>Reticular</a:t>
            </a:r>
            <a:r>
              <a:rPr lang="tr-TR" b="1" dirty="0">
                <a:latin typeface="Arial Narrow" panose="020B0606020202030204" pitchFamily="34" charset="0"/>
              </a:rPr>
              <a:t> </a:t>
            </a:r>
            <a:r>
              <a:rPr lang="tr-TR" b="1" dirty="0" err="1">
                <a:latin typeface="Arial Narrow" panose="020B0606020202030204" pitchFamily="34" charset="0"/>
              </a:rPr>
              <a:t>formation</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2DDE71DA-E0AA-45A0-9607-11DD99F5F0B7}"/>
              </a:ext>
            </a:extLst>
          </p:cNvPr>
          <p:cNvSpPr>
            <a:spLocks noGrp="1"/>
          </p:cNvSpPr>
          <p:nvPr>
            <p:ph idx="1"/>
          </p:nvPr>
        </p:nvSpPr>
        <p:spPr>
          <a:xfrm>
            <a:off x="334276" y="1869440"/>
            <a:ext cx="5441683" cy="4354379"/>
          </a:xfrm>
        </p:spPr>
        <p:txBody>
          <a:bodyPr>
            <a:normAutofit fontScale="85000" lnSpcReduction="20000"/>
          </a:bodyPr>
          <a:lstStyle/>
          <a:p>
            <a:r>
              <a:rPr lang="en-US" sz="2400" dirty="0"/>
              <a:t>All the nerve fibers that relay signals between the spinal cord, forebrain, and cerebellum pass through the brainstem. </a:t>
            </a:r>
            <a:endParaRPr lang="tr-TR" sz="2400" dirty="0"/>
          </a:p>
          <a:p>
            <a:r>
              <a:rPr lang="en-US" sz="2400" dirty="0"/>
              <a:t>Running through the core of the brainstem and consisting of loosely arranged neuron cell bodies intermingled with bundles of axons is the </a:t>
            </a:r>
            <a:r>
              <a:rPr lang="en-US" sz="2400" b="1" dirty="0"/>
              <a:t>reticular formation</a:t>
            </a:r>
            <a:r>
              <a:rPr lang="en-US" sz="2400" dirty="0"/>
              <a:t>, </a:t>
            </a:r>
            <a:endParaRPr lang="tr-TR" sz="2400" dirty="0"/>
          </a:p>
          <a:p>
            <a:r>
              <a:rPr lang="tr-TR" sz="2400" dirty="0"/>
              <a:t>RF </a:t>
            </a:r>
            <a:r>
              <a:rPr lang="en-US" sz="2400" dirty="0"/>
              <a:t>is the one part of the brain absolutely essential for life. </a:t>
            </a:r>
            <a:endParaRPr lang="tr-TR" sz="2400" dirty="0"/>
          </a:p>
          <a:p>
            <a:r>
              <a:rPr lang="en-US" sz="2400" dirty="0"/>
              <a:t> It receives and integrates input from all regions of the central nervous system and processes a great deal of neural information. </a:t>
            </a:r>
            <a:endParaRPr lang="tr-TR" sz="2400" dirty="0" smtClean="0"/>
          </a:p>
          <a:p>
            <a:r>
              <a:rPr lang="en-US" sz="2400" dirty="0"/>
              <a:t>The reticular formation is a region </a:t>
            </a:r>
            <a:r>
              <a:rPr lang="en-US" sz="2400" dirty="0" smtClean="0"/>
              <a:t>involved </a:t>
            </a:r>
            <a:r>
              <a:rPr lang="en-US" sz="2400" dirty="0"/>
              <a:t>in </a:t>
            </a:r>
            <a:r>
              <a:rPr lang="en-US" sz="2400" b="1" dirty="0"/>
              <a:t>regulating the sleep-wake cycle and filtering incoming stimuli to discriminate irrelevant background stimuli</a:t>
            </a:r>
            <a:r>
              <a:rPr lang="en-US" sz="2400" dirty="0"/>
              <a:t>.</a:t>
            </a:r>
            <a:endParaRPr lang="tr-TR" sz="2400" dirty="0"/>
          </a:p>
        </p:txBody>
      </p:sp>
      <p:pic>
        <p:nvPicPr>
          <p:cNvPr id="5" name="Resim 4"/>
          <p:cNvPicPr>
            <a:picLocks noChangeAspect="1"/>
          </p:cNvPicPr>
          <p:nvPr/>
        </p:nvPicPr>
        <p:blipFill rotWithShape="1">
          <a:blip r:embed="rId2"/>
          <a:srcRect b="12303"/>
          <a:stretch/>
        </p:blipFill>
        <p:spPr>
          <a:xfrm>
            <a:off x="6461022" y="2126072"/>
            <a:ext cx="4970805" cy="3153850"/>
          </a:xfrm>
          <a:prstGeom prst="rect">
            <a:avLst/>
          </a:prstGeom>
        </p:spPr>
      </p:pic>
    </p:spTree>
    <p:extLst>
      <p:ext uri="{BB962C8B-B14F-4D97-AF65-F5344CB8AC3E}">
        <p14:creationId xmlns:p14="http://schemas.microsoft.com/office/powerpoint/2010/main" val="397401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C96BBDAD-3F93-418D-A2BB-A8F8D44FAB03}"/>
              </a:ext>
            </a:extLst>
          </p:cNvPr>
          <p:cNvPicPr>
            <a:picLocks noChangeAspect="1"/>
          </p:cNvPicPr>
          <p:nvPr/>
        </p:nvPicPr>
        <p:blipFill rotWithShape="1">
          <a:blip r:embed="rId2"/>
          <a:srcRect r="3" b="1452"/>
          <a:stretch/>
        </p:blipFill>
        <p:spPr>
          <a:xfrm>
            <a:off x="6090613" y="640082"/>
            <a:ext cx="5461724" cy="5577837"/>
          </a:xfrm>
          <a:prstGeom prst="rect">
            <a:avLst/>
          </a:prstGeom>
          <a:effectLst/>
        </p:spPr>
      </p:pic>
      <p:sp>
        <p:nvSpPr>
          <p:cNvPr id="2" name="Unvan 1">
            <a:extLst>
              <a:ext uri="{FF2B5EF4-FFF2-40B4-BE49-F238E27FC236}">
                <a16:creationId xmlns="" xmlns:a16="http://schemas.microsoft.com/office/drawing/2014/main" id="{FD6DEB32-CC8A-40FF-8C79-7130706D88A6}"/>
              </a:ext>
            </a:extLst>
          </p:cNvPr>
          <p:cNvSpPr>
            <a:spLocks noGrp="1"/>
          </p:cNvSpPr>
          <p:nvPr>
            <p:ph type="title"/>
          </p:nvPr>
        </p:nvSpPr>
        <p:spPr>
          <a:xfrm>
            <a:off x="318187" y="155643"/>
            <a:ext cx="5127031" cy="1676603"/>
          </a:xfrm>
        </p:spPr>
        <p:txBody>
          <a:bodyPr>
            <a:normAutofit/>
          </a:bodyPr>
          <a:lstStyle/>
          <a:p>
            <a:r>
              <a:rPr lang="tr-TR" b="1" dirty="0" err="1">
                <a:latin typeface="Arial Narrow" panose="020B0606020202030204" pitchFamily="34" charset="0"/>
              </a:rPr>
              <a:t>Reticular</a:t>
            </a:r>
            <a:r>
              <a:rPr lang="tr-TR" b="1" dirty="0">
                <a:latin typeface="Arial Narrow" panose="020B0606020202030204" pitchFamily="34" charset="0"/>
              </a:rPr>
              <a:t> </a:t>
            </a:r>
            <a:r>
              <a:rPr lang="tr-TR" b="1" dirty="0" err="1">
                <a:latin typeface="Arial Narrow" panose="020B0606020202030204" pitchFamily="34" charset="0"/>
              </a:rPr>
              <a:t>formation</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2DDE71DA-E0AA-45A0-9607-11DD99F5F0B7}"/>
              </a:ext>
            </a:extLst>
          </p:cNvPr>
          <p:cNvSpPr>
            <a:spLocks noGrp="1"/>
          </p:cNvSpPr>
          <p:nvPr>
            <p:ph idx="1"/>
          </p:nvPr>
        </p:nvSpPr>
        <p:spPr>
          <a:xfrm>
            <a:off x="233680" y="1438068"/>
            <a:ext cx="5542279" cy="4334059"/>
          </a:xfrm>
        </p:spPr>
        <p:txBody>
          <a:bodyPr>
            <a:noAutofit/>
          </a:bodyPr>
          <a:lstStyle/>
          <a:p>
            <a:r>
              <a:rPr lang="en-US" b="1" dirty="0"/>
              <a:t>The reticular formation is involved in</a:t>
            </a:r>
            <a:r>
              <a:rPr lang="tr-TR" b="1" dirty="0"/>
              <a:t>:</a:t>
            </a:r>
          </a:p>
          <a:p>
            <a:pPr>
              <a:buFont typeface="Wingdings" panose="05000000000000000000" pitchFamily="2" charset="2"/>
              <a:buChar char="ü"/>
            </a:pPr>
            <a:r>
              <a:rPr lang="en-US" sz="2400" dirty="0"/>
              <a:t>motor functions, </a:t>
            </a:r>
            <a:endParaRPr lang="tr-TR" sz="2400" dirty="0"/>
          </a:p>
          <a:p>
            <a:pPr>
              <a:buFont typeface="Wingdings" panose="05000000000000000000" pitchFamily="2" charset="2"/>
              <a:buChar char="ü"/>
            </a:pPr>
            <a:r>
              <a:rPr lang="en-US" sz="2400" dirty="0"/>
              <a:t>cardiovascular and </a:t>
            </a:r>
            <a:endParaRPr lang="tr-TR" sz="2400" dirty="0"/>
          </a:p>
          <a:p>
            <a:pPr>
              <a:buFont typeface="Wingdings" panose="05000000000000000000" pitchFamily="2" charset="2"/>
              <a:buChar char="ü"/>
            </a:pPr>
            <a:r>
              <a:rPr lang="en-US" sz="2400" dirty="0"/>
              <a:t>respiratory control, </a:t>
            </a:r>
            <a:endParaRPr lang="tr-TR" sz="2400" dirty="0"/>
          </a:p>
          <a:p>
            <a:pPr>
              <a:buFont typeface="Wingdings" panose="05000000000000000000" pitchFamily="2" charset="2"/>
              <a:buChar char="ü"/>
            </a:pPr>
            <a:r>
              <a:rPr lang="en-US" sz="2400" dirty="0"/>
              <a:t>and the mechanisms that regulate sleep and wakefulness and focus attention. </a:t>
            </a:r>
            <a:endParaRPr lang="tr-TR" sz="2400" dirty="0"/>
          </a:p>
          <a:p>
            <a:r>
              <a:rPr lang="en-US" sz="2400" b="1" dirty="0"/>
              <a:t>Most of the biogenic amine neurotransmitters are released from the axons of cells in the reticular formation </a:t>
            </a:r>
            <a:endParaRPr lang="tr-TR" sz="2400" b="1" dirty="0"/>
          </a:p>
          <a:p>
            <a:r>
              <a:rPr lang="tr-TR" sz="2400" dirty="0"/>
              <a:t>B</a:t>
            </a:r>
            <a:r>
              <a:rPr lang="en-US" sz="2400" dirty="0" err="1"/>
              <a:t>ecause</a:t>
            </a:r>
            <a:r>
              <a:rPr lang="en-US" sz="2400" dirty="0"/>
              <a:t> of the far-reaching projections of these cells, affect all levels of the nervous system. </a:t>
            </a:r>
            <a:endParaRPr lang="tr-TR" sz="2400" dirty="0"/>
          </a:p>
        </p:txBody>
      </p:sp>
    </p:spTree>
    <p:extLst>
      <p:ext uri="{BB962C8B-B14F-4D97-AF65-F5344CB8AC3E}">
        <p14:creationId xmlns:p14="http://schemas.microsoft.com/office/powerpoint/2010/main" val="1622362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5FBC698E-4B12-4702-A19E-21613E22019B}"/>
              </a:ext>
            </a:extLst>
          </p:cNvPr>
          <p:cNvPicPr>
            <a:picLocks noChangeAspect="1"/>
          </p:cNvPicPr>
          <p:nvPr/>
        </p:nvPicPr>
        <p:blipFill rotWithShape="1">
          <a:blip r:embed="rId2"/>
          <a:srcRect r="12852" b="-1"/>
          <a:stretch/>
        </p:blipFill>
        <p:spPr>
          <a:xfrm>
            <a:off x="6788735" y="629266"/>
            <a:ext cx="4917837" cy="5022387"/>
          </a:xfrm>
          <a:prstGeom prst="rect">
            <a:avLst/>
          </a:prstGeom>
          <a:effectLst/>
        </p:spPr>
      </p:pic>
      <p:sp>
        <p:nvSpPr>
          <p:cNvPr id="2" name="Unvan 1">
            <a:extLst>
              <a:ext uri="{FF2B5EF4-FFF2-40B4-BE49-F238E27FC236}">
                <a16:creationId xmlns="" xmlns:a16="http://schemas.microsoft.com/office/drawing/2014/main" id="{FD6DEB32-CC8A-40FF-8C79-7130706D88A6}"/>
              </a:ext>
            </a:extLst>
          </p:cNvPr>
          <p:cNvSpPr>
            <a:spLocks noGrp="1"/>
          </p:cNvSpPr>
          <p:nvPr>
            <p:ph type="title"/>
          </p:nvPr>
        </p:nvSpPr>
        <p:spPr>
          <a:xfrm>
            <a:off x="329440" y="34355"/>
            <a:ext cx="5127031" cy="1676603"/>
          </a:xfrm>
        </p:spPr>
        <p:txBody>
          <a:bodyPr>
            <a:normAutofit/>
          </a:bodyPr>
          <a:lstStyle/>
          <a:p>
            <a:r>
              <a:rPr lang="tr-TR" b="1" dirty="0" err="1">
                <a:latin typeface="Arial Narrow" panose="020B0606020202030204" pitchFamily="34" charset="0"/>
              </a:rPr>
              <a:t>Reticular</a:t>
            </a:r>
            <a:r>
              <a:rPr lang="tr-TR" b="1" dirty="0">
                <a:latin typeface="Arial Narrow" panose="020B0606020202030204" pitchFamily="34" charset="0"/>
              </a:rPr>
              <a:t> </a:t>
            </a:r>
            <a:r>
              <a:rPr lang="tr-TR" b="1" dirty="0" err="1">
                <a:latin typeface="Arial Narrow" panose="020B0606020202030204" pitchFamily="34" charset="0"/>
              </a:rPr>
              <a:t>formation</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2DDE71DA-E0AA-45A0-9607-11DD99F5F0B7}"/>
              </a:ext>
            </a:extLst>
          </p:cNvPr>
          <p:cNvSpPr>
            <a:spLocks noGrp="1"/>
          </p:cNvSpPr>
          <p:nvPr>
            <p:ph idx="1"/>
          </p:nvPr>
        </p:nvSpPr>
        <p:spPr>
          <a:xfrm>
            <a:off x="329440" y="1433907"/>
            <a:ext cx="6416042" cy="4907280"/>
          </a:xfrm>
        </p:spPr>
        <p:txBody>
          <a:bodyPr>
            <a:normAutofit fontScale="92500" lnSpcReduction="10000"/>
          </a:bodyPr>
          <a:lstStyle/>
          <a:p>
            <a:r>
              <a:rPr lang="en-US" sz="2400" b="1" dirty="0"/>
              <a:t>The pathways that convey information from the reticular formation to the upper portions of the brain</a:t>
            </a:r>
            <a:r>
              <a:rPr lang="tr-TR" sz="2400" b="1" dirty="0"/>
              <a:t>:</a:t>
            </a:r>
          </a:p>
          <a:p>
            <a:pPr>
              <a:buFont typeface="Wingdings" panose="05000000000000000000" pitchFamily="2" charset="2"/>
              <a:buChar char="ü"/>
            </a:pPr>
            <a:r>
              <a:rPr lang="en-US" sz="2400" dirty="0"/>
              <a:t>affect wakefulness and </a:t>
            </a:r>
            <a:endParaRPr lang="tr-TR" sz="2400" dirty="0"/>
          </a:p>
          <a:p>
            <a:pPr>
              <a:buFont typeface="Wingdings" panose="05000000000000000000" pitchFamily="2" charset="2"/>
              <a:buChar char="ü"/>
            </a:pPr>
            <a:r>
              <a:rPr lang="en-US" sz="2400" dirty="0"/>
              <a:t>the direction of attention to specific events by selectively facilitating neurons in some areas of the brain while inhibiting others. </a:t>
            </a:r>
            <a:endParaRPr lang="tr-TR" sz="2400" dirty="0"/>
          </a:p>
          <a:p>
            <a:r>
              <a:rPr lang="en-US" sz="2400" dirty="0"/>
              <a:t>The fibers that descend from the reticular formation to the spinal cord influence activity in both efferent and afferent neurons. </a:t>
            </a:r>
            <a:endParaRPr lang="tr-TR" sz="2400" dirty="0"/>
          </a:p>
          <a:p>
            <a:r>
              <a:rPr lang="en-US" sz="2400" dirty="0"/>
              <a:t>There is considerable interaction between the reticular pathways that go up to the forebrain, down to the spinal cord, and to the cerebellum. </a:t>
            </a:r>
            <a:endParaRPr lang="tr-TR" sz="2400" dirty="0"/>
          </a:p>
          <a:p>
            <a:r>
              <a:rPr lang="en-US" sz="2400" dirty="0"/>
              <a:t>For example, all three components function in controlling muscle activity. </a:t>
            </a:r>
            <a:endParaRPr lang="tr-TR" sz="2400" dirty="0"/>
          </a:p>
        </p:txBody>
      </p:sp>
    </p:spTree>
    <p:extLst>
      <p:ext uri="{BB962C8B-B14F-4D97-AF65-F5344CB8AC3E}">
        <p14:creationId xmlns:p14="http://schemas.microsoft.com/office/powerpoint/2010/main" val="1503300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PERIAQUEDUCTAL GRAY MATTER</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4"/>
            <a:ext cx="5639718" cy="4476023"/>
          </a:xfrm>
        </p:spPr>
        <p:txBody>
          <a:bodyPr/>
          <a:lstStyle/>
          <a:p>
            <a:r>
              <a:rPr lang="tr-TR" dirty="0"/>
              <a:t>i</a:t>
            </a:r>
            <a:r>
              <a:rPr lang="tr-TR" dirty="0" smtClean="0"/>
              <a:t>s </a:t>
            </a:r>
            <a:r>
              <a:rPr lang="tr-TR" dirty="0" err="1" smtClean="0"/>
              <a:t>so</a:t>
            </a:r>
            <a:r>
              <a:rPr lang="tr-TR" dirty="0" smtClean="0"/>
              <a:t> </a:t>
            </a:r>
            <a:r>
              <a:rPr lang="tr-TR" dirty="0" err="1" smtClean="0"/>
              <a:t>called</a:t>
            </a:r>
            <a:r>
              <a:rPr lang="tr-TR" dirty="0" smtClean="0"/>
              <a:t> </a:t>
            </a:r>
            <a:r>
              <a:rPr lang="tr-TR" dirty="0" err="1" smtClean="0"/>
              <a:t>because</a:t>
            </a:r>
            <a:r>
              <a:rPr lang="tr-TR" dirty="0" smtClean="0"/>
              <a:t> it </a:t>
            </a:r>
            <a:r>
              <a:rPr lang="tr-TR" dirty="0" err="1" smtClean="0"/>
              <a:t>consists</a:t>
            </a:r>
            <a:r>
              <a:rPr lang="tr-TR" dirty="0" smtClean="0"/>
              <a:t> </a:t>
            </a:r>
            <a:r>
              <a:rPr lang="tr-TR" dirty="0" err="1" smtClean="0"/>
              <a:t>mostly</a:t>
            </a:r>
            <a:r>
              <a:rPr lang="tr-TR" dirty="0" smtClean="0"/>
              <a:t> of </a:t>
            </a:r>
            <a:r>
              <a:rPr lang="tr-TR" dirty="0" err="1" smtClean="0"/>
              <a:t>cell</a:t>
            </a:r>
            <a:r>
              <a:rPr lang="tr-TR" dirty="0" smtClean="0"/>
              <a:t> </a:t>
            </a:r>
            <a:r>
              <a:rPr lang="tr-TR" dirty="0" err="1" smtClean="0"/>
              <a:t>bodies</a:t>
            </a:r>
            <a:r>
              <a:rPr lang="tr-TR" dirty="0" smtClean="0"/>
              <a:t> of </a:t>
            </a:r>
            <a:r>
              <a:rPr lang="tr-TR" dirty="0" err="1" smtClean="0"/>
              <a:t>neurons</a:t>
            </a:r>
            <a:r>
              <a:rPr lang="tr-TR" dirty="0" smtClean="0"/>
              <a:t> (</a:t>
            </a:r>
            <a:r>
              <a:rPr lang="tr-TR" dirty="0" err="1" smtClean="0"/>
              <a:t>gray</a:t>
            </a:r>
            <a:r>
              <a:rPr lang="tr-TR" dirty="0" smtClean="0"/>
              <a:t> </a:t>
            </a:r>
            <a:r>
              <a:rPr lang="tr-TR" dirty="0" err="1" smtClean="0"/>
              <a:t>matter</a:t>
            </a:r>
            <a:r>
              <a:rPr lang="tr-TR" dirty="0" smtClean="0"/>
              <a:t>) </a:t>
            </a:r>
            <a:r>
              <a:rPr lang="tr-TR" dirty="0" err="1" smtClean="0"/>
              <a:t>that</a:t>
            </a:r>
            <a:r>
              <a:rPr lang="tr-TR" dirty="0" smtClean="0"/>
              <a:t> </a:t>
            </a:r>
            <a:r>
              <a:rPr lang="tr-TR" dirty="0" err="1" smtClean="0"/>
              <a:t>surround</a:t>
            </a:r>
            <a:r>
              <a:rPr lang="tr-TR" dirty="0" smtClean="0"/>
              <a:t> </a:t>
            </a:r>
            <a:r>
              <a:rPr lang="tr-TR" dirty="0" err="1" smtClean="0"/>
              <a:t>the</a:t>
            </a:r>
            <a:r>
              <a:rPr lang="tr-TR" dirty="0" smtClean="0"/>
              <a:t> </a:t>
            </a:r>
            <a:r>
              <a:rPr lang="tr-TR" dirty="0" err="1" smtClean="0"/>
              <a:t>cerebral</a:t>
            </a:r>
            <a:r>
              <a:rPr lang="tr-TR" dirty="0" smtClean="0"/>
              <a:t> </a:t>
            </a:r>
            <a:r>
              <a:rPr lang="tr-TR" dirty="0" err="1" smtClean="0"/>
              <a:t>aqueduct</a:t>
            </a:r>
            <a:r>
              <a:rPr lang="tr-TR" dirty="0" smtClean="0"/>
              <a:t> </a:t>
            </a:r>
            <a:r>
              <a:rPr lang="tr-TR" dirty="0" err="1" smtClean="0"/>
              <a:t>travelling</a:t>
            </a:r>
            <a:r>
              <a:rPr lang="tr-TR" dirty="0" smtClean="0"/>
              <a:t> </a:t>
            </a:r>
            <a:r>
              <a:rPr lang="tr-TR" dirty="0" err="1" smtClean="0"/>
              <a:t>for</a:t>
            </a:r>
            <a:r>
              <a:rPr lang="tr-TR" dirty="0" smtClean="0"/>
              <a:t> </a:t>
            </a:r>
            <a:r>
              <a:rPr lang="tr-TR" dirty="0" err="1" smtClean="0"/>
              <a:t>the</a:t>
            </a:r>
            <a:r>
              <a:rPr lang="tr-TR" dirty="0" smtClean="0"/>
              <a:t> 3rd </a:t>
            </a:r>
            <a:r>
              <a:rPr lang="tr-TR" dirty="0" err="1" smtClean="0"/>
              <a:t>to</a:t>
            </a:r>
            <a:r>
              <a:rPr lang="tr-TR" dirty="0" smtClean="0"/>
              <a:t> 4th </a:t>
            </a:r>
            <a:r>
              <a:rPr lang="tr-TR" dirty="0" err="1" smtClean="0"/>
              <a:t>ventricule</a:t>
            </a:r>
            <a:r>
              <a:rPr lang="tr-TR" dirty="0" smtClean="0"/>
              <a:t>.</a:t>
            </a:r>
          </a:p>
          <a:p>
            <a:r>
              <a:rPr lang="tr-TR" dirty="0" smtClean="0"/>
              <a:t>Control </a:t>
            </a:r>
            <a:r>
              <a:rPr lang="tr-TR" dirty="0" err="1" smtClean="0"/>
              <a:t>sequences</a:t>
            </a:r>
            <a:r>
              <a:rPr lang="tr-TR" dirty="0" smtClean="0"/>
              <a:t> of </a:t>
            </a:r>
            <a:r>
              <a:rPr lang="tr-TR" dirty="0" err="1" smtClean="0"/>
              <a:t>movements</a:t>
            </a:r>
            <a:r>
              <a:rPr lang="tr-TR" dirty="0" smtClean="0"/>
              <a:t>: </a:t>
            </a:r>
            <a:r>
              <a:rPr lang="tr-TR" b="1" dirty="0" err="1" smtClean="0"/>
              <a:t>Fighting</a:t>
            </a:r>
            <a:r>
              <a:rPr lang="tr-TR" dirty="0" smtClean="0"/>
              <a:t> </a:t>
            </a:r>
            <a:r>
              <a:rPr lang="tr-TR" dirty="0" err="1" smtClean="0"/>
              <a:t>and</a:t>
            </a:r>
            <a:r>
              <a:rPr lang="tr-TR" dirty="0" smtClean="0"/>
              <a:t> </a:t>
            </a:r>
            <a:r>
              <a:rPr lang="tr-TR" dirty="0" err="1" smtClean="0"/>
              <a:t>mating</a:t>
            </a:r>
            <a:endParaRPr lang="tr-TR" dirty="0" smtClean="0"/>
          </a:p>
          <a:p>
            <a:r>
              <a:rPr lang="tr-TR" dirty="0" err="1" smtClean="0"/>
              <a:t>Opiats</a:t>
            </a:r>
            <a:r>
              <a:rPr lang="tr-TR" dirty="0" smtClean="0"/>
              <a:t> </a:t>
            </a:r>
            <a:r>
              <a:rPr lang="tr-TR" dirty="0" err="1" smtClean="0"/>
              <a:t>decrease</a:t>
            </a:r>
            <a:r>
              <a:rPr lang="tr-TR" dirty="0" smtClean="0"/>
              <a:t> an </a:t>
            </a:r>
            <a:r>
              <a:rPr lang="tr-TR" dirty="0" err="1" smtClean="0"/>
              <a:t>organism’s</a:t>
            </a:r>
            <a:r>
              <a:rPr lang="tr-TR" dirty="0" smtClean="0"/>
              <a:t> </a:t>
            </a:r>
            <a:r>
              <a:rPr lang="tr-TR" dirty="0" err="1" smtClean="0"/>
              <a:t>sensitivity</a:t>
            </a:r>
            <a:r>
              <a:rPr lang="tr-TR" dirty="0" smtClean="0"/>
              <a:t> </a:t>
            </a:r>
            <a:r>
              <a:rPr lang="tr-TR" dirty="0" err="1" smtClean="0"/>
              <a:t>to</a:t>
            </a:r>
            <a:r>
              <a:rPr lang="tr-TR" dirty="0" smtClean="0"/>
              <a:t> </a:t>
            </a:r>
            <a:r>
              <a:rPr lang="tr-TR" dirty="0" err="1" smtClean="0"/>
              <a:t>pain</a:t>
            </a:r>
            <a:r>
              <a:rPr lang="tr-TR" dirty="0" smtClean="0"/>
              <a:t> </a:t>
            </a:r>
            <a:r>
              <a:rPr lang="tr-TR" dirty="0" err="1" smtClean="0"/>
              <a:t>by</a:t>
            </a:r>
            <a:r>
              <a:rPr lang="tr-TR" dirty="0" smtClean="0"/>
              <a:t> </a:t>
            </a:r>
            <a:r>
              <a:rPr lang="tr-TR" dirty="0" err="1" smtClean="0"/>
              <a:t>stimuating</a:t>
            </a:r>
            <a:r>
              <a:rPr lang="tr-TR" dirty="0" smtClean="0"/>
              <a:t> </a:t>
            </a:r>
            <a:r>
              <a:rPr lang="tr-TR" dirty="0" err="1" smtClean="0"/>
              <a:t>receptors</a:t>
            </a:r>
            <a:r>
              <a:rPr lang="tr-TR" dirty="0" smtClean="0"/>
              <a:t> of </a:t>
            </a:r>
            <a:r>
              <a:rPr lang="tr-TR" dirty="0" err="1" smtClean="0"/>
              <a:t>neurons</a:t>
            </a:r>
            <a:r>
              <a:rPr lang="tr-TR" dirty="0" smtClean="0"/>
              <a:t> </a:t>
            </a:r>
            <a:r>
              <a:rPr lang="tr-TR" dirty="0" err="1" smtClean="0"/>
              <a:t>inthis</a:t>
            </a:r>
            <a:r>
              <a:rPr lang="tr-TR" dirty="0" smtClean="0"/>
              <a:t> </a:t>
            </a:r>
            <a:r>
              <a:rPr lang="tr-TR" dirty="0" err="1" smtClean="0"/>
              <a:t>region</a:t>
            </a:r>
            <a:r>
              <a:rPr lang="tr-TR" dirty="0" smtClean="0"/>
              <a:t>.</a:t>
            </a:r>
            <a:endParaRPr lang="tr-TR" dirty="0"/>
          </a:p>
        </p:txBody>
      </p:sp>
      <p:pic>
        <p:nvPicPr>
          <p:cNvPr id="4" name="Resim 3"/>
          <p:cNvPicPr>
            <a:picLocks noChangeAspect="1"/>
          </p:cNvPicPr>
          <p:nvPr/>
        </p:nvPicPr>
        <p:blipFill>
          <a:blip r:embed="rId2"/>
          <a:stretch>
            <a:fillRect/>
          </a:stretch>
        </p:blipFill>
        <p:spPr>
          <a:xfrm>
            <a:off x="6912166" y="2348945"/>
            <a:ext cx="3810000" cy="3019425"/>
          </a:xfrm>
          <a:prstGeom prst="rect">
            <a:avLst/>
          </a:prstGeom>
        </p:spPr>
      </p:pic>
    </p:spTree>
    <p:extLst>
      <p:ext uri="{BB962C8B-B14F-4D97-AF65-F5344CB8AC3E}">
        <p14:creationId xmlns:p14="http://schemas.microsoft.com/office/powerpoint/2010/main" val="2063073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Arial Narrow" panose="020B0606020202030204" pitchFamily="34" charset="0"/>
              </a:rPr>
              <a:t>RED NUCLEUS AND SUBSTANCIA NIGRA</a:t>
            </a:r>
            <a:endParaRPr lang="tr-TR" b="1" dirty="0">
              <a:latin typeface="Arial Narrow" panose="020B0606020202030204" pitchFamily="34" charset="0"/>
            </a:endParaRPr>
          </a:p>
        </p:txBody>
      </p:sp>
      <p:sp>
        <p:nvSpPr>
          <p:cNvPr id="3" name="İçerik Yer Tutucusu 2"/>
          <p:cNvSpPr>
            <a:spLocks noGrp="1"/>
          </p:cNvSpPr>
          <p:nvPr>
            <p:ph idx="1"/>
          </p:nvPr>
        </p:nvSpPr>
        <p:spPr>
          <a:xfrm>
            <a:off x="838200" y="1825624"/>
            <a:ext cx="3821349" cy="4536265"/>
          </a:xfrm>
        </p:spPr>
        <p:txBody>
          <a:bodyPr/>
          <a:lstStyle/>
          <a:p>
            <a:r>
              <a:rPr lang="tr-TR" dirty="0" err="1" smtClean="0"/>
              <a:t>Are</a:t>
            </a:r>
            <a:r>
              <a:rPr lang="tr-TR" dirty="0" smtClean="0"/>
              <a:t> </a:t>
            </a:r>
            <a:r>
              <a:rPr lang="tr-TR" dirty="0" err="1" smtClean="0"/>
              <a:t>important</a:t>
            </a:r>
            <a:r>
              <a:rPr lang="tr-TR" dirty="0" smtClean="0"/>
              <a:t> </a:t>
            </a:r>
            <a:r>
              <a:rPr lang="tr-TR" dirty="0" err="1" smtClean="0"/>
              <a:t>components</a:t>
            </a:r>
            <a:r>
              <a:rPr lang="tr-TR" dirty="0" smtClean="0"/>
              <a:t> of </a:t>
            </a:r>
            <a:r>
              <a:rPr lang="tr-TR" dirty="0" err="1" smtClean="0"/>
              <a:t>the</a:t>
            </a:r>
            <a:r>
              <a:rPr lang="tr-TR" dirty="0" smtClean="0"/>
              <a:t> motor </a:t>
            </a:r>
            <a:r>
              <a:rPr lang="tr-TR" dirty="0" err="1" smtClean="0"/>
              <a:t>system</a:t>
            </a:r>
            <a:r>
              <a:rPr lang="tr-TR" dirty="0" smtClean="0"/>
              <a:t>.</a:t>
            </a:r>
          </a:p>
          <a:p>
            <a:r>
              <a:rPr lang="tr-TR" dirty="0" err="1" smtClean="0"/>
              <a:t>Substancia</a:t>
            </a:r>
            <a:r>
              <a:rPr lang="tr-TR" dirty="0" smtClean="0"/>
              <a:t> </a:t>
            </a:r>
            <a:r>
              <a:rPr lang="tr-TR" dirty="0" err="1" smtClean="0"/>
              <a:t>nigra</a:t>
            </a:r>
            <a:r>
              <a:rPr lang="tr-TR" dirty="0" smtClean="0"/>
              <a:t> </a:t>
            </a:r>
            <a:r>
              <a:rPr lang="tr-TR" dirty="0" err="1" smtClean="0"/>
              <a:t>contains</a:t>
            </a:r>
            <a:r>
              <a:rPr lang="tr-TR" dirty="0" smtClean="0"/>
              <a:t> </a:t>
            </a:r>
            <a:r>
              <a:rPr lang="tr-TR" dirty="0" err="1" smtClean="0"/>
              <a:t>neurons</a:t>
            </a:r>
            <a:r>
              <a:rPr lang="tr-TR" dirty="0" smtClean="0"/>
              <a:t> </a:t>
            </a:r>
            <a:r>
              <a:rPr lang="tr-TR" dirty="0" err="1" smtClean="0"/>
              <a:t>whose</a:t>
            </a:r>
            <a:r>
              <a:rPr lang="tr-TR" dirty="0" smtClean="0"/>
              <a:t> </a:t>
            </a:r>
            <a:r>
              <a:rPr lang="tr-TR" dirty="0" err="1" smtClean="0"/>
              <a:t>axons</a:t>
            </a:r>
            <a:r>
              <a:rPr lang="tr-TR" dirty="0" smtClean="0"/>
              <a:t> </a:t>
            </a:r>
            <a:r>
              <a:rPr lang="tr-TR" dirty="0" err="1" smtClean="0"/>
              <a:t>projects</a:t>
            </a:r>
            <a:r>
              <a:rPr lang="tr-TR" dirty="0" smtClean="0"/>
              <a:t> </a:t>
            </a:r>
            <a:r>
              <a:rPr lang="tr-TR" dirty="0" err="1" smtClean="0"/>
              <a:t>to</a:t>
            </a:r>
            <a:r>
              <a:rPr lang="tr-TR" dirty="0" smtClean="0"/>
              <a:t> </a:t>
            </a:r>
            <a:r>
              <a:rPr lang="tr-TR" dirty="0" err="1" smtClean="0"/>
              <a:t>basal</a:t>
            </a:r>
            <a:r>
              <a:rPr lang="tr-TR" dirty="0" smtClean="0"/>
              <a:t> </a:t>
            </a:r>
            <a:r>
              <a:rPr lang="tr-TR" dirty="0" err="1" smtClean="0"/>
              <a:t>ganglia</a:t>
            </a:r>
            <a:r>
              <a:rPr lang="tr-TR" dirty="0" smtClean="0"/>
              <a:t>.</a:t>
            </a:r>
            <a:endParaRPr lang="tr-TR" dirty="0"/>
          </a:p>
        </p:txBody>
      </p:sp>
      <p:pic>
        <p:nvPicPr>
          <p:cNvPr id="4" name="Resim 3"/>
          <p:cNvPicPr>
            <a:picLocks noChangeAspect="1"/>
          </p:cNvPicPr>
          <p:nvPr/>
        </p:nvPicPr>
        <p:blipFill>
          <a:blip r:embed="rId2"/>
          <a:stretch>
            <a:fillRect/>
          </a:stretch>
        </p:blipFill>
        <p:spPr>
          <a:xfrm>
            <a:off x="5136203" y="1530249"/>
            <a:ext cx="5776117" cy="4731616"/>
          </a:xfrm>
          <a:prstGeom prst="rect">
            <a:avLst/>
          </a:prstGeom>
        </p:spPr>
      </p:pic>
    </p:spTree>
    <p:extLst>
      <p:ext uri="{BB962C8B-B14F-4D97-AF65-F5344CB8AC3E}">
        <p14:creationId xmlns:p14="http://schemas.microsoft.com/office/powerpoint/2010/main" val="4204846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smtClean="0">
                <a:latin typeface="Arial Narrow" panose="020B0606020202030204" pitchFamily="34" charset="0"/>
              </a:rPr>
              <a:t>HINDBRAIN: METENCPHALON AND MYELENCPHALON</a:t>
            </a:r>
            <a:endParaRPr lang="tr-TR" sz="4000" b="1" dirty="0">
              <a:latin typeface="Arial Narrow" panose="020B0606020202030204" pitchFamily="34" charset="0"/>
            </a:endParaRPr>
          </a:p>
        </p:txBody>
      </p:sp>
      <p:sp>
        <p:nvSpPr>
          <p:cNvPr id="3" name="İçerik Yer Tutucusu 2"/>
          <p:cNvSpPr>
            <a:spLocks noGrp="1"/>
          </p:cNvSpPr>
          <p:nvPr>
            <p:ph idx="1"/>
          </p:nvPr>
        </p:nvSpPr>
        <p:spPr>
          <a:xfrm>
            <a:off x="925749" y="1983488"/>
            <a:ext cx="5338864" cy="4114799"/>
          </a:xfrm>
        </p:spPr>
        <p:txBody>
          <a:bodyPr/>
          <a:lstStyle/>
          <a:p>
            <a:r>
              <a:rPr lang="tr-TR" dirty="0" err="1" smtClean="0"/>
              <a:t>Metencephalon</a:t>
            </a:r>
            <a:r>
              <a:rPr lang="tr-TR" dirty="0" smtClean="0"/>
              <a:t> </a:t>
            </a:r>
            <a:r>
              <a:rPr lang="tr-TR" dirty="0" err="1" smtClean="0"/>
              <a:t>consists</a:t>
            </a:r>
            <a:r>
              <a:rPr lang="tr-TR" dirty="0" smtClean="0"/>
              <a:t> of </a:t>
            </a:r>
            <a:r>
              <a:rPr lang="tr-TR" b="1" dirty="0" err="1" smtClean="0"/>
              <a:t>cerebellum</a:t>
            </a:r>
            <a:r>
              <a:rPr lang="tr-TR" dirty="0" smtClean="0"/>
              <a:t> </a:t>
            </a:r>
            <a:r>
              <a:rPr lang="tr-TR" dirty="0" err="1" smtClean="0"/>
              <a:t>and</a:t>
            </a:r>
            <a:r>
              <a:rPr lang="tr-TR" dirty="0" smtClean="0"/>
              <a:t> </a:t>
            </a:r>
            <a:r>
              <a:rPr lang="tr-TR" b="1" dirty="0" err="1" smtClean="0"/>
              <a:t>pons</a:t>
            </a:r>
            <a:r>
              <a:rPr lang="tr-TR" dirty="0" smtClean="0"/>
              <a:t>.</a:t>
            </a:r>
          </a:p>
          <a:p>
            <a:r>
              <a:rPr lang="tr-TR" dirty="0" err="1" smtClean="0"/>
              <a:t>Myelencephalon</a:t>
            </a:r>
            <a:r>
              <a:rPr lang="tr-TR" dirty="0" smtClean="0"/>
              <a:t> </a:t>
            </a:r>
            <a:r>
              <a:rPr lang="tr-TR" dirty="0" err="1" smtClean="0"/>
              <a:t>contains</a:t>
            </a:r>
            <a:r>
              <a:rPr lang="tr-TR" dirty="0" smtClean="0"/>
              <a:t> </a:t>
            </a:r>
            <a:r>
              <a:rPr lang="tr-TR" dirty="0" err="1" smtClean="0"/>
              <a:t>one</a:t>
            </a:r>
            <a:r>
              <a:rPr lang="tr-TR" dirty="0" smtClean="0"/>
              <a:t> </a:t>
            </a:r>
            <a:r>
              <a:rPr lang="tr-TR" dirty="0" err="1" smtClean="0"/>
              <a:t>major</a:t>
            </a:r>
            <a:r>
              <a:rPr lang="tr-TR" dirty="0" smtClean="0"/>
              <a:t> </a:t>
            </a:r>
            <a:r>
              <a:rPr lang="tr-TR" dirty="0" err="1" smtClean="0"/>
              <a:t>structure</a:t>
            </a:r>
            <a:r>
              <a:rPr lang="tr-TR" dirty="0" smtClean="0"/>
              <a:t>: </a:t>
            </a:r>
            <a:r>
              <a:rPr lang="tr-TR" b="1" dirty="0" err="1" smtClean="0"/>
              <a:t>medulla</a:t>
            </a:r>
            <a:r>
              <a:rPr lang="tr-TR" b="1" dirty="0" smtClean="0"/>
              <a:t> </a:t>
            </a:r>
            <a:r>
              <a:rPr lang="tr-TR" b="1" dirty="0" err="1" smtClean="0"/>
              <a:t>oblongata</a:t>
            </a:r>
            <a:r>
              <a:rPr lang="tr-TR" b="1" dirty="0" smtClean="0"/>
              <a:t> (</a:t>
            </a:r>
            <a:r>
              <a:rPr lang="tr-TR" b="1" dirty="0" err="1" smtClean="0"/>
              <a:t>medulla</a:t>
            </a:r>
            <a:r>
              <a:rPr lang="tr-TR" b="1" dirty="0" smtClean="0"/>
              <a:t>)</a:t>
            </a:r>
          </a:p>
          <a:p>
            <a:endParaRPr lang="tr-TR" dirty="0"/>
          </a:p>
        </p:txBody>
      </p:sp>
      <p:pic>
        <p:nvPicPr>
          <p:cNvPr id="5" name="Resim 4"/>
          <p:cNvPicPr>
            <a:picLocks noChangeAspect="1"/>
          </p:cNvPicPr>
          <p:nvPr/>
        </p:nvPicPr>
        <p:blipFill>
          <a:blip r:embed="rId2"/>
          <a:stretch>
            <a:fillRect/>
          </a:stretch>
        </p:blipFill>
        <p:spPr>
          <a:xfrm>
            <a:off x="7746012" y="1556426"/>
            <a:ext cx="2495895" cy="4834662"/>
          </a:xfrm>
          <a:prstGeom prst="rect">
            <a:avLst/>
          </a:prstGeom>
        </p:spPr>
      </p:pic>
    </p:spTree>
    <p:extLst>
      <p:ext uri="{BB962C8B-B14F-4D97-AF65-F5344CB8AC3E}">
        <p14:creationId xmlns:p14="http://schemas.microsoft.com/office/powerpoint/2010/main" val="4195981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05DD7F86-A665-4F52-BCC9-3DC33CE36217}"/>
              </a:ext>
            </a:extLst>
          </p:cNvPr>
          <p:cNvPicPr>
            <a:picLocks noChangeAspect="1"/>
          </p:cNvPicPr>
          <p:nvPr/>
        </p:nvPicPr>
        <p:blipFill rotWithShape="1">
          <a:blip r:embed="rId2"/>
          <a:srcRect r="7367" b="-4"/>
          <a:stretch/>
        </p:blipFill>
        <p:spPr>
          <a:xfrm>
            <a:off x="6682445" y="1690688"/>
            <a:ext cx="5074070" cy="4272681"/>
          </a:xfrm>
          <a:prstGeom prst="rect">
            <a:avLst/>
          </a:prstGeom>
        </p:spPr>
      </p:pic>
      <p:sp>
        <p:nvSpPr>
          <p:cNvPr id="2" name="Unvan 1">
            <a:extLst>
              <a:ext uri="{FF2B5EF4-FFF2-40B4-BE49-F238E27FC236}">
                <a16:creationId xmlns="" xmlns:a16="http://schemas.microsoft.com/office/drawing/2014/main" id="{FAC05A74-8662-42BE-86FA-6CAB02C2F016}"/>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Cerebellum</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C6F06DFF-D948-49B3-B94E-D872FC043029}"/>
              </a:ext>
            </a:extLst>
          </p:cNvPr>
          <p:cNvSpPr>
            <a:spLocks noGrp="1"/>
          </p:cNvSpPr>
          <p:nvPr>
            <p:ph idx="1"/>
          </p:nvPr>
        </p:nvSpPr>
        <p:spPr>
          <a:xfrm>
            <a:off x="838200" y="1825624"/>
            <a:ext cx="5735320" cy="4849495"/>
          </a:xfrm>
        </p:spPr>
        <p:txBody>
          <a:bodyPr>
            <a:normAutofit fontScale="92500" lnSpcReduction="10000"/>
          </a:bodyPr>
          <a:lstStyle/>
          <a:p>
            <a:r>
              <a:rPr lang="en-US" dirty="0"/>
              <a:t>The word "cerebellum" comes from the Latin word for "little brain." </a:t>
            </a:r>
            <a:endParaRPr lang="tr-TR" dirty="0"/>
          </a:p>
          <a:p>
            <a:r>
              <a:rPr lang="en-US" dirty="0"/>
              <a:t>The cerebellum is located behind the brain stem.</a:t>
            </a:r>
            <a:endParaRPr lang="tr-TR" dirty="0"/>
          </a:p>
          <a:p>
            <a:r>
              <a:rPr lang="en-US" b="1" dirty="0"/>
              <a:t>In some ways, the cerebellum is similar to the cerebral cortex: </a:t>
            </a:r>
            <a:r>
              <a:rPr lang="en-US" dirty="0"/>
              <a:t>the cerebellum is divided into hemispheres and has a cortex that surrounds these hemispheres. </a:t>
            </a:r>
            <a:endParaRPr lang="tr-TR" dirty="0"/>
          </a:p>
          <a:p>
            <a:r>
              <a:rPr lang="en-US" b="1" dirty="0"/>
              <a:t>Functions:</a:t>
            </a:r>
          </a:p>
          <a:p>
            <a:r>
              <a:rPr lang="en-US" dirty="0"/>
              <a:t>Movement </a:t>
            </a:r>
          </a:p>
          <a:p>
            <a:r>
              <a:rPr lang="en-US" dirty="0"/>
              <a:t>Balance </a:t>
            </a:r>
          </a:p>
          <a:p>
            <a:r>
              <a:rPr lang="en-US" dirty="0"/>
              <a:t>Posture </a:t>
            </a:r>
          </a:p>
          <a:p>
            <a:endParaRPr lang="en-US" sz="2000" dirty="0"/>
          </a:p>
        </p:txBody>
      </p:sp>
    </p:spTree>
    <p:extLst>
      <p:ext uri="{BB962C8B-B14F-4D97-AF65-F5344CB8AC3E}">
        <p14:creationId xmlns:p14="http://schemas.microsoft.com/office/powerpoint/2010/main" val="2071506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AB6C9251-4BD3-48AC-8561-7F94C3F85D2D}"/>
              </a:ext>
            </a:extLst>
          </p:cNvPr>
          <p:cNvPicPr>
            <a:picLocks noChangeAspect="1"/>
          </p:cNvPicPr>
          <p:nvPr/>
        </p:nvPicPr>
        <p:blipFill rotWithShape="1">
          <a:blip r:embed="rId2"/>
          <a:srcRect t="2071" r="1" b="2059"/>
          <a:stretch/>
        </p:blipFill>
        <p:spPr>
          <a:xfrm>
            <a:off x="838200" y="1904281"/>
            <a:ext cx="6233160" cy="4272681"/>
          </a:xfrm>
          <a:prstGeom prst="rect">
            <a:avLst/>
          </a:prstGeom>
        </p:spPr>
      </p:pic>
      <p:sp>
        <p:nvSpPr>
          <p:cNvPr id="2" name="Unvan 1">
            <a:extLst>
              <a:ext uri="{FF2B5EF4-FFF2-40B4-BE49-F238E27FC236}">
                <a16:creationId xmlns="" xmlns:a16="http://schemas.microsoft.com/office/drawing/2014/main" id="{FAC05A74-8662-42BE-86FA-6CAB02C2F016}"/>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Cerebellum</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C6F06DFF-D948-49B3-B94E-D872FC043029}"/>
              </a:ext>
            </a:extLst>
          </p:cNvPr>
          <p:cNvSpPr>
            <a:spLocks noGrp="1"/>
          </p:cNvSpPr>
          <p:nvPr>
            <p:ph idx="1"/>
          </p:nvPr>
        </p:nvSpPr>
        <p:spPr>
          <a:xfrm>
            <a:off x="6939280" y="579120"/>
            <a:ext cx="4414520" cy="5597843"/>
          </a:xfrm>
        </p:spPr>
        <p:txBody>
          <a:bodyPr>
            <a:normAutofit fontScale="92500" lnSpcReduction="20000"/>
          </a:bodyPr>
          <a:lstStyle/>
          <a:p>
            <a:r>
              <a:rPr lang="en-US" sz="2400" dirty="0"/>
              <a:t>Although the cerebellum </a:t>
            </a:r>
            <a:r>
              <a:rPr lang="en-US" sz="2400" b="1" dirty="0"/>
              <a:t>does not initiate voluntary movements</a:t>
            </a:r>
            <a:r>
              <a:rPr lang="en-US" sz="2400" dirty="0"/>
              <a:t>, it is </a:t>
            </a:r>
            <a:r>
              <a:rPr lang="en-US" sz="2400" b="1" dirty="0"/>
              <a:t>an important center for coordinating movements and for controlling posture and balance</a:t>
            </a:r>
            <a:r>
              <a:rPr lang="en-US" sz="2400" dirty="0"/>
              <a:t>. </a:t>
            </a:r>
            <a:endParaRPr lang="tr-TR" sz="2400" dirty="0"/>
          </a:p>
          <a:p>
            <a:r>
              <a:rPr lang="en-US" sz="2400" dirty="0"/>
              <a:t>In order to carry out these functions, the cerebellum receives information from the muscles and joints, skin, eyes and ears, viscera, and the parts of the brain involved in control of movement. </a:t>
            </a:r>
            <a:endParaRPr lang="tr-TR" sz="2400" dirty="0"/>
          </a:p>
          <a:p>
            <a:r>
              <a:rPr lang="en-US" sz="2400" dirty="0"/>
              <a:t>Although the cerebellum’s function is almost exclusively motor, it is implicated in some forms of learning. </a:t>
            </a:r>
            <a:endParaRPr lang="tr-TR" sz="2400" dirty="0" smtClean="0"/>
          </a:p>
          <a:p>
            <a:r>
              <a:rPr lang="tr-TR" sz="2400" dirty="0" err="1" smtClean="0"/>
              <a:t>Musicians</a:t>
            </a:r>
            <a:r>
              <a:rPr lang="tr-TR" sz="2400" dirty="0" smtClean="0"/>
              <a:t>, </a:t>
            </a:r>
            <a:r>
              <a:rPr lang="tr-TR" sz="2400" dirty="0" err="1" smtClean="0"/>
              <a:t>athletes</a:t>
            </a:r>
            <a:r>
              <a:rPr lang="tr-TR" sz="2400" dirty="0" smtClean="0"/>
              <a:t>, </a:t>
            </a:r>
            <a:r>
              <a:rPr lang="tr-TR" sz="2400" dirty="0" err="1" smtClean="0"/>
              <a:t>artists</a:t>
            </a:r>
            <a:r>
              <a:rPr lang="tr-TR" sz="2400" dirty="0" smtClean="0"/>
              <a:t> </a:t>
            </a:r>
            <a:r>
              <a:rPr lang="tr-TR" sz="2400" dirty="0" err="1" smtClean="0"/>
              <a:t>owe</a:t>
            </a:r>
            <a:r>
              <a:rPr lang="tr-TR" sz="2400" dirty="0" smtClean="0"/>
              <a:t> </a:t>
            </a:r>
            <a:r>
              <a:rPr lang="tr-TR" sz="2400" dirty="0" err="1" smtClean="0"/>
              <a:t>much</a:t>
            </a:r>
            <a:r>
              <a:rPr lang="tr-TR" sz="2400" dirty="0" smtClean="0"/>
              <a:t> </a:t>
            </a:r>
            <a:r>
              <a:rPr lang="tr-TR" sz="2400" dirty="0" err="1" smtClean="0"/>
              <a:t>to</a:t>
            </a:r>
            <a:r>
              <a:rPr lang="tr-TR" sz="2400" dirty="0" smtClean="0"/>
              <a:t> </a:t>
            </a:r>
            <a:r>
              <a:rPr lang="tr-TR" sz="2400" dirty="0" err="1" smtClean="0"/>
              <a:t>cerebellum</a:t>
            </a:r>
            <a:r>
              <a:rPr lang="tr-TR" sz="2400" dirty="0" smtClean="0"/>
              <a:t>.</a:t>
            </a:r>
          </a:p>
          <a:p>
            <a:r>
              <a:rPr lang="en-US" sz="2400" b="1" dirty="0"/>
              <a:t>The cerebellum plays a major role in adapting and fine-tuning motor programs to make accurate movements through a trial-and-error process </a:t>
            </a:r>
            <a:r>
              <a:rPr lang="en-US" sz="2400" dirty="0"/>
              <a:t>(e.g., learning to hit a </a:t>
            </a:r>
            <a:r>
              <a:rPr lang="tr-TR" sz="2400" dirty="0" err="1" smtClean="0"/>
              <a:t>tennis</a:t>
            </a:r>
            <a:r>
              <a:rPr lang="tr-TR" sz="2400" dirty="0" smtClean="0"/>
              <a:t> </a:t>
            </a:r>
            <a:r>
              <a:rPr lang="tr-TR" sz="2400" dirty="0" err="1" smtClean="0"/>
              <a:t>ball</a:t>
            </a:r>
            <a:r>
              <a:rPr lang="en-US" sz="2400" dirty="0" smtClean="0"/>
              <a:t>).</a:t>
            </a:r>
            <a:endParaRPr lang="tr-TR" sz="2400" dirty="0"/>
          </a:p>
        </p:txBody>
      </p:sp>
    </p:spTree>
    <p:extLst>
      <p:ext uri="{BB962C8B-B14F-4D97-AF65-F5344CB8AC3E}">
        <p14:creationId xmlns:p14="http://schemas.microsoft.com/office/powerpoint/2010/main" val="53867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4965431" y="443254"/>
            <a:ext cx="6586491" cy="1286160"/>
          </a:xfrm>
        </p:spPr>
        <p:txBody>
          <a:bodyPr anchor="b">
            <a:normAutofit/>
          </a:bodyPr>
          <a:lstStyle/>
          <a:p>
            <a:r>
              <a:rPr lang="tr-TR" b="1" dirty="0" err="1">
                <a:latin typeface="Arial Narrow" panose="020B0606020202030204" pitchFamily="34" charset="0"/>
                <a:cs typeface="Arial" panose="020B0604020202020204" pitchFamily="34" charset="0"/>
              </a:rPr>
              <a:t>Metabotropic</a:t>
            </a:r>
            <a:r>
              <a:rPr lang="tr-TR" b="1" dirty="0">
                <a:latin typeface="Arial Narrow" panose="020B0606020202030204" pitchFamily="34" charset="0"/>
                <a:cs typeface="Arial" panose="020B0604020202020204" pitchFamily="34" charset="0"/>
              </a:rPr>
              <a:t> </a:t>
            </a:r>
            <a:r>
              <a:rPr lang="tr-TR" b="1" dirty="0" err="1">
                <a:latin typeface="Arial Narrow" panose="020B0606020202030204" pitchFamily="34" charset="0"/>
                <a:cs typeface="Arial" panose="020B0604020202020204" pitchFamily="34" charset="0"/>
              </a:rPr>
              <a:t>receptor</a:t>
            </a:r>
            <a:endParaRPr lang="tr-TR" b="1" dirty="0">
              <a:latin typeface="Arial Narrow" panose="020B0606020202030204" pitchFamily="34" charset="0"/>
              <a:cs typeface="Arial" panose="020B060402020202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4965431" y="2438400"/>
            <a:ext cx="6586489" cy="3785419"/>
          </a:xfrm>
        </p:spPr>
        <p:txBody>
          <a:bodyPr>
            <a:normAutofit fontScale="85000" lnSpcReduction="10000"/>
          </a:bodyPr>
          <a:lstStyle/>
          <a:p>
            <a:r>
              <a:rPr lang="tr-TR" b="1" dirty="0" err="1"/>
              <a:t>Indirectly</a:t>
            </a:r>
            <a:r>
              <a:rPr lang="tr-TR" b="1" dirty="0"/>
              <a:t> </a:t>
            </a:r>
            <a:r>
              <a:rPr lang="en-US" b="1" dirty="0"/>
              <a:t>gated channels</a:t>
            </a:r>
            <a:r>
              <a:rPr lang="en-US" dirty="0"/>
              <a:t>, in contrast, are separated from the binding</a:t>
            </a:r>
            <a:r>
              <a:rPr lang="tr-TR" dirty="0"/>
              <a:t> </a:t>
            </a:r>
            <a:r>
              <a:rPr lang="en-US" dirty="0"/>
              <a:t>site of the neurotransmitter. </a:t>
            </a:r>
            <a:endParaRPr lang="tr-TR" dirty="0"/>
          </a:p>
          <a:p>
            <a:r>
              <a:rPr lang="en-US" u="sng" dirty="0"/>
              <a:t>Such receptors are called</a:t>
            </a:r>
            <a:r>
              <a:rPr lang="tr-TR" u="sng" dirty="0"/>
              <a:t> </a:t>
            </a:r>
            <a:r>
              <a:rPr lang="tr-TR" b="1" u="sng" dirty="0" err="1"/>
              <a:t>metabotropic</a:t>
            </a:r>
            <a:r>
              <a:rPr lang="tr-TR" b="1" u="sng" dirty="0"/>
              <a:t> </a:t>
            </a:r>
            <a:r>
              <a:rPr lang="tr-TR" b="1" u="sng" dirty="0" err="1"/>
              <a:t>receptors</a:t>
            </a:r>
            <a:r>
              <a:rPr lang="tr-TR" u="sng" dirty="0"/>
              <a:t>.</a:t>
            </a:r>
          </a:p>
          <a:p>
            <a:r>
              <a:rPr lang="tr-TR" dirty="0" err="1"/>
              <a:t>Binding</a:t>
            </a:r>
            <a:r>
              <a:rPr lang="tr-TR" dirty="0"/>
              <a:t> of </a:t>
            </a:r>
            <a:r>
              <a:rPr lang="tr-TR" dirty="0" err="1"/>
              <a:t>neurotransmitters</a:t>
            </a:r>
            <a:r>
              <a:rPr lang="tr-TR" dirty="0"/>
              <a:t> </a:t>
            </a:r>
            <a:r>
              <a:rPr lang="tr-TR" dirty="0" err="1"/>
              <a:t>to</a:t>
            </a:r>
            <a:r>
              <a:rPr lang="tr-TR" dirty="0"/>
              <a:t> </a:t>
            </a:r>
            <a:r>
              <a:rPr lang="tr-TR" dirty="0" err="1"/>
              <a:t>metabotropic</a:t>
            </a:r>
            <a:r>
              <a:rPr lang="tr-TR" dirty="0"/>
              <a:t> </a:t>
            </a:r>
            <a:r>
              <a:rPr lang="tr-TR" dirty="0" err="1"/>
              <a:t>receptors</a:t>
            </a:r>
            <a:r>
              <a:rPr lang="tr-TR" dirty="0"/>
              <a:t> </a:t>
            </a:r>
            <a:r>
              <a:rPr lang="tr-TR" dirty="0" err="1"/>
              <a:t>activates</a:t>
            </a:r>
            <a:r>
              <a:rPr lang="tr-TR" dirty="0"/>
              <a:t> a </a:t>
            </a:r>
            <a:r>
              <a:rPr lang="tr-TR" dirty="0" err="1"/>
              <a:t>guanosine</a:t>
            </a:r>
            <a:r>
              <a:rPr lang="tr-TR" dirty="0"/>
              <a:t> 5′‐triphosphate (GTP)‐</a:t>
            </a:r>
            <a:r>
              <a:rPr lang="tr-TR" dirty="0" err="1"/>
              <a:t>binding</a:t>
            </a:r>
            <a:r>
              <a:rPr lang="tr-TR" dirty="0"/>
              <a:t> protein (G‐protein). </a:t>
            </a:r>
          </a:p>
          <a:p>
            <a:r>
              <a:rPr lang="tr-TR" dirty="0"/>
              <a:t>G‐protein, in </a:t>
            </a:r>
            <a:r>
              <a:rPr lang="tr-TR" dirty="0" err="1"/>
              <a:t>turn</a:t>
            </a:r>
            <a:r>
              <a:rPr lang="tr-TR" dirty="0"/>
              <a:t>, </a:t>
            </a:r>
            <a:r>
              <a:rPr lang="tr-TR" dirty="0" err="1"/>
              <a:t>activates</a:t>
            </a:r>
            <a:r>
              <a:rPr lang="tr-TR" dirty="0"/>
              <a:t> </a:t>
            </a:r>
            <a:r>
              <a:rPr lang="en-US" dirty="0"/>
              <a:t>a second messenger system that either (</a:t>
            </a:r>
            <a:r>
              <a:rPr lang="en-US" dirty="0" err="1"/>
              <a:t>i</a:t>
            </a:r>
            <a:r>
              <a:rPr lang="en-US" dirty="0"/>
              <a:t>) opens the ion</a:t>
            </a:r>
            <a:r>
              <a:rPr lang="tr-TR" dirty="0"/>
              <a:t> </a:t>
            </a:r>
            <a:r>
              <a:rPr lang="en-US" dirty="0"/>
              <a:t>channel by directly acting on it or (ii) activates an enzyme that</a:t>
            </a:r>
            <a:r>
              <a:rPr lang="tr-TR" dirty="0"/>
              <a:t> </a:t>
            </a:r>
            <a:r>
              <a:rPr lang="en-US" dirty="0"/>
              <a:t>opens the channel by phosphorylating the channel protein.</a:t>
            </a:r>
          </a:p>
          <a:p>
            <a:endParaRPr lang="en-US" dirty="0"/>
          </a:p>
        </p:txBody>
      </p:sp>
      <p:pic>
        <p:nvPicPr>
          <p:cNvPr id="1026" name="Picture 2" descr="ionotropic receptor ile ilgili görsel sonucu">
            <a:extLst>
              <a:ext uri="{FF2B5EF4-FFF2-40B4-BE49-F238E27FC236}">
                <a16:creationId xmlns="" xmlns:a16="http://schemas.microsoft.com/office/drawing/2014/main" id="{F31E25F7-AC9D-4520-B643-CF56498F07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48" r="1095"/>
          <a:stretch/>
        </p:blipFill>
        <p:spPr bwMode="auto">
          <a:xfrm>
            <a:off x="816861" y="2257424"/>
            <a:ext cx="4032317"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29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Unvan 1">
            <a:extLst>
              <a:ext uri="{FF2B5EF4-FFF2-40B4-BE49-F238E27FC236}">
                <a16:creationId xmlns="" xmlns:a16="http://schemas.microsoft.com/office/drawing/2014/main" id="{47FF5CD7-67BF-457D-99CC-E87AAECEF9BF}"/>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dirty="0">
                <a:solidFill>
                  <a:schemeClr val="tx1"/>
                </a:solidFill>
                <a:latin typeface="+mj-lt"/>
                <a:ea typeface="+mj-ea"/>
                <a:cs typeface="+mj-cs"/>
              </a:rPr>
              <a:t>ANY QUESTIONS?</a:t>
            </a:r>
            <a:r>
              <a:rPr lang="tr-TR" sz="5800" b="1" kern="1200" dirty="0">
                <a:solidFill>
                  <a:schemeClr val="tx1"/>
                </a:solidFill>
                <a:latin typeface="+mj-lt"/>
                <a:ea typeface="+mj-ea"/>
                <a:cs typeface="+mj-cs"/>
              </a:rPr>
              <a:t/>
            </a:r>
            <a:br>
              <a:rPr lang="tr-TR" sz="5800" b="1" kern="1200" dirty="0">
                <a:solidFill>
                  <a:schemeClr val="tx1"/>
                </a:solidFill>
                <a:latin typeface="+mj-lt"/>
                <a:ea typeface="+mj-ea"/>
                <a:cs typeface="+mj-cs"/>
              </a:rPr>
            </a:br>
            <a:endParaRPr lang="en-US" sz="5800" b="1" kern="1200" dirty="0">
              <a:solidFill>
                <a:schemeClr val="tx1"/>
              </a:solidFill>
              <a:latin typeface="+mj-lt"/>
              <a:ea typeface="+mj-ea"/>
              <a:cs typeface="+mj-cs"/>
            </a:endParaRPr>
          </a:p>
        </p:txBody>
      </p:sp>
    </p:spTree>
    <p:extLst>
      <p:ext uri="{BB962C8B-B14F-4D97-AF65-F5344CB8AC3E}">
        <p14:creationId xmlns:p14="http://schemas.microsoft.com/office/powerpoint/2010/main" val="237778197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 xmlns:a16="http://schemas.microsoft.com/office/drawing/2014/main" id="{A22415D0-9E59-4F6C-B785-CC895D444BB3}"/>
              </a:ext>
            </a:extLst>
          </p:cNvPr>
          <p:cNvPicPr>
            <a:picLocks noChangeAspect="1"/>
          </p:cNvPicPr>
          <p:nvPr/>
        </p:nvPicPr>
        <p:blipFill>
          <a:blip r:embed="rId2"/>
          <a:stretch>
            <a:fillRect/>
          </a:stretch>
        </p:blipFill>
        <p:spPr>
          <a:xfrm>
            <a:off x="1313422" y="965200"/>
            <a:ext cx="5214466" cy="3989067"/>
          </a:xfrm>
          <a:prstGeom prst="rect">
            <a:avLst/>
          </a:prstGeom>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950121" y="5529884"/>
            <a:ext cx="5693783" cy="1096331"/>
          </a:xfrm>
        </p:spPr>
        <p:txBody>
          <a:bodyPr>
            <a:normAutofit/>
          </a:bodyPr>
          <a:lstStyle/>
          <a:p>
            <a:r>
              <a:rPr lang="tr-TR" sz="3400" b="1">
                <a:latin typeface="Arial Narrow" panose="020B0606020202030204" pitchFamily="34" charset="0"/>
                <a:cs typeface="Arial" panose="020B0604020202020204" pitchFamily="34" charset="0"/>
              </a:rPr>
              <a:t>Receptors for neurotransmitters</a:t>
            </a: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643904" y="302282"/>
            <a:ext cx="5101316" cy="4985657"/>
          </a:xfrm>
        </p:spPr>
        <p:txBody>
          <a:bodyPr anchor="ctr">
            <a:noAutofit/>
          </a:bodyPr>
          <a:lstStyle/>
          <a:p>
            <a:r>
              <a:rPr lang="en-US" dirty="0"/>
              <a:t>Activation of metabotropic receptors leads to slow and</a:t>
            </a:r>
            <a:r>
              <a:rPr lang="tr-TR" dirty="0"/>
              <a:t> </a:t>
            </a:r>
            <a:r>
              <a:rPr lang="en-US" dirty="0"/>
              <a:t>long‐lasting synaptic action. </a:t>
            </a:r>
            <a:endParaRPr lang="tr-TR" dirty="0"/>
          </a:p>
          <a:p>
            <a:r>
              <a:rPr lang="en-US" dirty="0"/>
              <a:t>Neurotransmitters in the CNS</a:t>
            </a:r>
            <a:r>
              <a:rPr lang="tr-TR" dirty="0"/>
              <a:t> </a:t>
            </a:r>
            <a:r>
              <a:rPr lang="en-US" dirty="0"/>
              <a:t>and PNS, with the exception of nitric oxide, bind to several</a:t>
            </a:r>
            <a:r>
              <a:rPr lang="tr-TR" dirty="0"/>
              <a:t> </a:t>
            </a:r>
            <a:r>
              <a:rPr lang="en-US" dirty="0"/>
              <a:t>different receptor types. </a:t>
            </a:r>
            <a:endParaRPr lang="tr-TR" dirty="0"/>
          </a:p>
          <a:p>
            <a:r>
              <a:rPr lang="en-US" dirty="0"/>
              <a:t>Each receptor type may have numbers</a:t>
            </a:r>
            <a:r>
              <a:rPr lang="tr-TR" dirty="0"/>
              <a:t> </a:t>
            </a:r>
            <a:r>
              <a:rPr lang="en-US" dirty="0"/>
              <a:t>of subtypes, which trigger different effects on binding with a</a:t>
            </a:r>
            <a:r>
              <a:rPr lang="tr-TR" dirty="0"/>
              <a:t> </a:t>
            </a:r>
            <a:r>
              <a:rPr lang="tr-TR" dirty="0" err="1"/>
              <a:t>given</a:t>
            </a:r>
            <a:r>
              <a:rPr lang="tr-TR" dirty="0"/>
              <a:t> </a:t>
            </a:r>
            <a:r>
              <a:rPr lang="tr-TR" dirty="0" err="1"/>
              <a:t>neurotransmitter</a:t>
            </a:r>
            <a:endParaRPr lang="en-US" dirty="0"/>
          </a:p>
        </p:txBody>
      </p:sp>
    </p:spTree>
    <p:extLst>
      <p:ext uri="{BB962C8B-B14F-4D97-AF65-F5344CB8AC3E}">
        <p14:creationId xmlns:p14="http://schemas.microsoft.com/office/powerpoint/2010/main" val="95548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30F1CAA3-9C4B-4E3E-BB04-DED7A5BFC931}"/>
              </a:ext>
            </a:extLst>
          </p:cNvPr>
          <p:cNvPicPr>
            <a:picLocks noChangeAspect="1"/>
          </p:cNvPicPr>
          <p:nvPr/>
        </p:nvPicPr>
        <p:blipFill rotWithShape="1">
          <a:blip r:embed="rId2"/>
          <a:srcRect l="5907" r="10966" b="3"/>
          <a:stretch/>
        </p:blipFill>
        <p:spPr>
          <a:xfrm>
            <a:off x="828772" y="1904281"/>
            <a:ext cx="5074070" cy="4272681"/>
          </a:xfrm>
          <a:prstGeom prst="rect">
            <a:avLst/>
          </a:prstGeom>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Cholinergic</a:t>
            </a:r>
            <a:r>
              <a:rPr lang="tr-TR" b="1" dirty="0">
                <a:latin typeface="Arial Narrow" panose="020B0606020202030204" pitchFamily="34" charset="0"/>
              </a:rPr>
              <a:t> </a:t>
            </a:r>
            <a:r>
              <a:rPr lang="tr-TR" b="1" dirty="0" err="1">
                <a:latin typeface="Arial Narrow" panose="020B0606020202030204" pitchFamily="34" charset="0"/>
              </a:rPr>
              <a:t>receptors</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004442" y="701040"/>
            <a:ext cx="6085958" cy="4998720"/>
          </a:xfrm>
        </p:spPr>
        <p:txBody>
          <a:bodyPr>
            <a:noAutofit/>
          </a:bodyPr>
          <a:lstStyle/>
          <a:p>
            <a:r>
              <a:rPr lang="en-US" dirty="0"/>
              <a:t>There are two subtypes of cholinergic receptors (i.e., receptors</a:t>
            </a:r>
            <a:r>
              <a:rPr lang="tr-TR" dirty="0"/>
              <a:t> </a:t>
            </a:r>
            <a:r>
              <a:rPr lang="en-US" dirty="0"/>
              <a:t>that bind </a:t>
            </a:r>
            <a:r>
              <a:rPr lang="en-US" dirty="0" err="1"/>
              <a:t>ACh</a:t>
            </a:r>
            <a:r>
              <a:rPr lang="en-US" dirty="0"/>
              <a:t>), </a:t>
            </a:r>
            <a:r>
              <a:rPr lang="en-US" b="1" dirty="0"/>
              <a:t>nicotinic</a:t>
            </a:r>
            <a:r>
              <a:rPr lang="en-US" dirty="0"/>
              <a:t> and </a:t>
            </a:r>
            <a:r>
              <a:rPr lang="en-US" b="1" dirty="0"/>
              <a:t>muscarinic</a:t>
            </a:r>
            <a:r>
              <a:rPr lang="en-US" dirty="0"/>
              <a:t>. </a:t>
            </a:r>
            <a:endParaRPr lang="tr-TR" dirty="0"/>
          </a:p>
          <a:p>
            <a:r>
              <a:rPr lang="en-US" dirty="0"/>
              <a:t>The name simply</a:t>
            </a:r>
            <a:r>
              <a:rPr lang="tr-TR" dirty="0"/>
              <a:t> </a:t>
            </a:r>
            <a:r>
              <a:rPr lang="en-US" dirty="0"/>
              <a:t>indicates that nicotine is an agonist of the nicotinic receptor and</a:t>
            </a:r>
            <a:r>
              <a:rPr lang="tr-TR" dirty="0"/>
              <a:t> </a:t>
            </a:r>
            <a:r>
              <a:rPr lang="en-US" dirty="0"/>
              <a:t>muscarine, found in some fungi, is an agonist of the muscarinic</a:t>
            </a:r>
            <a:r>
              <a:rPr lang="tr-TR" dirty="0"/>
              <a:t> </a:t>
            </a:r>
            <a:r>
              <a:rPr lang="en-US" dirty="0"/>
              <a:t>receptor. </a:t>
            </a:r>
            <a:endParaRPr lang="tr-TR" dirty="0"/>
          </a:p>
          <a:p>
            <a:r>
              <a:rPr lang="en-US" b="1" dirty="0"/>
              <a:t>Nicotinic acetylcholine receptors (</a:t>
            </a:r>
            <a:r>
              <a:rPr lang="en-US" b="1" dirty="0" err="1"/>
              <a:t>nAChRs</a:t>
            </a:r>
            <a:r>
              <a:rPr lang="en-US" b="1" dirty="0"/>
              <a:t>) </a:t>
            </a:r>
            <a:r>
              <a:rPr lang="en-US" dirty="0"/>
              <a:t>are present</a:t>
            </a:r>
            <a:r>
              <a:rPr lang="tr-TR" dirty="0"/>
              <a:t> </a:t>
            </a:r>
            <a:r>
              <a:rPr lang="en-US" dirty="0"/>
              <a:t>in the skeletal muscle as well as the central and autonomic</a:t>
            </a:r>
            <a:r>
              <a:rPr lang="tr-TR" dirty="0"/>
              <a:t> </a:t>
            </a:r>
            <a:r>
              <a:rPr lang="en-US" dirty="0"/>
              <a:t>nervous systems</a:t>
            </a:r>
            <a:endParaRPr lang="tr-TR" dirty="0"/>
          </a:p>
          <a:p>
            <a:r>
              <a:rPr lang="en-US" dirty="0"/>
              <a:t>Activation of nicotinic receptors leads to</a:t>
            </a:r>
            <a:r>
              <a:rPr lang="tr-TR" dirty="0"/>
              <a:t> </a:t>
            </a:r>
            <a:r>
              <a:rPr lang="en-US" dirty="0"/>
              <a:t>generation of </a:t>
            </a:r>
            <a:r>
              <a:rPr lang="en-US" b="1" dirty="0"/>
              <a:t>excitatory postsynaptic potentials</a:t>
            </a:r>
            <a:r>
              <a:rPr lang="tr-TR" dirty="0"/>
              <a:t> (</a:t>
            </a:r>
            <a:r>
              <a:rPr lang="tr-TR" dirty="0" err="1"/>
              <a:t>EPSPs</a:t>
            </a:r>
            <a:r>
              <a:rPr lang="tr-TR" dirty="0"/>
              <a:t>).</a:t>
            </a:r>
            <a:endParaRPr lang="en-US" dirty="0"/>
          </a:p>
        </p:txBody>
      </p:sp>
    </p:spTree>
    <p:extLst>
      <p:ext uri="{BB962C8B-B14F-4D97-AF65-F5344CB8AC3E}">
        <p14:creationId xmlns:p14="http://schemas.microsoft.com/office/powerpoint/2010/main" val="177906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365F799E-9A1F-4694-8C08-4175066A02FF}"/>
              </a:ext>
            </a:extLst>
          </p:cNvPr>
          <p:cNvPicPr>
            <a:picLocks noChangeAspect="1"/>
          </p:cNvPicPr>
          <p:nvPr/>
        </p:nvPicPr>
        <p:blipFill rotWithShape="1">
          <a:blip r:embed="rId2"/>
          <a:srcRect t="5011" r="1" b="10101"/>
          <a:stretch/>
        </p:blipFill>
        <p:spPr>
          <a:xfrm>
            <a:off x="838200" y="1904281"/>
            <a:ext cx="6233160" cy="4272681"/>
          </a:xfrm>
          <a:prstGeom prst="rect">
            <a:avLst/>
          </a:prstGeom>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Cholinergic</a:t>
            </a:r>
            <a:r>
              <a:rPr lang="tr-TR" b="1" dirty="0">
                <a:latin typeface="Arial Narrow" panose="020B0606020202030204" pitchFamily="34" charset="0"/>
              </a:rPr>
              <a:t> </a:t>
            </a:r>
            <a:r>
              <a:rPr lang="tr-TR" b="1" dirty="0" err="1">
                <a:latin typeface="Arial Narrow" panose="020B0606020202030204" pitchFamily="34" charset="0"/>
              </a:rPr>
              <a:t>receptors</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817360" y="772160"/>
            <a:ext cx="4536440" cy="4957763"/>
          </a:xfrm>
        </p:spPr>
        <p:txBody>
          <a:bodyPr>
            <a:noAutofit/>
          </a:bodyPr>
          <a:lstStyle/>
          <a:p>
            <a:r>
              <a:rPr lang="en-US" b="1" dirty="0"/>
              <a:t>Muscarinic acetylcholine receptors (</a:t>
            </a:r>
            <a:r>
              <a:rPr lang="en-US" b="1" dirty="0" err="1"/>
              <a:t>mAChRs</a:t>
            </a:r>
            <a:r>
              <a:rPr lang="en-US" b="1" dirty="0"/>
              <a:t>) </a:t>
            </a:r>
            <a:r>
              <a:rPr lang="en-US" dirty="0"/>
              <a:t>are present</a:t>
            </a:r>
            <a:r>
              <a:rPr lang="tr-TR" dirty="0"/>
              <a:t> </a:t>
            </a:r>
            <a:r>
              <a:rPr lang="en-US" dirty="0"/>
              <a:t>in the </a:t>
            </a:r>
            <a:r>
              <a:rPr lang="en-US" b="1" dirty="0"/>
              <a:t>CNS</a:t>
            </a:r>
            <a:r>
              <a:rPr lang="en-US" dirty="0"/>
              <a:t> and </a:t>
            </a:r>
            <a:r>
              <a:rPr lang="en-US" b="1" dirty="0"/>
              <a:t>parasympathetic division</a:t>
            </a:r>
            <a:r>
              <a:rPr lang="en-US" dirty="0"/>
              <a:t> of the autonomic</a:t>
            </a:r>
            <a:r>
              <a:rPr lang="tr-TR" dirty="0"/>
              <a:t> </a:t>
            </a:r>
            <a:r>
              <a:rPr lang="tr-TR" dirty="0" err="1"/>
              <a:t>nervous</a:t>
            </a:r>
            <a:r>
              <a:rPr lang="tr-TR" dirty="0"/>
              <a:t> </a:t>
            </a:r>
            <a:r>
              <a:rPr lang="tr-TR" dirty="0" err="1"/>
              <a:t>system</a:t>
            </a:r>
            <a:endParaRPr lang="tr-TR" dirty="0"/>
          </a:p>
          <a:p>
            <a:r>
              <a:rPr lang="tr-TR" dirty="0" err="1"/>
              <a:t>There</a:t>
            </a:r>
            <a:r>
              <a:rPr lang="tr-TR" dirty="0"/>
              <a:t> </a:t>
            </a:r>
            <a:r>
              <a:rPr lang="tr-TR" dirty="0" err="1"/>
              <a:t>are</a:t>
            </a:r>
            <a:r>
              <a:rPr lang="tr-TR" dirty="0"/>
              <a:t> </a:t>
            </a:r>
            <a:r>
              <a:rPr lang="en-US" dirty="0"/>
              <a:t>several subtypes of muscarinic receptors (M1, M2, M3, etc.) and</a:t>
            </a:r>
            <a:r>
              <a:rPr lang="tr-TR" dirty="0"/>
              <a:t> </a:t>
            </a:r>
            <a:r>
              <a:rPr lang="en-US" dirty="0"/>
              <a:t>all are </a:t>
            </a:r>
            <a:r>
              <a:rPr lang="en-US" b="1" dirty="0"/>
              <a:t>coupled to G proteins</a:t>
            </a:r>
            <a:r>
              <a:rPr lang="en-US" dirty="0"/>
              <a:t>. </a:t>
            </a:r>
            <a:endParaRPr lang="tr-TR" dirty="0"/>
          </a:p>
          <a:p>
            <a:r>
              <a:rPr lang="en-US" dirty="0"/>
              <a:t>Binding</a:t>
            </a:r>
            <a:r>
              <a:rPr lang="tr-TR" dirty="0"/>
              <a:t> </a:t>
            </a:r>
            <a:r>
              <a:rPr lang="en-US" dirty="0"/>
              <a:t>of neurotransmitters to their receptors leads to generation of</a:t>
            </a:r>
            <a:r>
              <a:rPr lang="tr-TR" dirty="0"/>
              <a:t> </a:t>
            </a:r>
            <a:r>
              <a:rPr lang="en-US" dirty="0"/>
              <a:t>either </a:t>
            </a:r>
            <a:r>
              <a:rPr lang="en-US" b="1" dirty="0"/>
              <a:t>excitatory or inhibitory postsynaptic graded potentials.</a:t>
            </a:r>
          </a:p>
        </p:txBody>
      </p:sp>
    </p:spTree>
    <p:extLst>
      <p:ext uri="{BB962C8B-B14F-4D97-AF65-F5344CB8AC3E}">
        <p14:creationId xmlns:p14="http://schemas.microsoft.com/office/powerpoint/2010/main" val="4070502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drenergic receptor ile ilgili görsel sonucu">
            <a:extLst>
              <a:ext uri="{FF2B5EF4-FFF2-40B4-BE49-F238E27FC236}">
                <a16:creationId xmlns="" xmlns:a16="http://schemas.microsoft.com/office/drawing/2014/main" id="{D0D9A7FF-E434-4ECE-AA74-87FBD02CFC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6383"/>
          <a:stretch/>
        </p:blipFill>
        <p:spPr bwMode="auto">
          <a:xfrm>
            <a:off x="83820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838200" y="365125"/>
            <a:ext cx="10515600" cy="1325563"/>
          </a:xfrm>
        </p:spPr>
        <p:txBody>
          <a:bodyPr>
            <a:normAutofit/>
          </a:bodyPr>
          <a:lstStyle/>
          <a:p>
            <a:r>
              <a:rPr lang="tr-TR" b="1" dirty="0" err="1">
                <a:latin typeface="Arial Narrow" panose="020B0606020202030204" pitchFamily="34" charset="0"/>
              </a:rPr>
              <a:t>Adrenergic</a:t>
            </a:r>
            <a:r>
              <a:rPr lang="tr-TR" b="1" dirty="0">
                <a:latin typeface="Arial Narrow" panose="020B0606020202030204" pitchFamily="34" charset="0"/>
              </a:rPr>
              <a:t> </a:t>
            </a:r>
            <a:r>
              <a:rPr lang="tr-TR" b="1" dirty="0" err="1">
                <a:latin typeface="Arial Narrow" panose="020B0606020202030204" pitchFamily="34" charset="0"/>
              </a:rPr>
              <a:t>receptors</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6979920" y="1694816"/>
            <a:ext cx="4800600" cy="4486275"/>
          </a:xfrm>
        </p:spPr>
        <p:txBody>
          <a:bodyPr>
            <a:normAutofit/>
          </a:bodyPr>
          <a:lstStyle/>
          <a:p>
            <a:r>
              <a:rPr lang="en-US" dirty="0"/>
              <a:t>There are two subtypes of </a:t>
            </a:r>
            <a:r>
              <a:rPr lang="en-US" b="1" dirty="0"/>
              <a:t>adrenergic receptors </a:t>
            </a:r>
            <a:r>
              <a:rPr lang="en-US" dirty="0"/>
              <a:t>(i.e., receptors</a:t>
            </a:r>
            <a:r>
              <a:rPr lang="tr-TR" dirty="0"/>
              <a:t> </a:t>
            </a:r>
            <a:r>
              <a:rPr lang="en-US" dirty="0"/>
              <a:t>that bind epinephrine and norepinephrine), the α and β.</a:t>
            </a:r>
          </a:p>
          <a:p>
            <a:r>
              <a:rPr lang="en-US" dirty="0"/>
              <a:t>Adrenergic receptors</a:t>
            </a:r>
            <a:r>
              <a:rPr lang="tr-TR" dirty="0"/>
              <a:t> </a:t>
            </a:r>
            <a:r>
              <a:rPr lang="en-US" dirty="0"/>
              <a:t>are</a:t>
            </a:r>
            <a:r>
              <a:rPr lang="tr-TR" dirty="0"/>
              <a:t> </a:t>
            </a:r>
            <a:r>
              <a:rPr lang="en-US" dirty="0"/>
              <a:t>linked to G proteins and initiate second messenger cascades</a:t>
            </a:r>
          </a:p>
        </p:txBody>
      </p:sp>
    </p:spTree>
    <p:extLst>
      <p:ext uri="{BB962C8B-B14F-4D97-AF65-F5344CB8AC3E}">
        <p14:creationId xmlns:p14="http://schemas.microsoft.com/office/powerpoint/2010/main" val="241390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3496DC87-63BF-41A6-AEEF-63BD97CA79F6}"/>
              </a:ext>
            </a:extLst>
          </p:cNvPr>
          <p:cNvPicPr>
            <a:picLocks noChangeAspect="1"/>
          </p:cNvPicPr>
          <p:nvPr/>
        </p:nvPicPr>
        <p:blipFill rotWithShape="1">
          <a:blip r:embed="rId2"/>
          <a:srcRect l="7270" r="8237"/>
          <a:stretch/>
        </p:blipFill>
        <p:spPr>
          <a:xfrm>
            <a:off x="7556408" y="10"/>
            <a:ext cx="4635591" cy="6857990"/>
          </a:xfrm>
          <a:prstGeom prst="rect">
            <a:avLst/>
          </a:prstGeom>
          <a:effectLst/>
        </p:spPr>
      </p:pic>
      <p:sp>
        <p:nvSpPr>
          <p:cNvPr id="2" name="Unvan 1">
            <a:extLst>
              <a:ext uri="{FF2B5EF4-FFF2-40B4-BE49-F238E27FC236}">
                <a16:creationId xmlns="" xmlns:a16="http://schemas.microsoft.com/office/drawing/2014/main" id="{3384E894-3DEA-4F21-B040-D68D35126600}"/>
              </a:ext>
            </a:extLst>
          </p:cNvPr>
          <p:cNvSpPr>
            <a:spLocks noGrp="1"/>
          </p:cNvSpPr>
          <p:nvPr>
            <p:ph type="title"/>
          </p:nvPr>
        </p:nvSpPr>
        <p:spPr>
          <a:xfrm>
            <a:off x="648929" y="0"/>
            <a:ext cx="6586491" cy="1676603"/>
          </a:xfrm>
        </p:spPr>
        <p:txBody>
          <a:bodyPr>
            <a:normAutofit/>
          </a:bodyPr>
          <a:lstStyle/>
          <a:p>
            <a:r>
              <a:rPr lang="tr-TR" b="1" dirty="0" err="1">
                <a:latin typeface="Arial Narrow" panose="020B0606020202030204" pitchFamily="34" charset="0"/>
              </a:rPr>
              <a:t>Glutamate</a:t>
            </a:r>
            <a:r>
              <a:rPr lang="tr-TR" b="1" dirty="0">
                <a:latin typeface="Arial Narrow" panose="020B0606020202030204" pitchFamily="34" charset="0"/>
              </a:rPr>
              <a:t> </a:t>
            </a:r>
            <a:r>
              <a:rPr lang="tr-TR" b="1" dirty="0" err="1">
                <a:latin typeface="Arial Narrow" panose="020B0606020202030204" pitchFamily="34" charset="0"/>
              </a:rPr>
              <a:t>receptors</a:t>
            </a:r>
            <a:endParaRPr lang="tr-TR" b="1" dirty="0">
              <a:latin typeface="Arial Narrow" panose="020B0606020202030204" pitchFamily="34" charset="0"/>
            </a:endParaRPr>
          </a:p>
        </p:txBody>
      </p:sp>
      <p:sp>
        <p:nvSpPr>
          <p:cNvPr id="3" name="İçerik Yer Tutucusu 2">
            <a:extLst>
              <a:ext uri="{FF2B5EF4-FFF2-40B4-BE49-F238E27FC236}">
                <a16:creationId xmlns="" xmlns:a16="http://schemas.microsoft.com/office/drawing/2014/main" id="{702EC21F-3DB3-4F18-8F84-7D2B844B7E3B}"/>
              </a:ext>
            </a:extLst>
          </p:cNvPr>
          <p:cNvSpPr>
            <a:spLocks noGrp="1"/>
          </p:cNvSpPr>
          <p:nvPr>
            <p:ph idx="1"/>
          </p:nvPr>
        </p:nvSpPr>
        <p:spPr>
          <a:xfrm>
            <a:off x="327942" y="1521050"/>
            <a:ext cx="6907478" cy="4344219"/>
          </a:xfrm>
        </p:spPr>
        <p:txBody>
          <a:bodyPr>
            <a:noAutofit/>
          </a:bodyPr>
          <a:lstStyle/>
          <a:p>
            <a:r>
              <a:rPr lang="en-US" dirty="0"/>
              <a:t>The main excitatory neurotransmitter in the CNS is glutamate.</a:t>
            </a:r>
          </a:p>
          <a:p>
            <a:r>
              <a:rPr lang="en-US" dirty="0"/>
              <a:t>There are two subtypes of glutamate receptors, NMDA</a:t>
            </a:r>
            <a:r>
              <a:rPr lang="tr-TR" dirty="0"/>
              <a:t> </a:t>
            </a:r>
            <a:r>
              <a:rPr lang="en-US" dirty="0"/>
              <a:t>(N‐methyl‐d‐aspartate) and AMPA (</a:t>
            </a:r>
            <a:r>
              <a:rPr lang="el-GR" dirty="0"/>
              <a:t>α‐</a:t>
            </a:r>
            <a:r>
              <a:rPr lang="en-US" dirty="0"/>
              <a:t>amino‐3‐hydroxy‐5‐</a:t>
            </a:r>
            <a:r>
              <a:rPr lang="tr-TR" dirty="0"/>
              <a:t> </a:t>
            </a:r>
            <a:r>
              <a:rPr lang="en-US" dirty="0"/>
              <a:t>methyl‐4‐isoxazole propionic acid).</a:t>
            </a:r>
            <a:endParaRPr lang="tr-TR" dirty="0"/>
          </a:p>
          <a:p>
            <a:r>
              <a:rPr lang="tr-TR" b="1" dirty="0"/>
              <a:t>NMDA </a:t>
            </a:r>
            <a:r>
              <a:rPr lang="tr-TR" b="1" dirty="0" err="1"/>
              <a:t>receptors</a:t>
            </a:r>
            <a:r>
              <a:rPr lang="tr-TR" b="1" dirty="0"/>
              <a:t> </a:t>
            </a:r>
            <a:r>
              <a:rPr lang="tr-TR" b="1" dirty="0" err="1"/>
              <a:t>represent</a:t>
            </a:r>
            <a:r>
              <a:rPr lang="tr-TR" b="1" dirty="0"/>
              <a:t> </a:t>
            </a:r>
            <a:r>
              <a:rPr lang="en-US" b="1" dirty="0"/>
              <a:t>ligand‐gated channels</a:t>
            </a:r>
            <a:r>
              <a:rPr lang="en-US" dirty="0"/>
              <a:t> that allow passage of Na+, K+, and Ca2+.</a:t>
            </a:r>
          </a:p>
          <a:p>
            <a:r>
              <a:rPr lang="en-US" b="1" dirty="0"/>
              <a:t>AMPA receptors are also ligand‐gated cation channels. </a:t>
            </a:r>
            <a:r>
              <a:rPr lang="tr-TR" dirty="0"/>
              <a:t>T</a:t>
            </a:r>
            <a:r>
              <a:rPr lang="en-US" dirty="0"/>
              <a:t>heir</a:t>
            </a:r>
            <a:r>
              <a:rPr lang="tr-TR" dirty="0"/>
              <a:t> </a:t>
            </a:r>
            <a:r>
              <a:rPr lang="en-US" dirty="0"/>
              <a:t>binding with glutamate opens the channels for Na+ influx,</a:t>
            </a:r>
            <a:r>
              <a:rPr lang="tr-TR" dirty="0"/>
              <a:t> </a:t>
            </a:r>
            <a:r>
              <a:rPr lang="tr-TR" dirty="0" err="1"/>
              <a:t>generating</a:t>
            </a:r>
            <a:r>
              <a:rPr lang="tr-TR" dirty="0"/>
              <a:t> </a:t>
            </a:r>
            <a:r>
              <a:rPr lang="tr-TR" dirty="0" err="1"/>
              <a:t>EPSPs</a:t>
            </a:r>
            <a:r>
              <a:rPr lang="tr-TR" dirty="0"/>
              <a:t>.</a:t>
            </a:r>
            <a:endParaRPr lang="en-US" dirty="0"/>
          </a:p>
        </p:txBody>
      </p:sp>
    </p:spTree>
    <p:extLst>
      <p:ext uri="{BB962C8B-B14F-4D97-AF65-F5344CB8AC3E}">
        <p14:creationId xmlns:p14="http://schemas.microsoft.com/office/powerpoint/2010/main" val="154897675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2117</Words>
  <Application>Microsoft Office PowerPoint</Application>
  <PresentationFormat>Geniş ekran</PresentationFormat>
  <Paragraphs>176</Paragraphs>
  <Slides>40</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40</vt:i4>
      </vt:variant>
    </vt:vector>
  </HeadingPairs>
  <TitlesOfParts>
    <vt:vector size="46" baseType="lpstr">
      <vt:lpstr>Arial</vt:lpstr>
      <vt:lpstr>Arial Narrow</vt:lpstr>
      <vt:lpstr>Calibri</vt:lpstr>
      <vt:lpstr>Calibri Light</vt:lpstr>
      <vt:lpstr>Wingdings</vt:lpstr>
      <vt:lpstr>Office Teması</vt:lpstr>
      <vt:lpstr>NERVOUS SYTEM  WEEK 3</vt:lpstr>
      <vt:lpstr>Receptors for neurotransmitters</vt:lpstr>
      <vt:lpstr>Ionotropic receptor</vt:lpstr>
      <vt:lpstr>Metabotropic receptor</vt:lpstr>
      <vt:lpstr>Receptors for neurotransmitters</vt:lpstr>
      <vt:lpstr>Cholinergic receptors</vt:lpstr>
      <vt:lpstr>Cholinergic receptors</vt:lpstr>
      <vt:lpstr>Adrenergic receptors</vt:lpstr>
      <vt:lpstr>Glutamate receptors</vt:lpstr>
      <vt:lpstr>PowerPoint Sunusu</vt:lpstr>
      <vt:lpstr>PowerPoint Sunusu</vt:lpstr>
      <vt:lpstr>Cerebral cortex</vt:lpstr>
      <vt:lpstr>Cerebral Cortex</vt:lpstr>
      <vt:lpstr>LOBES OF THE CEREBRAL CORTEX</vt:lpstr>
      <vt:lpstr>LOBES OF THE CEREBRAL CORTEX</vt:lpstr>
      <vt:lpstr>SENSORY CORTEX</vt:lpstr>
      <vt:lpstr>SENSORY ASSOCIATION CORTEX</vt:lpstr>
      <vt:lpstr>WHY IS SENSORY ASSOCIATION CORTEX IMPORTANT?</vt:lpstr>
      <vt:lpstr>PowerPoint Sunusu</vt:lpstr>
      <vt:lpstr>MOTOR CORTEX</vt:lpstr>
      <vt:lpstr>MOTOR ASSOCIATION CORTEX</vt:lpstr>
      <vt:lpstr>LIMBIC SYSTEM</vt:lpstr>
      <vt:lpstr>LIMBIC SYSTEM</vt:lpstr>
      <vt:lpstr>BASAL GANGLIA</vt:lpstr>
      <vt:lpstr>DIENCEPHALON</vt:lpstr>
      <vt:lpstr>THALAMUS</vt:lpstr>
      <vt:lpstr>HYPOTHALAMUS</vt:lpstr>
      <vt:lpstr>HYPOTHALAMUS</vt:lpstr>
      <vt:lpstr>Brainstem</vt:lpstr>
      <vt:lpstr>Brainstem</vt:lpstr>
      <vt:lpstr>MIDBRAIN</vt:lpstr>
      <vt:lpstr>Reticular formation</vt:lpstr>
      <vt:lpstr>Reticular formation</vt:lpstr>
      <vt:lpstr>Reticular formation</vt:lpstr>
      <vt:lpstr>PERIAQUEDUCTAL GRAY MATTER</vt:lpstr>
      <vt:lpstr>RED NUCLEUS AND SUBSTANCIA NIGRA</vt:lpstr>
      <vt:lpstr>HINDBRAIN: METENCPHALON AND MYELENCPHALON</vt:lpstr>
      <vt:lpstr>Cerebellum</vt:lpstr>
      <vt:lpstr>Cerebellum</vt:lpstr>
      <vt:lpstr>ANY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AVIAN URINARY SYSTEM</dc:title>
  <dc:creator>yasem</dc:creator>
  <cp:lastModifiedBy>Fizyolab1</cp:lastModifiedBy>
  <cp:revision>136</cp:revision>
  <dcterms:created xsi:type="dcterms:W3CDTF">2017-11-02T07:31:45Z</dcterms:created>
  <dcterms:modified xsi:type="dcterms:W3CDTF">2021-11-09T09:01:44Z</dcterms:modified>
</cp:coreProperties>
</file>