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307" r:id="rId3"/>
    <p:sldId id="308" r:id="rId4"/>
    <p:sldId id="309" r:id="rId5"/>
    <p:sldId id="310" r:id="rId6"/>
    <p:sldId id="311" r:id="rId7"/>
    <p:sldId id="312" r:id="rId8"/>
    <p:sldId id="313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2"/>
    <p:restoredTop sz="96327"/>
  </p:normalViewPr>
  <p:slideViewPr>
    <p:cSldViewPr snapToGrid="0" snapToObjects="1">
      <p:cViewPr varScale="1">
        <p:scale>
          <a:sx n="126" d="100"/>
          <a:sy n="126" d="100"/>
        </p:scale>
        <p:origin x="2216" y="192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/>
              <a:t>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12. </a:t>
            </a:r>
            <a:r>
              <a:rPr lang="en-US" sz="4000" dirty="0" err="1"/>
              <a:t>Hafta</a:t>
            </a:r>
            <a:r>
              <a:rPr lang="en-US" sz="40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Tipografi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Yazıları ve noktalama işaretlerini sanatsal ve tasarıma dayalı özelliklerini ve üretim teknolojilerini konu alan bir uzmanlık alanıdır.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İyi tipografi bilginin en doğru en açık ve en mantıklı şekilde sunulduğu biçimdir.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Tipografi kesinlikle bir harflerin süslendiği bir tasarım olarak algılanmamalıdır.</a:t>
            </a:r>
          </a:p>
        </p:txBody>
      </p:sp>
    </p:spTree>
    <p:extLst>
      <p:ext uri="{BB962C8B-B14F-4D97-AF65-F5344CB8AC3E}">
        <p14:creationId xmlns:p14="http://schemas.microsoft.com/office/powerpoint/2010/main" val="250187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Sınıflandırma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Geleneksel Yazılar: El yazıları yuvarlar ve organik yapısına sahiptir 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r>
              <a:rPr lang="tr-TR" sz="3500" dirty="0"/>
              <a:t>Örnek: </a:t>
            </a:r>
          </a:p>
          <a:p>
            <a:r>
              <a:rPr lang="tr-TR" sz="3500" dirty="0" err="1">
                <a:latin typeface="Bembo" panose="02020502050201020203" pitchFamily="18" charset="0"/>
              </a:rPr>
              <a:t>Bembo</a:t>
            </a:r>
            <a:r>
              <a:rPr lang="tr-TR" sz="3500" dirty="0">
                <a:latin typeface="Bembo" panose="02020502050201020203" pitchFamily="18" charset="0"/>
              </a:rPr>
              <a:t> a, b, c, ç, d, e, f, g, ğ, h, ı, i, j, k, l, m, n, o, ö, p, r, s, ş, t, u, ü, v, y, z 123456789  .,:-?!</a:t>
            </a:r>
          </a:p>
          <a:p>
            <a:endParaRPr lang="tr-TR" sz="3500" dirty="0">
              <a:latin typeface="Bembo" panose="02020502050201020203" pitchFamily="18" charset="0"/>
            </a:endParaRPr>
          </a:p>
          <a:p>
            <a:r>
              <a:rPr lang="tr-TR" sz="3500" dirty="0" err="1">
                <a:latin typeface="Garamond" panose="02020404030301010803" pitchFamily="18" charset="0"/>
              </a:rPr>
              <a:t>Garamond</a:t>
            </a:r>
            <a:r>
              <a:rPr lang="tr-TR" sz="3500" dirty="0">
                <a:latin typeface="Garamond" panose="02020404030301010803" pitchFamily="18" charset="0"/>
              </a:rPr>
              <a:t> a, b, c, ç, d, e, f, g, ğ, h, ı, i, j, k, l, m, n, o, ö, p, r, s, ş, t, u, ü, v, y, z  123456789  .,:-?!</a:t>
            </a:r>
          </a:p>
          <a:p>
            <a:endParaRPr lang="tr-TR" sz="3500" dirty="0">
              <a:latin typeface="Garamond" panose="020204040303010108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Bembo" panose="02020502050201020203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2B9E0FB-18BC-264F-B78E-85DCE7762625}"/>
              </a:ext>
            </a:extLst>
          </p:cNvPr>
          <p:cNvSpPr/>
          <p:nvPr/>
        </p:nvSpPr>
        <p:spPr>
          <a:xfrm>
            <a:off x="1794163" y="5784850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C07A1C1-B74B-5A4F-B0E3-468D45E4E7D3}"/>
              </a:ext>
            </a:extLst>
          </p:cNvPr>
          <p:cNvSpPr/>
          <p:nvPr/>
        </p:nvSpPr>
        <p:spPr>
          <a:xfrm>
            <a:off x="1794163" y="4235667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88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Sınıflandırma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Goudy Old Style" panose="02020502050305020303" pitchFamily="18" charset="77"/>
              </a:rPr>
              <a:t>Gaudy</a:t>
            </a:r>
            <a:r>
              <a:rPr lang="tr-TR" sz="3500" dirty="0">
                <a:latin typeface="Goudy Old Style" panose="02020502050305020303" pitchFamily="18" charset="77"/>
              </a:rPr>
              <a:t>: a, b, c, ç, d, e, f, g, ğ, h, ı, i, j, k, l, m, n, o, ö, p, r, s, ş, t, u, ü, v, y, z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Goudy Old Style" panose="02020502050305020303" pitchFamily="18" charset="7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Palatino" pitchFamily="2" charset="77"/>
                <a:ea typeface="Palatino" pitchFamily="2" charset="77"/>
              </a:rPr>
              <a:t>Palatino</a:t>
            </a:r>
            <a:r>
              <a:rPr lang="tr-TR" sz="3500" dirty="0">
                <a:latin typeface="Palatino" pitchFamily="2" charset="77"/>
                <a:ea typeface="Palatino" pitchFamily="2" charset="77"/>
              </a:rPr>
              <a:t>: a, b, c, ç, d, e, f, g, ğ, h, ı, i, j, k, l, m, n, o, ö, p, r, s, ş, t, u, ü, v, y, z 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Palatino" pitchFamily="2" charset="77"/>
              <a:ea typeface="Palatino" pitchFamily="2" charset="7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Palatino" pitchFamily="2" charset="77"/>
              <a:ea typeface="Palatino" pitchFamily="2" charset="7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Palatino" pitchFamily="2" charset="77"/>
                <a:ea typeface="Palatino" pitchFamily="2" charset="77"/>
              </a:rPr>
              <a:t>Gaslon</a:t>
            </a:r>
            <a:endParaRPr lang="tr-TR" sz="3500" dirty="0">
              <a:latin typeface="Palatino" pitchFamily="2" charset="77"/>
              <a:ea typeface="Palatino" pitchFamily="2" charset="7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Bembo" panose="02020502050201020203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AB1F5D4-D34B-AE49-AB3A-F0222F081CC8}"/>
              </a:ext>
            </a:extLst>
          </p:cNvPr>
          <p:cNvSpPr/>
          <p:nvPr/>
        </p:nvSpPr>
        <p:spPr>
          <a:xfrm>
            <a:off x="5605508" y="1986363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5B881F2-A6C4-FC44-AF06-210F93EC0BA7}"/>
              </a:ext>
            </a:extLst>
          </p:cNvPr>
          <p:cNvSpPr/>
          <p:nvPr/>
        </p:nvSpPr>
        <p:spPr>
          <a:xfrm>
            <a:off x="6989618" y="3586235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3606786-7CED-4B45-B019-A7400B0CC7DF}"/>
              </a:ext>
            </a:extLst>
          </p:cNvPr>
          <p:cNvSpPr/>
          <p:nvPr/>
        </p:nvSpPr>
        <p:spPr>
          <a:xfrm>
            <a:off x="4142509" y="3586235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54C86B1-25EA-5E4F-A43F-E75C2054FDF4}"/>
              </a:ext>
            </a:extLst>
          </p:cNvPr>
          <p:cNvSpPr/>
          <p:nvPr/>
        </p:nvSpPr>
        <p:spPr>
          <a:xfrm>
            <a:off x="3146206" y="2041888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39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Sınıflandırma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Geçiş dönemi yazıları: İnce ve kalın hatlar arasında daha belirgin bir fark vardır. Harfler barok döneminin etkisiyle daha genişlemiştir</a:t>
            </a:r>
          </a:p>
          <a:p>
            <a:endParaRPr lang="tr-TR" sz="3500" dirty="0"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Baskerville" panose="02020502070401020303" pitchFamily="18" charset="0"/>
                <a:ea typeface="Baskerville" panose="02020502070401020303" pitchFamily="18" charset="0"/>
              </a:rPr>
              <a:t>Baskerville</a:t>
            </a:r>
            <a:r>
              <a:rPr lang="tr-TR" sz="3500" dirty="0">
                <a:latin typeface="Baskerville" panose="02020502070401020303" pitchFamily="18" charset="0"/>
                <a:ea typeface="Baskerville" panose="02020502070401020303" pitchFamily="18" charset="0"/>
              </a:rPr>
              <a:t>: a, b, c, ç, d, e, f, g, ğ, h, ı, i, j, k, l, m, n, o, ö, p, r, s, ş, t, u, ü, v, y, z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Perpetua" panose="02020502060401020303" pitchFamily="18" charset="7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Perpetua" panose="02020502060401020303" pitchFamily="18" charset="77"/>
                <a:ea typeface="Palatino" pitchFamily="2" charset="77"/>
              </a:rPr>
              <a:t>Perpetua</a:t>
            </a:r>
            <a:r>
              <a:rPr lang="tr-TR" sz="3500" dirty="0">
                <a:latin typeface="Perpetua" panose="02020502060401020303" pitchFamily="18" charset="77"/>
                <a:ea typeface="Palatino" pitchFamily="2" charset="77"/>
              </a:rPr>
              <a:t>: a, b, c, ç, d, e, f, g, ğ, h, ı, i, j, k, l, m, n, o, ö, p, r, s, ş, t, u, ü, v, y, z 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Bembo" panose="02020502050201020203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3A9763E-E584-4A46-8E91-8778CBFD031E}"/>
              </a:ext>
            </a:extLst>
          </p:cNvPr>
          <p:cNvSpPr/>
          <p:nvPr/>
        </p:nvSpPr>
        <p:spPr>
          <a:xfrm>
            <a:off x="4132118" y="3610769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0FECE32-1BFE-6241-8568-AE87843B0E7A}"/>
              </a:ext>
            </a:extLst>
          </p:cNvPr>
          <p:cNvSpPr/>
          <p:nvPr/>
        </p:nvSpPr>
        <p:spPr>
          <a:xfrm>
            <a:off x="3560618" y="5162377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1CEEE91-E4F9-7842-B28A-C55CBFD92D33}"/>
              </a:ext>
            </a:extLst>
          </p:cNvPr>
          <p:cNvSpPr/>
          <p:nvPr/>
        </p:nvSpPr>
        <p:spPr>
          <a:xfrm>
            <a:off x="7706594" y="4128302"/>
            <a:ext cx="668482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CCB864E-5329-9047-AEC1-DD7D315D543E}"/>
              </a:ext>
            </a:extLst>
          </p:cNvPr>
          <p:cNvSpPr/>
          <p:nvPr/>
        </p:nvSpPr>
        <p:spPr>
          <a:xfrm>
            <a:off x="6594764" y="5685747"/>
            <a:ext cx="762000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76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Sınıflandırma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>
                <a:latin typeface="Calibri" panose="020F0502020204030204" pitchFamily="34" charset="0"/>
                <a:ea typeface="Baskerville" panose="02020502070401020303" pitchFamily="18" charset="0"/>
                <a:cs typeface="Calibri" panose="020F0502020204030204" pitchFamily="34" charset="0"/>
              </a:rPr>
              <a:t>Modern yazılar: İnce ve kalın hatlar arasında fark çok daha belirgindir. Harfler barok döneminin etkisiyle daha genişlemiştir</a:t>
            </a:r>
          </a:p>
          <a:p>
            <a:endParaRPr lang="tr-TR" sz="3500" dirty="0"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Bodoni MT" panose="020F0502020204030204" pitchFamily="34" charset="0"/>
                <a:ea typeface="Baskerville" panose="02020502070401020303" pitchFamily="18" charset="0"/>
                <a:cs typeface="Bodoni MT" panose="020F0502020204030204" pitchFamily="34" charset="0"/>
              </a:rPr>
              <a:t>Bodoni</a:t>
            </a:r>
            <a:r>
              <a:rPr lang="tr-TR" sz="3500" dirty="0">
                <a:latin typeface="Bodoni MT" panose="020F0502020204030204" pitchFamily="34" charset="0"/>
                <a:ea typeface="Baskerville" panose="02020502070401020303" pitchFamily="18" charset="0"/>
                <a:cs typeface="Bodoni MT" panose="020F0502020204030204" pitchFamily="34" charset="0"/>
              </a:rPr>
              <a:t>: a, b, c, ç, d, e, f, g, ğ, h, ı, i, j, k, l, m, n, o, ö, p, r, s, ş, t, u, ü, v, y, z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Didot" panose="02000503000000020003" pitchFamily="2" charset="-79"/>
              <a:cs typeface="Didot" panose="02000503000000020003" pitchFamily="2" charset="-79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Didot" panose="02000503000000020003" pitchFamily="2" charset="-79"/>
                <a:ea typeface="Palatino" pitchFamily="2" charset="77"/>
                <a:cs typeface="Didot" panose="02000503000000020003" pitchFamily="2" charset="-79"/>
              </a:rPr>
              <a:t>Didot</a:t>
            </a:r>
            <a:r>
              <a:rPr lang="tr-TR" sz="3500" dirty="0">
                <a:latin typeface="Didot" panose="02000503000000020003" pitchFamily="2" charset="-79"/>
                <a:ea typeface="Palatino" pitchFamily="2" charset="77"/>
                <a:cs typeface="Didot" panose="02000503000000020003" pitchFamily="2" charset="-79"/>
              </a:rPr>
              <a:t>: a, b, c, ç, d, e, f, g, ğ, h, ı, i, j, k, l, m, n, o, ö, p, r, s, ş, t, u, ü, v, y, z 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Bembo" panose="02020502050201020203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1C867DF-1F4F-AC49-8FA6-9821FF3103B7}"/>
              </a:ext>
            </a:extLst>
          </p:cNvPr>
          <p:cNvSpPr/>
          <p:nvPr/>
        </p:nvSpPr>
        <p:spPr>
          <a:xfrm>
            <a:off x="6473536" y="3978042"/>
            <a:ext cx="2244437" cy="85359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DEB111-D779-3340-93D6-D9251F8CC683}"/>
              </a:ext>
            </a:extLst>
          </p:cNvPr>
          <p:cNvSpPr/>
          <p:nvPr/>
        </p:nvSpPr>
        <p:spPr>
          <a:xfrm>
            <a:off x="6096001" y="5659880"/>
            <a:ext cx="2434936" cy="81403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3D37002-CF68-934C-9B43-099E2B11636E}"/>
              </a:ext>
            </a:extLst>
          </p:cNvPr>
          <p:cNvSpPr/>
          <p:nvPr/>
        </p:nvSpPr>
        <p:spPr>
          <a:xfrm>
            <a:off x="2022763" y="4149084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73C99A3-5F9D-4F45-9483-C77257F9DEBD}"/>
              </a:ext>
            </a:extLst>
          </p:cNvPr>
          <p:cNvSpPr/>
          <p:nvPr/>
        </p:nvSpPr>
        <p:spPr>
          <a:xfrm>
            <a:off x="1574230" y="5716920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92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Sınıflandırma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Walbaum Display" panose="02070303090703020303" pitchFamily="18" charset="0"/>
                <a:ea typeface="Baskerville" panose="02020502070401020303" pitchFamily="18" charset="0"/>
                <a:cs typeface="Bodoni MT" panose="020F0502020204030204" pitchFamily="34" charset="0"/>
              </a:rPr>
              <a:t>Walbaum</a:t>
            </a:r>
            <a:r>
              <a:rPr lang="tr-TR" sz="3500" dirty="0">
                <a:latin typeface="Walbaum Display" panose="02070303090703020303" pitchFamily="18" charset="0"/>
                <a:ea typeface="Baskerville" panose="02020502070401020303" pitchFamily="18" charset="0"/>
                <a:cs typeface="Bodoni MT" panose="020F0502020204030204" pitchFamily="34" charset="0"/>
              </a:rPr>
              <a:t>: a, b, c, ç, d, e, f, g, ğ, h, ı, i, j, k, l, m, n, o, ö, p, r, s, ş, t, u, ü, v, y, z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Didot" panose="02000503000000020003" pitchFamily="2" charset="-79"/>
              <a:cs typeface="Didot" panose="02000503000000020003" pitchFamily="2" charset="-79"/>
            </a:endParaRPr>
          </a:p>
          <a:p>
            <a:r>
              <a:rPr lang="tr-TR" sz="2000" dirty="0">
                <a:latin typeface="Calibri" panose="020F0502020204030204" pitchFamily="34" charset="0"/>
                <a:cs typeface="Calibri" panose="020F0502020204030204" pitchFamily="34" charset="0"/>
              </a:rPr>
              <a:t>Kare </a:t>
            </a:r>
            <a:r>
              <a:rPr lang="tr-T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Serifli</a:t>
            </a:r>
            <a:r>
              <a:rPr lang="tr-TR" sz="2000" dirty="0">
                <a:latin typeface="Calibri" panose="020F0502020204030204" pitchFamily="34" charset="0"/>
                <a:cs typeface="Calibri" panose="020F0502020204030204" pitchFamily="34" charset="0"/>
              </a:rPr>
              <a:t> yazılar: </a:t>
            </a:r>
            <a:r>
              <a:rPr lang="tr-T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Seriflerin</a:t>
            </a:r>
            <a:r>
              <a:rPr lang="tr-TR" sz="2000" dirty="0">
                <a:latin typeface="Calibri" panose="020F0502020204030204" pitchFamily="34" charset="0"/>
                <a:cs typeface="Calibri" panose="020F0502020204030204" pitchFamily="34" charset="0"/>
              </a:rPr>
              <a:t> kare ya da dikdörtgen biçiminde olması ince ve kalın harfler arasındaki fark daha azdır.</a:t>
            </a: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sz="3500" dirty="0" err="1">
                <a:latin typeface="Rockwell" panose="02060603020205020403" pitchFamily="18" charset="77"/>
                <a:ea typeface="Baskerville" panose="02020502070401020303" pitchFamily="18" charset="0"/>
                <a:cs typeface="Bodoni MT" panose="020F0502020204030204" pitchFamily="34" charset="0"/>
              </a:rPr>
              <a:t>Rockwell</a:t>
            </a:r>
            <a:r>
              <a:rPr lang="tr-TR" sz="3500" dirty="0">
                <a:latin typeface="Rockwell" panose="02060603020205020403" pitchFamily="18" charset="77"/>
                <a:ea typeface="Baskerville" panose="02020502070401020303" pitchFamily="18" charset="0"/>
                <a:cs typeface="Bodoni MT" panose="020F0502020204030204" pitchFamily="34" charset="0"/>
              </a:rPr>
              <a:t>: a, b, c, ç, d, e, f, g, ğ, h, ı, i, j, k, l, m, n, o, ö, p, r, s, ş, t, u, ü, v, y, z 123456789  .,:-?!</a:t>
            </a:r>
          </a:p>
          <a:p>
            <a:endParaRPr lang="tr-TR" sz="3500" dirty="0">
              <a:latin typeface="Rockwell" panose="02060603020205020403" pitchFamily="18" charset="77"/>
              <a:ea typeface="Baskerville" panose="02020502070401020303" pitchFamily="18" charset="0"/>
              <a:cs typeface="Bodoni MT" panose="020F0502020204030204" pitchFamily="34" charset="0"/>
            </a:endParaRPr>
          </a:p>
          <a:p>
            <a:r>
              <a:rPr lang="tr-TR" sz="3500" dirty="0" err="1">
                <a:latin typeface="Playbill" pitchFamily="82" charset="77"/>
                <a:ea typeface="Baskerville" panose="02020502070401020303" pitchFamily="18" charset="0"/>
                <a:cs typeface="Bodoni MT" panose="020F0502020204030204" pitchFamily="34" charset="0"/>
              </a:rPr>
              <a:t>Rockwell</a:t>
            </a:r>
            <a:r>
              <a:rPr lang="tr-TR" sz="3500" dirty="0">
                <a:latin typeface="Playbill" pitchFamily="82" charset="77"/>
                <a:ea typeface="Baskerville" panose="02020502070401020303" pitchFamily="18" charset="0"/>
                <a:cs typeface="Bodoni MT" panose="020F0502020204030204" pitchFamily="34" charset="0"/>
              </a:rPr>
              <a:t>: a, b, c, ç, d, e, f, g, ğ, h, ı, i, j, k, l, m, n, o, ö, p, r, s, ş, t, u, ü, v, y, z 123456789  .,:-?!</a:t>
            </a:r>
          </a:p>
          <a:p>
            <a:endParaRPr lang="tr-TR" sz="3500" dirty="0">
              <a:latin typeface="Rockwell" panose="02060603020205020403" pitchFamily="18" charset="77"/>
              <a:ea typeface="Baskerville" panose="02020502070401020303" pitchFamily="18" charset="0"/>
              <a:cs typeface="Bodoni MT" panose="020F0502020204030204" pitchFamily="34" charset="0"/>
            </a:endParaRP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AEDF8FC-0F14-7446-8556-DF47A14F2E02}"/>
              </a:ext>
            </a:extLst>
          </p:cNvPr>
          <p:cNvSpPr/>
          <p:nvPr/>
        </p:nvSpPr>
        <p:spPr>
          <a:xfrm>
            <a:off x="3196936" y="4204495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8227663-60AC-7D4C-B191-C4DBCCFC43B7}"/>
              </a:ext>
            </a:extLst>
          </p:cNvPr>
          <p:cNvSpPr/>
          <p:nvPr/>
        </p:nvSpPr>
        <p:spPr>
          <a:xfrm>
            <a:off x="2165325" y="5867040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72EFFD9-BE66-0E4F-8355-FFC98C931147}"/>
              </a:ext>
            </a:extLst>
          </p:cNvPr>
          <p:cNvSpPr/>
          <p:nvPr/>
        </p:nvSpPr>
        <p:spPr>
          <a:xfrm>
            <a:off x="3643746" y="1494465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1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Sınıflandırma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500" dirty="0" err="1">
                <a:latin typeface="Walbaum Display" panose="02070303090703020303" pitchFamily="18" charset="0"/>
                <a:ea typeface="Baskerville" panose="02020502070401020303" pitchFamily="18" charset="0"/>
                <a:cs typeface="Bodoni MT" panose="020F0502020204030204" pitchFamily="34" charset="0"/>
              </a:rPr>
              <a:t>Walbaum</a:t>
            </a:r>
            <a:r>
              <a:rPr lang="tr-TR" sz="3500" dirty="0">
                <a:latin typeface="Walbaum Display" panose="02070303090703020303" pitchFamily="18" charset="0"/>
                <a:ea typeface="Baskerville" panose="02020502070401020303" pitchFamily="18" charset="0"/>
                <a:cs typeface="Bodoni MT" panose="020F0502020204030204" pitchFamily="34" charset="0"/>
              </a:rPr>
              <a:t>: a, b, c, ç, d, e, f, g, ğ, h, ı, i, j, k, l, m, n, o, ö, p, r, s, ş, t, u, ü, v, y, z 123456789  .,:-?!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Didot" panose="02000503000000020003" pitchFamily="2" charset="-79"/>
              <a:cs typeface="Didot" panose="02000503000000020003" pitchFamily="2" charset="-79"/>
            </a:endParaRPr>
          </a:p>
          <a:p>
            <a:r>
              <a:rPr lang="tr-TR" sz="3500" dirty="0">
                <a:latin typeface="Calibri" panose="020F0502020204030204" pitchFamily="34" charset="0"/>
                <a:cs typeface="Calibri" panose="020F0502020204030204" pitchFamily="34" charset="0"/>
              </a:rPr>
              <a:t>Kare </a:t>
            </a:r>
            <a:r>
              <a:rPr lang="tr-TR" sz="3500" dirty="0" err="1">
                <a:latin typeface="Calibri" panose="020F0502020204030204" pitchFamily="34" charset="0"/>
                <a:cs typeface="Calibri" panose="020F0502020204030204" pitchFamily="34" charset="0"/>
              </a:rPr>
              <a:t>Serifli</a:t>
            </a:r>
            <a:r>
              <a:rPr lang="tr-TR" sz="3500" dirty="0">
                <a:latin typeface="Calibri" panose="020F0502020204030204" pitchFamily="34" charset="0"/>
                <a:cs typeface="Calibri" panose="020F0502020204030204" pitchFamily="34" charset="0"/>
              </a:rPr>
              <a:t> yazılar: </a:t>
            </a:r>
          </a:p>
          <a:p>
            <a:r>
              <a:rPr lang="tr-TR" sz="3500" dirty="0" err="1">
                <a:latin typeface="Calibri" panose="020F0502020204030204" pitchFamily="34" charset="0"/>
                <a:cs typeface="Calibri" panose="020F0502020204030204" pitchFamily="34" charset="0"/>
              </a:rPr>
              <a:t>Seriflerin</a:t>
            </a:r>
            <a:r>
              <a:rPr lang="tr-TR" sz="3500" dirty="0">
                <a:latin typeface="Calibri" panose="020F0502020204030204" pitchFamily="34" charset="0"/>
                <a:cs typeface="Calibri" panose="020F0502020204030204" pitchFamily="34" charset="0"/>
              </a:rPr>
              <a:t> kare ya da dikdörtgen biçiminde olması ince ve kalın harfler arasındaki fark daha azdır.</a:t>
            </a: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B87E364-9AE0-4C49-81D1-3243A87CF1D3}"/>
              </a:ext>
            </a:extLst>
          </p:cNvPr>
          <p:cNvSpPr/>
          <p:nvPr/>
        </p:nvSpPr>
        <p:spPr>
          <a:xfrm>
            <a:off x="3643746" y="1493455"/>
            <a:ext cx="394854" cy="5715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382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957</Words>
  <Application>Microsoft Macintosh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3" baseType="lpstr">
      <vt:lpstr>Arial</vt:lpstr>
      <vt:lpstr>Baskerville</vt:lpstr>
      <vt:lpstr>Bembo</vt:lpstr>
      <vt:lpstr>Bodoni MT</vt:lpstr>
      <vt:lpstr>Calibri</vt:lpstr>
      <vt:lpstr>Calibri Light</vt:lpstr>
      <vt:lpstr>Didot</vt:lpstr>
      <vt:lpstr>Garamond</vt:lpstr>
      <vt:lpstr>Goudy Old Style</vt:lpstr>
      <vt:lpstr>Palatino</vt:lpstr>
      <vt:lpstr>Perpetua</vt:lpstr>
      <vt:lpstr>Playbill</vt:lpstr>
      <vt:lpstr>Rockwell</vt:lpstr>
      <vt:lpstr>Walbaum Display</vt:lpstr>
      <vt:lpstr>Office Theme</vt:lpstr>
      <vt:lpstr>Yeni Medya Uygulamaları RTS- İLT238 – 12. Hafta    Dr. Öğr. Üyesi Ergin Şafak Dikmen </vt:lpstr>
      <vt:lpstr>Tipografi</vt:lpstr>
      <vt:lpstr>Sınıflandırma</vt:lpstr>
      <vt:lpstr>Sınıflandırma</vt:lpstr>
      <vt:lpstr>Sınıflandırma</vt:lpstr>
      <vt:lpstr>Sınıflandırma</vt:lpstr>
      <vt:lpstr>Sınıflandırma</vt:lpstr>
      <vt:lpstr>Sınıflandırma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100</cp:revision>
  <cp:lastPrinted>2021-03-21T15:28:54Z</cp:lastPrinted>
  <dcterms:created xsi:type="dcterms:W3CDTF">2020-10-07T12:25:49Z</dcterms:created>
  <dcterms:modified xsi:type="dcterms:W3CDTF">2021-03-23T12:48:26Z</dcterms:modified>
</cp:coreProperties>
</file>