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0"/>
  </p:notesMasterIdLst>
  <p:handoutMasterIdLst>
    <p:handoutMasterId r:id="rId21"/>
  </p:handoutMasterIdLst>
  <p:sldIdLst>
    <p:sldId id="668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Ödeme Grafiği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'Sabit Anapara'!$G$4</c:f>
              <c:strCache>
                <c:ptCount val="1"/>
                <c:pt idx="0">
                  <c:v>Faiz (%1)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'Sabit Anapara'!$G$5:$G$184</c:f>
              <c:numCache>
                <c:formatCode>General</c:formatCode>
                <c:ptCount val="180"/>
                <c:pt idx="0">
                  <c:v>1080</c:v>
                </c:pt>
                <c:pt idx="1">
                  <c:v>1074</c:v>
                </c:pt>
                <c:pt idx="2">
                  <c:v>1068</c:v>
                </c:pt>
                <c:pt idx="3">
                  <c:v>1062</c:v>
                </c:pt>
                <c:pt idx="4">
                  <c:v>1056</c:v>
                </c:pt>
                <c:pt idx="5">
                  <c:v>1050</c:v>
                </c:pt>
                <c:pt idx="6">
                  <c:v>1044</c:v>
                </c:pt>
                <c:pt idx="7">
                  <c:v>1038</c:v>
                </c:pt>
                <c:pt idx="8">
                  <c:v>1032</c:v>
                </c:pt>
                <c:pt idx="9">
                  <c:v>1026</c:v>
                </c:pt>
                <c:pt idx="10">
                  <c:v>1020</c:v>
                </c:pt>
                <c:pt idx="11">
                  <c:v>1014</c:v>
                </c:pt>
                <c:pt idx="12">
                  <c:v>1008</c:v>
                </c:pt>
                <c:pt idx="13">
                  <c:v>1002</c:v>
                </c:pt>
                <c:pt idx="14">
                  <c:v>996</c:v>
                </c:pt>
                <c:pt idx="15">
                  <c:v>990</c:v>
                </c:pt>
                <c:pt idx="16">
                  <c:v>984</c:v>
                </c:pt>
                <c:pt idx="17">
                  <c:v>978</c:v>
                </c:pt>
                <c:pt idx="18">
                  <c:v>972</c:v>
                </c:pt>
                <c:pt idx="19">
                  <c:v>966</c:v>
                </c:pt>
                <c:pt idx="20">
                  <c:v>960</c:v>
                </c:pt>
                <c:pt idx="21">
                  <c:v>954</c:v>
                </c:pt>
                <c:pt idx="22">
                  <c:v>948</c:v>
                </c:pt>
                <c:pt idx="23">
                  <c:v>942</c:v>
                </c:pt>
                <c:pt idx="24">
                  <c:v>936</c:v>
                </c:pt>
                <c:pt idx="25">
                  <c:v>930</c:v>
                </c:pt>
                <c:pt idx="26">
                  <c:v>924</c:v>
                </c:pt>
                <c:pt idx="27">
                  <c:v>918</c:v>
                </c:pt>
                <c:pt idx="28">
                  <c:v>912</c:v>
                </c:pt>
                <c:pt idx="29">
                  <c:v>906</c:v>
                </c:pt>
                <c:pt idx="30">
                  <c:v>900</c:v>
                </c:pt>
                <c:pt idx="31">
                  <c:v>894</c:v>
                </c:pt>
                <c:pt idx="32">
                  <c:v>888</c:v>
                </c:pt>
                <c:pt idx="33">
                  <c:v>882</c:v>
                </c:pt>
                <c:pt idx="34">
                  <c:v>876</c:v>
                </c:pt>
                <c:pt idx="35">
                  <c:v>870</c:v>
                </c:pt>
                <c:pt idx="36">
                  <c:v>864</c:v>
                </c:pt>
                <c:pt idx="37">
                  <c:v>858</c:v>
                </c:pt>
                <c:pt idx="38">
                  <c:v>852</c:v>
                </c:pt>
                <c:pt idx="39">
                  <c:v>846</c:v>
                </c:pt>
                <c:pt idx="40">
                  <c:v>840</c:v>
                </c:pt>
                <c:pt idx="41">
                  <c:v>834</c:v>
                </c:pt>
                <c:pt idx="42">
                  <c:v>828</c:v>
                </c:pt>
                <c:pt idx="43">
                  <c:v>822</c:v>
                </c:pt>
                <c:pt idx="44">
                  <c:v>816</c:v>
                </c:pt>
                <c:pt idx="45">
                  <c:v>810</c:v>
                </c:pt>
                <c:pt idx="46">
                  <c:v>804</c:v>
                </c:pt>
                <c:pt idx="47">
                  <c:v>798</c:v>
                </c:pt>
                <c:pt idx="48">
                  <c:v>792</c:v>
                </c:pt>
                <c:pt idx="49">
                  <c:v>786</c:v>
                </c:pt>
                <c:pt idx="50">
                  <c:v>780</c:v>
                </c:pt>
                <c:pt idx="51">
                  <c:v>774</c:v>
                </c:pt>
                <c:pt idx="52">
                  <c:v>768</c:v>
                </c:pt>
                <c:pt idx="53">
                  <c:v>762</c:v>
                </c:pt>
                <c:pt idx="54">
                  <c:v>756</c:v>
                </c:pt>
                <c:pt idx="55">
                  <c:v>750</c:v>
                </c:pt>
                <c:pt idx="56">
                  <c:v>744</c:v>
                </c:pt>
                <c:pt idx="57">
                  <c:v>738</c:v>
                </c:pt>
                <c:pt idx="58">
                  <c:v>732</c:v>
                </c:pt>
                <c:pt idx="59">
                  <c:v>726</c:v>
                </c:pt>
                <c:pt idx="60">
                  <c:v>720</c:v>
                </c:pt>
                <c:pt idx="61">
                  <c:v>714</c:v>
                </c:pt>
                <c:pt idx="62">
                  <c:v>708</c:v>
                </c:pt>
                <c:pt idx="63">
                  <c:v>702</c:v>
                </c:pt>
                <c:pt idx="64">
                  <c:v>696</c:v>
                </c:pt>
                <c:pt idx="65">
                  <c:v>690</c:v>
                </c:pt>
                <c:pt idx="66">
                  <c:v>684</c:v>
                </c:pt>
                <c:pt idx="67">
                  <c:v>678</c:v>
                </c:pt>
                <c:pt idx="68">
                  <c:v>672</c:v>
                </c:pt>
                <c:pt idx="69">
                  <c:v>666</c:v>
                </c:pt>
                <c:pt idx="70">
                  <c:v>660</c:v>
                </c:pt>
                <c:pt idx="71">
                  <c:v>654</c:v>
                </c:pt>
                <c:pt idx="72">
                  <c:v>648</c:v>
                </c:pt>
                <c:pt idx="73">
                  <c:v>642</c:v>
                </c:pt>
                <c:pt idx="74">
                  <c:v>636</c:v>
                </c:pt>
                <c:pt idx="75">
                  <c:v>630</c:v>
                </c:pt>
                <c:pt idx="76">
                  <c:v>624</c:v>
                </c:pt>
                <c:pt idx="77">
                  <c:v>618</c:v>
                </c:pt>
                <c:pt idx="78">
                  <c:v>612</c:v>
                </c:pt>
                <c:pt idx="79">
                  <c:v>606</c:v>
                </c:pt>
                <c:pt idx="80">
                  <c:v>600</c:v>
                </c:pt>
                <c:pt idx="81">
                  <c:v>594</c:v>
                </c:pt>
                <c:pt idx="82">
                  <c:v>588</c:v>
                </c:pt>
                <c:pt idx="83">
                  <c:v>582</c:v>
                </c:pt>
                <c:pt idx="84">
                  <c:v>576</c:v>
                </c:pt>
                <c:pt idx="85">
                  <c:v>570</c:v>
                </c:pt>
                <c:pt idx="86">
                  <c:v>564</c:v>
                </c:pt>
                <c:pt idx="87">
                  <c:v>558</c:v>
                </c:pt>
                <c:pt idx="88">
                  <c:v>552</c:v>
                </c:pt>
                <c:pt idx="89">
                  <c:v>546</c:v>
                </c:pt>
                <c:pt idx="90">
                  <c:v>540</c:v>
                </c:pt>
                <c:pt idx="91">
                  <c:v>534</c:v>
                </c:pt>
                <c:pt idx="92">
                  <c:v>528</c:v>
                </c:pt>
                <c:pt idx="93">
                  <c:v>522</c:v>
                </c:pt>
                <c:pt idx="94">
                  <c:v>516</c:v>
                </c:pt>
                <c:pt idx="95">
                  <c:v>510</c:v>
                </c:pt>
                <c:pt idx="96">
                  <c:v>504</c:v>
                </c:pt>
                <c:pt idx="97">
                  <c:v>498</c:v>
                </c:pt>
                <c:pt idx="98">
                  <c:v>492</c:v>
                </c:pt>
                <c:pt idx="99">
                  <c:v>486</c:v>
                </c:pt>
                <c:pt idx="100">
                  <c:v>480</c:v>
                </c:pt>
                <c:pt idx="101">
                  <c:v>474</c:v>
                </c:pt>
                <c:pt idx="102">
                  <c:v>468</c:v>
                </c:pt>
                <c:pt idx="103">
                  <c:v>462</c:v>
                </c:pt>
                <c:pt idx="104">
                  <c:v>456</c:v>
                </c:pt>
                <c:pt idx="105">
                  <c:v>450</c:v>
                </c:pt>
                <c:pt idx="106">
                  <c:v>444</c:v>
                </c:pt>
                <c:pt idx="107">
                  <c:v>438</c:v>
                </c:pt>
                <c:pt idx="108">
                  <c:v>432</c:v>
                </c:pt>
                <c:pt idx="109">
                  <c:v>426</c:v>
                </c:pt>
                <c:pt idx="110">
                  <c:v>420</c:v>
                </c:pt>
                <c:pt idx="111">
                  <c:v>414</c:v>
                </c:pt>
                <c:pt idx="112">
                  <c:v>408</c:v>
                </c:pt>
                <c:pt idx="113">
                  <c:v>402</c:v>
                </c:pt>
                <c:pt idx="114">
                  <c:v>396</c:v>
                </c:pt>
                <c:pt idx="115">
                  <c:v>390</c:v>
                </c:pt>
                <c:pt idx="116">
                  <c:v>384</c:v>
                </c:pt>
                <c:pt idx="117">
                  <c:v>378</c:v>
                </c:pt>
                <c:pt idx="118">
                  <c:v>372</c:v>
                </c:pt>
                <c:pt idx="119">
                  <c:v>366</c:v>
                </c:pt>
                <c:pt idx="120">
                  <c:v>360</c:v>
                </c:pt>
                <c:pt idx="121">
                  <c:v>354</c:v>
                </c:pt>
                <c:pt idx="122">
                  <c:v>348</c:v>
                </c:pt>
                <c:pt idx="123">
                  <c:v>342</c:v>
                </c:pt>
                <c:pt idx="124">
                  <c:v>336</c:v>
                </c:pt>
                <c:pt idx="125">
                  <c:v>330</c:v>
                </c:pt>
                <c:pt idx="126">
                  <c:v>324</c:v>
                </c:pt>
                <c:pt idx="127">
                  <c:v>318</c:v>
                </c:pt>
                <c:pt idx="128">
                  <c:v>312</c:v>
                </c:pt>
                <c:pt idx="129">
                  <c:v>306</c:v>
                </c:pt>
                <c:pt idx="130">
                  <c:v>300</c:v>
                </c:pt>
                <c:pt idx="131">
                  <c:v>294</c:v>
                </c:pt>
                <c:pt idx="132">
                  <c:v>288</c:v>
                </c:pt>
                <c:pt idx="133">
                  <c:v>282</c:v>
                </c:pt>
                <c:pt idx="134">
                  <c:v>276</c:v>
                </c:pt>
                <c:pt idx="135">
                  <c:v>270</c:v>
                </c:pt>
                <c:pt idx="136">
                  <c:v>264</c:v>
                </c:pt>
                <c:pt idx="137">
                  <c:v>258</c:v>
                </c:pt>
                <c:pt idx="138">
                  <c:v>252</c:v>
                </c:pt>
                <c:pt idx="139">
                  <c:v>246</c:v>
                </c:pt>
                <c:pt idx="140">
                  <c:v>240</c:v>
                </c:pt>
                <c:pt idx="141">
                  <c:v>234</c:v>
                </c:pt>
                <c:pt idx="142">
                  <c:v>228</c:v>
                </c:pt>
                <c:pt idx="143">
                  <c:v>222</c:v>
                </c:pt>
                <c:pt idx="144">
                  <c:v>216</c:v>
                </c:pt>
                <c:pt idx="145">
                  <c:v>210</c:v>
                </c:pt>
                <c:pt idx="146">
                  <c:v>204</c:v>
                </c:pt>
                <c:pt idx="147">
                  <c:v>198</c:v>
                </c:pt>
                <c:pt idx="148">
                  <c:v>192</c:v>
                </c:pt>
                <c:pt idx="149">
                  <c:v>186</c:v>
                </c:pt>
                <c:pt idx="150">
                  <c:v>180</c:v>
                </c:pt>
                <c:pt idx="151">
                  <c:v>174</c:v>
                </c:pt>
                <c:pt idx="152">
                  <c:v>168</c:v>
                </c:pt>
                <c:pt idx="153">
                  <c:v>162</c:v>
                </c:pt>
                <c:pt idx="154">
                  <c:v>156</c:v>
                </c:pt>
                <c:pt idx="155">
                  <c:v>150</c:v>
                </c:pt>
                <c:pt idx="156">
                  <c:v>144</c:v>
                </c:pt>
                <c:pt idx="157">
                  <c:v>138</c:v>
                </c:pt>
                <c:pt idx="158">
                  <c:v>132</c:v>
                </c:pt>
                <c:pt idx="159">
                  <c:v>126</c:v>
                </c:pt>
                <c:pt idx="160">
                  <c:v>120</c:v>
                </c:pt>
                <c:pt idx="161">
                  <c:v>114</c:v>
                </c:pt>
                <c:pt idx="162">
                  <c:v>108</c:v>
                </c:pt>
                <c:pt idx="163">
                  <c:v>102</c:v>
                </c:pt>
                <c:pt idx="164">
                  <c:v>96</c:v>
                </c:pt>
                <c:pt idx="165">
                  <c:v>90</c:v>
                </c:pt>
                <c:pt idx="166">
                  <c:v>84</c:v>
                </c:pt>
                <c:pt idx="167">
                  <c:v>78</c:v>
                </c:pt>
                <c:pt idx="168">
                  <c:v>72</c:v>
                </c:pt>
                <c:pt idx="169">
                  <c:v>66</c:v>
                </c:pt>
                <c:pt idx="170">
                  <c:v>60</c:v>
                </c:pt>
                <c:pt idx="171">
                  <c:v>54</c:v>
                </c:pt>
                <c:pt idx="172">
                  <c:v>48</c:v>
                </c:pt>
                <c:pt idx="173">
                  <c:v>42</c:v>
                </c:pt>
                <c:pt idx="174">
                  <c:v>36</c:v>
                </c:pt>
                <c:pt idx="175">
                  <c:v>30</c:v>
                </c:pt>
                <c:pt idx="176">
                  <c:v>24</c:v>
                </c:pt>
                <c:pt idx="177">
                  <c:v>18</c:v>
                </c:pt>
                <c:pt idx="178">
                  <c:v>12</c:v>
                </c:pt>
                <c:pt idx="179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3A-4214-80FC-B3B8BA54DD5E}"/>
            </c:ext>
          </c:extLst>
        </c:ser>
        <c:ser>
          <c:idx val="1"/>
          <c:order val="1"/>
          <c:tx>
            <c:strRef>
              <c:f>'Sabit Anapara'!$H$4</c:f>
              <c:strCache>
                <c:ptCount val="1"/>
                <c:pt idx="0">
                  <c:v>Anapara Ödemesi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'Sabit Anapara'!$H$5:$H$184</c:f>
              <c:numCache>
                <c:formatCode>General</c:formatCode>
                <c:ptCount val="180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  <c:pt idx="168">
                  <c:v>600</c:v>
                </c:pt>
                <c:pt idx="169">
                  <c:v>600</c:v>
                </c:pt>
                <c:pt idx="170">
                  <c:v>600</c:v>
                </c:pt>
                <c:pt idx="171">
                  <c:v>600</c:v>
                </c:pt>
                <c:pt idx="172">
                  <c:v>600</c:v>
                </c:pt>
                <c:pt idx="173">
                  <c:v>600</c:v>
                </c:pt>
                <c:pt idx="174">
                  <c:v>600</c:v>
                </c:pt>
                <c:pt idx="175">
                  <c:v>600</c:v>
                </c:pt>
                <c:pt idx="176">
                  <c:v>600</c:v>
                </c:pt>
                <c:pt idx="177">
                  <c:v>600</c:v>
                </c:pt>
                <c:pt idx="178">
                  <c:v>600</c:v>
                </c:pt>
                <c:pt idx="179">
                  <c:v>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3A-4214-80FC-B3B8BA54DD5E}"/>
            </c:ext>
          </c:extLst>
        </c:ser>
        <c:ser>
          <c:idx val="2"/>
          <c:order val="2"/>
          <c:tx>
            <c:strRef>
              <c:f>'Sabit Anapara'!$I$4</c:f>
              <c:strCache>
                <c:ptCount val="1"/>
                <c:pt idx="0">
                  <c:v>Aylık Toplam Ödeme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'Sabit Anapara'!$I$5:$I$184</c:f>
              <c:numCache>
                <c:formatCode>General</c:formatCode>
                <c:ptCount val="180"/>
                <c:pt idx="0">
                  <c:v>1680</c:v>
                </c:pt>
                <c:pt idx="1">
                  <c:v>1674</c:v>
                </c:pt>
                <c:pt idx="2">
                  <c:v>1668</c:v>
                </c:pt>
                <c:pt idx="3">
                  <c:v>1662</c:v>
                </c:pt>
                <c:pt idx="4">
                  <c:v>1656</c:v>
                </c:pt>
                <c:pt idx="5">
                  <c:v>1650</c:v>
                </c:pt>
                <c:pt idx="6">
                  <c:v>1644</c:v>
                </c:pt>
                <c:pt idx="7">
                  <c:v>1638</c:v>
                </c:pt>
                <c:pt idx="8">
                  <c:v>1632</c:v>
                </c:pt>
                <c:pt idx="9">
                  <c:v>1626</c:v>
                </c:pt>
                <c:pt idx="10">
                  <c:v>1620</c:v>
                </c:pt>
                <c:pt idx="11">
                  <c:v>1614</c:v>
                </c:pt>
                <c:pt idx="12">
                  <c:v>1608</c:v>
                </c:pt>
                <c:pt idx="13">
                  <c:v>1602</c:v>
                </c:pt>
                <c:pt idx="14">
                  <c:v>1596</c:v>
                </c:pt>
                <c:pt idx="15">
                  <c:v>1590</c:v>
                </c:pt>
                <c:pt idx="16">
                  <c:v>1584</c:v>
                </c:pt>
                <c:pt idx="17">
                  <c:v>1578</c:v>
                </c:pt>
                <c:pt idx="18">
                  <c:v>1572</c:v>
                </c:pt>
                <c:pt idx="19">
                  <c:v>1566</c:v>
                </c:pt>
                <c:pt idx="20">
                  <c:v>1560</c:v>
                </c:pt>
                <c:pt idx="21">
                  <c:v>1554</c:v>
                </c:pt>
                <c:pt idx="22">
                  <c:v>1548</c:v>
                </c:pt>
                <c:pt idx="23">
                  <c:v>1542</c:v>
                </c:pt>
                <c:pt idx="24">
                  <c:v>1536</c:v>
                </c:pt>
                <c:pt idx="25">
                  <c:v>1530</c:v>
                </c:pt>
                <c:pt idx="26">
                  <c:v>1524</c:v>
                </c:pt>
                <c:pt idx="27">
                  <c:v>1518</c:v>
                </c:pt>
                <c:pt idx="28">
                  <c:v>1512</c:v>
                </c:pt>
                <c:pt idx="29">
                  <c:v>1506</c:v>
                </c:pt>
                <c:pt idx="30">
                  <c:v>1500</c:v>
                </c:pt>
                <c:pt idx="31">
                  <c:v>1494</c:v>
                </c:pt>
                <c:pt idx="32">
                  <c:v>1488</c:v>
                </c:pt>
                <c:pt idx="33">
                  <c:v>1482</c:v>
                </c:pt>
                <c:pt idx="34">
                  <c:v>1476</c:v>
                </c:pt>
                <c:pt idx="35">
                  <c:v>1470</c:v>
                </c:pt>
                <c:pt idx="36">
                  <c:v>1464</c:v>
                </c:pt>
                <c:pt idx="37">
                  <c:v>1458</c:v>
                </c:pt>
                <c:pt idx="38">
                  <c:v>1452</c:v>
                </c:pt>
                <c:pt idx="39">
                  <c:v>1446</c:v>
                </c:pt>
                <c:pt idx="40">
                  <c:v>1440</c:v>
                </c:pt>
                <c:pt idx="41">
                  <c:v>1434</c:v>
                </c:pt>
                <c:pt idx="42">
                  <c:v>1428</c:v>
                </c:pt>
                <c:pt idx="43">
                  <c:v>1422</c:v>
                </c:pt>
                <c:pt idx="44">
                  <c:v>1416</c:v>
                </c:pt>
                <c:pt idx="45">
                  <c:v>1410</c:v>
                </c:pt>
                <c:pt idx="46">
                  <c:v>1404</c:v>
                </c:pt>
                <c:pt idx="47">
                  <c:v>1398</c:v>
                </c:pt>
                <c:pt idx="48">
                  <c:v>1392</c:v>
                </c:pt>
                <c:pt idx="49">
                  <c:v>1386</c:v>
                </c:pt>
                <c:pt idx="50">
                  <c:v>1380</c:v>
                </c:pt>
                <c:pt idx="51">
                  <c:v>1374</c:v>
                </c:pt>
                <c:pt idx="52">
                  <c:v>1368</c:v>
                </c:pt>
                <c:pt idx="53">
                  <c:v>1362</c:v>
                </c:pt>
                <c:pt idx="54">
                  <c:v>1356</c:v>
                </c:pt>
                <c:pt idx="55">
                  <c:v>1350</c:v>
                </c:pt>
                <c:pt idx="56">
                  <c:v>1344</c:v>
                </c:pt>
                <c:pt idx="57">
                  <c:v>1338</c:v>
                </c:pt>
                <c:pt idx="58">
                  <c:v>1332</c:v>
                </c:pt>
                <c:pt idx="59">
                  <c:v>1326</c:v>
                </c:pt>
                <c:pt idx="60">
                  <c:v>1320</c:v>
                </c:pt>
                <c:pt idx="61">
                  <c:v>1314</c:v>
                </c:pt>
                <c:pt idx="62">
                  <c:v>1308</c:v>
                </c:pt>
                <c:pt idx="63">
                  <c:v>1302</c:v>
                </c:pt>
                <c:pt idx="64">
                  <c:v>1296</c:v>
                </c:pt>
                <c:pt idx="65">
                  <c:v>1290</c:v>
                </c:pt>
                <c:pt idx="66">
                  <c:v>1284</c:v>
                </c:pt>
                <c:pt idx="67">
                  <c:v>1278</c:v>
                </c:pt>
                <c:pt idx="68">
                  <c:v>1272</c:v>
                </c:pt>
                <c:pt idx="69">
                  <c:v>1266</c:v>
                </c:pt>
                <c:pt idx="70">
                  <c:v>1260</c:v>
                </c:pt>
                <c:pt idx="71">
                  <c:v>1254</c:v>
                </c:pt>
                <c:pt idx="72">
                  <c:v>1248</c:v>
                </c:pt>
                <c:pt idx="73">
                  <c:v>1242</c:v>
                </c:pt>
                <c:pt idx="74">
                  <c:v>1236</c:v>
                </c:pt>
                <c:pt idx="75">
                  <c:v>1230</c:v>
                </c:pt>
                <c:pt idx="76">
                  <c:v>1224</c:v>
                </c:pt>
                <c:pt idx="77">
                  <c:v>1218</c:v>
                </c:pt>
                <c:pt idx="78">
                  <c:v>1212</c:v>
                </c:pt>
                <c:pt idx="79">
                  <c:v>1206</c:v>
                </c:pt>
                <c:pt idx="80">
                  <c:v>1200</c:v>
                </c:pt>
                <c:pt idx="81">
                  <c:v>1194</c:v>
                </c:pt>
                <c:pt idx="82">
                  <c:v>1188</c:v>
                </c:pt>
                <c:pt idx="83">
                  <c:v>1182</c:v>
                </c:pt>
                <c:pt idx="84">
                  <c:v>1176</c:v>
                </c:pt>
                <c:pt idx="85">
                  <c:v>1170</c:v>
                </c:pt>
                <c:pt idx="86">
                  <c:v>1164</c:v>
                </c:pt>
                <c:pt idx="87">
                  <c:v>1158</c:v>
                </c:pt>
                <c:pt idx="88">
                  <c:v>1152</c:v>
                </c:pt>
                <c:pt idx="89">
                  <c:v>1146</c:v>
                </c:pt>
                <c:pt idx="90">
                  <c:v>1140</c:v>
                </c:pt>
                <c:pt idx="91">
                  <c:v>1134</c:v>
                </c:pt>
                <c:pt idx="92">
                  <c:v>1128</c:v>
                </c:pt>
                <c:pt idx="93">
                  <c:v>1122</c:v>
                </c:pt>
                <c:pt idx="94">
                  <c:v>1116</c:v>
                </c:pt>
                <c:pt idx="95">
                  <c:v>1110</c:v>
                </c:pt>
                <c:pt idx="96">
                  <c:v>1104</c:v>
                </c:pt>
                <c:pt idx="97">
                  <c:v>1098</c:v>
                </c:pt>
                <c:pt idx="98">
                  <c:v>1092</c:v>
                </c:pt>
                <c:pt idx="99">
                  <c:v>1086</c:v>
                </c:pt>
                <c:pt idx="100">
                  <c:v>1080</c:v>
                </c:pt>
                <c:pt idx="101">
                  <c:v>1074</c:v>
                </c:pt>
                <c:pt idx="102">
                  <c:v>1068</c:v>
                </c:pt>
                <c:pt idx="103">
                  <c:v>1062</c:v>
                </c:pt>
                <c:pt idx="104">
                  <c:v>1056</c:v>
                </c:pt>
                <c:pt idx="105">
                  <c:v>1050</c:v>
                </c:pt>
                <c:pt idx="106">
                  <c:v>1044</c:v>
                </c:pt>
                <c:pt idx="107">
                  <c:v>1038</c:v>
                </c:pt>
                <c:pt idx="108">
                  <c:v>1032</c:v>
                </c:pt>
                <c:pt idx="109">
                  <c:v>1026</c:v>
                </c:pt>
                <c:pt idx="110">
                  <c:v>1020</c:v>
                </c:pt>
                <c:pt idx="111">
                  <c:v>1014</c:v>
                </c:pt>
                <c:pt idx="112">
                  <c:v>1008</c:v>
                </c:pt>
                <c:pt idx="113">
                  <c:v>1002</c:v>
                </c:pt>
                <c:pt idx="114">
                  <c:v>996</c:v>
                </c:pt>
                <c:pt idx="115">
                  <c:v>990</c:v>
                </c:pt>
                <c:pt idx="116">
                  <c:v>984</c:v>
                </c:pt>
                <c:pt idx="117">
                  <c:v>978</c:v>
                </c:pt>
                <c:pt idx="118">
                  <c:v>972</c:v>
                </c:pt>
                <c:pt idx="119">
                  <c:v>966</c:v>
                </c:pt>
                <c:pt idx="120">
                  <c:v>960</c:v>
                </c:pt>
                <c:pt idx="121">
                  <c:v>954</c:v>
                </c:pt>
                <c:pt idx="122">
                  <c:v>948</c:v>
                </c:pt>
                <c:pt idx="123">
                  <c:v>942</c:v>
                </c:pt>
                <c:pt idx="124">
                  <c:v>936</c:v>
                </c:pt>
                <c:pt idx="125">
                  <c:v>930</c:v>
                </c:pt>
                <c:pt idx="126">
                  <c:v>924</c:v>
                </c:pt>
                <c:pt idx="127">
                  <c:v>918</c:v>
                </c:pt>
                <c:pt idx="128">
                  <c:v>912</c:v>
                </c:pt>
                <c:pt idx="129">
                  <c:v>906</c:v>
                </c:pt>
                <c:pt idx="130">
                  <c:v>900</c:v>
                </c:pt>
                <c:pt idx="131">
                  <c:v>894</c:v>
                </c:pt>
                <c:pt idx="132">
                  <c:v>888</c:v>
                </c:pt>
                <c:pt idx="133">
                  <c:v>882</c:v>
                </c:pt>
                <c:pt idx="134">
                  <c:v>876</c:v>
                </c:pt>
                <c:pt idx="135">
                  <c:v>870</c:v>
                </c:pt>
                <c:pt idx="136">
                  <c:v>864</c:v>
                </c:pt>
                <c:pt idx="137">
                  <c:v>858</c:v>
                </c:pt>
                <c:pt idx="138">
                  <c:v>852</c:v>
                </c:pt>
                <c:pt idx="139">
                  <c:v>846</c:v>
                </c:pt>
                <c:pt idx="140">
                  <c:v>840</c:v>
                </c:pt>
                <c:pt idx="141">
                  <c:v>834</c:v>
                </c:pt>
                <c:pt idx="142">
                  <c:v>828</c:v>
                </c:pt>
                <c:pt idx="143">
                  <c:v>822</c:v>
                </c:pt>
                <c:pt idx="144">
                  <c:v>816</c:v>
                </c:pt>
                <c:pt idx="145">
                  <c:v>810</c:v>
                </c:pt>
                <c:pt idx="146">
                  <c:v>804</c:v>
                </c:pt>
                <c:pt idx="147">
                  <c:v>798</c:v>
                </c:pt>
                <c:pt idx="148">
                  <c:v>792</c:v>
                </c:pt>
                <c:pt idx="149">
                  <c:v>786</c:v>
                </c:pt>
                <c:pt idx="150">
                  <c:v>780</c:v>
                </c:pt>
                <c:pt idx="151">
                  <c:v>774</c:v>
                </c:pt>
                <c:pt idx="152">
                  <c:v>768</c:v>
                </c:pt>
                <c:pt idx="153">
                  <c:v>762</c:v>
                </c:pt>
                <c:pt idx="154">
                  <c:v>756</c:v>
                </c:pt>
                <c:pt idx="155">
                  <c:v>750</c:v>
                </c:pt>
                <c:pt idx="156">
                  <c:v>744</c:v>
                </c:pt>
                <c:pt idx="157">
                  <c:v>738</c:v>
                </c:pt>
                <c:pt idx="158">
                  <c:v>732</c:v>
                </c:pt>
                <c:pt idx="159">
                  <c:v>726</c:v>
                </c:pt>
                <c:pt idx="160">
                  <c:v>720</c:v>
                </c:pt>
                <c:pt idx="161">
                  <c:v>714</c:v>
                </c:pt>
                <c:pt idx="162">
                  <c:v>708</c:v>
                </c:pt>
                <c:pt idx="163">
                  <c:v>702</c:v>
                </c:pt>
                <c:pt idx="164">
                  <c:v>696</c:v>
                </c:pt>
                <c:pt idx="165">
                  <c:v>690</c:v>
                </c:pt>
                <c:pt idx="166">
                  <c:v>684</c:v>
                </c:pt>
                <c:pt idx="167">
                  <c:v>678</c:v>
                </c:pt>
                <c:pt idx="168">
                  <c:v>672</c:v>
                </c:pt>
                <c:pt idx="169">
                  <c:v>666</c:v>
                </c:pt>
                <c:pt idx="170">
                  <c:v>660</c:v>
                </c:pt>
                <c:pt idx="171">
                  <c:v>654</c:v>
                </c:pt>
                <c:pt idx="172">
                  <c:v>648</c:v>
                </c:pt>
                <c:pt idx="173">
                  <c:v>642</c:v>
                </c:pt>
                <c:pt idx="174">
                  <c:v>636</c:v>
                </c:pt>
                <c:pt idx="175">
                  <c:v>630</c:v>
                </c:pt>
                <c:pt idx="176">
                  <c:v>624</c:v>
                </c:pt>
                <c:pt idx="177">
                  <c:v>618</c:v>
                </c:pt>
                <c:pt idx="178">
                  <c:v>612</c:v>
                </c:pt>
                <c:pt idx="179">
                  <c:v>606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13A-4214-80FC-B3B8BA54D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50400"/>
        <c:axId val="154151936"/>
      </c:lineChart>
      <c:catAx>
        <c:axId val="1541504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54151936"/>
        <c:crosses val="autoZero"/>
        <c:auto val="1"/>
        <c:lblAlgn val="ctr"/>
        <c:lblOffset val="100"/>
        <c:noMultiLvlLbl val="0"/>
      </c:catAx>
      <c:valAx>
        <c:axId val="15415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541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Ödeme Grafiği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'Sabit Taksit'!$G$4</c:f>
              <c:strCache>
                <c:ptCount val="1"/>
                <c:pt idx="0">
                  <c:v>Aylık Ödeme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'Sabit Taksit'!$G$5:$G$184</c:f>
              <c:numCache>
                <c:formatCode>#,##0</c:formatCode>
                <c:ptCount val="180"/>
                <c:pt idx="0">
                  <c:v>1296.1814999999999</c:v>
                </c:pt>
                <c:pt idx="1">
                  <c:v>1296.1814999999999</c:v>
                </c:pt>
                <c:pt idx="2">
                  <c:v>1296.1814999999999</c:v>
                </c:pt>
                <c:pt idx="3">
                  <c:v>1296.1814999999999</c:v>
                </c:pt>
                <c:pt idx="4">
                  <c:v>1296.1814999999999</c:v>
                </c:pt>
                <c:pt idx="5">
                  <c:v>1296.1814999999999</c:v>
                </c:pt>
                <c:pt idx="6">
                  <c:v>1296.1814999999999</c:v>
                </c:pt>
                <c:pt idx="7">
                  <c:v>1296.1814999999999</c:v>
                </c:pt>
                <c:pt idx="8">
                  <c:v>1296.1814999999999</c:v>
                </c:pt>
                <c:pt idx="9">
                  <c:v>1296.1814999999999</c:v>
                </c:pt>
                <c:pt idx="10">
                  <c:v>1296.1814999999999</c:v>
                </c:pt>
                <c:pt idx="11">
                  <c:v>1296.1814999999999</c:v>
                </c:pt>
                <c:pt idx="12">
                  <c:v>1296.1814999999999</c:v>
                </c:pt>
                <c:pt idx="13">
                  <c:v>1296.1814999999999</c:v>
                </c:pt>
                <c:pt idx="14">
                  <c:v>1296.1814999999999</c:v>
                </c:pt>
                <c:pt idx="15">
                  <c:v>1296.1814999999999</c:v>
                </c:pt>
                <c:pt idx="16">
                  <c:v>1296.1814999999999</c:v>
                </c:pt>
                <c:pt idx="17">
                  <c:v>1296.1814999999999</c:v>
                </c:pt>
                <c:pt idx="18">
                  <c:v>1296.1814999999999</c:v>
                </c:pt>
                <c:pt idx="19">
                  <c:v>1296.1814999999999</c:v>
                </c:pt>
                <c:pt idx="20">
                  <c:v>1296.1814999999999</c:v>
                </c:pt>
                <c:pt idx="21">
                  <c:v>1296.1814999999999</c:v>
                </c:pt>
                <c:pt idx="22">
                  <c:v>1296.1814999999999</c:v>
                </c:pt>
                <c:pt idx="23">
                  <c:v>1296.1814999999999</c:v>
                </c:pt>
                <c:pt idx="24">
                  <c:v>1296.1814999999999</c:v>
                </c:pt>
                <c:pt idx="25">
                  <c:v>1296.1814999999999</c:v>
                </c:pt>
                <c:pt idx="26">
                  <c:v>1296.1814999999999</c:v>
                </c:pt>
                <c:pt idx="27">
                  <c:v>1296.1814999999999</c:v>
                </c:pt>
                <c:pt idx="28">
                  <c:v>1296.1814999999999</c:v>
                </c:pt>
                <c:pt idx="29">
                  <c:v>1296.1814999999999</c:v>
                </c:pt>
                <c:pt idx="30">
                  <c:v>1296.1814999999999</c:v>
                </c:pt>
                <c:pt idx="31">
                  <c:v>1296.1814999999999</c:v>
                </c:pt>
                <c:pt idx="32">
                  <c:v>1296.1814999999999</c:v>
                </c:pt>
                <c:pt idx="33">
                  <c:v>1296.1814999999999</c:v>
                </c:pt>
                <c:pt idx="34">
                  <c:v>1296.1814999999999</c:v>
                </c:pt>
                <c:pt idx="35">
                  <c:v>1296.1814999999999</c:v>
                </c:pt>
                <c:pt idx="36">
                  <c:v>1296.1814999999999</c:v>
                </c:pt>
                <c:pt idx="37">
                  <c:v>1296.1814999999999</c:v>
                </c:pt>
                <c:pt idx="38">
                  <c:v>1296.1814999999999</c:v>
                </c:pt>
                <c:pt idx="39">
                  <c:v>1296.1814999999999</c:v>
                </c:pt>
                <c:pt idx="40">
                  <c:v>1296.1814999999999</c:v>
                </c:pt>
                <c:pt idx="41">
                  <c:v>1296.1814999999999</c:v>
                </c:pt>
                <c:pt idx="42">
                  <c:v>1296.1814999999999</c:v>
                </c:pt>
                <c:pt idx="43">
                  <c:v>1296.1814999999999</c:v>
                </c:pt>
                <c:pt idx="44">
                  <c:v>1296.1814999999999</c:v>
                </c:pt>
                <c:pt idx="45">
                  <c:v>1296.1814999999999</c:v>
                </c:pt>
                <c:pt idx="46">
                  <c:v>1296.1814999999999</c:v>
                </c:pt>
                <c:pt idx="47">
                  <c:v>1296.1814999999999</c:v>
                </c:pt>
                <c:pt idx="48">
                  <c:v>1296.1814999999999</c:v>
                </c:pt>
                <c:pt idx="49">
                  <c:v>1296.1814999999999</c:v>
                </c:pt>
                <c:pt idx="50">
                  <c:v>1296.1814999999999</c:v>
                </c:pt>
                <c:pt idx="51">
                  <c:v>1296.1814999999999</c:v>
                </c:pt>
                <c:pt idx="52">
                  <c:v>1296.1814999999999</c:v>
                </c:pt>
                <c:pt idx="53">
                  <c:v>1296.1814999999999</c:v>
                </c:pt>
                <c:pt idx="54">
                  <c:v>1296.1814999999999</c:v>
                </c:pt>
                <c:pt idx="55">
                  <c:v>1296.1814999999999</c:v>
                </c:pt>
                <c:pt idx="56">
                  <c:v>1296.1814999999999</c:v>
                </c:pt>
                <c:pt idx="57">
                  <c:v>1296.1814999999999</c:v>
                </c:pt>
                <c:pt idx="58">
                  <c:v>1296.1814999999999</c:v>
                </c:pt>
                <c:pt idx="59">
                  <c:v>1296.1814999999999</c:v>
                </c:pt>
                <c:pt idx="60">
                  <c:v>1296.1814999999999</c:v>
                </c:pt>
                <c:pt idx="61">
                  <c:v>1296.1814999999999</c:v>
                </c:pt>
                <c:pt idx="62">
                  <c:v>1296.1814999999999</c:v>
                </c:pt>
                <c:pt idx="63">
                  <c:v>1296.1814999999999</c:v>
                </c:pt>
                <c:pt idx="64">
                  <c:v>1296.1814999999999</c:v>
                </c:pt>
                <c:pt idx="65">
                  <c:v>1296.1814999999999</c:v>
                </c:pt>
                <c:pt idx="66">
                  <c:v>1296.1814999999999</c:v>
                </c:pt>
                <c:pt idx="67">
                  <c:v>1296.1814999999999</c:v>
                </c:pt>
                <c:pt idx="68">
                  <c:v>1296.1814999999999</c:v>
                </c:pt>
                <c:pt idx="69">
                  <c:v>1296.1814999999999</c:v>
                </c:pt>
                <c:pt idx="70">
                  <c:v>1296.1814999999999</c:v>
                </c:pt>
                <c:pt idx="71">
                  <c:v>1296.1814999999999</c:v>
                </c:pt>
                <c:pt idx="72">
                  <c:v>1296.1814999999999</c:v>
                </c:pt>
                <c:pt idx="73">
                  <c:v>1296.1814999999999</c:v>
                </c:pt>
                <c:pt idx="74">
                  <c:v>1296.1814999999999</c:v>
                </c:pt>
                <c:pt idx="75">
                  <c:v>1296.1814999999999</c:v>
                </c:pt>
                <c:pt idx="76">
                  <c:v>1296.1814999999999</c:v>
                </c:pt>
                <c:pt idx="77">
                  <c:v>1296.1814999999999</c:v>
                </c:pt>
                <c:pt idx="78">
                  <c:v>1296.1814999999999</c:v>
                </c:pt>
                <c:pt idx="79">
                  <c:v>1296.1814999999999</c:v>
                </c:pt>
                <c:pt idx="80">
                  <c:v>1296.1814999999999</c:v>
                </c:pt>
                <c:pt idx="81">
                  <c:v>1296.1814999999999</c:v>
                </c:pt>
                <c:pt idx="82">
                  <c:v>1296.1814999999999</c:v>
                </c:pt>
                <c:pt idx="83">
                  <c:v>1296.1814999999999</c:v>
                </c:pt>
                <c:pt idx="84">
                  <c:v>1296.1814999999999</c:v>
                </c:pt>
                <c:pt idx="85">
                  <c:v>1296.1814999999999</c:v>
                </c:pt>
                <c:pt idx="86">
                  <c:v>1296.1814999999999</c:v>
                </c:pt>
                <c:pt idx="87">
                  <c:v>1296.1814999999999</c:v>
                </c:pt>
                <c:pt idx="88">
                  <c:v>1296.1814999999999</c:v>
                </c:pt>
                <c:pt idx="89">
                  <c:v>1296.1814999999999</c:v>
                </c:pt>
                <c:pt idx="90">
                  <c:v>1296.1814999999999</c:v>
                </c:pt>
                <c:pt idx="91">
                  <c:v>1296.1814999999999</c:v>
                </c:pt>
                <c:pt idx="92">
                  <c:v>1296.1814999999999</c:v>
                </c:pt>
                <c:pt idx="93">
                  <c:v>1296.1814999999999</c:v>
                </c:pt>
                <c:pt idx="94">
                  <c:v>1296.1814999999999</c:v>
                </c:pt>
                <c:pt idx="95">
                  <c:v>1296.1814999999999</c:v>
                </c:pt>
                <c:pt idx="96">
                  <c:v>1296.1814999999999</c:v>
                </c:pt>
                <c:pt idx="97">
                  <c:v>1296.1814999999999</c:v>
                </c:pt>
                <c:pt idx="98">
                  <c:v>1296.1814999999999</c:v>
                </c:pt>
                <c:pt idx="99">
                  <c:v>1296.1814999999999</c:v>
                </c:pt>
                <c:pt idx="100">
                  <c:v>1296.1814999999999</c:v>
                </c:pt>
                <c:pt idx="101">
                  <c:v>1296.1814999999999</c:v>
                </c:pt>
                <c:pt idx="102">
                  <c:v>1296.1814999999999</c:v>
                </c:pt>
                <c:pt idx="103">
                  <c:v>1296.1814999999999</c:v>
                </c:pt>
                <c:pt idx="104">
                  <c:v>1296.1814999999999</c:v>
                </c:pt>
                <c:pt idx="105">
                  <c:v>1296.1814999999999</c:v>
                </c:pt>
                <c:pt idx="106">
                  <c:v>1296.1814999999999</c:v>
                </c:pt>
                <c:pt idx="107">
                  <c:v>1296.1814999999999</c:v>
                </c:pt>
                <c:pt idx="108">
                  <c:v>1296.1814999999999</c:v>
                </c:pt>
                <c:pt idx="109">
                  <c:v>1296.1814999999999</c:v>
                </c:pt>
                <c:pt idx="110">
                  <c:v>1296.1814999999999</c:v>
                </c:pt>
                <c:pt idx="111">
                  <c:v>1296.1814999999999</c:v>
                </c:pt>
                <c:pt idx="112">
                  <c:v>1296.1814999999999</c:v>
                </c:pt>
                <c:pt idx="113">
                  <c:v>1296.1814999999999</c:v>
                </c:pt>
                <c:pt idx="114">
                  <c:v>1296.1814999999999</c:v>
                </c:pt>
                <c:pt idx="115">
                  <c:v>1296.1814999999999</c:v>
                </c:pt>
                <c:pt idx="116">
                  <c:v>1296.1814999999999</c:v>
                </c:pt>
                <c:pt idx="117">
                  <c:v>1296.1814999999999</c:v>
                </c:pt>
                <c:pt idx="118">
                  <c:v>1296.1814999999999</c:v>
                </c:pt>
                <c:pt idx="119">
                  <c:v>1296.1814999999999</c:v>
                </c:pt>
                <c:pt idx="120">
                  <c:v>1296.1814999999999</c:v>
                </c:pt>
                <c:pt idx="121">
                  <c:v>1296.1814999999999</c:v>
                </c:pt>
                <c:pt idx="122">
                  <c:v>1296.1814999999999</c:v>
                </c:pt>
                <c:pt idx="123">
                  <c:v>1296.1814999999999</c:v>
                </c:pt>
                <c:pt idx="124">
                  <c:v>1296.1814999999999</c:v>
                </c:pt>
                <c:pt idx="125">
                  <c:v>1296.1814999999999</c:v>
                </c:pt>
                <c:pt idx="126">
                  <c:v>1296.1814999999999</c:v>
                </c:pt>
                <c:pt idx="127">
                  <c:v>1296.1814999999999</c:v>
                </c:pt>
                <c:pt idx="128">
                  <c:v>1296.1814999999999</c:v>
                </c:pt>
                <c:pt idx="129">
                  <c:v>1296.1814999999999</c:v>
                </c:pt>
                <c:pt idx="130">
                  <c:v>1296.1814999999999</c:v>
                </c:pt>
                <c:pt idx="131">
                  <c:v>1296.1814999999999</c:v>
                </c:pt>
                <c:pt idx="132">
                  <c:v>1296.1814999999999</c:v>
                </c:pt>
                <c:pt idx="133">
                  <c:v>1296.1814999999999</c:v>
                </c:pt>
                <c:pt idx="134">
                  <c:v>1296.1814999999999</c:v>
                </c:pt>
                <c:pt idx="135">
                  <c:v>1296.1814999999999</c:v>
                </c:pt>
                <c:pt idx="136">
                  <c:v>1296.1814999999999</c:v>
                </c:pt>
                <c:pt idx="137">
                  <c:v>1296.1814999999999</c:v>
                </c:pt>
                <c:pt idx="138">
                  <c:v>1296.1814999999999</c:v>
                </c:pt>
                <c:pt idx="139">
                  <c:v>1296.1814999999999</c:v>
                </c:pt>
                <c:pt idx="140">
                  <c:v>1296.1814999999999</c:v>
                </c:pt>
                <c:pt idx="141">
                  <c:v>1296.1814999999999</c:v>
                </c:pt>
                <c:pt idx="142">
                  <c:v>1296.1814999999999</c:v>
                </c:pt>
                <c:pt idx="143">
                  <c:v>1296.1814999999999</c:v>
                </c:pt>
                <c:pt idx="144">
                  <c:v>1296.1814999999999</c:v>
                </c:pt>
                <c:pt idx="145">
                  <c:v>1296.1814999999999</c:v>
                </c:pt>
                <c:pt idx="146">
                  <c:v>1296.1814999999999</c:v>
                </c:pt>
                <c:pt idx="147">
                  <c:v>1296.1814999999999</c:v>
                </c:pt>
                <c:pt idx="148">
                  <c:v>1296.1814999999999</c:v>
                </c:pt>
                <c:pt idx="149">
                  <c:v>1296.1814999999999</c:v>
                </c:pt>
                <c:pt idx="150">
                  <c:v>1296.1814999999999</c:v>
                </c:pt>
                <c:pt idx="151">
                  <c:v>1296.1814999999999</c:v>
                </c:pt>
                <c:pt idx="152">
                  <c:v>1296.1814999999999</c:v>
                </c:pt>
                <c:pt idx="153">
                  <c:v>1296.1814999999999</c:v>
                </c:pt>
                <c:pt idx="154">
                  <c:v>1296.1814999999999</c:v>
                </c:pt>
                <c:pt idx="155">
                  <c:v>1296.1814999999999</c:v>
                </c:pt>
                <c:pt idx="156">
                  <c:v>1296.1814999999999</c:v>
                </c:pt>
                <c:pt idx="157">
                  <c:v>1296.1814999999999</c:v>
                </c:pt>
                <c:pt idx="158">
                  <c:v>1296.1814999999999</c:v>
                </c:pt>
                <c:pt idx="159">
                  <c:v>1296.1814999999999</c:v>
                </c:pt>
                <c:pt idx="160">
                  <c:v>1296.1814999999999</c:v>
                </c:pt>
                <c:pt idx="161">
                  <c:v>1296.1814999999999</c:v>
                </c:pt>
                <c:pt idx="162">
                  <c:v>1296.1814999999999</c:v>
                </c:pt>
                <c:pt idx="163">
                  <c:v>1296.1814999999999</c:v>
                </c:pt>
                <c:pt idx="164">
                  <c:v>1296.1814999999999</c:v>
                </c:pt>
                <c:pt idx="165">
                  <c:v>1296.1814999999999</c:v>
                </c:pt>
                <c:pt idx="166">
                  <c:v>1296.1814999999999</c:v>
                </c:pt>
                <c:pt idx="167">
                  <c:v>1296.1814999999999</c:v>
                </c:pt>
                <c:pt idx="168">
                  <c:v>1296.1814999999999</c:v>
                </c:pt>
                <c:pt idx="169">
                  <c:v>1296.1814999999999</c:v>
                </c:pt>
                <c:pt idx="170">
                  <c:v>1296.1814999999999</c:v>
                </c:pt>
                <c:pt idx="171">
                  <c:v>1296.1814999999999</c:v>
                </c:pt>
                <c:pt idx="172">
                  <c:v>1296.1814999999999</c:v>
                </c:pt>
                <c:pt idx="173">
                  <c:v>1296.1814999999999</c:v>
                </c:pt>
                <c:pt idx="174">
                  <c:v>1296.1814999999999</c:v>
                </c:pt>
                <c:pt idx="175">
                  <c:v>1296.1814999999999</c:v>
                </c:pt>
                <c:pt idx="176">
                  <c:v>1296.1814999999999</c:v>
                </c:pt>
                <c:pt idx="177">
                  <c:v>1296.1814999999999</c:v>
                </c:pt>
                <c:pt idx="178">
                  <c:v>1296.1814999999999</c:v>
                </c:pt>
                <c:pt idx="179">
                  <c:v>1296.1814999999999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DC-4DFC-9C00-4C19A6D61C61}"/>
            </c:ext>
          </c:extLst>
        </c:ser>
        <c:ser>
          <c:idx val="1"/>
          <c:order val="1"/>
          <c:tx>
            <c:strRef>
              <c:f>'Sabit Taksit'!$H$4</c:f>
              <c:strCache>
                <c:ptCount val="1"/>
                <c:pt idx="0">
                  <c:v>Faiz (%1)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'Sabit Taksit'!$H$5:$H$184</c:f>
              <c:numCache>
                <c:formatCode>#,##0</c:formatCode>
                <c:ptCount val="180"/>
                <c:pt idx="0">
                  <c:v>1080</c:v>
                </c:pt>
                <c:pt idx="1">
                  <c:v>1077.8381850000001</c:v>
                </c:pt>
                <c:pt idx="2">
                  <c:v>1075.6547518499999</c:v>
                </c:pt>
                <c:pt idx="3">
                  <c:v>1073.4494843685</c:v>
                </c:pt>
                <c:pt idx="4">
                  <c:v>1071.2221642121849</c:v>
                </c:pt>
                <c:pt idx="5">
                  <c:v>1068.9725708543067</c:v>
                </c:pt>
                <c:pt idx="6">
                  <c:v>1066.7004815628497</c:v>
                </c:pt>
                <c:pt idx="7">
                  <c:v>1064.4056713784782</c:v>
                </c:pt>
                <c:pt idx="8">
                  <c:v>1062.0879130922631</c:v>
                </c:pt>
                <c:pt idx="9">
                  <c:v>1059.7469772231857</c:v>
                </c:pt>
                <c:pt idx="10">
                  <c:v>1057.3826319954176</c:v>
                </c:pt>
                <c:pt idx="11">
                  <c:v>1054.9946433153716</c:v>
                </c:pt>
                <c:pt idx="12">
                  <c:v>1052.5827747485255</c:v>
                </c:pt>
                <c:pt idx="13">
                  <c:v>1050.1467874960106</c:v>
                </c:pt>
                <c:pt idx="14">
                  <c:v>1047.6864403709708</c:v>
                </c:pt>
                <c:pt idx="15">
                  <c:v>1045.2014897746806</c:v>
                </c:pt>
                <c:pt idx="16">
                  <c:v>1042.6916896724274</c:v>
                </c:pt>
                <c:pt idx="17">
                  <c:v>1040.1567915691517</c:v>
                </c:pt>
                <c:pt idx="18">
                  <c:v>1037.596544484843</c:v>
                </c:pt>
                <c:pt idx="19">
                  <c:v>1035.0106949296915</c:v>
                </c:pt>
                <c:pt idx="20">
                  <c:v>1032.3989868789886</c:v>
                </c:pt>
                <c:pt idx="21">
                  <c:v>1029.7611617477785</c:v>
                </c:pt>
                <c:pt idx="22">
                  <c:v>1027.0969583652561</c:v>
                </c:pt>
                <c:pt idx="23">
                  <c:v>1024.4061129489087</c:v>
                </c:pt>
                <c:pt idx="24">
                  <c:v>1021.6883590783978</c:v>
                </c:pt>
                <c:pt idx="25">
                  <c:v>1018.9434276691817</c:v>
                </c:pt>
                <c:pt idx="26">
                  <c:v>1016.1710469458735</c:v>
                </c:pt>
                <c:pt idx="27">
                  <c:v>1013.3709424153323</c:v>
                </c:pt>
                <c:pt idx="28">
                  <c:v>1010.5428368394855</c:v>
                </c:pt>
                <c:pt idx="29">
                  <c:v>1007.6864502078804</c:v>
                </c:pt>
                <c:pt idx="30">
                  <c:v>1004.8014997099592</c:v>
                </c:pt>
                <c:pt idx="31">
                  <c:v>1001.8876997070588</c:v>
                </c:pt>
                <c:pt idx="32">
                  <c:v>998.94476170412941</c:v>
                </c:pt>
                <c:pt idx="33">
                  <c:v>995.97239432117055</c:v>
                </c:pt>
                <c:pt idx="34">
                  <c:v>992.97030326438221</c:v>
                </c:pt>
                <c:pt idx="35">
                  <c:v>989.93819129702604</c:v>
                </c:pt>
                <c:pt idx="36">
                  <c:v>986.87575820999632</c:v>
                </c:pt>
                <c:pt idx="37">
                  <c:v>983.78270079209631</c:v>
                </c:pt>
                <c:pt idx="38">
                  <c:v>980.65871280001727</c:v>
                </c:pt>
                <c:pt idx="39">
                  <c:v>977.50348492801743</c:v>
                </c:pt>
                <c:pt idx="40">
                  <c:v>974.31670477729756</c:v>
                </c:pt>
                <c:pt idx="41">
                  <c:v>971.09805682507056</c:v>
                </c:pt>
                <c:pt idx="42">
                  <c:v>967.84722239332132</c:v>
                </c:pt>
                <c:pt idx="43">
                  <c:v>964.56387961725443</c:v>
                </c:pt>
                <c:pt idx="44">
                  <c:v>961.24770341342696</c:v>
                </c:pt>
                <c:pt idx="45">
                  <c:v>957.89836544756122</c:v>
                </c:pt>
                <c:pt idx="46">
                  <c:v>954.5155341020369</c:v>
                </c:pt>
                <c:pt idx="47">
                  <c:v>951.0988744430573</c:v>
                </c:pt>
                <c:pt idx="48">
                  <c:v>947.64804818748792</c:v>
                </c:pt>
                <c:pt idx="49">
                  <c:v>944.16271366936269</c:v>
                </c:pt>
                <c:pt idx="50">
                  <c:v>940.64252580605637</c:v>
                </c:pt>
                <c:pt idx="51">
                  <c:v>937.08713606411698</c:v>
                </c:pt>
                <c:pt idx="52">
                  <c:v>933.49619242475808</c:v>
                </c:pt>
                <c:pt idx="53">
                  <c:v>929.8693393490056</c:v>
                </c:pt>
                <c:pt idx="54">
                  <c:v>926.20621774249571</c:v>
                </c:pt>
                <c:pt idx="55">
                  <c:v>922.50646491992052</c:v>
                </c:pt>
                <c:pt idx="56">
                  <c:v>918.76971456911974</c:v>
                </c:pt>
                <c:pt idx="57">
                  <c:v>914.99559671481086</c:v>
                </c:pt>
                <c:pt idx="58">
                  <c:v>911.18373768195886</c:v>
                </c:pt>
                <c:pt idx="59">
                  <c:v>907.33376005877847</c:v>
                </c:pt>
                <c:pt idx="60">
                  <c:v>903.44528265936617</c:v>
                </c:pt>
                <c:pt idx="61">
                  <c:v>899.51792048595996</c:v>
                </c:pt>
                <c:pt idx="62">
                  <c:v>895.55128469081944</c:v>
                </c:pt>
                <c:pt idx="63">
                  <c:v>891.54498253772761</c:v>
                </c:pt>
                <c:pt idx="64">
                  <c:v>887.49861736310493</c:v>
                </c:pt>
                <c:pt idx="65">
                  <c:v>883.41178853673591</c:v>
                </c:pt>
                <c:pt idx="66">
                  <c:v>879.2840914221033</c:v>
                </c:pt>
                <c:pt idx="67">
                  <c:v>875.11511733632437</c:v>
                </c:pt>
                <c:pt idx="68">
                  <c:v>870.90445350968764</c:v>
                </c:pt>
                <c:pt idx="69">
                  <c:v>866.65168304478448</c:v>
                </c:pt>
                <c:pt idx="70">
                  <c:v>862.35638487523238</c:v>
                </c:pt>
                <c:pt idx="71">
                  <c:v>858.01813372398465</c:v>
                </c:pt>
                <c:pt idx="72">
                  <c:v>853.63650006122452</c:v>
                </c:pt>
                <c:pt idx="73">
                  <c:v>849.21105006183677</c:v>
                </c:pt>
                <c:pt idx="74">
                  <c:v>844.74134556245508</c:v>
                </c:pt>
                <c:pt idx="75">
                  <c:v>840.22694401807973</c:v>
                </c:pt>
                <c:pt idx="76">
                  <c:v>835.66739845826044</c:v>
                </c:pt>
                <c:pt idx="77">
                  <c:v>831.06225744284302</c:v>
                </c:pt>
                <c:pt idx="78">
                  <c:v>826.41106501727154</c:v>
                </c:pt>
                <c:pt idx="79">
                  <c:v>821.71336066744425</c:v>
                </c:pt>
                <c:pt idx="80">
                  <c:v>816.96867927411859</c:v>
                </c:pt>
                <c:pt idx="81">
                  <c:v>812.17655106685982</c:v>
                </c:pt>
                <c:pt idx="82">
                  <c:v>807.33650157752845</c:v>
                </c:pt>
                <c:pt idx="83">
                  <c:v>802.44805159330372</c:v>
                </c:pt>
                <c:pt idx="84">
                  <c:v>797.51071710923679</c:v>
                </c:pt>
                <c:pt idx="85">
                  <c:v>792.5240092803291</c:v>
                </c:pt>
                <c:pt idx="86">
                  <c:v>787.48743437313226</c:v>
                </c:pt>
                <c:pt idx="87">
                  <c:v>782.40049371686359</c:v>
                </c:pt>
                <c:pt idx="88">
                  <c:v>777.26268365403212</c:v>
                </c:pt>
                <c:pt idx="89">
                  <c:v>772.07349549057255</c:v>
                </c:pt>
                <c:pt idx="90">
                  <c:v>766.83241544547832</c:v>
                </c:pt>
                <c:pt idx="91">
                  <c:v>761.53892459993313</c:v>
                </c:pt>
                <c:pt idx="92">
                  <c:v>756.19249884593239</c:v>
                </c:pt>
                <c:pt idx="93">
                  <c:v>750.79260883439179</c:v>
                </c:pt>
                <c:pt idx="94">
                  <c:v>745.33871992273566</c:v>
                </c:pt>
                <c:pt idx="95">
                  <c:v>739.830292121963</c:v>
                </c:pt>
                <c:pt idx="96">
                  <c:v>734.26678004318262</c:v>
                </c:pt>
                <c:pt idx="97">
                  <c:v>728.64763284361459</c:v>
                </c:pt>
                <c:pt idx="98">
                  <c:v>722.97229417205074</c:v>
                </c:pt>
                <c:pt idx="99">
                  <c:v>717.24020211377126</c:v>
                </c:pt>
                <c:pt idx="100">
                  <c:v>711.45078913490897</c:v>
                </c:pt>
                <c:pt idx="101">
                  <c:v>705.60348202625812</c:v>
                </c:pt>
                <c:pt idx="102">
                  <c:v>699.69770184652066</c:v>
                </c:pt>
                <c:pt idx="103">
                  <c:v>693.73286386498592</c:v>
                </c:pt>
                <c:pt idx="104">
                  <c:v>687.70837750363569</c:v>
                </c:pt>
                <c:pt idx="105">
                  <c:v>681.62364627867214</c:v>
                </c:pt>
                <c:pt idx="106">
                  <c:v>675.47806774145886</c:v>
                </c:pt>
                <c:pt idx="107">
                  <c:v>669.27103341887346</c:v>
                </c:pt>
                <c:pt idx="108">
                  <c:v>663.00192875306209</c:v>
                </c:pt>
                <c:pt idx="109">
                  <c:v>656.67013304059276</c:v>
                </c:pt>
                <c:pt idx="110">
                  <c:v>650.27501937099873</c:v>
                </c:pt>
                <c:pt idx="111">
                  <c:v>643.8159545647087</c:v>
                </c:pt>
                <c:pt idx="112">
                  <c:v>637.29229911035577</c:v>
                </c:pt>
                <c:pt idx="113">
                  <c:v>630.70340710145933</c:v>
                </c:pt>
                <c:pt idx="114">
                  <c:v>624.04862617247386</c:v>
                </c:pt>
                <c:pt idx="115">
                  <c:v>617.32729743419861</c:v>
                </c:pt>
                <c:pt idx="116">
                  <c:v>610.53875540854062</c:v>
                </c:pt>
                <c:pt idx="117">
                  <c:v>603.682327962626</c:v>
                </c:pt>
                <c:pt idx="118">
                  <c:v>596.75733624225234</c:v>
                </c:pt>
                <c:pt idx="119">
                  <c:v>589.76309460467473</c:v>
                </c:pt>
                <c:pt idx="120">
                  <c:v>582.69891055072151</c:v>
                </c:pt>
                <c:pt idx="121">
                  <c:v>575.56408465622872</c:v>
                </c:pt>
                <c:pt idx="122">
                  <c:v>568.35791050279101</c:v>
                </c:pt>
                <c:pt idx="123">
                  <c:v>561.07967460781902</c:v>
                </c:pt>
                <c:pt idx="124">
                  <c:v>553.72865635389724</c:v>
                </c:pt>
                <c:pt idx="125">
                  <c:v>546.30412791743618</c:v>
                </c:pt>
                <c:pt idx="126">
                  <c:v>538.80535419661055</c:v>
                </c:pt>
                <c:pt idx="127">
                  <c:v>531.23159273857664</c:v>
                </c:pt>
                <c:pt idx="128">
                  <c:v>523.58209366596236</c:v>
                </c:pt>
                <c:pt idx="129">
                  <c:v>515.85609960262195</c:v>
                </c:pt>
                <c:pt idx="130">
                  <c:v>508.05284559864822</c:v>
                </c:pt>
                <c:pt idx="131">
                  <c:v>500.17155905463471</c:v>
                </c:pt>
                <c:pt idx="132">
                  <c:v>492.21145964518104</c:v>
                </c:pt>
                <c:pt idx="133">
                  <c:v>484.17175924163286</c:v>
                </c:pt>
                <c:pt idx="134">
                  <c:v>476.05166183404918</c:v>
                </c:pt>
                <c:pt idx="135">
                  <c:v>467.85036345238967</c:v>
                </c:pt>
                <c:pt idx="136">
                  <c:v>459.56705208691352</c:v>
                </c:pt>
                <c:pt idx="137">
                  <c:v>451.20090760778265</c:v>
                </c:pt>
                <c:pt idx="138">
                  <c:v>442.7511016838605</c:v>
                </c:pt>
                <c:pt idx="139">
                  <c:v>434.21679770069909</c:v>
                </c:pt>
                <c:pt idx="140">
                  <c:v>425.59715067770611</c:v>
                </c:pt>
                <c:pt idx="141">
                  <c:v>416.89130718448314</c:v>
                </c:pt>
                <c:pt idx="142">
                  <c:v>408.09840525632796</c:v>
                </c:pt>
                <c:pt idx="143">
                  <c:v>399.2175743088913</c:v>
                </c:pt>
                <c:pt idx="144">
                  <c:v>390.24793505198016</c:v>
                </c:pt>
                <c:pt idx="145">
                  <c:v>381.18859940249996</c:v>
                </c:pt>
                <c:pt idx="146">
                  <c:v>372.03867039652499</c:v>
                </c:pt>
                <c:pt idx="147">
                  <c:v>362.79724210049028</c:v>
                </c:pt>
                <c:pt idx="148">
                  <c:v>353.46339952149515</c:v>
                </c:pt>
                <c:pt idx="149">
                  <c:v>344.03621851671016</c:v>
                </c:pt>
                <c:pt idx="150">
                  <c:v>334.51476570187725</c:v>
                </c:pt>
                <c:pt idx="151">
                  <c:v>324.89809835889605</c:v>
                </c:pt>
                <c:pt idx="152">
                  <c:v>315.18526434248497</c:v>
                </c:pt>
                <c:pt idx="153">
                  <c:v>305.37530198590986</c:v>
                </c:pt>
                <c:pt idx="154">
                  <c:v>295.46724000576893</c:v>
                </c:pt>
                <c:pt idx="155">
                  <c:v>285.46009740582662</c:v>
                </c:pt>
                <c:pt idx="156">
                  <c:v>275.35288337988487</c:v>
                </c:pt>
                <c:pt idx="157">
                  <c:v>265.14459721368377</c:v>
                </c:pt>
                <c:pt idx="158">
                  <c:v>254.83422818582059</c:v>
                </c:pt>
                <c:pt idx="159">
                  <c:v>244.42075546767879</c:v>
                </c:pt>
                <c:pt idx="160">
                  <c:v>233.90314802235559</c:v>
                </c:pt>
                <c:pt idx="161">
                  <c:v>223.28036450257915</c:v>
                </c:pt>
                <c:pt idx="162">
                  <c:v>212.55135314760494</c:v>
                </c:pt>
                <c:pt idx="163">
                  <c:v>201.71505167908097</c:v>
                </c:pt>
                <c:pt idx="164">
                  <c:v>190.77038719587176</c:v>
                </c:pt>
                <c:pt idx="165">
                  <c:v>179.71627606783048</c:v>
                </c:pt>
                <c:pt idx="166">
                  <c:v>168.55162382850878</c:v>
                </c:pt>
                <c:pt idx="167">
                  <c:v>157.27532506679387</c:v>
                </c:pt>
                <c:pt idx="168">
                  <c:v>145.88626331746181</c:v>
                </c:pt>
                <c:pt idx="169">
                  <c:v>134.38331095063643</c:v>
                </c:pt>
                <c:pt idx="170">
                  <c:v>122.76532906014279</c:v>
                </c:pt>
                <c:pt idx="171">
                  <c:v>111.03116735074423</c:v>
                </c:pt>
                <c:pt idx="172">
                  <c:v>99.17966402425165</c:v>
                </c:pt>
                <c:pt idx="173">
                  <c:v>87.209645664494161</c:v>
                </c:pt>
                <c:pt idx="174">
                  <c:v>75.119927121139114</c:v>
                </c:pt>
                <c:pt idx="175">
                  <c:v>62.909311392350503</c:v>
                </c:pt>
                <c:pt idx="176">
                  <c:v>50.576589506274004</c:v>
                </c:pt>
                <c:pt idx="177">
                  <c:v>38.120540401336747</c:v>
                </c:pt>
                <c:pt idx="178">
                  <c:v>25.539930805350114</c:v>
                </c:pt>
                <c:pt idx="179">
                  <c:v>12.833515113403617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DC-4DFC-9C00-4C19A6D61C61}"/>
            </c:ext>
          </c:extLst>
        </c:ser>
        <c:ser>
          <c:idx val="2"/>
          <c:order val="2"/>
          <c:tx>
            <c:strRef>
              <c:f>'Sabit Taksit'!$I$4</c:f>
              <c:strCache>
                <c:ptCount val="1"/>
                <c:pt idx="0">
                  <c:v>Anapara Ödemesi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'Sabit Taksit'!$I$5:$I$184</c:f>
              <c:numCache>
                <c:formatCode>#,##0</c:formatCode>
                <c:ptCount val="180"/>
                <c:pt idx="0">
                  <c:v>216.18149999999991</c:v>
                </c:pt>
                <c:pt idx="1">
                  <c:v>218.34331499999985</c:v>
                </c:pt>
                <c:pt idx="2">
                  <c:v>220.52674815</c:v>
                </c:pt>
                <c:pt idx="3">
                  <c:v>222.73201563149996</c:v>
                </c:pt>
                <c:pt idx="4">
                  <c:v>224.95933578781501</c:v>
                </c:pt>
                <c:pt idx="5">
                  <c:v>227.20892914569322</c:v>
                </c:pt>
                <c:pt idx="6">
                  <c:v>229.48101843715017</c:v>
                </c:pt>
                <c:pt idx="7">
                  <c:v>231.77582862152167</c:v>
                </c:pt>
                <c:pt idx="8">
                  <c:v>234.09358690773684</c:v>
                </c:pt>
                <c:pt idx="9">
                  <c:v>236.43452277681422</c:v>
                </c:pt>
                <c:pt idx="10">
                  <c:v>238.79886800458235</c:v>
                </c:pt>
                <c:pt idx="11">
                  <c:v>241.18685668462831</c:v>
                </c:pt>
                <c:pt idx="12">
                  <c:v>243.59872525147443</c:v>
                </c:pt>
                <c:pt idx="13">
                  <c:v>246.03471250398934</c:v>
                </c:pt>
                <c:pt idx="14">
                  <c:v>248.49505962902913</c:v>
                </c:pt>
                <c:pt idx="15">
                  <c:v>250.98001022531935</c:v>
                </c:pt>
                <c:pt idx="16">
                  <c:v>253.48981032757251</c:v>
                </c:pt>
                <c:pt idx="17">
                  <c:v>256.02470843084825</c:v>
                </c:pt>
                <c:pt idx="18">
                  <c:v>258.58495551515693</c:v>
                </c:pt>
                <c:pt idx="19">
                  <c:v>261.17080507030846</c:v>
                </c:pt>
                <c:pt idx="20">
                  <c:v>263.78251312101133</c:v>
                </c:pt>
                <c:pt idx="21">
                  <c:v>266.42033825222143</c:v>
                </c:pt>
                <c:pt idx="22">
                  <c:v>269.0845416347438</c:v>
                </c:pt>
                <c:pt idx="23">
                  <c:v>271.77538705109123</c:v>
                </c:pt>
                <c:pt idx="24">
                  <c:v>274.49314092160216</c:v>
                </c:pt>
                <c:pt idx="25">
                  <c:v>277.23807233081823</c:v>
                </c:pt>
                <c:pt idx="26">
                  <c:v>280.0104530541264</c:v>
                </c:pt>
                <c:pt idx="27">
                  <c:v>282.81055758466766</c:v>
                </c:pt>
                <c:pt idx="28">
                  <c:v>285.6386631605144</c:v>
                </c:pt>
                <c:pt idx="29">
                  <c:v>288.49504979211952</c:v>
                </c:pt>
                <c:pt idx="30">
                  <c:v>291.3800002900407</c:v>
                </c:pt>
                <c:pt idx="31">
                  <c:v>294.29380029294111</c:v>
                </c:pt>
                <c:pt idx="32">
                  <c:v>297.23673829587051</c:v>
                </c:pt>
                <c:pt idx="33">
                  <c:v>300.20910567882936</c:v>
                </c:pt>
                <c:pt idx="34">
                  <c:v>303.2111967356177</c:v>
                </c:pt>
                <c:pt idx="35">
                  <c:v>306.24330870297388</c:v>
                </c:pt>
                <c:pt idx="36">
                  <c:v>309.30574179000359</c:v>
                </c:pt>
                <c:pt idx="37">
                  <c:v>312.39879920790361</c:v>
                </c:pt>
                <c:pt idx="38">
                  <c:v>315.52278719998264</c:v>
                </c:pt>
                <c:pt idx="39">
                  <c:v>318.67801507198249</c:v>
                </c:pt>
                <c:pt idx="40">
                  <c:v>321.86479522270236</c:v>
                </c:pt>
                <c:pt idx="41">
                  <c:v>325.08344317492936</c:v>
                </c:pt>
                <c:pt idx="42">
                  <c:v>328.3342776066786</c:v>
                </c:pt>
                <c:pt idx="43">
                  <c:v>331.61762038274549</c:v>
                </c:pt>
                <c:pt idx="44">
                  <c:v>334.93379658657295</c:v>
                </c:pt>
                <c:pt idx="45">
                  <c:v>338.2831345524387</c:v>
                </c:pt>
                <c:pt idx="46">
                  <c:v>341.66596589796302</c:v>
                </c:pt>
                <c:pt idx="47">
                  <c:v>345.08262555694262</c:v>
                </c:pt>
                <c:pt idx="48">
                  <c:v>348.533451812512</c:v>
                </c:pt>
                <c:pt idx="49">
                  <c:v>352.01878633063723</c:v>
                </c:pt>
                <c:pt idx="50">
                  <c:v>355.53897419394355</c:v>
                </c:pt>
                <c:pt idx="51">
                  <c:v>359.09436393588294</c:v>
                </c:pt>
                <c:pt idx="52">
                  <c:v>362.68530757524184</c:v>
                </c:pt>
                <c:pt idx="53">
                  <c:v>366.31216065099431</c:v>
                </c:pt>
                <c:pt idx="54">
                  <c:v>369.9752822575042</c:v>
                </c:pt>
                <c:pt idx="55">
                  <c:v>373.6750350800794</c:v>
                </c:pt>
                <c:pt idx="56">
                  <c:v>377.41178543088017</c:v>
                </c:pt>
                <c:pt idx="57">
                  <c:v>381.18590328518906</c:v>
                </c:pt>
                <c:pt idx="58">
                  <c:v>384.99776231804105</c:v>
                </c:pt>
                <c:pt idx="59">
                  <c:v>388.84773994122145</c:v>
                </c:pt>
                <c:pt idx="60">
                  <c:v>392.73621734063374</c:v>
                </c:pt>
                <c:pt idx="61">
                  <c:v>396.66357951403995</c:v>
                </c:pt>
                <c:pt idx="62">
                  <c:v>400.63021530918047</c:v>
                </c:pt>
                <c:pt idx="63">
                  <c:v>404.63651746227231</c:v>
                </c:pt>
                <c:pt idx="64">
                  <c:v>408.68288263689499</c:v>
                </c:pt>
                <c:pt idx="65">
                  <c:v>412.769711463264</c:v>
                </c:pt>
                <c:pt idx="66">
                  <c:v>416.89740857789661</c:v>
                </c:pt>
                <c:pt idx="67">
                  <c:v>421.06638266367554</c:v>
                </c:pt>
                <c:pt idx="68">
                  <c:v>425.27704649031227</c:v>
                </c:pt>
                <c:pt idx="69">
                  <c:v>429.52981695521544</c:v>
                </c:pt>
                <c:pt idx="70">
                  <c:v>433.82511512476754</c:v>
                </c:pt>
                <c:pt idx="71">
                  <c:v>438.16336627601527</c:v>
                </c:pt>
                <c:pt idx="72">
                  <c:v>442.54499993877539</c:v>
                </c:pt>
                <c:pt idx="73">
                  <c:v>446.97044993816314</c:v>
                </c:pt>
                <c:pt idx="74">
                  <c:v>451.44015443754483</c:v>
                </c:pt>
                <c:pt idx="75">
                  <c:v>455.95455598192018</c:v>
                </c:pt>
                <c:pt idx="76">
                  <c:v>460.51410154173948</c:v>
                </c:pt>
                <c:pt idx="77">
                  <c:v>465.11924255715689</c:v>
                </c:pt>
                <c:pt idx="78">
                  <c:v>469.77043498272837</c:v>
                </c:pt>
                <c:pt idx="79">
                  <c:v>474.46813933255567</c:v>
                </c:pt>
                <c:pt idx="80">
                  <c:v>479.21282072588133</c:v>
                </c:pt>
                <c:pt idx="81">
                  <c:v>484.0049489331401</c:v>
                </c:pt>
                <c:pt idx="82">
                  <c:v>488.84499842247146</c:v>
                </c:pt>
                <c:pt idx="83">
                  <c:v>493.7334484066962</c:v>
                </c:pt>
                <c:pt idx="84">
                  <c:v>498.67078289076312</c:v>
                </c:pt>
                <c:pt idx="85">
                  <c:v>503.65749071967082</c:v>
                </c:pt>
                <c:pt idx="86">
                  <c:v>508.69406562686765</c:v>
                </c:pt>
                <c:pt idx="87">
                  <c:v>513.78100628313632</c:v>
                </c:pt>
                <c:pt idx="88">
                  <c:v>518.9188163459678</c:v>
                </c:pt>
                <c:pt idx="89">
                  <c:v>524.10800450942736</c:v>
                </c:pt>
                <c:pt idx="90">
                  <c:v>529.3490845545216</c:v>
                </c:pt>
                <c:pt idx="91">
                  <c:v>534.64257540006679</c:v>
                </c:pt>
                <c:pt idx="92">
                  <c:v>539.98900115406752</c:v>
                </c:pt>
                <c:pt idx="93">
                  <c:v>545.38889116560813</c:v>
                </c:pt>
                <c:pt idx="94">
                  <c:v>550.84278007726425</c:v>
                </c:pt>
                <c:pt idx="95">
                  <c:v>556.35120787803692</c:v>
                </c:pt>
                <c:pt idx="96">
                  <c:v>561.91471995681729</c:v>
                </c:pt>
                <c:pt idx="97">
                  <c:v>567.53386715638533</c:v>
                </c:pt>
                <c:pt idx="98">
                  <c:v>573.20920582794918</c:v>
                </c:pt>
                <c:pt idx="99">
                  <c:v>578.94129788622865</c:v>
                </c:pt>
                <c:pt idx="100">
                  <c:v>584.73071086509094</c:v>
                </c:pt>
                <c:pt idx="101">
                  <c:v>590.57801797374179</c:v>
                </c:pt>
                <c:pt idx="102">
                  <c:v>596.48379815347926</c:v>
                </c:pt>
                <c:pt idx="103">
                  <c:v>602.448636135014</c:v>
                </c:pt>
                <c:pt idx="104">
                  <c:v>608.47312249636423</c:v>
                </c:pt>
                <c:pt idx="105">
                  <c:v>614.55785372132777</c:v>
                </c:pt>
                <c:pt idx="106">
                  <c:v>620.70343225854106</c:v>
                </c:pt>
                <c:pt idx="107">
                  <c:v>626.91046658112646</c:v>
                </c:pt>
                <c:pt idx="108">
                  <c:v>633.17957124693783</c:v>
                </c:pt>
                <c:pt idx="109">
                  <c:v>639.51136695940716</c:v>
                </c:pt>
                <c:pt idx="110">
                  <c:v>645.90648062900118</c:v>
                </c:pt>
                <c:pt idx="111">
                  <c:v>652.36554543529121</c:v>
                </c:pt>
                <c:pt idx="112">
                  <c:v>658.88920088964414</c:v>
                </c:pt>
                <c:pt idx="113">
                  <c:v>665.47809289854058</c:v>
                </c:pt>
                <c:pt idx="114">
                  <c:v>672.13287382752605</c:v>
                </c:pt>
                <c:pt idx="115">
                  <c:v>678.8542025658013</c:v>
                </c:pt>
                <c:pt idx="116">
                  <c:v>685.64274459145929</c:v>
                </c:pt>
                <c:pt idx="117">
                  <c:v>692.49917203737391</c:v>
                </c:pt>
                <c:pt idx="118">
                  <c:v>699.42416375774758</c:v>
                </c:pt>
                <c:pt idx="119">
                  <c:v>706.41840539532518</c:v>
                </c:pt>
                <c:pt idx="120">
                  <c:v>713.48258944927841</c:v>
                </c:pt>
                <c:pt idx="121">
                  <c:v>720.6174153437712</c:v>
                </c:pt>
                <c:pt idx="122">
                  <c:v>727.8235894972089</c:v>
                </c:pt>
                <c:pt idx="123">
                  <c:v>735.1018253921809</c:v>
                </c:pt>
                <c:pt idx="124">
                  <c:v>742.45284364610268</c:v>
                </c:pt>
                <c:pt idx="125">
                  <c:v>749.87737208256374</c:v>
                </c:pt>
                <c:pt idx="126">
                  <c:v>757.37614580338936</c:v>
                </c:pt>
                <c:pt idx="127">
                  <c:v>764.94990726142328</c:v>
                </c:pt>
                <c:pt idx="128">
                  <c:v>772.59940633403755</c:v>
                </c:pt>
                <c:pt idx="129">
                  <c:v>780.32540039737796</c:v>
                </c:pt>
                <c:pt idx="130">
                  <c:v>788.1286544013517</c:v>
                </c:pt>
                <c:pt idx="131">
                  <c:v>796.0099409453652</c:v>
                </c:pt>
                <c:pt idx="132">
                  <c:v>803.97004035481882</c:v>
                </c:pt>
                <c:pt idx="133">
                  <c:v>812.00974075836712</c:v>
                </c:pt>
                <c:pt idx="134">
                  <c:v>820.12983816595079</c:v>
                </c:pt>
                <c:pt idx="135">
                  <c:v>828.33113654761019</c:v>
                </c:pt>
                <c:pt idx="136">
                  <c:v>836.61444791308645</c:v>
                </c:pt>
                <c:pt idx="137">
                  <c:v>844.9805923922172</c:v>
                </c:pt>
                <c:pt idx="138">
                  <c:v>853.43039831613942</c:v>
                </c:pt>
                <c:pt idx="139">
                  <c:v>861.96470229930082</c:v>
                </c:pt>
                <c:pt idx="140">
                  <c:v>870.58434932229375</c:v>
                </c:pt>
                <c:pt idx="141">
                  <c:v>879.29019281551678</c:v>
                </c:pt>
                <c:pt idx="142">
                  <c:v>888.08309474367195</c:v>
                </c:pt>
                <c:pt idx="143">
                  <c:v>896.96392569110867</c:v>
                </c:pt>
                <c:pt idx="144">
                  <c:v>905.93356494801969</c:v>
                </c:pt>
                <c:pt idx="145">
                  <c:v>914.99290059750001</c:v>
                </c:pt>
                <c:pt idx="146">
                  <c:v>924.14282960347487</c:v>
                </c:pt>
                <c:pt idx="147">
                  <c:v>933.38425789950963</c:v>
                </c:pt>
                <c:pt idx="148">
                  <c:v>942.71810047850477</c:v>
                </c:pt>
                <c:pt idx="149">
                  <c:v>952.14528148328975</c:v>
                </c:pt>
                <c:pt idx="150">
                  <c:v>961.66673429812272</c:v>
                </c:pt>
                <c:pt idx="151">
                  <c:v>971.28340164110386</c:v>
                </c:pt>
                <c:pt idx="152">
                  <c:v>980.99623565751494</c:v>
                </c:pt>
                <c:pt idx="153">
                  <c:v>990.80619801409011</c:v>
                </c:pt>
                <c:pt idx="154">
                  <c:v>1000.714259994231</c:v>
                </c:pt>
                <c:pt idx="155">
                  <c:v>1010.7214025941732</c:v>
                </c:pt>
                <c:pt idx="156">
                  <c:v>1020.8286166201151</c:v>
                </c:pt>
                <c:pt idx="157">
                  <c:v>1031.0369027863162</c:v>
                </c:pt>
                <c:pt idx="158">
                  <c:v>1041.3472718141793</c:v>
                </c:pt>
                <c:pt idx="159">
                  <c:v>1051.760744532321</c:v>
                </c:pt>
                <c:pt idx="160">
                  <c:v>1062.2783519776444</c:v>
                </c:pt>
                <c:pt idx="161">
                  <c:v>1072.9011354974207</c:v>
                </c:pt>
                <c:pt idx="162">
                  <c:v>1083.630146852395</c:v>
                </c:pt>
                <c:pt idx="163">
                  <c:v>1094.466448320919</c:v>
                </c:pt>
                <c:pt idx="164">
                  <c:v>1105.4111128041282</c:v>
                </c:pt>
                <c:pt idx="165">
                  <c:v>1116.4652239321695</c:v>
                </c:pt>
                <c:pt idx="166">
                  <c:v>1127.6298761714911</c:v>
                </c:pt>
                <c:pt idx="167">
                  <c:v>1138.9061749332061</c:v>
                </c:pt>
                <c:pt idx="168">
                  <c:v>1150.2952366825382</c:v>
                </c:pt>
                <c:pt idx="169">
                  <c:v>1161.7981890493634</c:v>
                </c:pt>
                <c:pt idx="170">
                  <c:v>1173.4161709398572</c:v>
                </c:pt>
                <c:pt idx="171">
                  <c:v>1185.1503326492557</c:v>
                </c:pt>
                <c:pt idx="172">
                  <c:v>1197.0018359757482</c:v>
                </c:pt>
                <c:pt idx="173">
                  <c:v>1208.9718543355057</c:v>
                </c:pt>
                <c:pt idx="174">
                  <c:v>1221.0615728788607</c:v>
                </c:pt>
                <c:pt idx="175">
                  <c:v>1233.2721886076495</c:v>
                </c:pt>
                <c:pt idx="176">
                  <c:v>1245.6049104937258</c:v>
                </c:pt>
                <c:pt idx="177">
                  <c:v>1258.0609595986632</c:v>
                </c:pt>
                <c:pt idx="178">
                  <c:v>1270.6415691946497</c:v>
                </c:pt>
                <c:pt idx="179">
                  <c:v>1283.3479848865964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DC-4DFC-9C00-4C19A6D61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51264"/>
        <c:axId val="154653056"/>
      </c:lineChart>
      <c:catAx>
        <c:axId val="1546512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54653056"/>
        <c:crosses val="autoZero"/>
        <c:auto val="1"/>
        <c:lblAlgn val="ctr"/>
        <c:lblOffset val="100"/>
        <c:noMultiLvlLbl val="0"/>
      </c:catAx>
      <c:valAx>
        <c:axId val="15465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546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130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770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441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541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002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44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09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27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485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589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815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35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152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30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193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GGY464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KONUT FİNANSMANI VE YÖNETİMİ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Hüseyin YURDAKUL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10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01670"/>
              </p:ext>
            </p:extLst>
          </p:nvPr>
        </p:nvGraphicFramePr>
        <p:xfrm>
          <a:off x="899592" y="1159968"/>
          <a:ext cx="7488832" cy="461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39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11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45851" y="1042257"/>
            <a:ext cx="8075240" cy="5815742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aksitlerle 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denen İpotekli 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onut 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redisi (</a:t>
            </a:r>
            <a:r>
              <a:rPr lang="tr-TR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-CPM)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 en yaygın kullanılan ipotekli konut kredisi türüdür.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oranı tüm dönemler için sabittir.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Ödemelerde tüm dönemler için sabittir.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olan, ödeme tutarının anapara ve faiz kısımlarıdır.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tutarları ilk dönemden son döneme doğru azalır, anapara tutarları ise ilk dönemden son döneme doğru artar.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Hesaplanmasında </a:t>
            </a:r>
            <a:r>
              <a:rPr lang="tr-TR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annüitelerin</a:t>
            </a:r>
            <a:r>
              <a:rPr lang="tr-TR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(taksitlerin) bugünkü değer formülü kullanılır.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PVA </a:t>
            </a:r>
            <a:r>
              <a:rPr lang="tr-TR" sz="15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PMT * </a:t>
            </a:r>
            <a:r>
              <a:rPr lang="tr-TR" sz="155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(1+k)</a:t>
            </a:r>
            <a:r>
              <a:rPr lang="tr-TR" sz="1550" b="1" u="sng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55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tr-TR" sz="15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tr-TR" sz="15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tr-TR" sz="15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1+k)</a:t>
            </a:r>
            <a:r>
              <a:rPr lang="tr-TR" sz="155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5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tr-TR" sz="15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PMT: Aylık taksit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k: Aylık faiz oranı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5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n: Ay sayısı</a:t>
            </a:r>
            <a:endParaRPr lang="tr-TR" sz="15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65841" y="98574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Bir banka aylık %1 faiz oranıyla 15 yıl vadeli, 108.000 TL konut kredisi kullanıyor. Bu krediye ilişkin aylık kredi ödemeleri: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Ödeme Tutarı: 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PVA = PMT * </a:t>
            </a:r>
            <a:r>
              <a:rPr lang="tr-TR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(1+k)</a:t>
            </a:r>
            <a:r>
              <a:rPr lang="tr-TR" b="1" u="sng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(1+k)</a:t>
            </a:r>
            <a:r>
              <a:rPr lang="tr-TR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*k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108.000 =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+ 0,01)</a:t>
            </a:r>
            <a:r>
              <a:rPr lang="tr-TR" sz="1800" u="sng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(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0,01)</a:t>
            </a:r>
            <a:r>
              <a:rPr lang="tr-TR" sz="1800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0,01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 = 1.296,1815 TL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13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31425"/>
              </p:ext>
            </p:extLst>
          </p:nvPr>
        </p:nvGraphicFramePr>
        <p:xfrm>
          <a:off x="1087500" y="1294118"/>
          <a:ext cx="7050660" cy="4117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341">
                  <a:extLst>
                    <a:ext uri="{9D8B030D-6E8A-4147-A177-3AD203B41FA5}">
                      <a16:colId xmlns:a16="http://schemas.microsoft.com/office/drawing/2014/main" xmlns="" val="224756048"/>
                    </a:ext>
                  </a:extLst>
                </a:gridCol>
                <a:gridCol w="1241754">
                  <a:extLst>
                    <a:ext uri="{9D8B030D-6E8A-4147-A177-3AD203B41FA5}">
                      <a16:colId xmlns:a16="http://schemas.microsoft.com/office/drawing/2014/main" xmlns="" val="492527925"/>
                    </a:ext>
                  </a:extLst>
                </a:gridCol>
                <a:gridCol w="1045688">
                  <a:extLst>
                    <a:ext uri="{9D8B030D-6E8A-4147-A177-3AD203B41FA5}">
                      <a16:colId xmlns:a16="http://schemas.microsoft.com/office/drawing/2014/main" xmlns="" val="4037119815"/>
                    </a:ext>
                  </a:extLst>
                </a:gridCol>
                <a:gridCol w="1062120">
                  <a:extLst>
                    <a:ext uri="{9D8B030D-6E8A-4147-A177-3AD203B41FA5}">
                      <a16:colId xmlns:a16="http://schemas.microsoft.com/office/drawing/2014/main" xmlns="" val="129282995"/>
                    </a:ext>
                  </a:extLst>
                </a:gridCol>
                <a:gridCol w="1356033">
                  <a:extLst>
                    <a:ext uri="{9D8B030D-6E8A-4147-A177-3AD203B41FA5}">
                      <a16:colId xmlns:a16="http://schemas.microsoft.com/office/drawing/2014/main" xmlns="" val="2572094715"/>
                    </a:ext>
                  </a:extLst>
                </a:gridCol>
                <a:gridCol w="1752724">
                  <a:extLst>
                    <a:ext uri="{9D8B030D-6E8A-4147-A177-3AD203B41FA5}">
                      <a16:colId xmlns:a16="http://schemas.microsoft.com/office/drawing/2014/main" xmlns="" val="1881304005"/>
                    </a:ext>
                  </a:extLst>
                </a:gridCol>
              </a:tblGrid>
              <a:tr h="25860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Eşit </a:t>
                      </a:r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Taksitlerle Ödenen İpotekli Konut Kredisi Tablosu (TL)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053667"/>
                  </a:ext>
                </a:extLst>
              </a:tr>
              <a:tr h="4082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Aylar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Başı Bakiye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Ödeme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Faiz (%1)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Anapara Ödemesi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Bakiye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98422769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108.000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1.080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107.784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46631144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107.784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107.565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3189173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107.565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107.345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60025737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107.345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107.122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17179518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107.122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106.897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0009752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106.897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1.069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106.670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62552361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62915145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7.512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0117513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5.058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66502415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5.058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14885141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3.812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1.258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24534965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2.554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1.271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9130412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1.283</a:t>
                      </a:r>
                      <a:endParaRPr lang="tr-TR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7044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8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14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10147"/>
              </p:ext>
            </p:extLst>
          </p:nvPr>
        </p:nvGraphicFramePr>
        <p:xfrm>
          <a:off x="395536" y="1102456"/>
          <a:ext cx="8136904" cy="466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7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15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62883"/>
            <a:ext cx="8075240" cy="468350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Erken Ödeme: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Anapara Ödemeli Yöntemde: Kalan anapara tutarı üzerine belirli bir ceza (%2 gibi) ödeme yapılarak kredi kapatılır.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Taksitli Yöntemde: Kalan anapara tutarı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amortizasyon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tablosu veya PVIFA katsayısı bulunarak hesaplanır. Üzerine uygulanan ceza da ilave edilir.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78. ayı ödedikten sonra tamamını ödeme durumunda;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Yöntemde 61.200 TL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ceza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Yöntemde 82.641 TL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ceza</a:t>
            </a:r>
          </a:p>
          <a:p>
            <a:pPr marL="2038350" lvl="3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PVA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PMT * </a:t>
            </a:r>
            <a:r>
              <a:rPr lang="tr-T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(1+k)</a:t>
            </a:r>
            <a:r>
              <a:rPr lang="tr-TR" sz="1400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(1+k)</a:t>
            </a:r>
            <a:r>
              <a:rPr lang="tr-T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*k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1.296,1815 * </a:t>
            </a:r>
            <a:r>
              <a:rPr lang="tr-T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+ 0,01)</a:t>
            </a:r>
            <a:r>
              <a:rPr lang="tr-TR" sz="1400" u="sng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tr-T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(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0,01)</a:t>
            </a:r>
            <a:r>
              <a:rPr lang="tr-TR" sz="1400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0,01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PVA = 82.641 TL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16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34143" y="2420888"/>
            <a:ext cx="7801363" cy="10081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Resim 1" descr="C:\Users\hyurdakul\AppData\Local\Microsoft\Windows\INetCache\Content.MSO\A7D5F704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42" y="0"/>
            <a:ext cx="1208858" cy="11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Resim 3" descr="ankara üniversitesi uygulamalı bilimler fakültesi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0144"/>
            <a:ext cx="971600" cy="69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00690" y="908720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 hale gelmiş, uzun yıllar yaygın olarak uygulanmış tek bir ipotek kredisi modeli olmadığı görülmektedir. Çünkü insan ihtiyaçları ve ekonomik koşullara göre sürekli değişim göstermiştir.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Enflasyon, kredi modellerini önemli ölçüde etkilemiştir.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1930’larda kredi modellerinde, kısa vade (5 yıl) ve konut bedelinin (%50) daha az bir bölümünün finansmanı yapılmaktaydı. Borçlunun geri ödeme yeteneğinin yüksek ve sürdürülebilir olması, konutun teminat bedelinden daha önemli bir kriterdi.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1970’li yıllara gelinceye kadar nispeten sabit olan faiz oranlarının etkisiyle vadelerin uzadığı ve kredi uygulamalarının yaygınlık kazandığı görülmektedir.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Tarihsel Süreç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3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32335" y="985743"/>
            <a:ext cx="8075240" cy="486614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1970’li yıllarda enflasyonun artması ve faiz oranlarının artmasıyla, uzun vadeli sabit faizli ipotekli konut kredisi uygulamaları zorlaşmış; yeni modeller ortaya çıkmıştır.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 modellerde, faiz oranı riskinin artması nedeniyle, vadeler kısalmış ve değişken faizli krediler yayınlık kazanmıştır.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Günümüzde değişik kredi modelleri kullanılmakla birlikte temelde üç model kullanılmaktadır: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 Kredileri (FRM)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İpotek Kredileri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Tarihsel Süreç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4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32335" y="998339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eski ipotekli konut kredisi modelidir.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Unsurları: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Vade: Kredi veren ile alanın anlaştığı sabit bir vade, genellikle 10-20 yıl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Faiz: Sabit bir faiz oranı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Anapara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Taksitler: Faiz ve anapara ödemeleri içeren vade boyunca taksit ödemeleri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taksit tutarları eşit olabilir, bu durumda taksit tutarlarını oluşturan faiz ve anapara tutarları eşit değildir.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Vade ve faiz oranına bağlı olarak, azalan faiz tutarları ile artan anapara tutarları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5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0573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modelin kredi kullanan açısından en büyük faydası, vade tarihine kadar faiz oranları ve aylık taksit tutarları önceden belirlidir. Daha iyi planlama yapmasına yardımcı olur.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aiz oranları değişmediği sürece, kredi veren kurumlar açısından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FRM’lerin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riski yoktur.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kredi kullanan tarafa belirli koşullar altında krediyi kapatma imkanı sunmaktadır.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oranları belirgin düşüşler,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FRM’lerin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kapatılmasını hızlandırarak, kredi verenler açısından erken ödeme riski yaratacaktır.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durum, kredi veren açısından daha düşük oranla kredi kullandırmayı, yeniden yatırım riski ortaya çıkaracaktır.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6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32335" y="99717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FRM’lerin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üç farklı uygulaması bulunmaktadır: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Anaparası eşit taksitler halinde ödenen ipotekli konut kredisi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Amortization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-CAM)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taksitlerle ödenen ipotekli konut kredisi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-CPM)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Kademeli artan geri ödemeli konut kredisi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-GPM)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7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21804" y="1102456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Anaparası Eşit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aksitler Halinde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denen İpotekli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Amortization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-CAM)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anapara ödemeleri sabittir.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ödemeleri değişken ve azalan karakterlidir.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miktarı, geri ödemenin yapılacağı ay sayısına bölünerek aylık ana para taksitleri bunulur.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faiz tutarları, anapara üzerine uygulanan faiz oranı ile tespit edilir.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ödeme, anapara ve faiz ödemesini içerecek şekilde belirlenir.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8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00131" y="99717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Bir banka aylık %1 faiz oranıyla 15 yıl vadeli, 108.000 TL konut kredisi kullanıyor. Bu krediye ilişkin aylık kredi ödemeleri: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Anapara Tutarı: 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Sayısı: 15*12 =180 ay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Anapara Tutarı: 108.000/180 = 600 TL</a:t>
            </a:r>
          </a:p>
          <a:p>
            <a:pPr marL="781050" algn="just">
              <a:lnSpc>
                <a:spcPct val="150000"/>
              </a:lnSpc>
              <a:buAutoNum type="arabicPeriod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Ödenecek Faiz: 108.000 * %1 = 1.080 TL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Ay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Taksidi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600 + 1.080 = 1.680 TL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Ay Ödenecek Faiz: (108.000-1.080)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%1 =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1.074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Taksidi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600 +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1.074 = 1.674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9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14070"/>
              </p:ext>
            </p:extLst>
          </p:nvPr>
        </p:nvGraphicFramePr>
        <p:xfrm>
          <a:off x="1101690" y="1182466"/>
          <a:ext cx="7323581" cy="453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037">
                  <a:extLst>
                    <a:ext uri="{9D8B030D-6E8A-4147-A177-3AD203B41FA5}">
                      <a16:colId xmlns:a16="http://schemas.microsoft.com/office/drawing/2014/main" xmlns="" val="4273003191"/>
                    </a:ext>
                  </a:extLst>
                </a:gridCol>
                <a:gridCol w="1653701">
                  <a:extLst>
                    <a:ext uri="{9D8B030D-6E8A-4147-A177-3AD203B41FA5}">
                      <a16:colId xmlns:a16="http://schemas.microsoft.com/office/drawing/2014/main" xmlns="" val="2176564504"/>
                    </a:ext>
                  </a:extLst>
                </a:gridCol>
                <a:gridCol w="1109440">
                  <a:extLst>
                    <a:ext uri="{9D8B030D-6E8A-4147-A177-3AD203B41FA5}">
                      <a16:colId xmlns:a16="http://schemas.microsoft.com/office/drawing/2014/main" xmlns="" val="2135291489"/>
                    </a:ext>
                  </a:extLst>
                </a:gridCol>
                <a:gridCol w="1227100">
                  <a:extLst>
                    <a:ext uri="{9D8B030D-6E8A-4147-A177-3AD203B41FA5}">
                      <a16:colId xmlns:a16="http://schemas.microsoft.com/office/drawing/2014/main" xmlns="" val="2384279134"/>
                    </a:ext>
                  </a:extLst>
                </a:gridCol>
                <a:gridCol w="1366016">
                  <a:extLst>
                    <a:ext uri="{9D8B030D-6E8A-4147-A177-3AD203B41FA5}">
                      <a16:colId xmlns:a16="http://schemas.microsoft.com/office/drawing/2014/main" xmlns="" val="1824689783"/>
                    </a:ext>
                  </a:extLst>
                </a:gridCol>
                <a:gridCol w="1331287">
                  <a:extLst>
                    <a:ext uri="{9D8B030D-6E8A-4147-A177-3AD203B41FA5}">
                      <a16:colId xmlns:a16="http://schemas.microsoft.com/office/drawing/2014/main" xmlns="" val="2866235950"/>
                    </a:ext>
                  </a:extLst>
                </a:gridCol>
              </a:tblGrid>
              <a:tr h="26639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Anaparası Eşit Taksitlerle Ödenen İpotekli Konut Kredisi Tablosu (TL)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30699"/>
                  </a:ext>
                </a:extLst>
              </a:tr>
              <a:tr h="45263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Aylar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Başı Bakiye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Faiz (%1)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Anapara Ödemesi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Toplam Ödeme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Bakiye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38626146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108.000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76265768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1.074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1.674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79740319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1.068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1.668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106.200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77341976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106.200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1.062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1.662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90882300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1.656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105.000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08562350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105.000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104.400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89282414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80663727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03103222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2560771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56336697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49666335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90822051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6483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3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25637</TotalTime>
  <Words>1127</Words>
  <Application>Microsoft Office PowerPoint</Application>
  <PresentationFormat>Ekran Gösterisi (4:3)</PresentationFormat>
  <Paragraphs>294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ekonomi</vt:lpstr>
      <vt:lpstr>1_Rics</vt:lpstr>
      <vt:lpstr>h.t.</vt:lpstr>
      <vt:lpstr>PowerPoint Sunusu</vt:lpstr>
      <vt:lpstr>Tarihsel Süreç</vt:lpstr>
      <vt:lpstr>Tarihsel Süreç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926</cp:revision>
  <cp:lastPrinted>2016-10-24T07:53:35Z</cp:lastPrinted>
  <dcterms:created xsi:type="dcterms:W3CDTF">2016-09-18T09:35:24Z</dcterms:created>
  <dcterms:modified xsi:type="dcterms:W3CDTF">2020-02-26T13:01:11Z</dcterms:modified>
</cp:coreProperties>
</file>